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90" r:id="rId2"/>
    <p:sldId id="291" r:id="rId3"/>
    <p:sldId id="286" r:id="rId4"/>
    <p:sldId id="287" r:id="rId5"/>
    <p:sldId id="281" r:id="rId6"/>
    <p:sldId id="292" r:id="rId7"/>
    <p:sldId id="269" r:id="rId8"/>
    <p:sldId id="279" r:id="rId9"/>
    <p:sldId id="278" r:id="rId10"/>
    <p:sldId id="260" r:id="rId11"/>
    <p:sldId id="265" r:id="rId12"/>
    <p:sldId id="272" r:id="rId13"/>
    <p:sldId id="273" r:id="rId14"/>
    <p:sldId id="274" r:id="rId15"/>
    <p:sldId id="285" r:id="rId16"/>
    <p:sldId id="284" r:id="rId17"/>
    <p:sldId id="275" r:id="rId18"/>
    <p:sldId id="276" r:id="rId19"/>
  </p:sldIdLst>
  <p:sldSz cx="9144000" cy="6858000" type="screen4x3"/>
  <p:notesSz cx="6735763" cy="9799638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A50021"/>
    <a:srgbClr val="360036"/>
    <a:srgbClr val="490049"/>
    <a:srgbClr val="157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5" autoAdjust="0"/>
    <p:restoredTop sz="90920" autoAdjust="0"/>
  </p:normalViewPr>
  <p:slideViewPr>
    <p:cSldViewPr snapToGrid="0" snapToObjects="1">
      <p:cViewPr>
        <p:scale>
          <a:sx n="75" d="100"/>
          <a:sy n="75" d="100"/>
        </p:scale>
        <p:origin x="-1908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32" d="100"/>
          <a:sy n="132" d="100"/>
        </p:scale>
        <p:origin x="-4072" y="-104"/>
      </p:cViewPr>
      <p:guideLst>
        <p:guide orient="horz" pos="308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shipair:Desktop:&#1087;&#1088;&#1086;&#1073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050586116392374E-2"/>
          <c:y val="2.4171402756301221E-2"/>
          <c:w val="0.78836423272223899"/>
          <c:h val="0.872682629481809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Лист1!$H$16</c:f>
              <c:strCache>
                <c:ptCount val="1"/>
                <c:pt idx="0">
                  <c:v>Заявляемый проект</c:v>
                </c:pt>
              </c:strCache>
            </c:strRef>
          </c:tx>
          <c:invertIfNegative val="0"/>
          <c:cat>
            <c:strRef>
              <c:f>Лист1!$I$15:$N$15</c:f>
              <c:strCache>
                <c:ptCount val="6"/>
                <c:pt idx="0">
                  <c:v>Наличие аналогичных систем</c:v>
                </c:pt>
                <c:pt idx="1">
                  <c:v>Стоимость  базовых элементов</c:v>
                </c:pt>
                <c:pt idx="2">
                  <c:v>Масштаб картинки </c:v>
                </c:pt>
                <c:pt idx="3">
                  <c:v>Методические материалы </c:v>
                </c:pt>
                <c:pt idx="4">
                  <c:v>Апробация в школах </c:v>
                </c:pt>
                <c:pt idx="5">
                  <c:v>Расходы на эксплуатацию</c:v>
                </c:pt>
              </c:strCache>
            </c:strRef>
          </c:cat>
          <c:val>
            <c:numRef>
              <c:f>Лист1!$I$16:$N$16</c:f>
              <c:numCache>
                <c:formatCode>General</c:formatCode>
                <c:ptCount val="6"/>
                <c:pt idx="0">
                  <c:v>200</c:v>
                </c:pt>
                <c:pt idx="1">
                  <c:v>200</c:v>
                </c:pt>
                <c:pt idx="2">
                  <c:v>100</c:v>
                </c:pt>
                <c:pt idx="3">
                  <c:v>200</c:v>
                </c:pt>
                <c:pt idx="4">
                  <c:v>140</c:v>
                </c:pt>
                <c:pt idx="5">
                  <c:v>180</c:v>
                </c:pt>
              </c:numCache>
            </c:numRef>
          </c:val>
        </c:ser>
        <c:ser>
          <c:idx val="1"/>
          <c:order val="1"/>
          <c:tx>
            <c:strRef>
              <c:f>Лист1!$H$17</c:f>
              <c:strCache>
                <c:ptCount val="1"/>
                <c:pt idx="0">
                  <c:v>Конкуренты </c:v>
                </c:pt>
              </c:strCache>
            </c:strRef>
          </c:tx>
          <c:invertIfNegative val="0"/>
          <c:cat>
            <c:strRef>
              <c:f>Лист1!$I$15:$N$15</c:f>
              <c:strCache>
                <c:ptCount val="6"/>
                <c:pt idx="0">
                  <c:v>Наличие аналогичных систем</c:v>
                </c:pt>
                <c:pt idx="1">
                  <c:v>Стоимость  базовых элементов</c:v>
                </c:pt>
                <c:pt idx="2">
                  <c:v>Масштаб картинки </c:v>
                </c:pt>
                <c:pt idx="3">
                  <c:v>Методические материалы </c:v>
                </c:pt>
                <c:pt idx="4">
                  <c:v>Апробация в школах </c:v>
                </c:pt>
                <c:pt idx="5">
                  <c:v>Расходы на эксплуатацию</c:v>
                </c:pt>
              </c:strCache>
            </c:strRef>
          </c:cat>
          <c:val>
            <c:numRef>
              <c:f>Лист1!$I$17:$N$17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160</c:v>
                </c:pt>
                <c:pt idx="3">
                  <c:v>20</c:v>
                </c:pt>
                <c:pt idx="4">
                  <c:v>50</c:v>
                </c:pt>
                <c:pt idx="5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25513472"/>
        <c:axId val="225515008"/>
        <c:axId val="0"/>
      </c:bar3DChart>
      <c:catAx>
        <c:axId val="2255134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5515008"/>
        <c:crosses val="autoZero"/>
        <c:auto val="1"/>
        <c:lblAlgn val="ctr"/>
        <c:lblOffset val="100"/>
        <c:noMultiLvlLbl val="0"/>
      </c:catAx>
      <c:valAx>
        <c:axId val="2255150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2551347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0561010577286796"/>
          <c:y val="0.81682168985907544"/>
          <c:w val="0.17767619683142802"/>
          <c:h val="0.1360303220471740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0.54052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0"/>
          <a:ext cx="8197849" cy="283961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40000"/>
            <a:lumOff val="60000"/>
            <a:alpha val="23000"/>
          </a:schemeClr>
        </a:solidFill>
        <a:ln xmlns:a="http://schemas.openxmlformats.org/drawingml/2006/main">
          <a:solidFill>
            <a:schemeClr val="accent3">
              <a:lumMod val="20000"/>
              <a:lumOff val="8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СИЛЬНАЯ</a:t>
          </a:r>
          <a:r>
            <a:rPr lang="ru-RU" sz="1400" b="1" baseline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 СТОРОНА</a:t>
          </a:r>
          <a:endParaRPr lang="ru-RU" sz="1400" b="1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0.54593</cdr:y>
    </cdr:from>
    <cdr:to>
      <cdr:x>1</cdr:x>
      <cdr:y>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-393701" y="2868032"/>
          <a:ext cx="8197849" cy="238548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  <a:alpha val="46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СЛАБАЯ СТОРОНА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89982"/>
          </a:xfrm>
          <a:prstGeom prst="rect">
            <a:avLst/>
          </a:prstGeom>
        </p:spPr>
        <p:txBody>
          <a:bodyPr vert="horz" lIns="94482" tIns="47241" rIns="94482" bIns="4724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0" cy="489982"/>
          </a:xfrm>
          <a:prstGeom prst="rect">
            <a:avLst/>
          </a:prstGeom>
        </p:spPr>
        <p:txBody>
          <a:bodyPr vert="horz" lIns="94482" tIns="47241" rIns="94482" bIns="47241" rtlCol="0"/>
          <a:lstStyle>
            <a:lvl1pPr algn="r">
              <a:defRPr sz="1200"/>
            </a:lvl1pPr>
          </a:lstStyle>
          <a:p>
            <a:fld id="{0BEB5B00-2B5E-0C48-B8B5-9781AEFDD29F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82" tIns="47241" rIns="94482" bIns="472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4482" tIns="47241" rIns="94482" bIns="472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07956"/>
            <a:ext cx="2918830" cy="489982"/>
          </a:xfrm>
          <a:prstGeom prst="rect">
            <a:avLst/>
          </a:prstGeom>
        </p:spPr>
        <p:txBody>
          <a:bodyPr vert="horz" lIns="94482" tIns="47241" rIns="94482" bIns="4724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07956"/>
            <a:ext cx="2918830" cy="489982"/>
          </a:xfrm>
          <a:prstGeom prst="rect">
            <a:avLst/>
          </a:prstGeom>
        </p:spPr>
        <p:txBody>
          <a:bodyPr vert="horz" lIns="94482" tIns="47241" rIns="94482" bIns="47241" rtlCol="0" anchor="b"/>
          <a:lstStyle>
            <a:lvl1pPr algn="r">
              <a:defRPr sz="1200"/>
            </a:lvl1pPr>
          </a:lstStyle>
          <a:p>
            <a:fld id="{E29D4D11-B7F5-7D44-95F3-5DC9A79CF24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641025"/>
            <a:ext cx="6804278" cy="55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8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2408">
              <a:defRPr/>
            </a:pPr>
            <a:r>
              <a:rPr lang="ru-RU" dirty="0" smtClean="0"/>
              <a:t>Школы территории приборы </a:t>
            </a:r>
            <a:r>
              <a:rPr lang="ru-RU" dirty="0" err="1" smtClean="0"/>
              <a:t>презультаты</a:t>
            </a:r>
            <a:r>
              <a:rPr lang="ru-RU" dirty="0" smtClean="0"/>
              <a:t> первичных </a:t>
            </a:r>
            <a:r>
              <a:rPr lang="ru-RU" dirty="0" err="1" smtClean="0"/>
              <a:t>исслед</a:t>
            </a:r>
            <a:r>
              <a:rPr lang="ru-RU" dirty="0" smtClean="0"/>
              <a:t> </a:t>
            </a:r>
            <a:r>
              <a:rPr lang="ru-RU" dirty="0" err="1" smtClean="0"/>
              <a:t>минобр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4D11-B7F5-7D44-95F3-5DC9A79CF24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68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5" name="Изображение 6"/>
          <p:cNvPicPr>
            <a:picLocks noChangeAspect="1"/>
          </p:cNvPicPr>
          <p:nvPr userDrawn="1"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-1939" y="0"/>
            <a:ext cx="914593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>
          <a:blip r:embed="rId2">
            <a:alphaModFix amt="71000"/>
          </a:blip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C3CCEBD-4865-AB46-BB65-EA265F1326B6}" type="datetimeFigureOut">
              <a:rPr lang="ru-RU" smtClean="0"/>
              <a:pPr/>
              <a:t>17.07.2019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7F2587-D417-3D43-87F3-710AA8517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8309" y="838885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КОСМИЧЕСКИЕ ОБРАЗОВАТЕЛЬНЫЕ ТЕХНОЛОГИИ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6773" y="2555439"/>
            <a:ext cx="78581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Новый мощный инновационный ресурс повышения качества образования и усиления мотивации осознанного выбора молодежью будущих профессий, связанных с наукоемкими технологиями, а также интеграции учреждений образования различных стран мира на основе формирования единого образовательного пространства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933" y="965201"/>
            <a:ext cx="8890000" cy="58081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чебно-научная геоинформационная сеть 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SpaceBOOK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7067" y="2260600"/>
            <a:ext cx="8703733" cy="21604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ЕДИНОЕ ОБРАЗОВАТЕЛЬНОЕ  ПРОСТРАНСТВО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7647" y="4622799"/>
            <a:ext cx="8703733" cy="19388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МИРОВАЯ  СИСТЕМА АНТЕНН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34470" y="3329125"/>
            <a:ext cx="2725445" cy="100317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РЕГИОНАЛЬНЫЕ ИНФОРМАЦИОННО УЧЕБНО-МЕТОДИЧЕСКИЕ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ОБРАЗОВАТЕЛЬНЫЕ ЦЕНТРЫ (ИНДИЯ)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65954" y="2724743"/>
            <a:ext cx="2980986" cy="103955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РЕГИОНАЛЬНЫЕ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ИНФОРМАЦИОННО УЧЕБНО-МЕТОДИЧЕСКИЕ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ОБРАЗОВАТЕЛЬНЫЕ ЦЕНТРЫ (ЕВРОПА)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4439" y="2349375"/>
            <a:ext cx="2662761" cy="1068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РЕГИОНАЛЬНЫЕ ИНФОРМАЦИОННО УЧЕБНО-МЕТОДИЧЕСКИЕ ОБРАЗОВАТЕЛЬНЫЕ ЦЕНТРЫ (КИТАЙ)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ткрывающая фигурная скобка 4"/>
          <p:cNvSpPr/>
          <p:nvPr/>
        </p:nvSpPr>
        <p:spPr>
          <a:xfrm rot="16200000">
            <a:off x="1530352" y="4273549"/>
            <a:ext cx="270935" cy="2662761"/>
          </a:xfrm>
          <a:prstGeom prst="leftBrace">
            <a:avLst>
              <a:gd name="adj1" fmla="val 8333"/>
              <a:gd name="adj2" fmla="val 5028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19097" y="5722397"/>
            <a:ext cx="2515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ОБРАЗОВАТЕЛЬНЫЕ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УЧРЕЖДЕНИЯ  В РЕГИОНЕ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4466" y="1371598"/>
            <a:ext cx="2404533" cy="6604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endParaRPr lang="ru-RU" sz="14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SpaceBOOK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endParaRPr lang="ru-RU" sz="1400" dirty="0">
              <a:solidFill>
                <a:srgbClr val="00000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55" y="4930927"/>
            <a:ext cx="687142" cy="538536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64" y="4930927"/>
            <a:ext cx="687142" cy="538536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906" y="4930927"/>
            <a:ext cx="687142" cy="538536"/>
          </a:xfrm>
          <a:prstGeom prst="rect">
            <a:avLst/>
          </a:prstGeom>
        </p:spPr>
      </p:pic>
      <p:sp>
        <p:nvSpPr>
          <p:cNvPr id="20" name="Открывающая фигурная скобка 19"/>
          <p:cNvSpPr/>
          <p:nvPr/>
        </p:nvSpPr>
        <p:spPr>
          <a:xfrm rot="16200000">
            <a:off x="4365643" y="4273546"/>
            <a:ext cx="270935" cy="2662761"/>
          </a:xfrm>
          <a:prstGeom prst="leftBrace">
            <a:avLst>
              <a:gd name="adj1" fmla="val 8333"/>
              <a:gd name="adj2" fmla="val 5028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746" y="4930924"/>
            <a:ext cx="687142" cy="538536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655" y="4930924"/>
            <a:ext cx="687142" cy="538536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197" y="4930924"/>
            <a:ext cx="687142" cy="538536"/>
          </a:xfrm>
          <a:prstGeom prst="rect">
            <a:avLst/>
          </a:prstGeom>
        </p:spPr>
      </p:pic>
      <p:sp>
        <p:nvSpPr>
          <p:cNvPr id="25" name="Открывающая фигурная скобка 24"/>
          <p:cNvSpPr/>
          <p:nvPr/>
        </p:nvSpPr>
        <p:spPr>
          <a:xfrm rot="16200000">
            <a:off x="7264809" y="4273549"/>
            <a:ext cx="270935" cy="2662761"/>
          </a:xfrm>
          <a:prstGeom prst="leftBrace">
            <a:avLst>
              <a:gd name="adj1" fmla="val 8333"/>
              <a:gd name="adj2" fmla="val 5028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912" y="4930927"/>
            <a:ext cx="687142" cy="538536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821" y="4930927"/>
            <a:ext cx="687142" cy="538536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363" y="4930927"/>
            <a:ext cx="687142" cy="5385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270171" y="5731922"/>
            <a:ext cx="2515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ОБРАЗОВАТЕЛЬНЫЕ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УЧРЕЖДЕНИЯ  В СТРАНЕ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35674" y="5757311"/>
            <a:ext cx="269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ОБРАЗОВАТЕЛЬНЫЕ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УЧРЕЖДЕНИЯ  «АЗИЯ-ЕВРОПА»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1362" y="263009"/>
            <a:ext cx="3870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БАЗОВОЕ РЕШЕНИЕ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328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32097" y="5174861"/>
            <a:ext cx="2209797" cy="140321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Интерактивный глобус земли 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249112" y="799535"/>
            <a:ext cx="2554091" cy="126397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Научно-образовательная  геоинформационная сеть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646330" y="5255470"/>
            <a:ext cx="2231734" cy="1242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Образование на базе самостоятельных исследований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463961" y="705909"/>
            <a:ext cx="2317598" cy="14763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Новые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ринципы формирования и тиражирования методических материалов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2847" y="2644837"/>
            <a:ext cx="2355850" cy="174256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Образовательная технология формирующая мотивацию к творчеству и научно-инновационному труду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181999" y="5144370"/>
            <a:ext cx="2799448" cy="163467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Инструмент формирования единого образовательного и учебно-методического  пространства 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654799" y="2741254"/>
            <a:ext cx="2223265" cy="154973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Образование  с использование последних достижений в науке (освоение космоса)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6699" y="622460"/>
            <a:ext cx="2351998" cy="161812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Приоритет России на международном рынке образования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Штриховая стрелка вправо 18"/>
          <p:cNvSpPr/>
          <p:nvPr/>
        </p:nvSpPr>
        <p:spPr>
          <a:xfrm rot="19874104">
            <a:off x="5836783" y="2027642"/>
            <a:ext cx="723176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5837789" y="3301238"/>
            <a:ext cx="723176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Штриховая стрелка вправо 20"/>
          <p:cNvSpPr/>
          <p:nvPr/>
        </p:nvSpPr>
        <p:spPr>
          <a:xfrm rot="2426462">
            <a:off x="5837790" y="4880208"/>
            <a:ext cx="723176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триховая стрелка вправо 21"/>
          <p:cNvSpPr/>
          <p:nvPr/>
        </p:nvSpPr>
        <p:spPr>
          <a:xfrm rot="13012743">
            <a:off x="2452183" y="2066305"/>
            <a:ext cx="723176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Штриховая стрелка вправо 22"/>
          <p:cNvSpPr/>
          <p:nvPr/>
        </p:nvSpPr>
        <p:spPr>
          <a:xfrm rot="8549950">
            <a:off x="2415379" y="4886775"/>
            <a:ext cx="723176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триховая стрелка вправо 23"/>
          <p:cNvSpPr/>
          <p:nvPr/>
        </p:nvSpPr>
        <p:spPr>
          <a:xfrm rot="10800000">
            <a:off x="2492762" y="3297698"/>
            <a:ext cx="723176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Штриховая стрелка вправо 24"/>
          <p:cNvSpPr/>
          <p:nvPr/>
        </p:nvSpPr>
        <p:spPr>
          <a:xfrm rot="16200000">
            <a:off x="4359517" y="2066306"/>
            <a:ext cx="333279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триховая стрелка вправо 25"/>
          <p:cNvSpPr/>
          <p:nvPr/>
        </p:nvSpPr>
        <p:spPr>
          <a:xfrm rot="16200000" flipH="1">
            <a:off x="4389172" y="4681416"/>
            <a:ext cx="344652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95" y="2549141"/>
            <a:ext cx="2260462" cy="216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25570" y="76499"/>
            <a:ext cx="6034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ИННОВАЦИОННОСТЬ ПРОЕКТА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0232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85393" y="830091"/>
            <a:ext cx="2125134" cy="139079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Привлекательность для любой школы мира  и любой системы образования 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320083" y="802070"/>
            <a:ext cx="2321404" cy="126132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Эффективный и доступный инструмент для научных исследований и бизнеса 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760032" y="776720"/>
            <a:ext cx="2207226" cy="139286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Доступность цифрового потока информации о любой точке земли 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789304" y="5248541"/>
            <a:ext cx="2197678" cy="14198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Принципиально новый подход в получении знаний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77036" y="5267992"/>
            <a:ext cx="2143016" cy="140034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Возможность прямого взаимодействия преподавателей 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20360" y="3027401"/>
            <a:ext cx="2294468" cy="139959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Идентичность предметов во всех школах мира (география, биология, физика, история и др.)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07200" y="2951201"/>
            <a:ext cx="2179782" cy="149687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интереса к изучению физики земли 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Штриховая стрелка вправо 12"/>
          <p:cNvSpPr/>
          <p:nvPr/>
        </p:nvSpPr>
        <p:spPr>
          <a:xfrm rot="19505013">
            <a:off x="6171957" y="2226538"/>
            <a:ext cx="723176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триховая стрелка вправо 13"/>
          <p:cNvSpPr/>
          <p:nvPr/>
        </p:nvSpPr>
        <p:spPr>
          <a:xfrm>
            <a:off x="6225375" y="3566231"/>
            <a:ext cx="427250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1567461">
            <a:off x="6170027" y="5316515"/>
            <a:ext cx="619492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9519431">
            <a:off x="2354497" y="5320558"/>
            <a:ext cx="682351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Штриховая стрелка вправо 16"/>
          <p:cNvSpPr/>
          <p:nvPr/>
        </p:nvSpPr>
        <p:spPr>
          <a:xfrm rot="10800000">
            <a:off x="2515546" y="3483742"/>
            <a:ext cx="483707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12766114">
            <a:off x="2304651" y="2232714"/>
            <a:ext cx="723176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триховая стрелка вправо 18"/>
          <p:cNvSpPr/>
          <p:nvPr/>
        </p:nvSpPr>
        <p:spPr>
          <a:xfrm rot="16200000">
            <a:off x="4304023" y="2124839"/>
            <a:ext cx="364958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59" y="2706979"/>
            <a:ext cx="2914650" cy="270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21730" y="110609"/>
            <a:ext cx="5135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ГЛОБАЛЬНОСТЬ ПРОЕКТА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625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ЗЕМЛЯ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64" y="2449488"/>
            <a:ext cx="2365170" cy="21108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709152" y="2628051"/>
            <a:ext cx="2221323" cy="17536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Оказание </a:t>
            </a:r>
          </a:p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услуг по предоставлению сигнала более высокого разрешения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42679" y="969469"/>
            <a:ext cx="3987797" cy="1167088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80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Абонентская плата за авторизацию в сети 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080125" y="1432479"/>
            <a:ext cx="1777998" cy="662272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Количество 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участников 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учетом школьников)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1 500 000</a:t>
            </a:r>
            <a:endParaRPr 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1 240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уб. в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936578" y="1479298"/>
            <a:ext cx="1828800" cy="587684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Научные учреждения и специализированные предприятия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43378" y="912319"/>
            <a:ext cx="3197284" cy="1623001"/>
            <a:chOff x="1537442" y="922867"/>
            <a:chExt cx="3197284" cy="1623001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1537442" y="922867"/>
              <a:ext cx="3197284" cy="1623001"/>
            </a:xfrm>
            <a:prstGeom prst="roundRect">
              <a:avLst>
                <a:gd name="adj" fmla="val 34647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>
                <a:lnSpc>
                  <a:spcPct val="60000"/>
                </a:lnSpc>
              </a:pPr>
              <a:r>
                <a:rPr lang="ru-RU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Продажа учебных классов</a:t>
              </a: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3139122" y="1914063"/>
              <a:ext cx="1222246" cy="591345"/>
            </a:xfrm>
            <a:prstGeom prst="roundRect">
              <a:avLst>
                <a:gd name="adj" fmla="val 3464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Китай</a:t>
              </a:r>
            </a:p>
            <a:p>
              <a:pPr algn="ctr">
                <a:lnSpc>
                  <a:spcPct val="90000"/>
                </a:lnSpc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240 000 школ</a:t>
              </a:r>
              <a:endParaRPr 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14 400 млн. руб.</a:t>
              </a: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1809777" y="1904539"/>
              <a:ext cx="1235048" cy="591345"/>
            </a:xfrm>
            <a:prstGeom prst="roundRect">
              <a:avLst>
                <a:gd name="adj" fmla="val 3464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Индия </a:t>
              </a:r>
            </a:p>
            <a:p>
              <a:pPr algn="ctr">
                <a:lnSpc>
                  <a:spcPct val="90000"/>
                </a:lnSpc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160 000 школ</a:t>
              </a:r>
              <a:endParaRPr 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9 600 млн. руб.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2425213" y="1229331"/>
              <a:ext cx="1363132" cy="643399"/>
            </a:xfrm>
            <a:prstGeom prst="roundRect">
              <a:avLst>
                <a:gd name="adj" fmla="val 3464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Россия </a:t>
              </a:r>
            </a:p>
            <a:p>
              <a:pPr algn="ctr">
                <a:lnSpc>
                  <a:spcPct val="90000"/>
                </a:lnSpc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56 000 школ</a:t>
              </a:r>
              <a:endParaRPr 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2 240 </a:t>
              </a: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млн. руб.</a:t>
              </a:r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6709153" y="5062549"/>
            <a:ext cx="2333756" cy="1075654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Издание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тиражирование методических материалов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208867" y="5249626"/>
            <a:ext cx="3344334" cy="1348261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Научные международные проекты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947709" y="5600974"/>
            <a:ext cx="1547050" cy="537230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 </a:t>
            </a: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руб. в год</a:t>
            </a:r>
          </a:p>
          <a:p>
            <a:pPr algn="ctr">
              <a:lnSpc>
                <a:spcPct val="90000"/>
              </a:lnSpc>
            </a:pP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273987" y="5600849"/>
            <a:ext cx="1584816" cy="537355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ООН  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р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уб. в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029187" y="6181723"/>
            <a:ext cx="1735433" cy="403389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 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руб. в год</a:t>
            </a:r>
          </a:p>
          <a:p>
            <a:pPr algn="ctr">
              <a:lnSpc>
                <a:spcPct val="90000"/>
              </a:lnSpc>
            </a:pP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9266" y="4213948"/>
            <a:ext cx="3010463" cy="1623001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6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Коммерческие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проекты </a:t>
            </a:r>
          </a:p>
          <a:p>
            <a:pPr algn="ctr">
              <a:lnSpc>
                <a:spcPct val="60000"/>
              </a:lnSpc>
            </a:pP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560125" y="5102807"/>
            <a:ext cx="1297972" cy="591345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Китай</a:t>
            </a:r>
          </a:p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руб. в год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84910" y="5115035"/>
            <a:ext cx="1311567" cy="591345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Индия 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руб. в год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99624" y="4495978"/>
            <a:ext cx="1447587" cy="556581"/>
          </a:xfrm>
          <a:prstGeom prst="roundRect">
            <a:avLst>
              <a:gd name="adj" fmla="val 346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Россия </a:t>
            </a:r>
          </a:p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руб. в год</a:t>
            </a:r>
          </a:p>
        </p:txBody>
      </p:sp>
      <p:sp>
        <p:nvSpPr>
          <p:cNvPr id="22" name="Штриховая стрелка вправо 21"/>
          <p:cNvSpPr/>
          <p:nvPr/>
        </p:nvSpPr>
        <p:spPr>
          <a:xfrm rot="12758602">
            <a:off x="2533254" y="2700999"/>
            <a:ext cx="661667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триховая стрелка вправо 22"/>
          <p:cNvSpPr/>
          <p:nvPr/>
        </p:nvSpPr>
        <p:spPr>
          <a:xfrm rot="9241177">
            <a:off x="2505843" y="3597324"/>
            <a:ext cx="704509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триховая стрелка вправо 25"/>
          <p:cNvSpPr/>
          <p:nvPr/>
        </p:nvSpPr>
        <p:spPr>
          <a:xfrm rot="19656914">
            <a:off x="5867240" y="2291863"/>
            <a:ext cx="723176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Штриховая стрелка вправо 30"/>
          <p:cNvSpPr/>
          <p:nvPr/>
        </p:nvSpPr>
        <p:spPr>
          <a:xfrm rot="1851245">
            <a:off x="5884063" y="4448956"/>
            <a:ext cx="833057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Штриховая стрелка вправо 32"/>
          <p:cNvSpPr/>
          <p:nvPr/>
        </p:nvSpPr>
        <p:spPr>
          <a:xfrm>
            <a:off x="5978127" y="3261430"/>
            <a:ext cx="644931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триховая стрелка вправо 33"/>
          <p:cNvSpPr/>
          <p:nvPr/>
        </p:nvSpPr>
        <p:spPr>
          <a:xfrm rot="5400000">
            <a:off x="4404484" y="4693034"/>
            <a:ext cx="427485" cy="486915"/>
          </a:xfrm>
          <a:prstGeom prst="stripedRightArrow">
            <a:avLst>
              <a:gd name="adj1" fmla="val 62084"/>
              <a:gd name="adj2" fmla="val 462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52623" y="114300"/>
            <a:ext cx="7781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ФИНАНСОВЫЕ ПОКАЗАТЕЛИ ПРОЕКТА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4840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 стрелкой 4"/>
          <p:cNvCxnSpPr/>
          <p:nvPr/>
        </p:nvCxnSpPr>
        <p:spPr>
          <a:xfrm flipV="1">
            <a:off x="1363135" y="1417638"/>
            <a:ext cx="0" cy="2942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1363135" y="4360333"/>
            <a:ext cx="761999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186267" y="4360333"/>
            <a:ext cx="1176868" cy="1820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63135" y="1232972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Риски</a:t>
            </a:r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0457" y="3970946"/>
            <a:ext cx="1384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Инвестиции</a:t>
            </a:r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217" y="5911334"/>
            <a:ext cx="879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ткрывающая фигурная скобка 21"/>
          <p:cNvSpPr/>
          <p:nvPr/>
        </p:nvSpPr>
        <p:spPr>
          <a:xfrm rot="16200000">
            <a:off x="4221783" y="3514949"/>
            <a:ext cx="256305" cy="2730128"/>
          </a:xfrm>
          <a:prstGeom prst="leftBrace">
            <a:avLst>
              <a:gd name="adj1" fmla="val 52438"/>
              <a:gd name="adj2" fmla="val 4648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216525" y="5033665"/>
            <a:ext cx="502247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ПЕРИОД ВЫСОКИХ РИСКОВ ПРИ ФОРМИРОВАНИИ  ИННОВАЦИОННОГО  ПРОДУКТА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ьная выноска 23"/>
          <p:cNvSpPr/>
          <p:nvPr/>
        </p:nvSpPr>
        <p:spPr>
          <a:xfrm>
            <a:off x="4542364" y="5647911"/>
            <a:ext cx="2857583" cy="971964"/>
          </a:xfrm>
          <a:prstGeom prst="wedgeEllipseCallout">
            <a:avLst>
              <a:gd name="adj1" fmla="val -52428"/>
              <a:gd name="adj2" fmla="val -7101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ИНСТРУМЕНТ ПОДДЕРЖКИ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СКОЛКОВО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ткрывающая фигурная скобка 11"/>
          <p:cNvSpPr/>
          <p:nvPr/>
        </p:nvSpPr>
        <p:spPr>
          <a:xfrm rot="16200000">
            <a:off x="1956952" y="4064912"/>
            <a:ext cx="256305" cy="1630205"/>
          </a:xfrm>
          <a:prstGeom prst="leftBrace">
            <a:avLst>
              <a:gd name="adj1" fmla="val 52438"/>
              <a:gd name="adj2" fmla="val 4648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53353" y="4461021"/>
            <a:ext cx="219316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Период формирования 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научно-образовательной  сети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2534" y="4452305"/>
            <a:ext cx="171444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Период формирования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системы антенн  </a:t>
            </a:r>
          </a:p>
        </p:txBody>
      </p:sp>
      <p:sp>
        <p:nvSpPr>
          <p:cNvPr id="15" name="Открывающая фигурная скобка 14"/>
          <p:cNvSpPr/>
          <p:nvPr/>
        </p:nvSpPr>
        <p:spPr>
          <a:xfrm rot="16200000">
            <a:off x="6187018" y="4396547"/>
            <a:ext cx="256305" cy="1017930"/>
          </a:xfrm>
          <a:prstGeom prst="leftBrace">
            <a:avLst>
              <a:gd name="adj1" fmla="val 52438"/>
              <a:gd name="adj2" fmla="val 4648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88636" y="4482514"/>
            <a:ext cx="125306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Период адаптации</a:t>
            </a:r>
          </a:p>
        </p:txBody>
      </p:sp>
      <p:sp>
        <p:nvSpPr>
          <p:cNvPr id="19" name="Открывающая фигурная скобка 18"/>
          <p:cNvSpPr/>
          <p:nvPr/>
        </p:nvSpPr>
        <p:spPr>
          <a:xfrm rot="16200000">
            <a:off x="7710052" y="3980713"/>
            <a:ext cx="256305" cy="1849595"/>
          </a:xfrm>
          <a:prstGeom prst="leftBrace">
            <a:avLst>
              <a:gd name="adj1" fmla="val 52438"/>
              <a:gd name="adj2" fmla="val 4648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090831" y="4469952"/>
            <a:ext cx="1659469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активных продаж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532467" y="3911719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850541" y="3437586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2199167" y="3852492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2540746" y="4360333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3446679" y="1968672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4064746" y="1820757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4572746" y="2286424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5165413" y="2404878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5655732" y="2616969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6028266" y="3031835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6553200" y="3319132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>
            <a:off x="7120464" y="5042074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/>
          <p:cNvSpPr/>
          <p:nvPr/>
        </p:nvSpPr>
        <p:spPr>
          <a:xfrm>
            <a:off x="7399947" y="5481848"/>
            <a:ext cx="118533" cy="1184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8026400" y="6062213"/>
            <a:ext cx="118533" cy="118454"/>
          </a:xfrm>
          <a:prstGeom prst="ellipse">
            <a:avLst/>
          </a:prstGeom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/>
          <p:cNvCxnSpPr>
            <a:stCxn id="10" idx="7"/>
            <a:endCxn id="26" idx="3"/>
          </p:cNvCxnSpPr>
          <p:nvPr/>
        </p:nvCxnSpPr>
        <p:spPr>
          <a:xfrm flipV="1">
            <a:off x="1633641" y="3538693"/>
            <a:ext cx="234259" cy="390373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27" idx="1"/>
            <a:endCxn id="26" idx="5"/>
          </p:cNvCxnSpPr>
          <p:nvPr/>
        </p:nvCxnSpPr>
        <p:spPr>
          <a:xfrm flipH="1" flipV="1">
            <a:off x="1951715" y="3538693"/>
            <a:ext cx="264811" cy="331146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28" idx="1"/>
            <a:endCxn id="27" idx="5"/>
          </p:cNvCxnSpPr>
          <p:nvPr/>
        </p:nvCxnSpPr>
        <p:spPr>
          <a:xfrm flipH="1" flipV="1">
            <a:off x="2300341" y="3953599"/>
            <a:ext cx="257764" cy="424081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28" idx="7"/>
            <a:endCxn id="25" idx="3"/>
          </p:cNvCxnSpPr>
          <p:nvPr/>
        </p:nvCxnSpPr>
        <p:spPr>
          <a:xfrm flipV="1">
            <a:off x="2641920" y="2069779"/>
            <a:ext cx="822118" cy="2307901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25" idx="6"/>
            <a:endCxn id="29" idx="2"/>
          </p:cNvCxnSpPr>
          <p:nvPr/>
        </p:nvCxnSpPr>
        <p:spPr>
          <a:xfrm flipV="1">
            <a:off x="3565212" y="1879984"/>
            <a:ext cx="499534" cy="147915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29" idx="5"/>
            <a:endCxn id="30" idx="1"/>
          </p:cNvCxnSpPr>
          <p:nvPr/>
        </p:nvCxnSpPr>
        <p:spPr>
          <a:xfrm>
            <a:off x="4165920" y="1921864"/>
            <a:ext cx="424185" cy="381907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stCxn id="30" idx="5"/>
            <a:endCxn id="32" idx="2"/>
          </p:cNvCxnSpPr>
          <p:nvPr/>
        </p:nvCxnSpPr>
        <p:spPr>
          <a:xfrm>
            <a:off x="4673920" y="2387531"/>
            <a:ext cx="491493" cy="76574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32" idx="5"/>
            <a:endCxn id="34" idx="1"/>
          </p:cNvCxnSpPr>
          <p:nvPr/>
        </p:nvCxnSpPr>
        <p:spPr>
          <a:xfrm>
            <a:off x="5266587" y="2505985"/>
            <a:ext cx="406504" cy="128331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34" idx="5"/>
            <a:endCxn id="35" idx="1"/>
          </p:cNvCxnSpPr>
          <p:nvPr/>
        </p:nvCxnSpPr>
        <p:spPr>
          <a:xfrm>
            <a:off x="5756906" y="2718076"/>
            <a:ext cx="288719" cy="331106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>
            <a:stCxn id="35" idx="5"/>
            <a:endCxn id="36" idx="1"/>
          </p:cNvCxnSpPr>
          <p:nvPr/>
        </p:nvCxnSpPr>
        <p:spPr>
          <a:xfrm>
            <a:off x="6129440" y="3132942"/>
            <a:ext cx="441119" cy="203537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stCxn id="36" idx="5"/>
            <a:endCxn id="37" idx="0"/>
          </p:cNvCxnSpPr>
          <p:nvPr/>
        </p:nvCxnSpPr>
        <p:spPr>
          <a:xfrm>
            <a:off x="6654374" y="3420239"/>
            <a:ext cx="525357" cy="1621835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>
            <a:stCxn id="37" idx="5"/>
            <a:endCxn id="38" idx="1"/>
          </p:cNvCxnSpPr>
          <p:nvPr/>
        </p:nvCxnSpPr>
        <p:spPr>
          <a:xfrm>
            <a:off x="7221638" y="5143181"/>
            <a:ext cx="195668" cy="356014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38" idx="5"/>
            <a:endCxn id="39" idx="2"/>
          </p:cNvCxnSpPr>
          <p:nvPr/>
        </p:nvCxnSpPr>
        <p:spPr>
          <a:xfrm>
            <a:off x="7501121" y="5582955"/>
            <a:ext cx="525279" cy="538485"/>
          </a:xfrm>
          <a:prstGeom prst="line">
            <a:avLst/>
          </a:prstGeom>
          <a:ln w="381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296774" y="150108"/>
            <a:ext cx="4861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ФАЗЫ ПРОЕКТА И РИСКИ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994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591281614"/>
              </p:ext>
            </p:extLst>
          </p:nvPr>
        </p:nvGraphicFramePr>
        <p:xfrm>
          <a:off x="393701" y="1494418"/>
          <a:ext cx="8197849" cy="5253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03251" y="1040517"/>
            <a:ext cx="5250390" cy="45508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1600" b="1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ОБЩЕОБРАЗОВАТЕЛЬНОЙ ШКОЛЫ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24025" y="86410"/>
            <a:ext cx="72591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КОНКУРЕНТЫ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СИЛЬНЫЕ И СЛАБЫЕ СТОРОНЫ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3660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55600" y="1131673"/>
            <a:ext cx="8655050" cy="5418667"/>
          </a:xfrm>
        </p:spPr>
        <p:txBody>
          <a:bodyPr>
            <a:noAutofit/>
          </a:bodyPr>
          <a:lstStyle/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Создание и массовое внедрение принципиально новых,  инновационных  технологий обучения в учебном процессе. 	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Значительное повышение </a:t>
            </a:r>
            <a:r>
              <a:rPr lang="ru-RU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качества 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Новый </a:t>
            </a:r>
            <a:r>
              <a:rPr lang="ru-RU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инструмент мотивации обучающихся к творческому 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труду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Практическое формирование международного образовательного пространства с ядром в России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Прорыв </a:t>
            </a:r>
            <a:r>
              <a:rPr lang="ru-RU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 престиж российского государства  на мировом рынке образовательных услуг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Освоение нового сегмента образования по целенаправленному формированию </a:t>
            </a:r>
            <a:r>
              <a:rPr lang="ru-RU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инновационных 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кадров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Значительный финансовый  успех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4572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6195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Востребованность другими ведомствами в России и за рубежом.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6699" y="138409"/>
            <a:ext cx="8601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ОСНОВНЫЕ ОЖИДАЕМЫЕ РЕЗУЛЬТАТЫ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 ВЫПОЛНЕНИЯ ПРОЕКТА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754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4773" y="952499"/>
            <a:ext cx="8753475" cy="5819776"/>
          </a:xfrm>
        </p:spPr>
        <p:txBody>
          <a:bodyPr>
            <a:noAutofit/>
          </a:bodyPr>
          <a:lstStyle/>
          <a:p>
            <a:pPr mar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ФГБОУ ВПО «Кабардино-Балкарский государственный университет им. Х.М.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Бербекова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ФГБОУ ВПО «Российский государственный университет нефти и газа им. И.М. Губкина» (Институт аэрокосмических технологий и мониторинга)</a:t>
            </a:r>
          </a:p>
          <a:p>
            <a:pPr mar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Московский государственный университет имени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М.В.Ломоносова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Российская Академия Наук</a:t>
            </a:r>
          </a:p>
          <a:p>
            <a:pPr mar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Российская Академия  Образования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НКО Ассоциация «Содействие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Вузам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«НПО СОДИС»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lv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Совзонд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«Фирма ИМИД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lv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Институт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конструкторско-технологической информатики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РАН</a:t>
            </a:r>
          </a:p>
          <a:p>
            <a:pPr marL="0" lv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Школа-интернат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Интеллектуал»</a:t>
            </a:r>
          </a:p>
          <a:p>
            <a:pPr marL="0" lv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Региональный центр-представительство по странам СНГ</a:t>
            </a:r>
          </a:p>
          <a:p>
            <a:pPr marL="0" lv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Региональный центр-представительство  в Индии</a:t>
            </a:r>
          </a:p>
          <a:p>
            <a:pPr marL="0" lv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Региональный центр-представительство в Китае</a:t>
            </a:r>
          </a:p>
          <a:p>
            <a:pPr marL="0" lv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Региональный центр-представительство во Франции</a:t>
            </a:r>
          </a:p>
          <a:p>
            <a:pPr marL="0" lvl="0" indent="36195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Региональный европейский центр-представительство  в Хорватии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124" y="144243"/>
            <a:ext cx="8486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ПАРТНЕРЫ ПРИ ВЫПОЛНЕНИИ ПРОЕКТА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1921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8600" y="922867"/>
            <a:ext cx="8856133" cy="5816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lnSpc>
                <a:spcPct val="80000"/>
              </a:lnSpc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" y="86410"/>
            <a:ext cx="8856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ПОДДЕРЖКИ И ЗНАЧИМОСТЬ ПРОЕКТА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6400" y="1079500"/>
            <a:ext cx="855980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Комитет по образованию государственной думы РФ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06400" y="1905000"/>
            <a:ext cx="8559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Министерство образования и науки РФ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6400" y="2882444"/>
            <a:ext cx="8559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06400" y="3831167"/>
            <a:ext cx="8559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Российская академия  образования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06400" y="4800600"/>
            <a:ext cx="8559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Посольство Индии, Китая, Франции и Хорватии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6400" y="5816600"/>
            <a:ext cx="8559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Образовательные общие, средние и высшие учебные заведения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44664" y="3063389"/>
            <a:ext cx="3283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Российская академия наук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8600" y="360871"/>
            <a:ext cx="885613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Письма поддержки 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экспертные заключения </a:t>
            </a:r>
          </a:p>
        </p:txBody>
      </p:sp>
    </p:spTree>
    <p:extLst>
      <p:ext uri="{BB962C8B-B14F-4D97-AF65-F5344CB8AC3E}">
        <p14:creationId xmlns:p14="http://schemas.microsoft.com/office/powerpoint/2010/main" val="2167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4000" y="2317660"/>
            <a:ext cx="8712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РАЗРАБОТАННАЯ И ФУНКЦИОНИРУЮЩАЯ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НАУЧНАЯ И УЧЕБНО-МЕТОДИЧЕСКАЯ  БАЗА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 ОСНОВЕ ЗАЯВЛЯЕМОГО ПРОЕКТ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(достигнутые успехи)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одержимое 2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 smtClean="0"/>
          </a:p>
          <a:p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59974" y="1303581"/>
            <a:ext cx="1947332" cy="1786467"/>
            <a:chOff x="1086556" y="689691"/>
            <a:chExt cx="6698876" cy="5978422"/>
          </a:xfrm>
        </p:grpSpPr>
        <p:pic>
          <p:nvPicPr>
            <p:cNvPr id="7" name="Изображение 6" descr="ЗЕМЛЯ.tiff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556" y="689691"/>
              <a:ext cx="6698876" cy="5978422"/>
            </a:xfrm>
            <a:prstGeom prst="rect">
              <a:avLst/>
            </a:prstGeom>
          </p:spPr>
        </p:pic>
        <p:sp>
          <p:nvSpPr>
            <p:cNvPr id="8" name="Соединительная линия 7"/>
            <p:cNvSpPr/>
            <p:nvPr/>
          </p:nvSpPr>
          <p:spPr>
            <a:xfrm rot="19343766">
              <a:off x="3635892" y="2010825"/>
              <a:ext cx="1600201" cy="1062566"/>
            </a:xfrm>
            <a:prstGeom prst="flowChartConnector">
              <a:avLst/>
            </a:prstGeom>
            <a:solidFill>
              <a:schemeClr val="bg1">
                <a:lumMod val="65000"/>
                <a:alpha val="68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9974" y="3133028"/>
            <a:ext cx="213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Спутник   </a:t>
            </a: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параметры 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92162" y="1312334"/>
            <a:ext cx="6758705" cy="5413716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ru-RU" sz="2000" b="1" dirty="0" smtClean="0">
              <a:solidFill>
                <a:srgbClr val="490049"/>
              </a:solidFill>
            </a:endParaRPr>
          </a:p>
          <a:p>
            <a:pPr algn="r"/>
            <a:endParaRPr lang="ru-RU" sz="2000" b="1" dirty="0">
              <a:solidFill>
                <a:srgbClr val="490049"/>
              </a:solidFill>
            </a:endParaRPr>
          </a:p>
          <a:p>
            <a:pPr algn="r"/>
            <a:endParaRPr lang="ru-RU" sz="2000" b="1" dirty="0" smtClean="0">
              <a:solidFill>
                <a:srgbClr val="49004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974" y="63178"/>
            <a:ext cx="889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90049"/>
                </a:solidFill>
                <a:latin typeface="Times New Roman" pitchFamily="18" charset="0"/>
                <a:cs typeface="Times New Roman" pitchFamily="18" charset="0"/>
              </a:rPr>
              <a:t>КОМПЛЕКС ПРОГРАММНО-ТЕХНИЧЕСКИХ И УЧЕБНО-МЕТОДИЧЕСКИХ СРЕДСТВ ПРИЕМА ИНФОРМАЦИИ С МЕТЕОСПУТНИКА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62" y="1346561"/>
            <a:ext cx="6733304" cy="535537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71571" y="2672834"/>
            <a:ext cx="3639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solidFill>
                  <a:srgbClr val="490049"/>
                </a:solidFill>
                <a:latin typeface="Times New Roman" pitchFamily="18" charset="0"/>
                <a:cs typeface="Times New Roman" pitchFamily="18" charset="0"/>
              </a:rPr>
              <a:t>КОМПЛЕКТ «КОМПЛЕКС –М»</a:t>
            </a:r>
          </a:p>
        </p:txBody>
      </p:sp>
    </p:spTree>
    <p:extLst>
      <p:ext uri="{BB962C8B-B14F-4D97-AF65-F5344CB8AC3E}">
        <p14:creationId xmlns:p14="http://schemas.microsoft.com/office/powerpoint/2010/main" val="5693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03132" y="1009455"/>
            <a:ext cx="4995333" cy="5483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000" b="1" cap="all" dirty="0" smtClean="0">
                <a:latin typeface="Times New Roman" pitchFamily="18" charset="0"/>
                <a:cs typeface="Times New Roman" pitchFamily="18" charset="0"/>
              </a:rPr>
              <a:t>возможности</a:t>
            </a:r>
          </a:p>
          <a:p>
            <a:pPr marL="177800" indent="-177800">
              <a:lnSpc>
                <a:spcPct val="90000"/>
              </a:lnSpc>
              <a:spcBef>
                <a:spcPts val="300"/>
              </a:spcBef>
              <a:buFont typeface="Arial"/>
              <a:buChar char="•"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Прием</a:t>
            </a:r>
            <a:r>
              <a:rPr lang="ru-RU" sz="17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сигнала от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спутника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marL="176213" indent="-176213">
              <a:lnSpc>
                <a:spcPct val="90000"/>
              </a:lnSpc>
              <a:spcBef>
                <a:spcPts val="300"/>
              </a:spcBef>
              <a:buFont typeface="Arial"/>
              <a:buChar char="•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Цифровая обработка космических снимков с географической привязкой, наложение карты города и координатной сетки</a:t>
            </a:r>
          </a:p>
          <a:p>
            <a:pPr marL="176213" indent="-176213">
              <a:lnSpc>
                <a:spcPct val="90000"/>
              </a:lnSpc>
              <a:spcBef>
                <a:spcPts val="300"/>
              </a:spcBef>
              <a:buFont typeface="Arial"/>
              <a:buChar char="•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Определение географических координат  в любой точке космического снимка</a:t>
            </a:r>
          </a:p>
          <a:p>
            <a:pPr marL="176213" indent="-176213">
              <a:lnSpc>
                <a:spcPct val="90000"/>
              </a:lnSpc>
              <a:spcBef>
                <a:spcPts val="300"/>
              </a:spcBef>
              <a:buFont typeface="Arial"/>
              <a:buChar char="•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Определение температуры подстилающей поверхности</a:t>
            </a:r>
          </a:p>
          <a:p>
            <a:pPr marL="176213" indent="-176213">
              <a:lnSpc>
                <a:spcPct val="90000"/>
              </a:lnSpc>
              <a:spcBef>
                <a:spcPts val="300"/>
              </a:spcBef>
              <a:buFont typeface="Arial"/>
              <a:buChar char="•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Определение альбедо (коэффициент отражения) в любой точке космического снимка</a:t>
            </a:r>
          </a:p>
          <a:p>
            <a:pPr marL="176213" indent="-176213">
              <a:spcBef>
                <a:spcPts val="300"/>
              </a:spcBef>
              <a:buFont typeface="Arial"/>
              <a:buChar char="•"/>
              <a:tabLst>
                <a:tab pos="176213" algn="l"/>
              </a:tabLst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Определение верхней границы облачности</a:t>
            </a:r>
          </a:p>
          <a:p>
            <a:pPr marL="176213" indent="-176213">
              <a:spcBef>
                <a:spcPts val="300"/>
              </a:spcBef>
              <a:buFont typeface="Arial"/>
              <a:buChar char="•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Выявление опасных погодных явлений</a:t>
            </a:r>
          </a:p>
          <a:p>
            <a:pPr marL="176213" indent="-176213">
              <a:spcBef>
                <a:spcPts val="300"/>
              </a:spcBef>
              <a:buFont typeface="Arial"/>
              <a:buChar char="•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Определение поля ветра в циклоне</a:t>
            </a:r>
          </a:p>
          <a:p>
            <a:pPr marL="176213" indent="-176213">
              <a:spcBef>
                <a:spcPts val="300"/>
              </a:spcBef>
              <a:buFont typeface="Arial"/>
              <a:buChar char="•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Прогноз выпадения осадков</a:t>
            </a:r>
          </a:p>
          <a:p>
            <a:pPr marL="176213" indent="-176213">
              <a:spcBef>
                <a:spcPts val="300"/>
              </a:spcBef>
              <a:buFont typeface="Arial"/>
              <a:buChar char="•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Измерение расстояния</a:t>
            </a:r>
          </a:p>
          <a:p>
            <a:pPr marL="176213" indent="-176213">
              <a:spcBef>
                <a:spcPts val="300"/>
              </a:spcBef>
              <a:buFont typeface="Arial"/>
              <a:buChar char="•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Измерение площади земной поверхности</a:t>
            </a:r>
          </a:p>
          <a:p>
            <a:pPr marL="176213" indent="-176213">
              <a:spcBef>
                <a:spcPts val="300"/>
              </a:spcBef>
              <a:buFont typeface="Arial"/>
              <a:buChar char="•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Формирование электронной библиотеки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космических изображений Земли   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31" y="14585"/>
            <a:ext cx="8642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ВОЗМОЖНОСТИ ПРОГРАММНО-ТЕХНИЧЕСКОГО КОМПЛЕКТА «КОМПЛЕКС –М»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1" y="778560"/>
            <a:ext cx="3373299" cy="594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300472" y="865158"/>
            <a:ext cx="3680439" cy="4660233"/>
            <a:chOff x="3653270" y="1205493"/>
            <a:chExt cx="3199032" cy="4333506"/>
          </a:xfrm>
        </p:grpSpPr>
        <p:pic>
          <p:nvPicPr>
            <p:cNvPr id="33" name="Изображение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3270" y="1230773"/>
              <a:ext cx="3146148" cy="4308226"/>
            </a:xfrm>
            <a:prstGeom prst="rect">
              <a:avLst/>
            </a:prstGeom>
          </p:spPr>
        </p:pic>
        <p:sp>
          <p:nvSpPr>
            <p:cNvPr id="34" name="Прямоугольник 33"/>
            <p:cNvSpPr/>
            <p:nvPr/>
          </p:nvSpPr>
          <p:spPr>
            <a:xfrm>
              <a:off x="3653270" y="1205493"/>
              <a:ext cx="3199032" cy="5666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Работающие комплексы </a:t>
              </a:r>
              <a:endPara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</a:t>
              </a: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Космос – М»  более чем 50 школах   в условиях плановых уроков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486498" y="1527107"/>
            <a:ext cx="3422301" cy="4308226"/>
            <a:chOff x="3562698" y="1230774"/>
            <a:chExt cx="3422301" cy="4308226"/>
          </a:xfrm>
        </p:grpSpPr>
        <p:pic>
          <p:nvPicPr>
            <p:cNvPr id="28" name="Изображение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3270" y="1230774"/>
              <a:ext cx="3146148" cy="4308226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3562698" y="1252089"/>
              <a:ext cx="3422301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300"/>
                </a:spcBef>
              </a:pP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Методические материалы для школ </a:t>
              </a:r>
              <a:r>
                <a:rPr lang="ru-RU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одобренные</a:t>
              </a:r>
              <a:r>
                <a:rPr 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Минобрнауки</a:t>
              </a:r>
              <a:r>
                <a:rPr lang="ru-RU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РФ </a:t>
              </a:r>
              <a:endPara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Содержимое 3" descr="IMG_758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83562" y="3494164"/>
            <a:ext cx="3102937" cy="1845732"/>
          </a:xfrm>
        </p:spPr>
      </p:pic>
      <p:sp>
        <p:nvSpPr>
          <p:cNvPr id="3" name="TextBox 2"/>
          <p:cNvSpPr txBox="1"/>
          <p:nvPr/>
        </p:nvSpPr>
        <p:spPr>
          <a:xfrm>
            <a:off x="2646260" y="2200907"/>
            <a:ext cx="1007009" cy="69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>
                <a:solidFill>
                  <a:srgbClr val="360036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</a:p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360036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1600" b="1" dirty="0" smtClean="0">
                <a:solidFill>
                  <a:srgbClr val="360036"/>
                </a:solidFill>
                <a:latin typeface="Times New Roman" pitchFamily="18" charset="0"/>
                <a:cs typeface="Times New Roman" pitchFamily="18" charset="0"/>
              </a:rPr>
              <a:t> 5117</a:t>
            </a:r>
            <a:endParaRPr lang="ru-RU" sz="1600" b="1" dirty="0">
              <a:solidFill>
                <a:srgbClr val="36003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600" b="1" dirty="0">
                <a:solidFill>
                  <a:srgbClr val="360036"/>
                </a:solidFill>
                <a:latin typeface="Times New Roman" pitchFamily="18" charset="0"/>
                <a:cs typeface="Times New Roman" pitchFamily="18" charset="0"/>
              </a:rPr>
              <a:t>Класс 5а </a:t>
            </a:r>
          </a:p>
        </p:txBody>
      </p:sp>
      <p:pic>
        <p:nvPicPr>
          <p:cNvPr id="5" name="Изображение 4" descr="IMG_75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7" y="1692568"/>
            <a:ext cx="2277534" cy="1708151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5875601" y="2402054"/>
            <a:ext cx="3166501" cy="4308226"/>
            <a:chOff x="5875601" y="2334320"/>
            <a:chExt cx="3166501" cy="4308226"/>
          </a:xfrm>
        </p:grpSpPr>
        <p:pic>
          <p:nvPicPr>
            <p:cNvPr id="29" name="Изображение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5601" y="2334320"/>
              <a:ext cx="3146148" cy="4308226"/>
            </a:xfrm>
            <a:prstGeom prst="rect">
              <a:avLst/>
            </a:prstGeom>
          </p:spPr>
        </p:pic>
        <p:pic>
          <p:nvPicPr>
            <p:cNvPr id="14" name="Изображение 13" descr="1108_2011_АНТАРКТИКА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256" y="3126173"/>
              <a:ext cx="2488334" cy="3488665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5875601" y="2402054"/>
              <a:ext cx="3166501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Программа ООН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Мониторинг и прогноз состояния окружающей среды в районах Северного и Южного полюсов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16640" y="158234"/>
            <a:ext cx="8433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ДОСТИГНУТЫЕ   РЕЗУЛЬТАТЫ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2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" y="0"/>
            <a:ext cx="9128169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12800" y="2738735"/>
            <a:ext cx="7810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ОСНОВНЫЕ  ПОЛОЖЕНИЯ 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ЗАЯВЛЯЕМОГО ПРОЕКТА 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ДЛЯ СКОЛКОВО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599" y="829733"/>
            <a:ext cx="8525933" cy="587586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КОНЦЕПТ В ОСНОВЕ  ЗАЯВЛЯЕМОГО ПРОЕКТА 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4110" y="4672894"/>
            <a:ext cx="84474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интерактивного, перманентно обновляемого (3 часа и меньше) электронного  глобуса Земли на принципах научно-образовательной социальной сети. Формирование на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основе электронного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глобуса  саморегулируемого международного образовательного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пространства. Реализующие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новые принципы в процессе (технологии) обучения 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обеспечивающие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условия ознакомления с последними достижениями в науке 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образовании. Мотивация обучаемых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творческому  (инновационному)  труду.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567" y="1307059"/>
            <a:ext cx="3350684" cy="334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5598" y="120133"/>
            <a:ext cx="8525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ПРЕДЛАГАЕМАЯ НОВАЦИЯ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0406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6267" y="719667"/>
            <a:ext cx="8695265" cy="598593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ТЕХНИЧЕСКОЕ РЕШЕНИЕ В ОСНОВЕ  ПРОЕКТА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Изображение 9" descr="ЗЕМЛЯ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0" y="1344154"/>
            <a:ext cx="2955193" cy="2637367"/>
          </a:xfrm>
          <a:prstGeom prst="rect">
            <a:avLst/>
          </a:prstGeom>
        </p:spPr>
      </p:pic>
      <p:sp>
        <p:nvSpPr>
          <p:cNvPr id="11" name="Соединительная линия 10"/>
          <p:cNvSpPr/>
          <p:nvPr/>
        </p:nvSpPr>
        <p:spPr>
          <a:xfrm rot="19343766">
            <a:off x="1603007" y="1823870"/>
            <a:ext cx="742750" cy="598181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Изображение 11" descr="ЗЕМЛЯ.tif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39" y="1873022"/>
            <a:ext cx="5041423" cy="4216998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3" name="Соединительная линия 12"/>
          <p:cNvSpPr/>
          <p:nvPr/>
        </p:nvSpPr>
        <p:spPr>
          <a:xfrm rot="19343766">
            <a:off x="5352311" y="2804595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единительная линия 13"/>
          <p:cNvSpPr/>
          <p:nvPr/>
        </p:nvSpPr>
        <p:spPr>
          <a:xfrm rot="19343766">
            <a:off x="4641557" y="3357076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единительная линия 14"/>
          <p:cNvSpPr/>
          <p:nvPr/>
        </p:nvSpPr>
        <p:spPr>
          <a:xfrm rot="19343766">
            <a:off x="5352312" y="3357076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единительная линия 15"/>
          <p:cNvSpPr/>
          <p:nvPr/>
        </p:nvSpPr>
        <p:spPr>
          <a:xfrm rot="19343766">
            <a:off x="4641558" y="4068822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единительная линия 16"/>
          <p:cNvSpPr/>
          <p:nvPr/>
        </p:nvSpPr>
        <p:spPr>
          <a:xfrm rot="19343766">
            <a:off x="4041761" y="3919249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единительная линия 17"/>
          <p:cNvSpPr/>
          <p:nvPr/>
        </p:nvSpPr>
        <p:spPr>
          <a:xfrm rot="19343766">
            <a:off x="6582929" y="3287135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оединительная линия 18"/>
          <p:cNvSpPr/>
          <p:nvPr/>
        </p:nvSpPr>
        <p:spPr>
          <a:xfrm rot="19343766">
            <a:off x="6249207" y="2899428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оединительная линия 19"/>
          <p:cNvSpPr/>
          <p:nvPr/>
        </p:nvSpPr>
        <p:spPr>
          <a:xfrm rot="19343766">
            <a:off x="6063062" y="3531542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оединительная линия 20"/>
          <p:cNvSpPr/>
          <p:nvPr/>
        </p:nvSpPr>
        <p:spPr>
          <a:xfrm rot="19343766">
            <a:off x="5463266" y="4068822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оединительная линия 21"/>
          <p:cNvSpPr/>
          <p:nvPr/>
        </p:nvSpPr>
        <p:spPr>
          <a:xfrm rot="19343766">
            <a:off x="4752514" y="4700936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оединительная линия 22"/>
          <p:cNvSpPr/>
          <p:nvPr/>
        </p:nvSpPr>
        <p:spPr>
          <a:xfrm rot="19343766">
            <a:off x="5872175" y="2441784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оединительная линия 23"/>
          <p:cNvSpPr/>
          <p:nvPr/>
        </p:nvSpPr>
        <p:spPr>
          <a:xfrm rot="19343766">
            <a:off x="4641557" y="2720879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оединительная линия 24"/>
          <p:cNvSpPr/>
          <p:nvPr/>
        </p:nvSpPr>
        <p:spPr>
          <a:xfrm rot="19343766">
            <a:off x="5272379" y="2267313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оединительная линия 25"/>
          <p:cNvSpPr/>
          <p:nvPr/>
        </p:nvSpPr>
        <p:spPr>
          <a:xfrm rot="19343766">
            <a:off x="3930807" y="3287135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оединительная линия 26"/>
          <p:cNvSpPr/>
          <p:nvPr/>
        </p:nvSpPr>
        <p:spPr>
          <a:xfrm rot="19343766">
            <a:off x="4116945" y="2720878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оединительная линия 27"/>
          <p:cNvSpPr/>
          <p:nvPr/>
        </p:nvSpPr>
        <p:spPr>
          <a:xfrm rot="19343766">
            <a:off x="4752512" y="2339349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оединительная линия 28"/>
          <p:cNvSpPr/>
          <p:nvPr/>
        </p:nvSpPr>
        <p:spPr>
          <a:xfrm rot="19343766">
            <a:off x="6337538" y="4062610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оединительная линия 29"/>
          <p:cNvSpPr/>
          <p:nvPr/>
        </p:nvSpPr>
        <p:spPr>
          <a:xfrm rot="19343766">
            <a:off x="5538451" y="4665646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оединительная линия 30"/>
          <p:cNvSpPr/>
          <p:nvPr/>
        </p:nvSpPr>
        <p:spPr>
          <a:xfrm rot="19343766">
            <a:off x="6249207" y="4741158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оединительная линия 31"/>
          <p:cNvSpPr/>
          <p:nvPr/>
        </p:nvSpPr>
        <p:spPr>
          <a:xfrm rot="19343766">
            <a:off x="5352315" y="5053287"/>
            <a:ext cx="1187266" cy="738660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8097" y="4017201"/>
            <a:ext cx="3194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РЕАЛИЗОВАННОЕ РЕШЕНИЕ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6500" y="6135513"/>
            <a:ext cx="4688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РЕШЕНИЕ В РАМКАХ ПРОЕКТА СКОЛКОВО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3828770" y="1124179"/>
            <a:ext cx="4129126" cy="4852876"/>
          </a:xfrm>
          <a:prstGeom prst="ellipse">
            <a:avLst/>
          </a:prstGeom>
          <a:solidFill>
            <a:schemeClr val="accent6">
              <a:lumMod val="20000"/>
              <a:lumOff val="80000"/>
              <a:alpha val="29000"/>
            </a:schemeClr>
          </a:solidFill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4539521" y="1287374"/>
            <a:ext cx="266098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/>
              <a:t>ЕДИНЫЙ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/>
              <a:t>ПОРТАЛ ПОЛУЧЕНИЯ И ОБРАБОТКИ ДАННЫХ </a:t>
            </a:r>
            <a:endParaRPr lang="ru-RU" sz="1600" b="1" dirty="0"/>
          </a:p>
        </p:txBody>
      </p:sp>
      <p:sp>
        <p:nvSpPr>
          <p:cNvPr id="43" name="Выноска 2 42"/>
          <p:cNvSpPr/>
          <p:nvPr/>
        </p:nvSpPr>
        <p:spPr>
          <a:xfrm>
            <a:off x="7200505" y="5330105"/>
            <a:ext cx="1704970" cy="7757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1397"/>
              <a:gd name="adj6" fmla="val -9118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 АНТЕНН «НАКРЫВАЮЩАЯ» ВСЮ ПОВЕРХНОСТЬ ЗЕМЛИ</a:t>
            </a:r>
            <a:endParaRPr lang="ru-RU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266" y="0"/>
            <a:ext cx="9046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ТЕХНИЧЕСКИЕ РЕШЕНИЯ В ОСНОВЕ ПРОЕКТА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5318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9" grpId="0" animBg="1"/>
      <p:bldP spid="40" grpId="0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8533" y="667345"/>
            <a:ext cx="8847667" cy="6186309"/>
          </a:xfrm>
        </p:spPr>
        <p:txBody>
          <a:bodyPr wrap="square">
            <a:sp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-30" dirty="0" smtClean="0">
                <a:latin typeface="Times New Roman" pitchFamily="18" charset="0"/>
                <a:cs typeface="Times New Roman" pitchFamily="18" charset="0"/>
              </a:rPr>
              <a:t>ПРИКЛАДНЫЕ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800" spc="-30" dirty="0">
                <a:latin typeface="Times New Roman" pitchFamily="18" charset="0"/>
                <a:cs typeface="Times New Roman" pitchFamily="18" charset="0"/>
              </a:rPr>
              <a:t>и внедрение в образовательную и проектную деятельность школьников, студентов и иных групп людей  новых космических образовательных </a:t>
            </a: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технологий. Построение образовательного процесса на новых принципах обучения.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-30" dirty="0" smtClean="0">
                <a:latin typeface="Times New Roman" pitchFamily="18" charset="0"/>
                <a:cs typeface="Times New Roman" pitchFamily="18" charset="0"/>
              </a:rPr>
              <a:t>ИНТЕГРАЦИОННЫЕ 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800" spc="-30" dirty="0">
                <a:latin typeface="Times New Roman" pitchFamily="18" charset="0"/>
                <a:cs typeface="Times New Roman" pitchFamily="18" charset="0"/>
              </a:rPr>
              <a:t>современного единого образовательного пространства на территории России, стран СНГ и других заинтересованных </a:t>
            </a: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государств  </a:t>
            </a:r>
            <a:r>
              <a:rPr lang="ru-RU" sz="1800" spc="-30" dirty="0">
                <a:latin typeface="Times New Roman" pitchFamily="18" charset="0"/>
                <a:cs typeface="Times New Roman" pitchFamily="18" charset="0"/>
              </a:rPr>
              <a:t>(Индия, Китай, страны Европы, США и др.) на основе реализации контактов как отдельных школьников или студентов, так и образовательных </a:t>
            </a: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систем.</a:t>
            </a:r>
            <a:endParaRPr lang="ru-RU" sz="1800" spc="-3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-30" dirty="0" smtClean="0">
                <a:latin typeface="Times New Roman" pitchFamily="18" charset="0"/>
                <a:cs typeface="Times New Roman" pitchFamily="18" charset="0"/>
              </a:rPr>
              <a:t>ИНФОРМАЦИОННЫЕ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Разработка научно-образовательного геоинформационного </a:t>
            </a:r>
            <a:r>
              <a:rPr lang="ru-RU" sz="1800" spc="-30" dirty="0">
                <a:latin typeface="Times New Roman" pitchFamily="18" charset="0"/>
                <a:cs typeface="Times New Roman" pitchFamily="18" charset="0"/>
              </a:rPr>
              <a:t>портала с последующим сопровождением, развитием и поддержкой, в рамках которого, школьники и студенты различных регионов России и зарубежных стран будут формировать </a:t>
            </a:r>
            <a:r>
              <a:rPr lang="ru-RU" sz="1800" b="1" spc="-30" dirty="0">
                <a:latin typeface="Times New Roman" pitchFamily="18" charset="0"/>
                <a:cs typeface="Times New Roman" pitchFamily="18" charset="0"/>
              </a:rPr>
              <a:t>космический глобус планеты </a:t>
            </a:r>
            <a:r>
              <a:rPr lang="ru-RU" sz="1800" spc="-30" dirty="0">
                <a:latin typeface="Times New Roman" pitchFamily="18" charset="0"/>
                <a:cs typeface="Times New Roman" pitchFamily="18" charset="0"/>
              </a:rPr>
              <a:t>в режиме времени близкому к реальному</a:t>
            </a: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-30" dirty="0" smtClean="0">
                <a:latin typeface="Times New Roman" pitchFamily="18" charset="0"/>
                <a:cs typeface="Times New Roman" pitchFamily="18" charset="0"/>
              </a:rPr>
              <a:t>МЕЖГОСУДАРСТВЕННЫЕ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800" spc="-30" dirty="0">
                <a:latin typeface="Times New Roman" pitchFamily="18" charset="0"/>
                <a:cs typeface="Times New Roman" pitchFamily="18" charset="0"/>
              </a:rPr>
              <a:t>у мирового сообщества устойчивого ощущения о наличии и закреплении за Россией лидерского потенциала в части образовательного сегмента. </a:t>
            </a: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Мотивация </a:t>
            </a:r>
            <a:r>
              <a:rPr lang="ru-RU" sz="1800" spc="-30" dirty="0">
                <a:latin typeface="Times New Roman" pitchFamily="18" charset="0"/>
                <a:cs typeface="Times New Roman" pitchFamily="18" charset="0"/>
              </a:rPr>
              <a:t>российских школьников на максимально полное донесение до своих сверстников за рубежом интересных географических, исторических, биологических и иных аспектов о своем </a:t>
            </a: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регионе, что при прочем способствует к </a:t>
            </a:r>
            <a:r>
              <a:rPr lang="ru-RU" sz="1800" spc="-30" dirty="0">
                <a:latin typeface="Times New Roman" pitchFamily="18" charset="0"/>
                <a:cs typeface="Times New Roman" pitchFamily="18" charset="0"/>
              </a:rPr>
              <a:t>воспитанию у них патриотизма. </a:t>
            </a:r>
            <a:endParaRPr lang="ru-RU" sz="1800" spc="-3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-30" dirty="0" smtClean="0">
                <a:latin typeface="Times New Roman" pitchFamily="18" charset="0"/>
                <a:cs typeface="Times New Roman" pitchFamily="18" charset="0"/>
              </a:rPr>
              <a:t>ФИНАНСОВЫЕ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spc="-30" dirty="0" smtClean="0">
                <a:latin typeface="Times New Roman" pitchFamily="18" charset="0"/>
                <a:cs typeface="Times New Roman" pitchFamily="18" charset="0"/>
              </a:rPr>
              <a:t>Получения значительных доходов</a:t>
            </a:r>
            <a:endParaRPr lang="ru-RU" sz="1800" spc="-3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1646" y="234434"/>
            <a:ext cx="6556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90049"/>
                </a:solidFill>
                <a:latin typeface="Times New Roman" pitchFamily="18" charset="0"/>
                <a:cs typeface="Times New Roman" pitchFamily="18" charset="0"/>
              </a:rPr>
              <a:t>ОСНОВНЫЕ ЗАДАЧИ ПРОЕКТА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3381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3815</TotalTime>
  <Words>893</Words>
  <Application>Microsoft Office PowerPoint</Application>
  <PresentationFormat>Экран (4:3)</PresentationFormat>
  <Paragraphs>188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Шептунов Сергей</dc:creator>
  <cp:lastModifiedBy>Пользователь Windows</cp:lastModifiedBy>
  <cp:revision>131</cp:revision>
  <cp:lastPrinted>2011-12-20T08:40:29Z</cp:lastPrinted>
  <dcterms:created xsi:type="dcterms:W3CDTF">2011-12-06T16:10:59Z</dcterms:created>
  <dcterms:modified xsi:type="dcterms:W3CDTF">2019-07-17T11:50:42Z</dcterms:modified>
</cp:coreProperties>
</file>