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8.xml" ContentType="application/vnd.openxmlformats-officedocument.drawingml.chartshape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0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10" r:id="rId4"/>
    <p:sldId id="264" r:id="rId5"/>
    <p:sldId id="265" r:id="rId6"/>
    <p:sldId id="301" r:id="rId7"/>
    <p:sldId id="304" r:id="rId8"/>
    <p:sldId id="315" r:id="rId9"/>
    <p:sldId id="280" r:id="rId10"/>
    <p:sldId id="281" r:id="rId11"/>
    <p:sldId id="322" r:id="rId12"/>
    <p:sldId id="328" r:id="rId13"/>
    <p:sldId id="303" r:id="rId14"/>
    <p:sldId id="306" r:id="rId15"/>
    <p:sldId id="308" r:id="rId16"/>
    <p:sldId id="311" r:id="rId17"/>
    <p:sldId id="312" r:id="rId18"/>
    <p:sldId id="320" r:id="rId19"/>
    <p:sldId id="319" r:id="rId20"/>
    <p:sldId id="317" r:id="rId21"/>
    <p:sldId id="314" r:id="rId22"/>
    <p:sldId id="268" r:id="rId23"/>
    <p:sldId id="269" r:id="rId24"/>
    <p:sldId id="329" r:id="rId25"/>
    <p:sldId id="266" r:id="rId26"/>
    <p:sldId id="324" r:id="rId27"/>
    <p:sldId id="293" r:id="rId28"/>
    <p:sldId id="326" r:id="rId29"/>
    <p:sldId id="327" r:id="rId30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2EEB7D-4366-49B7-8FF5-B8545227194F}">
          <p14:sldIdLst>
            <p14:sldId id="256"/>
            <p14:sldId id="257"/>
            <p14:sldId id="310"/>
            <p14:sldId id="264"/>
            <p14:sldId id="265"/>
            <p14:sldId id="301"/>
            <p14:sldId id="304"/>
            <p14:sldId id="315"/>
            <p14:sldId id="280"/>
            <p14:sldId id="281"/>
            <p14:sldId id="322"/>
            <p14:sldId id="328"/>
            <p14:sldId id="303"/>
            <p14:sldId id="306"/>
            <p14:sldId id="308"/>
            <p14:sldId id="311"/>
            <p14:sldId id="312"/>
            <p14:sldId id="320"/>
            <p14:sldId id="319"/>
            <p14:sldId id="317"/>
            <p14:sldId id="314"/>
            <p14:sldId id="268"/>
            <p14:sldId id="269"/>
            <p14:sldId id="329"/>
            <p14:sldId id="266"/>
            <p14:sldId id="324"/>
            <p14:sldId id="293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скина Светлана Анатольевна" initials="ЕСА" lastIdx="1" clrIdx="0">
    <p:extLst>
      <p:ext uri="{19B8F6BF-5375-455C-9EA6-DF929625EA0E}">
        <p15:presenceInfo xmlns:p15="http://schemas.microsoft.com/office/powerpoint/2012/main" userId="S-1-5-21-4252796151-2055970554-428867027-11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E52"/>
    <a:srgbClr val="359761"/>
    <a:srgbClr val="2A378B"/>
    <a:srgbClr val="EF3E21"/>
    <a:srgbClr val="263882"/>
    <a:srgbClr val="0B5EA5"/>
    <a:srgbClr val="FF5050"/>
    <a:srgbClr val="0A5EA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714674345587004"/>
          <c:y val="0"/>
          <c:w val="0.48675039998384195"/>
          <c:h val="0.8594843514772072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пром. производства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chemeClr val="lt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Объём пром. производства</c:v>
                </c:pt>
                <c:pt idx="1">
                  <c:v>Налогов в бюджетную систему России</c:v>
                </c:pt>
                <c:pt idx="2">
                  <c:v>Добыча нефти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6.5</c:v>
                </c:pt>
                <c:pt idx="1">
                  <c:v>3.2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60-4437-B771-64644BCBB4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 в бюджетную систему России</c:v>
                </c:pt>
              </c:strCache>
            </c:strRef>
          </c:tx>
          <c:spPr>
            <a:noFill/>
            <a:ln w="19050"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Объём пром. производства</c:v>
                </c:pt>
                <c:pt idx="1">
                  <c:v>Налогов в бюджетную систему России</c:v>
                </c:pt>
                <c:pt idx="2">
                  <c:v>Добыча нефти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90</c:v>
                </c:pt>
                <c:pt idx="1">
                  <c:v>90</c:v>
                </c:pt>
                <c:pt idx="2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60-4437-B771-64644BCBB4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2720840"/>
        <c:axId val="80687696"/>
      </c:barChart>
      <c:valAx>
        <c:axId val="80687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b="1"/>
                  <a:t>%</a:t>
                </a:r>
              </a:p>
            </c:rich>
          </c:tx>
          <c:layout>
            <c:manualLayout>
              <c:xMode val="edge"/>
              <c:yMode val="edge"/>
              <c:x val="0.38564862303127878"/>
              <c:y val="0.871573306497263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2720840"/>
        <c:crosses val="autoZero"/>
        <c:crossBetween val="between"/>
      </c:valAx>
      <c:catAx>
        <c:axId val="202720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80687696"/>
        <c:crosses val="autoZero"/>
        <c:auto val="1"/>
        <c:lblAlgn val="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bg2">
              <a:lumMod val="25000"/>
            </a:schemeClr>
          </a:solidFill>
          <a:latin typeface="Calibri 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9560784213426"/>
          <c:y val="0.20538689789987349"/>
          <c:w val="0.78014873799819917"/>
          <c:h val="0.5475837780319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Обеспечение доступным и комфортным жильем жителей Сургутского района(млн.руб)</c:v>
                </c:pt>
              </c:strCache>
            </c:strRef>
          </c:tx>
          <c:spPr>
            <a:gradFill>
              <a:gsLst>
                <a:gs pos="0">
                  <a:srgbClr val="002060"/>
                </a:gs>
                <a:gs pos="99000">
                  <a:schemeClr val="tx2">
                    <a:lumMod val="75000"/>
                  </a:schemeClr>
                </a:gs>
                <a:gs pos="48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784,58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45E-47E4-89AE-E6DAC27111B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567,01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5FD-4E0B-A19A-FEFB9F2736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 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311.64</c:v>
                </c:pt>
                <c:pt idx="1">
                  <c:v>529.85459000000003</c:v>
                </c:pt>
                <c:pt idx="2">
                  <c:v>796.7</c:v>
                </c:pt>
                <c:pt idx="3">
                  <c:v>590.87</c:v>
                </c:pt>
                <c:pt idx="4">
                  <c:v>1751.8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E2-4515-8A38-8A3FBE05B2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Улучшение ж/у жителей Сургутского р-на и обеспечение ж/п  детей-сирот (млн.руб)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303,42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5FD-4E0B-A19A-FEFB9F27369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700624068378362E-3"/>
                  <c:y val="1.34765685792050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191,78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FD-4E0B-A19A-FEFB9F27369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5FD-4E0B-A19A-FEFB9F2736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#,##0.00">
                  <c:v>303.42446999999999</c:v>
                </c:pt>
                <c:pt idx="3" formatCode="#,##0.00">
                  <c:v>192.89</c:v>
                </c:pt>
                <c:pt idx="4" formatCode="#,##0.00">
                  <c:v>17.32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E2-4515-8A38-8A3FBE05B2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Улучшение ж/у граждан, проживающих в приспособ. для проживания строениях (млн.руб.)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99000">
                  <a:srgbClr val="C00000"/>
                </a:gs>
                <a:gs pos="48000">
                  <a:srgbClr val="FF0000"/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-7.7632960846077056E-2"/>
                  <c:y val="2.4693540056920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FD-4E0B-A19A-FEFB9F27369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7321714710117386E-2"/>
                  <c:y val="2.0014900857291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DB-4C08-BAF1-F0D6206AE44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01182912361455E-3"/>
                  <c:y val="-6.8131431707621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357,22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5FD-4E0B-A19A-FEFB9F27369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9635659986620099E-2"/>
                  <c:y val="4.7728866963674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5FD-4E0B-A19A-FEFB9F2736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2" formatCode="#,##0.00">
                  <c:v>18.228840000000002</c:v>
                </c:pt>
                <c:pt idx="3" formatCode="#,##0.00">
                  <c:v>342.99</c:v>
                </c:pt>
                <c:pt idx="4">
                  <c:v>26.37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EE2-4515-8A38-8A3FBE05B2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Приобретение жилья,  взамен предоставления земельного участка (млн. руб.)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99000">
                  <a:srgbClr val="FFC000"/>
                </a:gs>
                <a:gs pos="48000">
                  <a:srgbClr val="FFFF00"/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-7.6130629770153432E-2"/>
                  <c:y val="-6.89955908014575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46B-4F0B-88EC-03875A3A450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810356043368457E-3"/>
                  <c:y val="-3.75278406088943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6DB-4C08-BAF1-F0D6206AE448}"/>
                </c:ext>
                <c:ext xmlns:c15="http://schemas.microsoft.com/office/drawing/2012/chart" uri="{CE6537A1-D6FC-4f65-9D91-7224C49458BB}">
                  <c15:layout>
                    <c:manualLayout>
                      <c:w val="7.1558649808965119E-2"/>
                      <c:h val="5.02624197778739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3.806531488507672E-3"/>
                  <c:y val="-9.54577339273514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5FD-4E0B-A19A-FEFB9F27369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5FD-4E0B-A19A-FEFB9F2736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F89F56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 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2" formatCode="#,##0.00">
                  <c:v>4.7137700000000002</c:v>
                </c:pt>
                <c:pt idx="3" formatCode="#,##0.00">
                  <c:v>204</c:v>
                </c:pt>
                <c:pt idx="4">
                  <c:v>155.82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EE2-4515-8A38-8A3FBE05B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239120"/>
        <c:axId val="205019184"/>
      </c:barChart>
      <c:catAx>
        <c:axId val="8223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019184"/>
        <c:crosses val="autoZero"/>
        <c:auto val="1"/>
        <c:lblAlgn val="ctr"/>
        <c:lblOffset val="100"/>
        <c:noMultiLvlLbl val="0"/>
      </c:catAx>
      <c:valAx>
        <c:axId val="205019184"/>
        <c:scaling>
          <c:orientation val="minMax"/>
          <c:max val="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23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766383464817315"/>
          <c:w val="1"/>
          <c:h val="0.192336105344569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00804489265973E-2"/>
          <c:y val="1.8116974582122938E-2"/>
          <c:w val="0.90099919551073415"/>
          <c:h val="0.78618597525922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проектов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5230674950031503E-2"/>
                  <c:y val="1.9135299698828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C00-4AEA-BF11-098214DC860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086473408546333E-3"/>
                  <c:y val="8.2008427280695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C00-4AEA-BF11-098214DC860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063286028909705E-16"/>
                  <c:y val="8.2008427280694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C00-4AEA-BF11-098214DC860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013125588238823E-3"/>
                  <c:y val="7.21179096073410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C00-4AEA-BF11-098214DC860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ПРИОРИТЕТНЫЕ</c:v>
                </c:pt>
                <c:pt idx="1">
                  <c:v>ПЛАНИРУЕМЫЕ
(2018-2025)</c:v>
                </c:pt>
                <c:pt idx="2">
                  <c:v>РЕАЛИЗУЕМЫЕ </c:v>
                </c:pt>
                <c:pt idx="3">
                  <c:v>РЕАЛИЗОВАННЫЕ
(2012-2018)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135</c:v>
                </c:pt>
                <c:pt idx="2">
                  <c:v>218</c:v>
                </c:pt>
                <c:pt idx="3">
                  <c:v>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00-4AEA-BF11-098214DC8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5019576"/>
        <c:axId val="20501996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00-4AEA-BF11-098214DC860D}"/>
              </c:ext>
            </c:extLst>
          </c:dPt>
          <c:dLbls>
            <c:dLbl>
              <c:idx val="0"/>
              <c:layout>
                <c:manualLayout>
                  <c:x val="-0.10612504815289428"/>
                  <c:y val="-8.4742041523385103E-2"/>
                </c:manualLayout>
              </c:layout>
              <c:tx>
                <c:rich>
                  <a:bodyPr/>
                  <a:lstStyle/>
                  <a:p>
                    <a:fld id="{CB1FDBDA-8914-41C7-8ED2-36874F53096A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МЛРД. </a:t>
                    </a:r>
                    <a:r>
                      <a:rPr lang="en-US" sz="1500" b="1" i="0" u="none" strike="noStrike" baseline="0" dirty="0" smtClean="0">
                        <a:effectLst/>
                      </a:rPr>
                      <a:t>₽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C00-4AEA-BF11-098214DC860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0906951574566884E-3"/>
                  <c:y val="-8.747565576607493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1" i="0" u="none" strike="noStrike" kern="1200" baseline="0">
                        <a:solidFill>
                          <a:srgbClr val="FF0000"/>
                        </a:solidFill>
                        <a:latin typeface="Calibri "/>
                        <a:ea typeface="+mn-ea"/>
                        <a:cs typeface="Times New Roman" panose="02020603050405020304" pitchFamily="18" charset="0"/>
                      </a:defRPr>
                    </a:pPr>
                    <a:fld id="{9EC04798-B038-4222-8FB1-4F49BF64FA41}" type="VALUE">
                      <a:rPr lang="ru-RU" smtClean="0">
                        <a:latin typeface="Calibri 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FF0000"/>
                          </a:solidFill>
                          <a:latin typeface="Calibri "/>
                        </a:defRPr>
                      </a:pPr>
                      <a:t>[ЗНАЧЕНИЕ]</a:t>
                    </a:fld>
                    <a:r>
                      <a:rPr lang="ru-RU" dirty="0" smtClean="0">
                        <a:latin typeface="Calibri "/>
                      </a:rPr>
                      <a:t> </a:t>
                    </a:r>
                    <a:r>
                      <a:rPr lang="ru-RU" sz="1500" b="1" i="0" u="none" strike="noStrike" kern="1200" baseline="0" dirty="0" smtClean="0">
                        <a:solidFill>
                          <a:srgbClr val="FF0000"/>
                        </a:solidFill>
                        <a:latin typeface="Calibri "/>
                        <a:cs typeface="Times New Roman" panose="02020603050405020304" pitchFamily="18" charset="0"/>
                      </a:rPr>
                      <a:t>МЛРД. </a:t>
                    </a:r>
                    <a:r>
                      <a:rPr lang="en-US" sz="1500" b="1" i="0" u="none" strike="noStrike" kern="1200" baseline="0" dirty="0" smtClean="0">
                        <a:solidFill>
                          <a:srgbClr val="FF0000"/>
                        </a:solidFill>
                        <a:effectLst/>
                        <a:latin typeface="Calibri "/>
                        <a:cs typeface="Times New Roman" panose="02020603050405020304" pitchFamily="18" charset="0"/>
                      </a:rPr>
                      <a:t>₽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500" b="1" i="0" u="none" strike="noStrike" kern="1200" baseline="0">
                      <a:solidFill>
                        <a:srgbClr val="FF0000"/>
                      </a:solidFill>
                      <a:latin typeface="Calibri 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C00-4AEA-BF11-098214DC86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4497971781127921E-2"/>
                  <c:y val="-0.14584866554685935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1" i="0" u="none" strike="noStrike" kern="1200" baseline="0">
                        <a:solidFill>
                          <a:srgbClr val="FF0000"/>
                        </a:solidFill>
                        <a:latin typeface="Calibri "/>
                        <a:ea typeface="+mn-ea"/>
                        <a:cs typeface="Times New Roman" panose="02020603050405020304" pitchFamily="18" charset="0"/>
                      </a:defRPr>
                    </a:pPr>
                    <a:fld id="{3F239BF3-795D-4C37-B8DF-2DC839CA7AEA}" type="VALUE">
                      <a:rPr lang="ru-RU" smtClean="0">
                        <a:latin typeface="Calibri 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FF0000"/>
                          </a:solidFill>
                          <a:latin typeface="Calibri "/>
                        </a:defRPr>
                      </a:pPr>
                      <a:t>[ЗНАЧЕНИЕ]</a:t>
                    </a:fld>
                    <a:r>
                      <a:rPr lang="ru-RU" dirty="0" smtClean="0">
                        <a:latin typeface="Calibri "/>
                      </a:rPr>
                      <a:t> </a:t>
                    </a:r>
                    <a:r>
                      <a:rPr lang="ru-RU" sz="1500" b="1" i="0" u="none" strike="noStrike" kern="1200" baseline="0" dirty="0" smtClean="0">
                        <a:solidFill>
                          <a:srgbClr val="FF0000"/>
                        </a:solidFill>
                        <a:latin typeface="Calibri "/>
                        <a:cs typeface="Times New Roman" panose="02020603050405020304" pitchFamily="18" charset="0"/>
                      </a:rPr>
                      <a:t>МЛРД. </a:t>
                    </a:r>
                    <a:r>
                      <a:rPr lang="en-US" sz="1500" b="1" i="0" u="none" strike="noStrike" kern="1200" baseline="0" dirty="0" smtClean="0">
                        <a:solidFill>
                          <a:srgbClr val="FF0000"/>
                        </a:solidFill>
                        <a:effectLst/>
                        <a:latin typeface="Calibri "/>
                        <a:cs typeface="Times New Roman" panose="02020603050405020304" pitchFamily="18" charset="0"/>
                      </a:rPr>
                      <a:t>₽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500" b="1" i="0" u="none" strike="noStrike" kern="1200" baseline="0">
                      <a:solidFill>
                        <a:srgbClr val="FF0000"/>
                      </a:solidFill>
                      <a:latin typeface="Calibri 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C00-4AEA-BF11-098214DC86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3.4781986327119012E-3"/>
                  <c:y val="-0.25814632943964899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1" i="0" u="none" strike="noStrike" kern="1200" baseline="0">
                        <a:solidFill>
                          <a:srgbClr val="FF0000"/>
                        </a:solidFill>
                        <a:latin typeface="Calibri "/>
                        <a:ea typeface="+mn-ea"/>
                        <a:cs typeface="Times New Roman" panose="02020603050405020304" pitchFamily="18" charset="0"/>
                      </a:defRPr>
                    </a:pPr>
                    <a:fld id="{66FA097B-4699-4360-BD7B-A892742EE3F1}" type="VALUE">
                      <a:rPr lang="ru-RU" smtClean="0">
                        <a:latin typeface="Calibri 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FF0000"/>
                          </a:solidFill>
                          <a:latin typeface="Calibri "/>
                        </a:defRPr>
                      </a:pPr>
                      <a:t>[ЗНАЧЕНИЕ]</a:t>
                    </a:fld>
                    <a:r>
                      <a:rPr lang="ru-RU" dirty="0" smtClean="0">
                        <a:latin typeface="Calibri "/>
                      </a:rPr>
                      <a:t> </a:t>
                    </a:r>
                    <a:r>
                      <a:rPr lang="ru-RU" sz="1500" b="1" i="0" u="none" strike="noStrike" kern="1200" baseline="0" dirty="0" smtClean="0">
                        <a:solidFill>
                          <a:srgbClr val="FF0000"/>
                        </a:solidFill>
                        <a:latin typeface="Calibri "/>
                        <a:cs typeface="Times New Roman" panose="02020603050405020304" pitchFamily="18" charset="0"/>
                      </a:rPr>
                      <a:t>МЛРД. </a:t>
                    </a:r>
                    <a:r>
                      <a:rPr lang="en-US" sz="1500" b="1" i="0" u="none" strike="noStrike" kern="1200" baseline="0" dirty="0" smtClean="0">
                        <a:solidFill>
                          <a:srgbClr val="FF0000"/>
                        </a:solidFill>
                        <a:effectLst/>
                        <a:latin typeface="Calibri "/>
                        <a:cs typeface="Times New Roman" panose="02020603050405020304" pitchFamily="18" charset="0"/>
                      </a:rPr>
                      <a:t>₽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500" b="1" i="0" u="none" strike="noStrike" kern="1200" baseline="0">
                      <a:solidFill>
                        <a:srgbClr val="FF0000"/>
                      </a:solidFill>
                      <a:latin typeface="Calibri 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C00-4AEA-BF11-098214DC86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Calibri 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ПРИОРИТЕТНЫЕ</c:v>
                </c:pt>
                <c:pt idx="1">
                  <c:v>ПЛАНИРУЕМЫЕ
(2018-2025)</c:v>
                </c:pt>
                <c:pt idx="2">
                  <c:v>РЕАЛИЗУЕМЫЕ </c:v>
                </c:pt>
                <c:pt idx="3">
                  <c:v>РЕАЛИЗОВАННЫЕ
(2012-2018)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21</c:v>
                </c:pt>
                <c:pt idx="1">
                  <c:v>390</c:v>
                </c:pt>
                <c:pt idx="2">
                  <c:v>181</c:v>
                </c:pt>
                <c:pt idx="3">
                  <c:v>328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C00-4AEA-BF11-098214DC8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019576"/>
        <c:axId val="205019968"/>
      </c:lineChart>
      <c:catAx>
        <c:axId val="20501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019968"/>
        <c:crosses val="autoZero"/>
        <c:auto val="1"/>
        <c:lblAlgn val="ctr"/>
        <c:lblOffset val="100"/>
        <c:noMultiLvlLbl val="0"/>
      </c:catAx>
      <c:valAx>
        <c:axId val="20501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300" dirty="0" smtClean="0">
                    <a:latin typeface="Calibri "/>
                  </a:rPr>
                  <a:t>Число проектов</a:t>
                </a:r>
                <a:endParaRPr lang="ru-RU" sz="1300" dirty="0"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1.2704040075536297E-2"/>
              <c:y val="0.241493509065267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01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0154109589041062E-2"/>
          <c:y val="0.92294463257226256"/>
          <c:w val="0.81909246575342476"/>
          <c:h val="7.49078744168491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r>
              <a:rPr lang="ru-RU" sz="1300">
                <a:solidFill>
                  <a:schemeClr val="bg2">
                    <a:lumMod val="25000"/>
                  </a:schemeClr>
                </a:solidFill>
                <a:latin typeface="Calibri "/>
              </a:rPr>
              <a:t>Эффективность административных процедур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Выдача разрешения на строительство, дней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4.5565572805892091E-3"/>
                  <c:y val="7.2226945180670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535918463410351E-17"/>
                  <c:y val="6.9736360864095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391393201473023E-3"/>
                  <c:y val="8.2189282446969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782786402946046E-3"/>
                  <c:y val="6.4755192230945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0E5-4212-9386-41315FE9405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Calibri 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Лист1!$C$1:$F$1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Лист1!$C$2:$F$2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E5-4212-9386-41315FE940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05020360"/>
        <c:axId val="202722408"/>
      </c:barChart>
      <c:lineChart>
        <c:grouping val="standar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Прохождение процедур, дней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5875">
                <a:solidFill>
                  <a:srgbClr val="FF0000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rgbClr val="FF0000"/>
                </a:solidFill>
                <a:ln w="15875">
                  <a:solidFill>
                    <a:srgbClr val="FF0000"/>
                  </a:solidFill>
                  <a:tailEnd type="triangle"/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0E5-4212-9386-41315FE94050}"/>
              </c:ext>
            </c:extLst>
          </c:dPt>
          <c:dLbls>
            <c:dLbl>
              <c:idx val="0"/>
              <c:layout>
                <c:manualLayout>
                  <c:x val="-2.4314973636548901E-2"/>
                  <c:y val="-3.60511099279201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760025861153449E-2"/>
                  <c:y val="-3.6051109927920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620886541006147E-2"/>
                  <c:y val="-2.11076040284711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0E5-4212-9386-41315FE9405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342607900711377E-2"/>
                  <c:y val="3.79823913727728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0E5-4212-9386-41315FE9405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Calibri 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Лист1!$C$1:$F$1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Лист1!$C$3:$F$3</c:f>
              <c:numCache>
                <c:formatCode>General</c:formatCode>
                <c:ptCount val="4"/>
                <c:pt idx="0">
                  <c:v>130</c:v>
                </c:pt>
                <c:pt idx="1">
                  <c:v>58</c:v>
                </c:pt>
                <c:pt idx="2">
                  <c:v>58</c:v>
                </c:pt>
                <c:pt idx="3">
                  <c:v>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0E5-4212-9386-41315FE94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980808"/>
        <c:axId val="203391536"/>
      </c:lineChart>
      <c:catAx>
        <c:axId val="205020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722408"/>
        <c:crosses val="autoZero"/>
        <c:auto val="1"/>
        <c:lblAlgn val="ctr"/>
        <c:lblOffset val="100"/>
        <c:noMultiLvlLbl val="0"/>
      </c:catAx>
      <c:valAx>
        <c:axId val="20272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020360"/>
        <c:crosses val="autoZero"/>
        <c:crossBetween val="between"/>
      </c:valAx>
      <c:valAx>
        <c:axId val="2033915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Calibri 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980808"/>
        <c:crosses val="max"/>
        <c:crossBetween val="between"/>
      </c:valAx>
      <c:catAx>
        <c:axId val="203980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391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>
                  <a:lumMod val="75000"/>
                </a:schemeClr>
              </a:solidFill>
              <a:latin typeface="Calibri 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>
              <a:lumMod val="75000"/>
            </a:schemeClr>
          </a:solidFill>
          <a:latin typeface="Arial Narrow" panose="020B060602020203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471820531754613E-2"/>
          <c:y val="0.28592184516481012"/>
          <c:w val="0.89090209382991115"/>
          <c:h val="0.558908073517594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Лист1!$B$13:$B$13</c:f>
              <c:strCache>
                <c:ptCount val="1"/>
                <c:pt idx="0">
                  <c:v>Поступления от СМСП (спец.режимы)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Лист1!$C$12:$G$12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(ожид.)</c:v>
                </c:pt>
              </c:strCache>
            </c:strRef>
          </c:cat>
          <c:val>
            <c:numRef>
              <c:f>Лист1!$C$13:$G$13</c:f>
              <c:numCache>
                <c:formatCode>#,##0.00</c:formatCode>
                <c:ptCount val="5"/>
                <c:pt idx="0">
                  <c:v>108.2</c:v>
                </c:pt>
                <c:pt idx="1">
                  <c:v>108.4</c:v>
                </c:pt>
                <c:pt idx="2">
                  <c:v>123.4</c:v>
                </c:pt>
                <c:pt idx="3">
                  <c:v>150</c:v>
                </c:pt>
                <c:pt idx="4">
                  <c:v>165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D2-491D-AD14-AA9D90A85A41}"/>
            </c:ext>
          </c:extLst>
        </c:ser>
        <c:ser>
          <c:idx val="1"/>
          <c:order val="1"/>
          <c:tx>
            <c:strRef>
              <c:f>Лист1!$B$14:$B$14</c:f>
              <c:strCache>
                <c:ptCount val="1"/>
                <c:pt idx="0">
                  <c:v>НДФЛ от  СМСП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Лист1!$C$12:$G$12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(ожид.)</c:v>
                </c:pt>
              </c:strCache>
            </c:strRef>
          </c:cat>
          <c:val>
            <c:numRef>
              <c:f>Лист1!$C$14:$G$14</c:f>
              <c:numCache>
                <c:formatCode>#,##0.00</c:formatCode>
                <c:ptCount val="5"/>
                <c:pt idx="0">
                  <c:v>35.47</c:v>
                </c:pt>
                <c:pt idx="1">
                  <c:v>44.179199999999994</c:v>
                </c:pt>
                <c:pt idx="2">
                  <c:v>73.322500000000005</c:v>
                </c:pt>
                <c:pt idx="3">
                  <c:v>115.47619999999999</c:v>
                </c:pt>
                <c:pt idx="4">
                  <c:v>133.43620000000001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D2-491D-AD14-AA9D90A85A41}"/>
            </c:ext>
          </c:extLst>
        </c:ser>
        <c:ser>
          <c:idx val="2"/>
          <c:order val="2"/>
          <c:tx>
            <c:strRef>
              <c:f>Лист1!$B$15:$B$15</c:f>
              <c:strCache>
                <c:ptCount val="1"/>
                <c:pt idx="0">
                  <c:v>Поступления от реализации масштабных инвестпроектов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DD2-491D-AD14-AA9D90A85A4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DD2-491D-AD14-AA9D90A85A4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DD2-491D-AD14-AA9D90A85A4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2890080892317917E-3"/>
                  <c:y val="-3.2736693559760703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DD2-491D-AD14-AA9D90A85A4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131217079004519E-3"/>
                  <c:y val="5.1947063997244305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12,71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DD2-491D-AD14-AA9D90A85A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Лист1!$C$12:$G$12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(ожид.)</c:v>
                </c:pt>
              </c:strCache>
            </c:strRef>
          </c:cat>
          <c:val>
            <c:numRef>
              <c:f>Лист1!$C$15:$G$15</c:f>
              <c:numCache>
                <c:formatCode>#,##0.00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28.36</c:v>
                </c:pt>
                <c:pt idx="4">
                  <c:v>22.71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DD2-491D-AD14-AA9D90A85A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7"/>
        <c:overlap val="100"/>
        <c:axId val="203981592"/>
        <c:axId val="203981984"/>
      </c:barChart>
      <c:catAx>
        <c:axId val="203981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ГОД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1.1747702069812162E-2"/>
              <c:y val="0.85722790306765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981984"/>
        <c:crosses val="autoZero"/>
        <c:auto val="1"/>
        <c:lblAlgn val="ctr"/>
        <c:lblOffset val="100"/>
        <c:noMultiLvlLbl val="0"/>
      </c:catAx>
      <c:valAx>
        <c:axId val="203981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03981592"/>
        <c:crosses val="autoZero"/>
        <c:crossBetween val="between"/>
      </c:valAx>
      <c:spPr>
        <a:noFill/>
        <a:ln>
          <a:noFill/>
        </a:ln>
        <a:effectLst>
          <a:softEdge rad="165100"/>
        </a:effectLst>
      </c:spPr>
    </c:plotArea>
    <c:legend>
      <c:legendPos val="b"/>
      <c:layout>
        <c:manualLayout>
          <c:xMode val="edge"/>
          <c:yMode val="edge"/>
          <c:x val="1.0299087681546533E-3"/>
          <c:y val="0.9400247712712233"/>
          <c:w val="0.99897010686410259"/>
          <c:h val="5.035903598469489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4346327105802E-2"/>
          <c:y val="0.22409336179559808"/>
          <c:w val="0.93312077112233527"/>
          <c:h val="0.4396847807179006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Бюджетная поддержка на 1 СМСП, руб.</c:v>
                </c:pt>
              </c:strCache>
            </c:strRef>
          </c:tx>
          <c:spPr>
            <a:ln w="38100" cap="rnd">
              <a:solidFill>
                <a:srgbClr val="35976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09E52"/>
              </a:solidFill>
              <a:ln>
                <a:noFill/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109E52"/>
                </a:solidFill>
                <a:ln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rgbClr val="359761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ABB-4D08-BF66-1F65CD8556BA}"/>
              </c:ext>
            </c:extLst>
          </c:dPt>
          <c:dLbls>
            <c:dLbl>
              <c:idx val="0"/>
              <c:layout>
                <c:manualLayout>
                  <c:x val="-6.2025183213781261E-2"/>
                  <c:y val="-0.133978545916659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2 598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ABB-4D08-BF66-1F65CD8556B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103757589746699E-2"/>
                  <c:y val="-0.148112478565855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2 827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BB-4D08-BF66-1F65CD8556B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082150644021191E-2"/>
                  <c:y val="-0.1554102098065680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4 836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ABB-4D08-BF66-1F65CD8556B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319663790786142E-2"/>
                  <c:y val="-0.195195073019592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6 289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BB-4D08-BF66-1F65CD8556B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002352861347917E-2"/>
                  <c:y val="-0.1886235493530917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7 487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ABB-4D08-BF66-1F65CD8556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2598</c:v>
                </c:pt>
                <c:pt idx="1">
                  <c:v>2827</c:v>
                </c:pt>
                <c:pt idx="2">
                  <c:v>4836</c:v>
                </c:pt>
                <c:pt idx="3">
                  <c:v>6289</c:v>
                </c:pt>
                <c:pt idx="4" formatCode="#,##0">
                  <c:v>7487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5ABB-4D08-BF66-1F65CD8556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 cap="rnd">
              <a:solidFill>
                <a:srgbClr val="EF3E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>
                <a:noFill/>
              </a:ln>
              <a:effectLst/>
            </c:spPr>
          </c:marker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899-4EE8-8E4A-564491D206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3982768"/>
        <c:axId val="203983160"/>
      </c:lineChart>
      <c:catAx>
        <c:axId val="203982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latin typeface="Calibri "/>
                  </a:rPr>
                  <a:t>год</a:t>
                </a:r>
                <a:endParaRPr lang="ru-RU" sz="1300" dirty="0"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7.4252574614640096E-3"/>
              <c:y val="0.709772660768441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983160"/>
        <c:crosses val="autoZero"/>
        <c:auto val="1"/>
        <c:lblAlgn val="ctr"/>
        <c:lblOffset val="100"/>
        <c:noMultiLvlLbl val="0"/>
      </c:catAx>
      <c:valAx>
        <c:axId val="203983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98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0543156689884531"/>
          <c:w val="0.95069736765216084"/>
          <c:h val="0.52561952385935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СМСП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916922754973763E-3"/>
                  <c:y val="3.75203367098804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65F-4AEC-9D3D-B8BD3B4049E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5833845509947657E-3"/>
                  <c:y val="3.317823434300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65F-4AEC-9D3D-B8BD3B4049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833845509947657E-3"/>
                  <c:y val="1.846513400699509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2528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65F-4AEC-9D3D-B8BD3B4049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833845509947657E-3"/>
                  <c:y val="2.33695007856641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2778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5F-4AEC-9D3D-B8BD3B4049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 (план)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1592</c:v>
                </c:pt>
                <c:pt idx="1">
                  <c:v>2295</c:v>
                </c:pt>
                <c:pt idx="2">
                  <c:v>2528</c:v>
                </c:pt>
                <c:pt idx="3">
                  <c:v>2778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65F-4AEC-9D3D-B8BD3B4049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СМСП на 10 тыс.чел. населения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205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5F-4AEC-9D3D-B8BD3B4049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 (план)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130</c:v>
                </c:pt>
                <c:pt idx="1">
                  <c:v>187</c:v>
                </c:pt>
                <c:pt idx="2">
                  <c:v>205</c:v>
                </c:pt>
                <c:pt idx="3">
                  <c:v>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65F-4AEC-9D3D-B8BD3B4049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7"/>
        <c:overlap val="21"/>
        <c:axId val="203983944"/>
        <c:axId val="203984336"/>
      </c:barChart>
      <c:catAx>
        <c:axId val="20398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984336"/>
        <c:crosses val="autoZero"/>
        <c:auto val="1"/>
        <c:lblAlgn val="ctr"/>
        <c:lblOffset val="100"/>
        <c:noMultiLvlLbl val="0"/>
      </c:catAx>
      <c:valAx>
        <c:axId val="203984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398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7396974129305374"/>
          <c:w val="0.99723403776420216"/>
          <c:h val="0.220041890287432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1273921220861439"/>
          <c:w val="0.99330581278589758"/>
          <c:h val="0.662606995645552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оборота субъекта МСП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035206188849418E-3"/>
                  <c:y val="2.4949228345054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C4B-49C5-8CE4-125ADA96EAA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690137459232324E-3"/>
                  <c:y val="9.24155434236792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C4B-49C5-8CE4-125ADA96EAA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2690137459232896E-3"/>
                  <c:y val="-6.46611966031845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C4B-49C5-8CE4-125ADA96EAA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69013745923405E-3"/>
                  <c:y val="3.01851196792831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C4B-49C5-8CE4-125ADA96EAA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12780</c:v>
                </c:pt>
                <c:pt idx="1">
                  <c:v>13000</c:v>
                </c:pt>
                <c:pt idx="2">
                  <c:v>13480</c:v>
                </c:pt>
                <c:pt idx="3">
                  <c:v>14150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4B-49C5-8CE4-125ADA96EA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2"/>
        <c:overlap val="-36"/>
        <c:axId val="207112288"/>
        <c:axId val="20711268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 (план)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CC4B-49C5-8CE4-125ADA96EAA9}"/>
                  </c:ext>
                </c:extLst>
              </c15:ser>
            </c15:filteredBarSeries>
          </c:ext>
        </c:extLst>
      </c:barChart>
      <c:catAx>
        <c:axId val="20711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112680"/>
        <c:crosses val="autoZero"/>
        <c:auto val="1"/>
        <c:lblAlgn val="ctr"/>
        <c:lblOffset val="100"/>
        <c:noMultiLvlLbl val="0"/>
      </c:catAx>
      <c:valAx>
        <c:axId val="207112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71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8921672575960194"/>
          <c:w val="0.99330581278589758"/>
          <c:h val="0.58612936900960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393117770346887E-3"/>
                  <c:y val="9.6418335828814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593-40BB-9389-9B74EF4CD1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786235540693774E-3"/>
                  <c:y val="4.17916020214467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593-40BB-9389-9B74EF4CD1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786235540693774E-3"/>
                  <c:y val="2.60298537250915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593-40BB-9389-9B74EF4CD1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786235540693774E-3"/>
                  <c:y val="9.64183358288139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593-40BB-9389-9B74EF4CD1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 (план)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152.58000000000001</c:v>
                </c:pt>
                <c:pt idx="1">
                  <c:v>196.72</c:v>
                </c:pt>
                <c:pt idx="2">
                  <c:v>273.83999999999997</c:v>
                </c:pt>
                <c:pt idx="3">
                  <c:v>311.14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593-40BB-9389-9B74EF4CD1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52"/>
        <c:axId val="207113464"/>
        <c:axId val="20711385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 (план)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D593-40BB-9389-9B74EF4CD193}"/>
                  </c:ext>
                </c:extLst>
              </c15:ser>
            </c15:filteredBarSeries>
          </c:ext>
        </c:extLst>
      </c:barChart>
      <c:catAx>
        <c:axId val="20711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113856"/>
        <c:crosses val="autoZero"/>
        <c:auto val="1"/>
        <c:lblAlgn val="ctr"/>
        <c:lblOffset val="100"/>
        <c:noMultiLvlLbl val="0"/>
      </c:catAx>
      <c:valAx>
        <c:axId val="207113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20711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849400646568485"/>
          <c:w val="0.99330581278589758"/>
          <c:h val="0.62942659159436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6608768438018613E-3"/>
                  <c:y val="1.14627045599700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1C6-4DAD-910B-01C142ADDCC4}"/>
                </c:ext>
                <c:ext xmlns:c15="http://schemas.microsoft.com/office/drawing/2012/chart" uri="{CE6537A1-D6FC-4f65-9D91-7224C49458BB}">
                  <c15:layout>
                    <c:manualLayout>
                      <c:w val="0.15301046920361466"/>
                      <c:h val="0.106148987212478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8545836859419022E-3"/>
                  <c:y val="2.60298425288295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56-4800-9803-84653A6C0B7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5637510578255496E-3"/>
                  <c:y val="2.05671714977611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A56-4800-9803-84653A6C0B7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1.51045004666927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4 000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C6-4DAD-910B-01C142ADDCC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2950</c:v>
                </c:pt>
                <c:pt idx="1">
                  <c:v>3264</c:v>
                </c:pt>
                <c:pt idx="2">
                  <c:v>3427</c:v>
                </c:pt>
                <c:pt idx="3">
                  <c:v>3800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A56-4800-9803-84653A6C0B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5"/>
        <c:axId val="207114640"/>
        <c:axId val="20711503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4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 (план)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AA56-4800-9803-84653A6C0B7B}"/>
                  </c:ext>
                </c:extLst>
              </c15:ser>
            </c15:filteredBarSeries>
          </c:ext>
        </c:extLst>
      </c:barChart>
      <c:catAx>
        <c:axId val="20711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115032"/>
        <c:crosses val="autoZero"/>
        <c:auto val="1"/>
        <c:lblAlgn val="ctr"/>
        <c:lblOffset val="100"/>
        <c:noMultiLvlLbl val="0"/>
      </c:catAx>
      <c:valAx>
        <c:axId val="207115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711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Численность официально зарегистрированных безработных, </a:t>
            </a:r>
          </a:p>
          <a:p>
            <a:pPr>
              <a:defRPr sz="1300" b="1">
                <a:solidFill>
                  <a:schemeClr val="bg2">
                    <a:lumMod val="25000"/>
                  </a:schemeClr>
                </a:solidFill>
                <a:latin typeface="Calibri "/>
              </a:defRPr>
            </a:pP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количество вакансий и</a:t>
            </a:r>
            <a:r>
              <a:rPr lang="ru-RU" sz="1300" b="1" baseline="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 коэффициент напряженности</a:t>
            </a:r>
            <a:endParaRPr lang="ru-RU" sz="1300" b="1" dirty="0" smtClean="0">
              <a:solidFill>
                <a:schemeClr val="bg2">
                  <a:lumMod val="25000"/>
                </a:schemeClr>
              </a:solidFill>
              <a:latin typeface="Calibri "/>
            </a:endParaRPr>
          </a:p>
        </c:rich>
      </c:tx>
      <c:layout>
        <c:manualLayout>
          <c:xMode val="edge"/>
          <c:yMode val="edge"/>
          <c:x val="0.2719865348964105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spc="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783360719506641E-2"/>
          <c:y val="0.16128558730512874"/>
          <c:w val="0.88732425194727926"/>
          <c:h val="0.71361239683702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официально зарегистрированных безработных, человек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3.4072918454892535E-3"/>
                  <c:y val="8.40572980981095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07197945853441E-4"/>
                  <c:y val="8.5089186969180622E-2"/>
                </c:manualLayout>
              </c:layout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lang="ru-RU"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7E-4BD8-9C32-DA71D452AD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6.1071573541719582E-5"/>
                  <c:y val="0.10662770011078296"/>
                </c:manualLayout>
              </c:layout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lang="ru-RU"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7E-4BD8-9C32-DA71D452AD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-3.5513538312958851E-4"/>
                  <c:y val="0.10948763024157995"/>
                </c:manualLayout>
              </c:layout>
              <c:spPr>
                <a:noFill/>
                <a:ln w="9525" cap="flat" cmpd="sng" algn="ctr">
                  <a:noFill/>
                  <a:prstDash val="sysDot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lang="ru-RU"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7E-4BD8-9C32-DA71D452AD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4"/>
              <c:layout>
                <c:manualLayout>
                  <c:x val="1.8563248565989258E-3"/>
                  <c:y val="9.9667726507239041E-2"/>
                </c:manualLayout>
              </c:layout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lang="ru-RU"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7E-4BD8-9C32-DA71D452AD8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lang="ru-RU" sz="1300" b="1" i="0" u="none" strike="noStrike" kern="1200" baseline="0">
                    <a:solidFill>
                      <a:schemeClr val="bg1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139</c:v>
                </c:pt>
                <c:pt idx="1">
                  <c:v>151</c:v>
                </c:pt>
                <c:pt idx="2">
                  <c:v>184</c:v>
                </c:pt>
                <c:pt idx="3">
                  <c:v>185</c:v>
                </c:pt>
                <c:pt idx="4">
                  <c:v>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7F-4F4C-8010-6DF25BFCD2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вакансий, заявленных в Сургутский центр занятости 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5.6177481689403703E-4"/>
                  <c:y val="0.1009191461553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24780602463543E-3"/>
                  <c:y val="7.8425627024182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84679635257141E-4"/>
                  <c:y val="9.4551999868846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285888250063496E-5"/>
                  <c:y val="9.6242669509323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357639484964178E-3"/>
                  <c:y val="7.282693267641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7E-4BD8-9C32-DA71D452AD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250</c:v>
                </c:pt>
                <c:pt idx="1">
                  <c:v>263</c:v>
                </c:pt>
                <c:pt idx="2">
                  <c:v>419</c:v>
                </c:pt>
                <c:pt idx="3">
                  <c:v>718</c:v>
                </c:pt>
                <c:pt idx="4">
                  <c:v>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77E-4BD8-9C32-DA71D452A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495096"/>
        <c:axId val="20749548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Коэффициент напряженности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28575" cap="rnd">
                <a:solidFill>
                  <a:srgbClr val="FF000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FF0000"/>
                </a:solidFill>
                <a:ln w="28575" cap="rnd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77E-4BD8-9C32-DA71D452AD84}"/>
              </c:ext>
            </c:extLst>
          </c:dPt>
          <c:dLbls>
            <c:dLbl>
              <c:idx val="0"/>
              <c:layout>
                <c:manualLayout>
                  <c:x val="-2.6488665617908795E-2"/>
                  <c:y val="-0.13659713728098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161775753882564E-2"/>
                  <c:y val="-0.13795841653675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456502482852353E-2"/>
                  <c:y val="-0.34902943841765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77E-4BD8-9C32-DA71D452AD8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161429402766938E-2"/>
                  <c:y val="-0.45878587608703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77E-4BD8-9C32-DA71D452AD84}"/>
                </c:ext>
                <c:ext xmlns:c15="http://schemas.microsoft.com/office/drawing/2012/chart" uri="{CE6537A1-D6FC-4f65-9D91-7224C49458BB}">
                  <c15:layout>
                    <c:manualLayout>
                      <c:w val="3.2062659769092561E-2"/>
                      <c:h val="4.484175222870847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5.5957205726204592E-2"/>
                  <c:y val="-0.56191154209912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77E-4BD8-9C32-DA71D452AD8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FF0000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0.4</c:v>
                </c:pt>
                <c:pt idx="3">
                  <c:v>0.3</c:v>
                </c:pt>
                <c:pt idx="4">
                  <c:v>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677E-4BD8-9C32-DA71D452A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496272"/>
        <c:axId val="207495880"/>
      </c:lineChart>
      <c:catAx>
        <c:axId val="207495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ГОД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1.8385360168680902E-2"/>
              <c:y val="0.883249215448264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7495488"/>
        <c:crosses val="autoZero"/>
        <c:auto val="1"/>
        <c:lblAlgn val="ctr"/>
        <c:lblOffset val="100"/>
        <c:noMultiLvlLbl val="0"/>
      </c:catAx>
      <c:valAx>
        <c:axId val="20749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Количество вакансий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7495096"/>
        <c:crosses val="autoZero"/>
        <c:crossBetween val="between"/>
      </c:valAx>
      <c:valAx>
        <c:axId val="2074958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Коэффициент</a:t>
                </a:r>
                <a:r>
                  <a:rPr lang="ru-RU" sz="1300" baseline="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 напряженности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0.97865291348509964"/>
              <c:y val="0.278406670117602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7496272"/>
        <c:crosses val="max"/>
        <c:crossBetween val="between"/>
      </c:valAx>
      <c:catAx>
        <c:axId val="20749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495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823784623913632"/>
          <c:w val="1"/>
          <c:h val="5.1762153760863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r>
              <a:rPr lang="ru-RU" dirty="0" smtClean="0">
                <a:latin typeface="Calibri "/>
              </a:rPr>
              <a:t>Объем инвестиций в основной капитал </a:t>
            </a:r>
          </a:p>
          <a:p>
            <a:pPr>
              <a:defRPr>
                <a:latin typeface="Calibri "/>
              </a:defRPr>
            </a:pPr>
            <a:r>
              <a:rPr lang="ru-RU" dirty="0" smtClean="0">
                <a:latin typeface="Calibri "/>
              </a:rPr>
              <a:t>(млн. руб./год)</a:t>
            </a:r>
          </a:p>
        </c:rich>
      </c:tx>
      <c:layout>
        <c:manualLayout>
          <c:xMode val="edge"/>
          <c:yMode val="edge"/>
          <c:x val="0.1070769889019922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4049437411240289E-2"/>
          <c:y val="0.18639203616226618"/>
          <c:w val="0.9354784015770452"/>
          <c:h val="0.660568230224473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6.4172299481207243E-3"/>
                  <c:y val="-0.14963603626814295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AB9-49B7-9214-63851C650FA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507"/>
                        <a:gd name="adj2" fmla="val 1073567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>
                <c:manualLayout>
                  <c:x val="-1.4395731084921867E-2"/>
                  <c:y val="-0.1308657229209864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B9-49B7-9214-63851C650FA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427"/>
                        <a:gd name="adj2" fmla="val 935336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-8.8956564410517004E-3"/>
                  <c:y val="-0.1168212727861483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B9-49B7-9214-63851C650FA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911"/>
                        <a:gd name="adj2" fmla="val 795622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-6.6277685197156247E-3"/>
                  <c:y val="-4.9224108932462728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9-49B7-9214-63851C650FA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157"/>
                        <a:gd name="adj2" fmla="val 269461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4"/>
              <c:layout>
                <c:manualLayout>
                  <c:x val="1.0042636292920952E-2"/>
                  <c:y val="-3.5573382546510976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AB9-49B7-9214-63851C650FA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753"/>
                        <a:gd name="adj2" fmla="val 219885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
(ожидаемое)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192527</c:v>
                </c:pt>
                <c:pt idx="1">
                  <c:v>199530.9</c:v>
                </c:pt>
                <c:pt idx="2">
                  <c:v>205118.81</c:v>
                </c:pt>
                <c:pt idx="3">
                  <c:v>230857.60000000001</c:v>
                </c:pt>
                <c:pt idx="4">
                  <c:v>235688.55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7F-4F4C-8010-6DF25BFCD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2722800"/>
        <c:axId val="20272319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На душу населения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  <a:tailEnd type="none" w="med" len="med"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 w="med" len="med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9-49B7-9214-63851C650FAF}"/>
              </c:ext>
            </c:extLst>
          </c:dPt>
          <c:dLbls>
            <c:dLbl>
              <c:idx val="0"/>
              <c:layout>
                <c:manualLayout>
                  <c:x val="-4.3091299096202018E-2"/>
                  <c:y val="-0.31436317981903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AB9-49B7-9214-63851C650FA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206492802402318E-2"/>
                  <c:y val="-0.27393570383176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AB9-49B7-9214-63851C650FA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602198886984897E-2"/>
                  <c:y val="-0.23980937879425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9-49B7-9214-63851C650FA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03373617213368E-2"/>
                  <c:y val="-6.9434999547364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AB9-49B7-9214-63851C650FAF}"/>
                </c:ext>
                <c:ext xmlns:c15="http://schemas.microsoft.com/office/drawing/2012/chart" uri="{CE6537A1-D6FC-4f65-9D91-7224C49458BB}">
                  <c15:layout>
                    <c:manualLayout>
                      <c:w val="6.6714655413180599E-2"/>
                      <c:h val="4.42372687314809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4.4249618387678116E-2"/>
                  <c:y val="-5.479937467635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9-49B7-9214-63851C650FAF}"/>
                </c:ext>
                <c:ext xmlns:c15="http://schemas.microsoft.com/office/drawing/2012/chart" uri="{CE6537A1-D6FC-4f65-9D91-7224C49458BB}">
                  <c15:layout>
                    <c:manualLayout>
                      <c:w val="6.1867982494048124E-2"/>
                      <c:h val="4.142386217273062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
(ожидаемое)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1.58</c:v>
                </c:pt>
                <c:pt idx="1">
                  <c:v>1.63</c:v>
                </c:pt>
                <c:pt idx="2">
                  <c:v>1.67</c:v>
                </c:pt>
                <c:pt idx="3">
                  <c:v>1.87</c:v>
                </c:pt>
                <c:pt idx="4">
                  <c:v>1.89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4AB9-49B7-9214-63851C650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723976"/>
        <c:axId val="202723584"/>
      </c:lineChart>
      <c:catAx>
        <c:axId val="20272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723192"/>
        <c:crosses val="autoZero"/>
        <c:auto val="1"/>
        <c:lblAlgn val="ctr"/>
        <c:lblOffset val="100"/>
        <c:noMultiLvlLbl val="0"/>
      </c:catAx>
      <c:valAx>
        <c:axId val="2027231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3175"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722800"/>
        <c:crosses val="autoZero"/>
        <c:crossBetween val="between"/>
        <c:majorUnit val="50000"/>
        <c:minorUnit val="10000"/>
      </c:valAx>
      <c:valAx>
        <c:axId val="20272358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723976"/>
        <c:crosses val="max"/>
        <c:crossBetween val="between"/>
      </c:valAx>
      <c:catAx>
        <c:axId val="202723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2723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780029583057881E-2"/>
          <c:y val="0.9489647618226601"/>
          <c:w val="0.89999986016044486"/>
          <c:h val="5.1035238177339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r>
              <a:rPr lang="ru-RU"/>
              <a:t>Привлечение туристско-информационного потока </a:t>
            </a:r>
          </a:p>
          <a:p>
            <a:pPr>
              <a:defRPr/>
            </a:pPr>
            <a:r>
              <a:rPr lang="ru-RU"/>
              <a:t>к объектам туристского показа в Сургутском районе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0" i="0" u="none" strike="noStrike" kern="1200" spc="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9719012909659498E-2"/>
          <c:y val="0.12662398165605457"/>
          <c:w val="0.94268073349833181"/>
          <c:h val="0.68410935207987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посетителей, тыс.чел.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 cmpd="sng">
                <a:solidFill>
                  <a:srgbClr val="FF0000"/>
                </a:solidFill>
                <a:prstDash val="solid"/>
                <a:tailEnd type="triangle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0</c:formatCode>
                <c:ptCount val="5"/>
                <c:pt idx="0">
                  <c:v>122.6</c:v>
                </c:pt>
                <c:pt idx="1">
                  <c:v>138</c:v>
                </c:pt>
                <c:pt idx="2">
                  <c:v>140.9</c:v>
                </c:pt>
                <c:pt idx="3">
                  <c:v>153</c:v>
                </c:pt>
                <c:pt idx="4">
                  <c:v>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7F-4F4C-8010-6DF25BFCD2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объектов</c:v>
                </c:pt>
              </c:strCache>
            </c:strRef>
          </c:tx>
          <c:spPr>
            <a:solidFill>
              <a:srgbClr val="FFC000"/>
            </a:solidFill>
            <a:ln w="44450">
              <a:noFill/>
              <a:tailEnd type="triangle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DAF-4259-94C2-C5AB6185367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365438728700022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AF-4259-94C2-C5AB6185367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554344037599956E-3"/>
                  <c:y val="2.50438711435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DAF-4259-94C2-C5AB6185367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946175491480009E-16"/>
                  <c:y val="-7.51316134306937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DAF-4259-94C2-C5AB6185367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946175491480009E-16"/>
                  <c:y val="2.5043871143564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DAF-4259-94C2-C5AB6185367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</c:v>
                </c:pt>
                <c:pt idx="1">
                  <c:v>24</c:v>
                </c:pt>
                <c:pt idx="2">
                  <c:v>45</c:v>
                </c:pt>
                <c:pt idx="3">
                  <c:v>49</c:v>
                </c:pt>
                <c:pt idx="4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7F-4F4C-8010-6DF25BFCD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596144"/>
        <c:axId val="206766896"/>
      </c:barChart>
      <c:catAx>
        <c:axId val="20759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6766896"/>
        <c:crosses val="autoZero"/>
        <c:auto val="1"/>
        <c:lblAlgn val="ctr"/>
        <c:lblOffset val="100"/>
        <c:noMultiLvlLbl val="0"/>
      </c:catAx>
      <c:valAx>
        <c:axId val="20676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759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3124929661793434E-3"/>
          <c:y val="0.94461104205970259"/>
          <c:w val="0.98550211858450754"/>
          <c:h val="5.1038817803076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chemeClr val="bg2">
              <a:lumMod val="25000"/>
            </a:schemeClr>
          </a:solidFill>
          <a:latin typeface="Calibri 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r>
              <a:rPr lang="ru-RU" dirty="0" smtClean="0">
                <a:latin typeface="Calibri "/>
              </a:rPr>
              <a:t>Объем производства промышленной продукции</a:t>
            </a:r>
            <a:r>
              <a:rPr lang="en-US" dirty="0" smtClean="0">
                <a:latin typeface="Calibri "/>
              </a:rPr>
              <a:t> </a:t>
            </a:r>
            <a:r>
              <a:rPr lang="ru-RU" dirty="0" smtClean="0">
                <a:latin typeface="Calibri "/>
              </a:rPr>
              <a:t>(млн. руб./год)</a:t>
            </a:r>
          </a:p>
        </c:rich>
      </c:tx>
      <c:layout>
        <c:manualLayout>
          <c:xMode val="edge"/>
          <c:yMode val="edge"/>
          <c:x val="0.172508486504036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150848999241872"/>
          <c:y val="0.18757372501744268"/>
          <c:w val="0.83196062972298745"/>
          <c:h val="0.66257364155979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производства промышленной продукции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1.1865806995565109E-2"/>
                  <c:y val="-0.2235351365553747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429-40F8-AA14-FD63F85B8EA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473"/>
                        <a:gd name="adj2" fmla="val 605088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>
                <c:manualLayout>
                  <c:x val="-1.7375022735501549E-2"/>
                  <c:y val="-0.16512577657345659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429-40F8-AA14-FD63F85B8EA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195"/>
                        <a:gd name="adj2" fmla="val 484806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>
                <c:manualLayout>
                  <c:x val="-5.2202411408037233E-3"/>
                  <c:y val="-0.18520745510518319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429-40F8-AA14-FD63F85B8EA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942"/>
                        <a:gd name="adj2" fmla="val 531307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2.3777509956874792E-3"/>
                  <c:y val="-0.14084215251620896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429-40F8-AA14-FD63F85B8EA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99"/>
                        <a:gd name="adj2" fmla="val 436285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4"/>
              <c:layout>
                <c:manualLayout>
                  <c:x val="-1.5506037019345999E-3"/>
                  <c:y val="-9.6871162788962323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429-40F8-AA14-FD63F85B8EA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92"/>
                        <a:gd name="adj2" fmla="val 366387"/>
                      </a:avLst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Лист1!$B$2:$B$6</c:f>
              <c:numCache>
                <c:formatCode>#\ ##0\ _₽</c:formatCode>
                <c:ptCount val="5"/>
                <c:pt idx="0">
                  <c:v>921665.56</c:v>
                </c:pt>
                <c:pt idx="1">
                  <c:v>1045337.28</c:v>
                </c:pt>
                <c:pt idx="2">
                  <c:v>1002663.9</c:v>
                </c:pt>
                <c:pt idx="3">
                  <c:v>1099992.8999999999</c:v>
                </c:pt>
                <c:pt idx="4">
                  <c:v>1191216.3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429-40F8-AA14-FD63F85B8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3389576"/>
        <c:axId val="20338996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На душу населения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  <a:tailEnd type="none"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429-40F8-AA14-FD63F85B8EA2}"/>
              </c:ext>
            </c:extLst>
          </c:dPt>
          <c:dLbls>
            <c:dLbl>
              <c:idx val="0"/>
              <c:layout>
                <c:manualLayout>
                  <c:x val="-4.4575691796691068E-2"/>
                  <c:y val="-3.780121094108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429-40F8-AA14-FD63F85B8EA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863920161417774E-2"/>
                  <c:y val="-4.3970793356299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429-40F8-AA14-FD63F85B8EA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537637241686538E-2"/>
                  <c:y val="-4.7645875630817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429-40F8-AA14-FD63F85B8EA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139170166942403E-2"/>
                  <c:y val="-5.0796451105696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429-40F8-AA14-FD63F85B8EA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974262562320932E-2"/>
                  <c:y val="-5.7621519742251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429-40F8-AA14-FD63F85B8EA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(ожидаемое)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7.58</c:v>
                </c:pt>
                <c:pt idx="1">
                  <c:v>8.5404070294691952</c:v>
                </c:pt>
                <c:pt idx="2">
                  <c:v>8.1624229275718623</c:v>
                </c:pt>
                <c:pt idx="3">
                  <c:v>8.9089170736448224</c:v>
                </c:pt>
                <c:pt idx="4">
                  <c:v>9.5310266196202686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2429-40F8-AA14-FD63F85B8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90752"/>
        <c:axId val="203390360"/>
      </c:lineChart>
      <c:catAx>
        <c:axId val="20338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389968"/>
        <c:crosses val="autoZero"/>
        <c:auto val="1"/>
        <c:lblAlgn val="ctr"/>
        <c:lblOffset val="100"/>
        <c:noMultiLvlLbl val="0"/>
      </c:catAx>
      <c:valAx>
        <c:axId val="20338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389576"/>
        <c:crosses val="autoZero"/>
        <c:crossBetween val="between"/>
      </c:valAx>
      <c:valAx>
        <c:axId val="2033903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390752"/>
        <c:crosses val="max"/>
        <c:crossBetween val="between"/>
      </c:valAx>
      <c:catAx>
        <c:axId val="203390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390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5003040181E-2"/>
          <c:y val="0.9489647618226601"/>
          <c:w val="0.89999989993919638"/>
          <c:h val="5.10352381773398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70426779797793E-2"/>
          <c:y val="7.2804927655280238E-2"/>
          <c:w val="0.9354784015770452"/>
          <c:h val="0.79944360984387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Сургутский район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Лист1!$B$2:$B$6</c:f>
              <c:numCache>
                <c:formatCode>#\ ##0\ _₽</c:formatCode>
                <c:ptCount val="5"/>
                <c:pt idx="0">
                  <c:v>66980.100000000006</c:v>
                </c:pt>
                <c:pt idx="1">
                  <c:v>70669.899999999994</c:v>
                </c:pt>
                <c:pt idx="2">
                  <c:v>76304</c:v>
                </c:pt>
                <c:pt idx="3">
                  <c:v>80502</c:v>
                </c:pt>
                <c:pt idx="4">
                  <c:v>82466.248800000001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7F-4F4C-8010-6DF25BFCD2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ХМАО-Югра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5.8343124109658433E-3"/>
                  <c:y val="-2.8209915527994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2C8-442B-B567-276FB563A0D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598234374495788E-3"/>
                  <c:y val="-2.8209208374092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2C8-442B-B567-276FB563A0D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216215357752586E-3"/>
                  <c:y val="-2.8209915527993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2C8-442B-B567-276FB563A0D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663723957491913E-3"/>
                  <c:y val="-5.17162845882365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2C8-442B-B567-276FB563A0D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663927047208312E-3"/>
                  <c:y val="-2.8209915527994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2C8-442B-B567-276FB563A0D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
(ожид.)</c:v>
                </c:pt>
              </c:strCache>
            </c:strRef>
          </c:cat>
          <c:val>
            <c:numRef>
              <c:f>Лист1!$C$2:$C$6</c:f>
              <c:numCache>
                <c:formatCode>#\ ##0\ _₽</c:formatCode>
                <c:ptCount val="5"/>
                <c:pt idx="0">
                  <c:v>57976</c:v>
                </c:pt>
                <c:pt idx="1">
                  <c:v>60068</c:v>
                </c:pt>
                <c:pt idx="2">
                  <c:v>63567.9</c:v>
                </c:pt>
                <c:pt idx="3">
                  <c:v>66719.399999999994</c:v>
                </c:pt>
                <c:pt idx="4">
                  <c:v>71055.5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7F-4F4C-8010-6DF25BFCD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91928"/>
        <c:axId val="203392712"/>
      </c:barChart>
      <c:catAx>
        <c:axId val="203391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ГОД</a:t>
                </a:r>
              </a:p>
            </c:rich>
          </c:tx>
          <c:layout>
            <c:manualLayout>
              <c:xMode val="edge"/>
              <c:yMode val="edge"/>
              <c:x val="1.2075894861830834E-2"/>
              <c:y val="0.892899134221583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392712"/>
        <c:crosses val="autoZero"/>
        <c:auto val="1"/>
        <c:lblAlgn val="ctr"/>
        <c:lblOffset val="100"/>
        <c:noMultiLvlLbl val="0"/>
      </c:catAx>
      <c:valAx>
        <c:axId val="20339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39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74141400356565E-3"/>
          <c:y val="0.93894989392937678"/>
          <c:w val="0.99351355895882365"/>
          <c:h val="5.10335847256725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050708101769745E-2"/>
          <c:y val="8.3162999883167291E-2"/>
          <c:w val="0.84801922249861461"/>
          <c:h val="0.714369546776654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из бюджета Сургутского района (тыс.₽)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4"/>
            <c:invertIfNegative val="0"/>
            <c:bubble3D val="0"/>
            <c:spPr>
              <a:solidFill>
                <a:srgbClr val="109E5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232-42E2-BB95-B9B38F125B3F}"/>
              </c:ext>
            </c:extLst>
          </c:dPt>
          <c:dLbls>
            <c:dLbl>
              <c:idx val="0"/>
              <c:layout>
                <c:manualLayout>
                  <c:x val="0"/>
                  <c:y val="-7.37054499219656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66-4A02-AB74-EB073F1C7F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9.7871171207856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232-42E2-BB95-B9B38F125B3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5483200359138212E-3"/>
                  <c:y val="9.5454599079266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232-42E2-BB95-B9B38F125B3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741600179569943E-3"/>
                  <c:y val="1.9211748422282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232-42E2-BB95-B9B38F125B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39921.800000000003</c:v>
                </c:pt>
                <c:pt idx="1">
                  <c:v>34552</c:v>
                </c:pt>
                <c:pt idx="2">
                  <c:v>52313</c:v>
                </c:pt>
                <c:pt idx="3">
                  <c:v>55905</c:v>
                </c:pt>
                <c:pt idx="4">
                  <c:v>211066.84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C0-4D78-9F9E-A4D08BDD16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 из бюджета ХМАО-Югры (тыс.₽)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-4.1692452027779784E-17"/>
                  <c:y val="-3.47662908357885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232-42E2-BB95-B9B38F125B3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3384904055559568E-17"/>
                  <c:y val="4.7123156507486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232-42E2-BB95-B9B38F125B3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3.1415437671657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232-42E2-BB95-B9B38F125B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1">
                  <c:v>10449</c:v>
                </c:pt>
                <c:pt idx="2">
                  <c:v>28081</c:v>
                </c:pt>
                <c:pt idx="3">
                  <c:v>55917</c:v>
                </c:pt>
                <c:pt idx="4">
                  <c:v>43461.31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C0-4D78-9F9E-A4D08BDD16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Внебюджетное финансирование (тыс.₽)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1"/>
              <c:layout>
                <c:manualLayout>
                  <c:x val="2.3834650510640236E-3"/>
                  <c:y val="-4.9539728636076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232-42E2-BB95-B9B38F125B3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7633110311001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232-42E2-BB95-B9B38F125B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1">
                  <c:v>26207</c:v>
                </c:pt>
                <c:pt idx="2">
                  <c:v>9064</c:v>
                </c:pt>
                <c:pt idx="3">
                  <c:v>55325</c:v>
                </c:pt>
                <c:pt idx="4">
                  <c:v>27479.83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C0-4D78-9F9E-A4D08BDD1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3268072"/>
        <c:axId val="203268464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Ремонт сетей (км.)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12700">
                <a:solidFill>
                  <a:schemeClr val="lt2"/>
                </a:solidFill>
                <a:round/>
              </a:ln>
              <a:effectLst/>
            </c:spPr>
          </c:marker>
          <c:dPt>
            <c:idx val="0"/>
            <c:marker>
              <c:symbol val="circle"/>
              <c:size val="6"/>
              <c:spPr>
                <a:solidFill>
                  <a:srgbClr val="FF0000"/>
                </a:solidFill>
                <a:ln w="12700">
                  <a:solidFill>
                    <a:schemeClr val="lt2"/>
                  </a:solidFill>
                  <a:round/>
                  <a:tailEnd type="triangle"/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232-42E2-BB95-B9B38F125B3F}"/>
              </c:ext>
            </c:extLst>
          </c:dPt>
          <c:dPt>
            <c:idx val="4"/>
            <c:marker>
              <c:symbol val="circle"/>
              <c:size val="6"/>
              <c:spPr>
                <a:solidFill>
                  <a:srgbClr val="FF0000"/>
                </a:solidFill>
                <a:ln w="12700">
                  <a:solidFill>
                    <a:schemeClr val="lt2"/>
                  </a:solidFill>
                  <a:round/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232-42E2-BB95-B9B38F125B3F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0.00</c:formatCode>
                <c:ptCount val="5"/>
                <c:pt idx="0" formatCode="General">
                  <c:v>6.62</c:v>
                </c:pt>
                <c:pt idx="1">
                  <c:v>7.78</c:v>
                </c:pt>
                <c:pt idx="2">
                  <c:v>7.27</c:v>
                </c:pt>
                <c:pt idx="3">
                  <c:v>11.92</c:v>
                </c:pt>
                <c:pt idx="4">
                  <c:v>10.76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8232-42E2-BB95-B9B38F125B3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Ремонт объектов (ед.)</c:v>
                </c:pt>
              </c:strCache>
            </c:strRef>
          </c:tx>
          <c:spPr>
            <a:ln w="444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002060"/>
              </a:solidFill>
              <a:ln w="28575">
                <a:solidFill>
                  <a:srgbClr val="002060"/>
                </a:solidFill>
                <a:round/>
              </a:ln>
              <a:effectLst/>
            </c:spPr>
          </c:marker>
          <c:dPt>
            <c:idx val="4"/>
            <c:marker>
              <c:symbol val="circle"/>
              <c:size val="6"/>
              <c:spPr>
                <a:solidFill>
                  <a:srgbClr val="002060"/>
                </a:solidFill>
                <a:ln w="28575">
                  <a:solidFill>
                    <a:srgbClr val="002060"/>
                  </a:solidFill>
                  <a:round/>
                </a:ln>
                <a:effectLst/>
              </c:spPr>
            </c:marker>
            <c:bubble3D val="0"/>
            <c:spPr>
              <a:ln w="44450" cap="rnd">
                <a:solidFill>
                  <a:schemeClr val="accent5">
                    <a:lumMod val="60000"/>
                  </a:schemeClr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232-42E2-BB95-B9B38F125B3F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8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8232-42E2-BB95-B9B38F125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269248"/>
        <c:axId val="203268856"/>
      </c:lineChart>
      <c:catAx>
        <c:axId val="20326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268464"/>
        <c:crosses val="autoZero"/>
        <c:auto val="1"/>
        <c:lblAlgn val="ctr"/>
        <c:lblOffset val="100"/>
        <c:noMultiLvlLbl val="0"/>
      </c:catAx>
      <c:valAx>
        <c:axId val="20326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b="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Бюджет</a:t>
                </a:r>
                <a:endParaRPr lang="ru-RU" sz="1300" b="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1.1944172796571154E-2"/>
              <c:y val="0.34610754925716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268072"/>
        <c:crosses val="autoZero"/>
        <c:crossBetween val="between"/>
      </c:valAx>
      <c:valAx>
        <c:axId val="2032688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b="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Количество объектов</a:t>
                </a:r>
                <a:endParaRPr lang="ru-RU" sz="1300" b="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0.96967719368702654"/>
              <c:y val="0.240370340630112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269248"/>
        <c:crosses val="max"/>
        <c:crossBetween val="between"/>
      </c:valAx>
      <c:catAx>
        <c:axId val="20326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2688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720522527956388"/>
          <c:w val="0.99397367231919753"/>
          <c:h val="0.12664832630066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86109123010474E-2"/>
          <c:y val="0.10872754084796506"/>
          <c:w val="0.85188100907870012"/>
          <c:h val="0.728494856841209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из бюджета Сургутского района (тыс.₽)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0"/>
                  <c:y val="2.45239779297173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6.59613636599539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361245269329357E-3"/>
                  <c:y val="9.7458299413824263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8745241906019753E-17"/>
                  <c:y val="-3.847730767462792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49048381203951E-16"/>
                  <c:y val="-8.64007304367940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CD9-48BE-B201-CD59ECE4C0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11684.6</c:v>
                </c:pt>
                <c:pt idx="1">
                  <c:v>3200.4</c:v>
                </c:pt>
                <c:pt idx="2">
                  <c:v>9663.5</c:v>
                </c:pt>
                <c:pt idx="3">
                  <c:v>21518</c:v>
                </c:pt>
                <c:pt idx="4">
                  <c:v>83480.800000000003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C0-4D78-9F9E-A4D08BDD16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 из бюджета ХМАО-Югры (тыс.₽)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0"/>
                  <c:y val="-4.27487540610713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8745241906019753E-17"/>
                  <c:y val="-6.428874347374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8745241906019753E-17"/>
                  <c:y val="-5.69819659515029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49048381203951E-16"/>
                  <c:y val="-0.10872012675139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BCD9-48BE-B201-CD59ECE4C0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53222.400000000009</c:v>
                </c:pt>
                <c:pt idx="1">
                  <c:v>60808.3</c:v>
                </c:pt>
                <c:pt idx="2">
                  <c:v>15175.3</c:v>
                </c:pt>
                <c:pt idx="3">
                  <c:v>62128</c:v>
                </c:pt>
                <c:pt idx="4">
                  <c:v>90081.600000000006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C0-4D78-9F9E-A4D08BDD16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Внебюджетное финансирование (тыс.₽)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CD9-48BE-B201-CD59ECE4C0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3" formatCode="#,##0">
                  <c:v>71039</c:v>
                </c:pt>
                <c:pt idx="4" formatCode="#,##0">
                  <c:v>35263.300000000003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C0-4D78-9F9E-A4D08BDD1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3270032"/>
        <c:axId val="203270424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отремонтированных объектов 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28575">
                <a:solidFill>
                  <a:srgbClr val="FF000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noFill/>
                <a:ln w="28575">
                  <a:solidFill>
                    <a:srgbClr val="FF0000"/>
                  </a:solidFill>
                  <a:tailEnd type="triangle"/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D9-48BE-B201-CD59ECE4C067}"/>
              </c:ext>
            </c:extLst>
          </c:dPt>
          <c:dLbls>
            <c:dLbl>
              <c:idx val="0"/>
              <c:layout>
                <c:manualLayout>
                  <c:x val="3.6509579367876965E-2"/>
                  <c:y val="4.7079513220075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140523578483292E-2"/>
                  <c:y val="4.2371561898067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1878635157270638E-2"/>
                  <c:y val="1.176987830501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288145894240763E-2"/>
                  <c:y val="1.8831805288030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7714677890896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CD9-48BE-B201-CD59ECE4C0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0</c:formatCode>
                <c:ptCount val="5"/>
                <c:pt idx="0" formatCode="#,##0">
                  <c:v>4</c:v>
                </c:pt>
                <c:pt idx="1">
                  <c:v>13</c:v>
                </c:pt>
                <c:pt idx="2">
                  <c:v>6</c:v>
                </c:pt>
                <c:pt idx="3">
                  <c:v>14</c:v>
                </c:pt>
                <c:pt idx="4">
                  <c:v>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CD9-48BE-B201-CD59ECE4C06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Площадь асфальтирования (тыс.м2)</c:v>
                </c:pt>
              </c:strCache>
            </c:strRef>
          </c:tx>
          <c:spPr>
            <a:ln w="444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FFFF00"/>
                </a:solidFill>
                <a:ln w="19050">
                  <a:solidFill>
                    <a:schemeClr val="tx1"/>
                  </a:solidFill>
                  <a:tailEnd type="triangle"/>
                </a:ln>
                <a:effectLst/>
              </c:spPr>
            </c:marker>
            <c:bubble3D val="0"/>
            <c:spPr>
              <a:ln w="44450" cap="rnd">
                <a:solidFill>
                  <a:srgbClr val="FFFF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CD9-48BE-B201-CD59ECE4C067}"/>
              </c:ext>
            </c:extLst>
          </c:dPt>
          <c:dLbls>
            <c:dLbl>
              <c:idx val="0"/>
              <c:layout>
                <c:manualLayout>
                  <c:x val="-3.2214334736362028E-3"/>
                  <c:y val="-5.1787464542083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3690557893936713E-3"/>
                  <c:y val="-2.353975661003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690557893935923E-3"/>
                  <c:y val="-4.7079513220075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38111578787342E-3"/>
                  <c:y val="-1.8831805288030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CD9-48BE-B201-CD59ECE4C06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697656631210731E-2"/>
                  <c:y val="9.4159026440151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D9-48BE-B201-CD59ECE4C0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44.5</c:v>
                </c:pt>
                <c:pt idx="1">
                  <c:v>52.6541</c:v>
                </c:pt>
                <c:pt idx="2">
                  <c:v>29.961099999999998</c:v>
                </c:pt>
                <c:pt idx="3">
                  <c:v>106.34</c:v>
                </c:pt>
                <c:pt idx="4" formatCode="#,##0.00">
                  <c:v>68.218999999999994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CD9-48BE-B201-CD59ECE4C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271208"/>
        <c:axId val="203270816"/>
      </c:lineChart>
      <c:catAx>
        <c:axId val="2032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270424"/>
        <c:crosses val="autoZero"/>
        <c:auto val="1"/>
        <c:lblAlgn val="ctr"/>
        <c:lblOffset val="100"/>
        <c:noMultiLvlLbl val="0"/>
      </c:catAx>
      <c:valAx>
        <c:axId val="20327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b="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Бюджет</a:t>
                </a:r>
                <a:endParaRPr lang="ru-RU" sz="1300" b="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3270032"/>
        <c:crosses val="autoZero"/>
        <c:crossBetween val="between"/>
      </c:valAx>
      <c:valAx>
        <c:axId val="2032708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b="0" dirty="0" smtClean="0">
                    <a:latin typeface="Calibri "/>
                  </a:rPr>
                  <a:t>Количество объектов</a:t>
                </a:r>
                <a:endParaRPr lang="ru-RU" sz="1300" b="0" dirty="0">
                  <a:latin typeface="Calibri 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3271208"/>
        <c:crosses val="max"/>
        <c:crossBetween val="between"/>
      </c:valAx>
      <c:catAx>
        <c:axId val="203271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270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332921367514569E-3"/>
          <c:y val="0.90453813144006967"/>
          <c:w val="0.99836670786324855"/>
          <c:h val="9.22400728953974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2673857762452"/>
          <c:y val="8.9820799412292235E-2"/>
          <c:w val="0.84083916511359036"/>
          <c:h val="0.752009119439600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из бюджета Сургутского района (тыс.₽)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4E-4E8A-BE0C-9992E887ED9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8D5-4D18-AD0C-73F54841782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 formatCode="#,##0">
                  <c:v>377.17</c:v>
                </c:pt>
                <c:pt idx="3" formatCode="#,##0">
                  <c:v>20975</c:v>
                </c:pt>
                <c:pt idx="4" formatCode="#,##0">
                  <c:v>50533.54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C0-4D78-9F9E-A4D08BDD16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 из бюджета ХМАО-Югры (тыс.₽)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8D5-4D18-AD0C-73F54841782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8D5-4D18-AD0C-73F54841782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772033324769426E-3"/>
                  <c:y val="-3.365471421503814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5E4-488D-B892-DB447BDE9FD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 formatCode="#,##0">
                  <c:v>3771.7</c:v>
                </c:pt>
                <c:pt idx="3" formatCode="#,##0">
                  <c:v>24621</c:v>
                </c:pt>
                <c:pt idx="4" formatCode="#,##0">
                  <c:v>16643.87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C0-4D78-9F9E-A4D08BDD16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Финансирование из Федерального бюджета (тыс.₽)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5.015464664821228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Calibri 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17-4CEA-A03C-C04531B1C7B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3" formatCode="#,##0">
                  <c:v>5775</c:v>
                </c:pt>
                <c:pt idx="4" formatCode="#,##0">
                  <c:v>3460.36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C0-4D78-9F9E-A4D08BDD1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4816008"/>
        <c:axId val="204816400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благоустроенных объектов</c:v>
                </c:pt>
              </c:strCache>
            </c:strRef>
          </c:tx>
          <c:spPr>
            <a:ln w="44450" cap="rnd">
              <a:solidFill>
                <a:srgbClr val="109E5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09E52"/>
              </a:solidFill>
              <a:ln w="28575">
                <a:solidFill>
                  <a:srgbClr val="109E52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109E52"/>
                </a:solidFill>
                <a:ln w="28575">
                  <a:solidFill>
                    <a:srgbClr val="109E52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rgbClr val="109E52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E4-488D-B892-DB447BDE9FD4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E4-488D-B892-DB447BDE9FD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E4-488D-B892-DB447BDE9FD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772033324769425E-2"/>
                  <c:y val="4.807275565526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E4-488D-B892-DB447BDE9FD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312456652108022E-2"/>
                  <c:y val="-1.4421826696580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E4-488D-B892-DB447BDE9FD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007286644400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E4-488D-B892-DB447BDE9FD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00B050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Лист1!$E$2:$E$6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23</c:v>
                </c:pt>
                <c:pt idx="4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5E4-488D-B892-DB447BDE9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17184"/>
        <c:axId val="204816792"/>
      </c:lineChart>
      <c:catAx>
        <c:axId val="204816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ГОД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6.3296574881998677E-2"/>
              <c:y val="0.8703650009141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4816400"/>
        <c:crosses val="autoZero"/>
        <c:auto val="1"/>
        <c:lblAlgn val="ctr"/>
        <c:lblOffset val="100"/>
        <c:noMultiLvlLbl val="0"/>
      </c:catAx>
      <c:valAx>
        <c:axId val="20481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Бюджет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8.4659790235334723E-3"/>
              <c:y val="0.36634468014394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4816008"/>
        <c:crosses val="autoZero"/>
        <c:crossBetween val="between"/>
      </c:valAx>
      <c:valAx>
        <c:axId val="2048167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Количество объектов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0.97601384638061905"/>
              <c:y val="0.30381394859394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4817184"/>
        <c:crosses val="max"/>
        <c:crossBetween val="between"/>
      </c:valAx>
      <c:catAx>
        <c:axId val="204817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81679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260775394622438"/>
          <c:w val="0.989364525522891"/>
          <c:h val="7.2227612006681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2">
                  <a:lumMod val="2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92061318422162E-2"/>
          <c:y val="9.5924977558626792E-2"/>
          <c:w val="0.87421815467598774"/>
          <c:h val="0.711889657922821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муниципального района, тыс.₽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1C3-48BA-AE13-177463A1D1D9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C3-48BA-AE13-177463A1D1D9}"/>
              </c:ext>
            </c:extLst>
          </c:dPt>
          <c:dLbls>
            <c:dLbl>
              <c:idx val="0"/>
              <c:layout>
                <c:manualLayout>
                  <c:x val="-1.4368176803986458E-3"/>
                  <c:y val="0"/>
                </c:manualLayout>
              </c:layout>
              <c:tx>
                <c:rich>
                  <a:bodyPr/>
                  <a:lstStyle/>
                  <a:p>
                    <a:fld id="{E80B9BFA-793D-4A15-814D-A5A155A8714F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1C3-48BA-AE13-177463A1D1D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7017954277454449E-3"/>
                  <c:y val="3.207978787214308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8 200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9230476625204459E-4"/>
                  <c:y val="6.401709083504889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183993305193535E-4"/>
                  <c:y val="-7.04840671995602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96 500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154589371980675E-3"/>
                  <c:y val="-8.5389827220960536E-3"/>
                </c:manualLayout>
              </c:layout>
              <c:tx>
                <c:rich>
                  <a:bodyPr/>
                  <a:lstStyle/>
                  <a:p>
                    <a:fld id="{79750742-D624-4E18-BD73-DC49FEE8C57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1C3-48BA-AE13-177463A1D1D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#\ ##0\ _₽</c:formatCode>
                <c:ptCount val="5"/>
                <c:pt idx="0">
                  <c:v>73000</c:v>
                </c:pt>
                <c:pt idx="1">
                  <c:v>8200</c:v>
                </c:pt>
                <c:pt idx="2">
                  <c:v>2100</c:v>
                </c:pt>
                <c:pt idx="3">
                  <c:v>96500</c:v>
                </c:pt>
                <c:pt idx="4">
                  <c:v>383000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1C3-48BA-AE13-177463A1D1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Финансирование ХМАО-Югры, тыс.₽</c:v>
                </c:pt>
              </c:strCache>
            </c:strRef>
          </c:tx>
          <c:spPr>
            <a:solidFill>
              <a:srgbClr val="109E5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3"/>
              <c:layout>
                <c:manualLayout>
                  <c:x val="-8.856580457753038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1C3-48BA-AE13-177463A1D1D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#\ ##0\ _₽">
                  <c:v>293800</c:v>
                </c:pt>
                <c:pt idx="3" formatCode="#\ ##0\ _₽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1C3-48BA-AE13-177463A1D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818752"/>
        <c:axId val="2048183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объектов, ед.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5875">
                <a:solidFill>
                  <a:srgbClr val="FF0000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FF0000"/>
                </a:solidFill>
                <a:ln w="15875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rgbClr val="FF0000"/>
                </a:solidFill>
                <a:round/>
                <a:tailEnd type="triangl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C3-48BA-AE13-177463A1D1D9}"/>
              </c:ext>
            </c:extLst>
          </c:dPt>
          <c:dLbls>
            <c:dLbl>
              <c:idx val="1"/>
              <c:layout>
                <c:manualLayout>
                  <c:x val="-1.4492753623188449E-2"/>
                  <c:y val="-8.1721989879894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40096618357488E-2"/>
                  <c:y val="-5.5454207418499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386473429952575E-3"/>
                  <c:y val="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1C3-48BA-AE13-177463A1D1D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231884057971015E-3"/>
                  <c:y val="1.1674569982842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1C3-48BA-AE13-177463A1D1D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Calibri 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1">
                  <c:v>1</c:v>
                </c:pt>
                <c:pt idx="2">
                  <c:v>2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61C3-48BA-AE13-177463A1D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19536"/>
        <c:axId val="204819144"/>
      </c:lineChart>
      <c:valAx>
        <c:axId val="204818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_₽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4818752"/>
        <c:crosses val="autoZero"/>
        <c:crossBetween val="between"/>
      </c:valAx>
      <c:catAx>
        <c:axId val="204818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smtClean="0"/>
                  <a:t>ГОД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4771980744173708E-2"/>
              <c:y val="0.83789147154277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ea typeface="+mn-ea"/>
                <a:cs typeface="+mn-cs"/>
              </a:defRPr>
            </a:pPr>
            <a:endParaRPr lang="ru-RU"/>
          </a:p>
        </c:txPr>
        <c:crossAx val="204818360"/>
        <c:crosses val="autoZero"/>
        <c:auto val="1"/>
        <c:lblAlgn val="ctr"/>
        <c:lblOffset val="100"/>
        <c:noMultiLvlLbl val="0"/>
      </c:catAx>
      <c:valAx>
        <c:axId val="2048191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ru-RU" sz="1300" dirty="0" smtClean="0">
                    <a:latin typeface="Calibri "/>
                  </a:rPr>
                  <a:t>Количество</a:t>
                </a:r>
                <a:r>
                  <a:rPr lang="ru-RU" sz="1300" baseline="0" dirty="0" smtClean="0">
                    <a:latin typeface="Calibri "/>
                  </a:rPr>
                  <a:t> объектов</a:t>
                </a:r>
                <a:endParaRPr lang="ru-RU" sz="1300" dirty="0">
                  <a:latin typeface="Calibri 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819536"/>
        <c:crosses val="max"/>
        <c:crossBetween val="between"/>
      </c:valAx>
      <c:catAx>
        <c:axId val="20481953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04819144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211375443599187"/>
          <c:w val="0.99196869413062494"/>
          <c:h val="6.4967603068297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397397914951519"/>
          <c:y val="3.4899880405445144E-2"/>
          <c:w val="0.45018407261491367"/>
          <c:h val="0.7645148905023623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05017224"/>
        <c:axId val="205017616"/>
      </c:barChart>
      <c:catAx>
        <c:axId val="205017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017616"/>
        <c:crossesAt val="1"/>
        <c:auto val="1"/>
        <c:lblAlgn val="ctr"/>
        <c:lblOffset val="100"/>
        <c:noMultiLvlLbl val="0"/>
      </c:catAx>
      <c:valAx>
        <c:axId val="205017616"/>
        <c:scaling>
          <c:logBase val="5"/>
          <c:orientation val="minMax"/>
          <c:max val="8000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0501722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533646020007436E-2"/>
          <c:y val="0.88148522713162591"/>
          <c:w val="0.89999999999999991"/>
          <c:h val="9.5690511511792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838C8-6227-4F3C-87E9-6A31A3BAD36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CE30CA-A56E-4D25-BF82-5F491F379C76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500" b="1" dirty="0" smtClean="0">
            <a:latin typeface="Calibri 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dirty="0" smtClean="0">
              <a:latin typeface="Calibri "/>
            </a:rPr>
            <a:t>БОЛЕЕ 100 ТУРИСТСКИХ ОБЪЕКТОВ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dirty="0" smtClean="0">
              <a:latin typeface="Calibri "/>
            </a:rPr>
            <a:t>И ДОСТОПРИМЕЧАТЕЛЬНОСТЕЙ</a:t>
          </a:r>
          <a:endParaRPr lang="en-US" sz="1500" b="1" dirty="0" smtClean="0">
            <a:latin typeface="Calibri "/>
          </a:endParaRPr>
        </a:p>
        <a:p>
          <a:endParaRPr lang="ru-RU" sz="1500" b="1" dirty="0">
            <a:latin typeface="Calibri "/>
          </a:endParaRPr>
        </a:p>
      </dgm:t>
    </dgm:pt>
    <dgm:pt modelId="{89192404-8B82-467A-BD34-5CCA20286EAE}" type="parTrans" cxnId="{CB6BC6D2-9197-4E42-9B48-678A0C386700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7AB94535-63D0-460B-993F-F53DCF3D0C1D}" type="sibTrans" cxnId="{CB6BC6D2-9197-4E42-9B48-678A0C386700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1CB30760-5E0C-4366-B39D-8D56C3B2DA1C}">
      <dgm:prSet phldrT="[Текст]" custT="1"/>
      <dgm:spPr/>
      <dgm:t>
        <a:bodyPr/>
        <a:lstStyle/>
        <a:p>
          <a:pPr algn="ctr"/>
          <a:endParaRPr lang="ru-RU" sz="1500" b="1" dirty="0" smtClean="0">
            <a:latin typeface="Calibri "/>
          </a:endParaRPr>
        </a:p>
        <a:p>
          <a:pPr algn="ctr"/>
          <a:r>
            <a:rPr lang="ru-RU" sz="1500" b="1" dirty="0" smtClean="0">
              <a:latin typeface="Calibri "/>
            </a:rPr>
            <a:t>3 ПРИОРИТЕТНЫХ ТУРИСТСКИХ НАПРАВЛЕНИЯ</a:t>
          </a:r>
        </a:p>
        <a:p>
          <a:pPr algn="ctr"/>
          <a:r>
            <a:rPr lang="ru-RU" sz="1500" b="1" dirty="0" smtClean="0">
              <a:latin typeface="Calibri "/>
            </a:rPr>
            <a:t>Русскинская, Лянтор, Тундрино</a:t>
          </a:r>
        </a:p>
      </dgm:t>
    </dgm:pt>
    <dgm:pt modelId="{AC121C69-1642-4223-AE11-D3C4EE1B9DD1}" type="parTrans" cxnId="{E2EBD33A-30CD-4715-AAAF-A16AB7CCF5DB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B3C00D3B-CA78-43FA-AD6C-12D7DA6D7F47}" type="sibTrans" cxnId="{E2EBD33A-30CD-4715-AAAF-A16AB7CCF5DB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3C41DC8A-B487-4308-94EA-32A3A1CABB2F}">
      <dgm:prSet phldrT="[Текст]" custT="1"/>
      <dgm:spPr/>
      <dgm:t>
        <a:bodyPr/>
        <a:lstStyle/>
        <a:p>
          <a:endParaRPr lang="ru-RU" sz="1500" b="1" dirty="0" smtClean="0">
            <a:latin typeface="Calibri "/>
          </a:endParaRPr>
        </a:p>
        <a:p>
          <a:endParaRPr lang="ru-RU" sz="1500" b="1" dirty="0" smtClean="0">
            <a:latin typeface="Calibri "/>
          </a:endParaRPr>
        </a:p>
        <a:p>
          <a:r>
            <a:rPr lang="ru-RU" sz="1500" b="1" dirty="0" smtClean="0">
              <a:latin typeface="Calibri "/>
            </a:rPr>
            <a:t>ЭКОЛОГИЧЕСКАЯ </a:t>
          </a:r>
        </a:p>
        <a:p>
          <a:r>
            <a:rPr lang="ru-RU" sz="1500" b="1" dirty="0" smtClean="0">
              <a:latin typeface="Calibri "/>
            </a:rPr>
            <a:t>ПРИВЛЕКАТЕЛЬНОСТЬ</a:t>
          </a:r>
        </a:p>
        <a:p>
          <a:r>
            <a:rPr lang="ru-RU" sz="1500" b="1" dirty="0" smtClean="0">
              <a:latin typeface="Calibri "/>
            </a:rPr>
            <a:t>Все поселения в природной зоне или рядом с ней</a:t>
          </a:r>
        </a:p>
        <a:p>
          <a:endParaRPr lang="ru-RU" sz="1500" b="1" dirty="0">
            <a:latin typeface="Calibri "/>
          </a:endParaRPr>
        </a:p>
      </dgm:t>
    </dgm:pt>
    <dgm:pt modelId="{4B73E12C-5FA5-4460-A554-AD5F63AEB9F2}" type="parTrans" cxnId="{F2FD1EE5-C01E-4293-8CD2-F06392639836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2523F195-7791-41B6-AABC-27E0337B11AA}" type="sibTrans" cxnId="{F2FD1EE5-C01E-4293-8CD2-F06392639836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81DB4FC2-6743-419D-AA73-18DBAF4B6198}">
      <dgm:prSet phldrT="[Текст]" custT="1"/>
      <dgm:spPr/>
      <dgm:t>
        <a:bodyPr/>
        <a:lstStyle/>
        <a:p>
          <a:r>
            <a:rPr lang="ru-RU" sz="1500" b="1" dirty="0" smtClean="0">
              <a:latin typeface="Calibri "/>
            </a:rPr>
            <a:t>БЛАГОПРИЯТНЫЕ УСЛОВИЯ</a:t>
          </a:r>
        </a:p>
        <a:p>
          <a:r>
            <a:rPr lang="ru-RU" sz="1500" b="1" dirty="0" smtClean="0">
              <a:latin typeface="Calibri "/>
            </a:rPr>
            <a:t>ДЛЯ РАЗВИТИЯ СЕЛЬСКОГО </a:t>
          </a:r>
        </a:p>
        <a:p>
          <a:r>
            <a:rPr lang="ru-RU" sz="1500" b="1" dirty="0" smtClean="0">
              <a:latin typeface="Calibri "/>
            </a:rPr>
            <a:t>И ЭТНОТУРИЗМА</a:t>
          </a:r>
          <a:endParaRPr lang="ru-RU" sz="1500" b="1" dirty="0">
            <a:latin typeface="Calibri "/>
          </a:endParaRPr>
        </a:p>
      </dgm:t>
    </dgm:pt>
    <dgm:pt modelId="{C232FC3D-73EF-404C-A66A-939416A8CADF}" type="parTrans" cxnId="{D0312BA5-4681-4D71-8BAC-E519410CB16F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B99CB15F-4F27-45AA-8642-48C438C559BA}" type="sibTrans" cxnId="{D0312BA5-4681-4D71-8BAC-E519410CB16F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F3F97F84-462C-4FFF-8B79-B96C24CF03FA}">
      <dgm:prSet phldrT="[Текст]" custT="1"/>
      <dgm:spPr/>
      <dgm:t>
        <a:bodyPr/>
        <a:lstStyle/>
        <a:p>
          <a:pPr lvl="0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dirty="0" smtClean="0">
              <a:latin typeface="Calibri "/>
            </a:rPr>
            <a:t>65 ЭКСКУРСИОННЫХ ПРЕДЛОЖЕНИЯ</a:t>
          </a:r>
          <a:endParaRPr lang="ru-RU" sz="1500" b="1" dirty="0">
            <a:latin typeface="Calibri "/>
          </a:endParaRPr>
        </a:p>
      </dgm:t>
    </dgm:pt>
    <dgm:pt modelId="{F117F940-E34B-43A7-9753-C877A916E63C}" type="parTrans" cxnId="{EE67AC95-21CE-44C1-B633-26CF122D75D1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84BA6EBB-D5EA-44DF-AE72-39A993D59887}" type="sibTrans" cxnId="{EE67AC95-21CE-44C1-B633-26CF122D75D1}">
      <dgm:prSet/>
      <dgm:spPr/>
      <dgm:t>
        <a:bodyPr/>
        <a:lstStyle/>
        <a:p>
          <a:endParaRPr lang="ru-RU" sz="1500" b="1">
            <a:latin typeface="Calibri "/>
          </a:endParaRPr>
        </a:p>
      </dgm:t>
    </dgm:pt>
    <dgm:pt modelId="{9FB9A7A8-C6C8-471C-9EF3-3330F1D75E17}" type="pres">
      <dgm:prSet presAssocID="{9AF838C8-6227-4F3C-87E9-6A31A3BAD36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F209D9-1E73-46B2-AB9B-EC83665A2AC7}" type="pres">
      <dgm:prSet presAssocID="{9AF838C8-6227-4F3C-87E9-6A31A3BAD369}" presName="matrix" presStyleCnt="0"/>
      <dgm:spPr/>
    </dgm:pt>
    <dgm:pt modelId="{E17A9D4C-FCFB-4552-A64F-4C9756387B6B}" type="pres">
      <dgm:prSet presAssocID="{9AF838C8-6227-4F3C-87E9-6A31A3BAD369}" presName="tile1" presStyleLbl="node1" presStyleIdx="0" presStyleCnt="4"/>
      <dgm:spPr/>
      <dgm:t>
        <a:bodyPr/>
        <a:lstStyle/>
        <a:p>
          <a:endParaRPr lang="ru-RU"/>
        </a:p>
      </dgm:t>
    </dgm:pt>
    <dgm:pt modelId="{84496FAB-8DD3-40AC-B596-D51719145DD2}" type="pres">
      <dgm:prSet presAssocID="{9AF838C8-6227-4F3C-87E9-6A31A3BAD36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314B5-45DA-41D5-8848-B4F14637EAAB}" type="pres">
      <dgm:prSet presAssocID="{9AF838C8-6227-4F3C-87E9-6A31A3BAD369}" presName="tile2" presStyleLbl="node1" presStyleIdx="1" presStyleCnt="4"/>
      <dgm:spPr/>
      <dgm:t>
        <a:bodyPr/>
        <a:lstStyle/>
        <a:p>
          <a:endParaRPr lang="ru-RU"/>
        </a:p>
      </dgm:t>
    </dgm:pt>
    <dgm:pt modelId="{25065C3B-199D-4101-9C1D-A73CF82FEC9C}" type="pres">
      <dgm:prSet presAssocID="{9AF838C8-6227-4F3C-87E9-6A31A3BAD36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6138D-A228-47C9-8879-956D16059225}" type="pres">
      <dgm:prSet presAssocID="{9AF838C8-6227-4F3C-87E9-6A31A3BAD369}" presName="tile3" presStyleLbl="node1" presStyleIdx="2" presStyleCnt="4" custLinFactNeighborY="1067"/>
      <dgm:spPr/>
      <dgm:t>
        <a:bodyPr/>
        <a:lstStyle/>
        <a:p>
          <a:endParaRPr lang="ru-RU"/>
        </a:p>
      </dgm:t>
    </dgm:pt>
    <dgm:pt modelId="{DE326620-1B54-4FD4-9DBC-75F643386522}" type="pres">
      <dgm:prSet presAssocID="{9AF838C8-6227-4F3C-87E9-6A31A3BAD36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9842F-818A-46D5-B741-3296DA699629}" type="pres">
      <dgm:prSet presAssocID="{9AF838C8-6227-4F3C-87E9-6A31A3BAD369}" presName="tile4" presStyleLbl="node1" presStyleIdx="3" presStyleCnt="4" custLinFactNeighborX="1461" custLinFactNeighborY="0"/>
      <dgm:spPr/>
      <dgm:t>
        <a:bodyPr/>
        <a:lstStyle/>
        <a:p>
          <a:endParaRPr lang="ru-RU"/>
        </a:p>
      </dgm:t>
    </dgm:pt>
    <dgm:pt modelId="{77F44561-00D4-44BA-BF42-92125EA9CC3D}" type="pres">
      <dgm:prSet presAssocID="{9AF838C8-6227-4F3C-87E9-6A31A3BAD36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DB5C6-E1FA-4035-9959-18B11C346451}" type="pres">
      <dgm:prSet presAssocID="{9AF838C8-6227-4F3C-87E9-6A31A3BAD369}" presName="centerTile" presStyleLbl="fgShp" presStyleIdx="0" presStyleCnt="1" custAng="0" custScaleX="204434" custScaleY="68891" custLinFactNeighborY="1011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C273171-47BB-4CC5-90A6-91A7F17A9F03}" type="presOf" srcId="{3C41DC8A-B487-4308-94EA-32A3A1CABB2F}" destId="{EB5314B5-45DA-41D5-8848-B4F14637EAAB}" srcOrd="0" destOrd="0" presId="urn:microsoft.com/office/officeart/2005/8/layout/matrix1"/>
    <dgm:cxn modelId="{9A5BE6D5-1AE5-4800-A2E0-735D2626DAC2}" type="presOf" srcId="{7DCE30CA-A56E-4D25-BF82-5F491F379C76}" destId="{CB6DB5C6-E1FA-4035-9959-18B11C346451}" srcOrd="0" destOrd="0" presId="urn:microsoft.com/office/officeart/2005/8/layout/matrix1"/>
    <dgm:cxn modelId="{7365BB27-D377-4791-A1FB-FF985709A191}" type="presOf" srcId="{1CB30760-5E0C-4366-B39D-8D56C3B2DA1C}" destId="{84496FAB-8DD3-40AC-B596-D51719145DD2}" srcOrd="1" destOrd="0" presId="urn:microsoft.com/office/officeart/2005/8/layout/matrix1"/>
    <dgm:cxn modelId="{E2EBD33A-30CD-4715-AAAF-A16AB7CCF5DB}" srcId="{7DCE30CA-A56E-4D25-BF82-5F491F379C76}" destId="{1CB30760-5E0C-4366-B39D-8D56C3B2DA1C}" srcOrd="0" destOrd="0" parTransId="{AC121C69-1642-4223-AE11-D3C4EE1B9DD1}" sibTransId="{B3C00D3B-CA78-43FA-AD6C-12D7DA6D7F47}"/>
    <dgm:cxn modelId="{750F1D84-27F4-4826-B4EF-DFB8AC2A047E}" type="presOf" srcId="{81DB4FC2-6743-419D-AA73-18DBAF4B6198}" destId="{7476138D-A228-47C9-8879-956D16059225}" srcOrd="0" destOrd="0" presId="urn:microsoft.com/office/officeart/2005/8/layout/matrix1"/>
    <dgm:cxn modelId="{F2FD1EE5-C01E-4293-8CD2-F06392639836}" srcId="{7DCE30CA-A56E-4D25-BF82-5F491F379C76}" destId="{3C41DC8A-B487-4308-94EA-32A3A1CABB2F}" srcOrd="1" destOrd="0" parTransId="{4B73E12C-5FA5-4460-A554-AD5F63AEB9F2}" sibTransId="{2523F195-7791-41B6-AABC-27E0337B11AA}"/>
    <dgm:cxn modelId="{86966D70-D375-4EC5-9DD8-392A773B6FF3}" type="presOf" srcId="{1CB30760-5E0C-4366-B39D-8D56C3B2DA1C}" destId="{E17A9D4C-FCFB-4552-A64F-4C9756387B6B}" srcOrd="0" destOrd="0" presId="urn:microsoft.com/office/officeart/2005/8/layout/matrix1"/>
    <dgm:cxn modelId="{5616FD90-1FA6-40A3-9E35-2BF3EF37D37F}" type="presOf" srcId="{81DB4FC2-6743-419D-AA73-18DBAF4B6198}" destId="{DE326620-1B54-4FD4-9DBC-75F643386522}" srcOrd="1" destOrd="0" presId="urn:microsoft.com/office/officeart/2005/8/layout/matrix1"/>
    <dgm:cxn modelId="{41215776-5E80-4FC1-B0D4-EF72246F9AF4}" type="presOf" srcId="{F3F97F84-462C-4FFF-8B79-B96C24CF03FA}" destId="{B099842F-818A-46D5-B741-3296DA699629}" srcOrd="0" destOrd="0" presId="urn:microsoft.com/office/officeart/2005/8/layout/matrix1"/>
    <dgm:cxn modelId="{D0312BA5-4681-4D71-8BAC-E519410CB16F}" srcId="{7DCE30CA-A56E-4D25-BF82-5F491F379C76}" destId="{81DB4FC2-6743-419D-AA73-18DBAF4B6198}" srcOrd="2" destOrd="0" parTransId="{C232FC3D-73EF-404C-A66A-939416A8CADF}" sibTransId="{B99CB15F-4F27-45AA-8642-48C438C559BA}"/>
    <dgm:cxn modelId="{EE67AC95-21CE-44C1-B633-26CF122D75D1}" srcId="{7DCE30CA-A56E-4D25-BF82-5F491F379C76}" destId="{F3F97F84-462C-4FFF-8B79-B96C24CF03FA}" srcOrd="3" destOrd="0" parTransId="{F117F940-E34B-43A7-9753-C877A916E63C}" sibTransId="{84BA6EBB-D5EA-44DF-AE72-39A993D59887}"/>
    <dgm:cxn modelId="{7D40FCD1-B820-42BD-90F3-8E4232A8D0A1}" type="presOf" srcId="{9AF838C8-6227-4F3C-87E9-6A31A3BAD369}" destId="{9FB9A7A8-C6C8-471C-9EF3-3330F1D75E17}" srcOrd="0" destOrd="0" presId="urn:microsoft.com/office/officeart/2005/8/layout/matrix1"/>
    <dgm:cxn modelId="{CB6BC6D2-9197-4E42-9B48-678A0C386700}" srcId="{9AF838C8-6227-4F3C-87E9-6A31A3BAD369}" destId="{7DCE30CA-A56E-4D25-BF82-5F491F379C76}" srcOrd="0" destOrd="0" parTransId="{89192404-8B82-467A-BD34-5CCA20286EAE}" sibTransId="{7AB94535-63D0-460B-993F-F53DCF3D0C1D}"/>
    <dgm:cxn modelId="{9A3641C3-DBAE-4904-8CAF-F3B531EDD418}" type="presOf" srcId="{3C41DC8A-B487-4308-94EA-32A3A1CABB2F}" destId="{25065C3B-199D-4101-9C1D-A73CF82FEC9C}" srcOrd="1" destOrd="0" presId="urn:microsoft.com/office/officeart/2005/8/layout/matrix1"/>
    <dgm:cxn modelId="{155ADC47-ABE5-4042-9B3A-21EFA6882D9C}" type="presOf" srcId="{F3F97F84-462C-4FFF-8B79-B96C24CF03FA}" destId="{77F44561-00D4-44BA-BF42-92125EA9CC3D}" srcOrd="1" destOrd="0" presId="urn:microsoft.com/office/officeart/2005/8/layout/matrix1"/>
    <dgm:cxn modelId="{D8E24823-CD99-4B68-B996-81B65AC74056}" type="presParOf" srcId="{9FB9A7A8-C6C8-471C-9EF3-3330F1D75E17}" destId="{D4F209D9-1E73-46B2-AB9B-EC83665A2AC7}" srcOrd="0" destOrd="0" presId="urn:microsoft.com/office/officeart/2005/8/layout/matrix1"/>
    <dgm:cxn modelId="{551B6B76-F7E4-463C-80F4-E9454F5911A1}" type="presParOf" srcId="{D4F209D9-1E73-46B2-AB9B-EC83665A2AC7}" destId="{E17A9D4C-FCFB-4552-A64F-4C9756387B6B}" srcOrd="0" destOrd="0" presId="urn:microsoft.com/office/officeart/2005/8/layout/matrix1"/>
    <dgm:cxn modelId="{3621327F-6384-4E6C-99F9-8826B1DCFE20}" type="presParOf" srcId="{D4F209D9-1E73-46B2-AB9B-EC83665A2AC7}" destId="{84496FAB-8DD3-40AC-B596-D51719145DD2}" srcOrd="1" destOrd="0" presId="urn:microsoft.com/office/officeart/2005/8/layout/matrix1"/>
    <dgm:cxn modelId="{F48276A6-350C-4339-B8FA-42421C84E1C6}" type="presParOf" srcId="{D4F209D9-1E73-46B2-AB9B-EC83665A2AC7}" destId="{EB5314B5-45DA-41D5-8848-B4F14637EAAB}" srcOrd="2" destOrd="0" presId="urn:microsoft.com/office/officeart/2005/8/layout/matrix1"/>
    <dgm:cxn modelId="{8EF4D40F-0A8D-479A-BAC0-0F7002D98534}" type="presParOf" srcId="{D4F209D9-1E73-46B2-AB9B-EC83665A2AC7}" destId="{25065C3B-199D-4101-9C1D-A73CF82FEC9C}" srcOrd="3" destOrd="0" presId="urn:microsoft.com/office/officeart/2005/8/layout/matrix1"/>
    <dgm:cxn modelId="{AF9207A7-C959-4CF6-81D3-F16018CF2D93}" type="presParOf" srcId="{D4F209D9-1E73-46B2-AB9B-EC83665A2AC7}" destId="{7476138D-A228-47C9-8879-956D16059225}" srcOrd="4" destOrd="0" presId="urn:microsoft.com/office/officeart/2005/8/layout/matrix1"/>
    <dgm:cxn modelId="{A9484C1E-7B2D-4831-B6E6-E2B33FB9B08B}" type="presParOf" srcId="{D4F209D9-1E73-46B2-AB9B-EC83665A2AC7}" destId="{DE326620-1B54-4FD4-9DBC-75F643386522}" srcOrd="5" destOrd="0" presId="urn:microsoft.com/office/officeart/2005/8/layout/matrix1"/>
    <dgm:cxn modelId="{F448C797-00AF-4D55-A37B-88B86A15DEFA}" type="presParOf" srcId="{D4F209D9-1E73-46B2-AB9B-EC83665A2AC7}" destId="{B099842F-818A-46D5-B741-3296DA699629}" srcOrd="6" destOrd="0" presId="urn:microsoft.com/office/officeart/2005/8/layout/matrix1"/>
    <dgm:cxn modelId="{673CF30D-83A5-42CE-BA30-8E6BFD33C0B2}" type="presParOf" srcId="{D4F209D9-1E73-46B2-AB9B-EC83665A2AC7}" destId="{77F44561-00D4-44BA-BF42-92125EA9CC3D}" srcOrd="7" destOrd="0" presId="urn:microsoft.com/office/officeart/2005/8/layout/matrix1"/>
    <dgm:cxn modelId="{DC841CF4-9FD0-4A35-8892-203CA8E49481}" type="presParOf" srcId="{9FB9A7A8-C6C8-471C-9EF3-3330F1D75E17}" destId="{CB6DB5C6-E1FA-4035-9959-18B11C34645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0.10833</cdr:x>
      <cdr:y>0.86405</cdr:y>
    </cdr:from>
    <cdr:to>
      <cdr:x>0.18333</cdr:x>
      <cdr:y>0.92196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20799" y="5811777"/>
          <a:ext cx="914400" cy="389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0.12639</cdr:x>
      <cdr:y>0.86405</cdr:y>
    </cdr:from>
    <cdr:to>
      <cdr:x>0.20139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40932" y="616737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0.52737</cdr:x>
      <cdr:y>0.5</cdr:y>
    </cdr:from>
    <cdr:to>
      <cdr:x>0.54737</cdr:x>
      <cdr:y>0.55653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62700" y="3320284"/>
          <a:ext cx="241300" cy="37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0.81601</cdr:x>
      <cdr:y>0.01713</cdr:y>
    </cdr:from>
    <cdr:to>
      <cdr:x>0.89877</cdr:x>
      <cdr:y>0.07064</cdr:y>
    </cdr:to>
    <cdr:sp macro="" textlink="">
      <cdr:nvSpPr>
        <cdr:cNvPr id="7" name="Прямоугольная выноска 6"/>
        <cdr:cNvSpPr/>
      </cdr:nvSpPr>
      <cdr:spPr>
        <a:xfrm xmlns:a="http://schemas.openxmlformats.org/drawingml/2006/main">
          <a:off x="9574179" y="90007"/>
          <a:ext cx="970961" cy="281255"/>
        </a:xfrm>
        <a:prstGeom xmlns:a="http://schemas.openxmlformats.org/drawingml/2006/main" prst="wedgeRectCallout">
          <a:avLst>
            <a:gd name="adj1" fmla="val -22775"/>
            <a:gd name="adj2" fmla="val 163051"/>
          </a:avLst>
        </a:prstGeom>
        <a:noFill xmlns:a="http://schemas.openxmlformats.org/drawingml/2006/main"/>
        <a:ln xmlns:a="http://schemas.openxmlformats.org/drawingml/2006/main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b="1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rPr>
            <a:t>282 </a:t>
          </a:r>
          <a:r>
            <a:rPr lang="ru-RU" sz="13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rPr>
            <a:t>008</a:t>
          </a:r>
          <a:endParaRPr lang="ru-RU" sz="1300" dirty="0">
            <a:solidFill>
              <a:schemeClr val="bg2">
                <a:lumMod val="25000"/>
              </a:schemeClr>
            </a:solidFill>
            <a:latin typeface="Calibri "/>
          </a:endParaRPr>
        </a:p>
      </cdr:txBody>
    </cdr:sp>
  </cdr:relSizeAnchor>
  <cdr:relSizeAnchor xmlns:cdr="http://schemas.openxmlformats.org/drawingml/2006/chartDrawing">
    <cdr:from>
      <cdr:x>0.64648</cdr:x>
      <cdr:y>0.01713</cdr:y>
    </cdr:from>
    <cdr:to>
      <cdr:x>0.72924</cdr:x>
      <cdr:y>0.07064</cdr:y>
    </cdr:to>
    <cdr:sp macro="" textlink="">
      <cdr:nvSpPr>
        <cdr:cNvPr id="10" name="Прямоугольная выноска 9"/>
        <cdr:cNvSpPr/>
      </cdr:nvSpPr>
      <cdr:spPr>
        <a:xfrm xmlns:a="http://schemas.openxmlformats.org/drawingml/2006/main">
          <a:off x="7585124" y="90007"/>
          <a:ext cx="970961" cy="281255"/>
        </a:xfrm>
        <a:prstGeom xmlns:a="http://schemas.openxmlformats.org/drawingml/2006/main" prst="wedgeRectCallout">
          <a:avLst>
            <a:gd name="adj1" fmla="val -30542"/>
            <a:gd name="adj2" fmla="val 618882"/>
          </a:avLst>
        </a:prstGeom>
        <a:noFill xmlns:a="http://schemas.openxmlformats.org/drawingml/2006/main"/>
        <a:ln xmlns:a="http://schemas.openxmlformats.org/drawingml/2006/main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rPr>
            <a:t>167 147</a:t>
          </a:r>
          <a:endParaRPr lang="ru-RU" sz="1300" dirty="0">
            <a:solidFill>
              <a:schemeClr val="bg2">
                <a:lumMod val="25000"/>
              </a:schemeClr>
            </a:solidFill>
            <a:latin typeface="Calibri "/>
          </a:endParaRPr>
        </a:p>
      </cdr:txBody>
    </cdr:sp>
  </cdr:relSizeAnchor>
  <cdr:relSizeAnchor xmlns:cdr="http://schemas.openxmlformats.org/drawingml/2006/chartDrawing">
    <cdr:from>
      <cdr:x>0.33248</cdr:x>
      <cdr:y>0.01533</cdr:y>
    </cdr:from>
    <cdr:to>
      <cdr:x>0.41523</cdr:x>
      <cdr:y>0.06885</cdr:y>
    </cdr:to>
    <cdr:sp macro="" textlink="">
      <cdr:nvSpPr>
        <cdr:cNvPr id="11" name="Прямоугольная выноска 10"/>
        <cdr:cNvSpPr/>
      </cdr:nvSpPr>
      <cdr:spPr>
        <a:xfrm xmlns:a="http://schemas.openxmlformats.org/drawingml/2006/main">
          <a:off x="3900939" y="80580"/>
          <a:ext cx="970961" cy="281255"/>
        </a:xfrm>
        <a:prstGeom xmlns:a="http://schemas.openxmlformats.org/drawingml/2006/main" prst="wedgeRectCallout">
          <a:avLst>
            <a:gd name="adj1" fmla="val -31512"/>
            <a:gd name="adj2" fmla="val 1014381"/>
          </a:avLst>
        </a:prstGeom>
        <a:noFill xmlns:a="http://schemas.openxmlformats.org/drawingml/2006/main"/>
        <a:ln xmlns:a="http://schemas.openxmlformats.org/drawingml/2006/main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rPr>
            <a:t>71 208</a:t>
          </a:r>
          <a:endParaRPr lang="ru-RU" sz="1300" dirty="0">
            <a:solidFill>
              <a:schemeClr val="bg2">
                <a:lumMod val="25000"/>
              </a:schemeClr>
            </a:solidFill>
            <a:latin typeface="Calibri "/>
          </a:endParaRPr>
        </a:p>
      </cdr:txBody>
    </cdr:sp>
  </cdr:relSizeAnchor>
  <cdr:relSizeAnchor xmlns:cdr="http://schemas.openxmlformats.org/drawingml/2006/chartDrawing">
    <cdr:from>
      <cdr:x>0.4817</cdr:x>
      <cdr:y>0.01533</cdr:y>
    </cdr:from>
    <cdr:to>
      <cdr:x>0.56446</cdr:x>
      <cdr:y>0.06885</cdr:y>
    </cdr:to>
    <cdr:sp macro="" textlink="">
      <cdr:nvSpPr>
        <cdr:cNvPr id="13" name="Прямоугольная выноска 12"/>
        <cdr:cNvSpPr/>
      </cdr:nvSpPr>
      <cdr:spPr>
        <a:xfrm xmlns:a="http://schemas.openxmlformats.org/drawingml/2006/main">
          <a:off x="5651786" y="80581"/>
          <a:ext cx="970961" cy="281255"/>
        </a:xfrm>
        <a:prstGeom xmlns:a="http://schemas.openxmlformats.org/drawingml/2006/main" prst="wedgeRectCallout">
          <a:avLst>
            <a:gd name="adj1" fmla="val -32484"/>
            <a:gd name="adj2" fmla="val 943996"/>
          </a:avLst>
        </a:prstGeom>
        <a:noFill xmlns:a="http://schemas.openxmlformats.org/drawingml/2006/main"/>
        <a:ln xmlns:a="http://schemas.openxmlformats.org/drawingml/2006/main">
          <a:solidFill>
            <a:schemeClr val="bg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rPr>
            <a:t>89 457</a:t>
          </a:r>
          <a:endParaRPr lang="ru-RU" sz="1300" dirty="0">
            <a:solidFill>
              <a:schemeClr val="bg2">
                <a:lumMod val="25000"/>
              </a:schemeClr>
            </a:solidFill>
            <a:latin typeface="Calibri "/>
          </a:endParaRPr>
        </a:p>
      </cdr:txBody>
    </cdr:sp>
  </cdr:relSizeAnchor>
  <cdr:relSizeAnchor xmlns:cdr="http://schemas.openxmlformats.org/drawingml/2006/chartDrawing">
    <cdr:from>
      <cdr:x>0.04149</cdr:x>
      <cdr:y>0.01374</cdr:y>
    </cdr:from>
    <cdr:to>
      <cdr:x>0.12263</cdr:x>
      <cdr:y>0.06725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486741" y="72185"/>
          <a:ext cx="952107" cy="2812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dirty="0" smtClean="0">
              <a:solidFill>
                <a:schemeClr val="bg2">
                  <a:lumMod val="25000"/>
                </a:schemeClr>
              </a:solidFill>
              <a:latin typeface="Calibri "/>
            </a:rPr>
            <a:t>итого</a:t>
          </a:r>
          <a:endParaRPr lang="ru-RU" sz="1300" dirty="0">
            <a:solidFill>
              <a:schemeClr val="bg2">
                <a:lumMod val="25000"/>
              </a:schemeClr>
            </a:solidFill>
            <a:latin typeface="Calibri 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0.01839</cdr:x>
      <cdr:y>0.10147</cdr:y>
    </cdr:from>
    <cdr:to>
      <cdr:x>0.91133</cdr:x>
      <cdr:y>0.28493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104673" y="254088"/>
          <a:ext cx="5082173" cy="459429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0.55622</cdr:x>
      <cdr:y>0.36626</cdr:y>
    </cdr:from>
    <cdr:to>
      <cdr:x>0.55793</cdr:x>
      <cdr:y>0.57092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2474622" y="851509"/>
          <a:ext cx="7608" cy="47580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0.15031</cdr:x>
      <cdr:y>0.5103</cdr:y>
    </cdr:from>
    <cdr:to>
      <cdr:x>0.31301</cdr:x>
      <cdr:y>0.66287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508" y="1102421"/>
          <a:ext cx="586142" cy="329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111%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0.58761</cdr:x>
      <cdr:y>0.4523</cdr:y>
    </cdr:from>
    <cdr:to>
      <cdr:x>0.67808</cdr:x>
      <cdr:y>0.50033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75931" y="2175308"/>
          <a:ext cx="442762" cy="231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0.63067</cdr:x>
      <cdr:y>0.27771</cdr:y>
    </cdr:from>
    <cdr:to>
      <cdr:x>0.74867</cdr:x>
      <cdr:y>0.384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589442" y="695427"/>
          <a:ext cx="671598" cy="266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0.81115</cdr:x>
      <cdr:y>0.31714</cdr:y>
    </cdr:from>
    <cdr:to>
      <cdr:x>0.81122</cdr:x>
      <cdr:y>0.51466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3608802" y="737312"/>
          <a:ext cx="312" cy="45920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0.30419</cdr:x>
      <cdr:y>0.39865</cdr:y>
    </cdr:from>
    <cdr:to>
      <cdr:x>0.30638</cdr:x>
      <cdr:y>0.62285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1353345" y="926812"/>
          <a:ext cx="9743" cy="52123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0.41266</cdr:x>
      <cdr:y>0.4245</cdr:y>
    </cdr:from>
    <cdr:to>
      <cdr:x>0.58734</cdr:x>
      <cdr:y>0.5755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486660" y="917070"/>
          <a:ext cx="629279" cy="326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105%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0.6523</cdr:x>
      <cdr:y>0.38054</cdr:y>
    </cdr:from>
    <cdr:to>
      <cdr:x>0.827</cdr:x>
      <cdr:y>0.53541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2349987" y="822091"/>
          <a:ext cx="629365" cy="334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117% 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0.79329</cdr:x>
      <cdr:y>0.2557</cdr:y>
    </cdr:from>
    <cdr:to>
      <cdr:x>0.90342</cdr:x>
      <cdr:y>0.37967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4515013" y="640320"/>
          <a:ext cx="626806" cy="310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0.43722</cdr:x>
      <cdr:y>0.01438</cdr:y>
    </cdr:from>
    <cdr:to>
      <cdr:x>0.53646</cdr:x>
      <cdr:y>0.05985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30536" y="87716"/>
          <a:ext cx="1209964" cy="277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0.0442</cdr:x>
      <cdr:y>0.82446</cdr:y>
    </cdr:from>
    <cdr:to>
      <cdr:x>0.23425</cdr:x>
      <cdr:y>0.93023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8000" y="4652554"/>
          <a:ext cx="2184400" cy="596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0.03646</cdr:x>
      <cdr:y>0.81771</cdr:y>
    </cdr:from>
    <cdr:to>
      <cdr:x>0.23315</cdr:x>
      <cdr:y>0.95049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9100" y="4614454"/>
          <a:ext cx="2260600" cy="749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0.77024</cdr:y>
    </cdr:from>
    <cdr:to>
      <cdr:x>0.25304</cdr:x>
      <cdr:y>0.91223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4346574"/>
          <a:ext cx="2908300" cy="801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0.55994</cdr:x>
      <cdr:y>0.17781</cdr:y>
    </cdr:from>
    <cdr:to>
      <cdr:x>0.71525</cdr:x>
      <cdr:y>0.24751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81194" y="777575"/>
          <a:ext cx="17145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0.18502</cdr:x>
      <cdr:y>0.15769</cdr:y>
    </cdr:from>
    <cdr:to>
      <cdr:x>0.19399</cdr:x>
      <cdr:y>0.16629</cdr:y>
    </cdr:to>
    <cdr:sp macro="" textlink="">
      <cdr:nvSpPr>
        <cdr:cNvPr id="3" name="Надпись 2"/>
        <cdr:cNvSpPr txBox="1"/>
      </cdr:nvSpPr>
      <cdr:spPr>
        <a:xfrm xmlns:a="http://schemas.openxmlformats.org/drawingml/2006/main">
          <a:off x="942975" y="83820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0.13643</cdr:x>
      <cdr:y>0.14335</cdr:y>
    </cdr:from>
    <cdr:to>
      <cdr:x>0.28408</cdr:x>
      <cdr:y>0.16127</cdr:y>
    </cdr:to>
    <cdr:sp macro="" textlink="">
      <cdr:nvSpPr>
        <cdr:cNvPr id="4" name="Надпись 3"/>
        <cdr:cNvSpPr txBox="1"/>
      </cdr:nvSpPr>
      <cdr:spPr>
        <a:xfrm xmlns:a="http://schemas.openxmlformats.org/drawingml/2006/main">
          <a:off x="695325" y="762000"/>
          <a:ext cx="752475" cy="95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0.73636</cdr:x>
      <cdr:y>0.23832</cdr:y>
    </cdr:from>
    <cdr:to>
      <cdr:x>0.85597</cdr:x>
      <cdr:y>0.28312</cdr:y>
    </cdr:to>
    <cdr:sp macro="" textlink="">
      <cdr:nvSpPr>
        <cdr:cNvPr id="8" name="Надпись 7"/>
        <cdr:cNvSpPr txBox="1"/>
      </cdr:nvSpPr>
      <cdr:spPr>
        <a:xfrm xmlns:a="http://schemas.openxmlformats.org/drawingml/2006/main">
          <a:off x="3752851" y="1266825"/>
          <a:ext cx="6096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0.09917</cdr:x>
      <cdr:y>0.02632</cdr:y>
    </cdr:from>
    <cdr:to>
      <cdr:x>0.18182</cdr:x>
      <cdr:y>0.06579</cdr:y>
    </cdr:to>
    <cdr:sp macro="" textlink="">
      <cdr:nvSpPr>
        <cdr:cNvPr id="10" name="Надпись 9"/>
        <cdr:cNvSpPr txBox="1"/>
      </cdr:nvSpPr>
      <cdr:spPr>
        <a:xfrm xmlns:a="http://schemas.openxmlformats.org/drawingml/2006/main">
          <a:off x="864096" y="144016"/>
          <a:ext cx="720127" cy="216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000" b="1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0.80739</cdr:x>
      <cdr:y>0.29242</cdr:y>
    </cdr:from>
    <cdr:to>
      <cdr:x>0.88754</cdr:x>
      <cdr:y>0.43015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211340" y="19413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0.23967</cdr:x>
      <cdr:y>0.14474</cdr:y>
    </cdr:from>
    <cdr:to>
      <cdr:x>0.31775</cdr:x>
      <cdr:y>0.21053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88233" y="792089"/>
          <a:ext cx="68031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0.80991</cdr:x>
      <cdr:y>0.29488</cdr:y>
    </cdr:from>
    <cdr:to>
      <cdr:x>0.9719</cdr:x>
      <cdr:y>0.77043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525000" y="1827031"/>
          <a:ext cx="1905000" cy="294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0.81639</cdr:x>
      <cdr:y>0.22724</cdr:y>
    </cdr:from>
    <cdr:to>
      <cdr:x>0.9773</cdr:x>
      <cdr:y>0.78477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9601200" y="1407931"/>
          <a:ext cx="1892300" cy="345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0.43696</cdr:x>
      <cdr:y>0.09211</cdr:y>
    </cdr:from>
    <cdr:to>
      <cdr:x>0.51134</cdr:x>
      <cdr:y>0.13158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807216" y="504056"/>
          <a:ext cx="648071" cy="216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0.77686</cdr:x>
      <cdr:y>0.22368</cdr:y>
    </cdr:from>
    <cdr:to>
      <cdr:x>0.97521</cdr:x>
      <cdr:y>0.93421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768752" y="1224136"/>
          <a:ext cx="1728192" cy="3888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0.80165</cdr:x>
      <cdr:y>0.23684</cdr:y>
    </cdr:from>
    <cdr:to>
      <cdr:x>0.91736</cdr:x>
      <cdr:y>0.81579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984776" y="1296144"/>
          <a:ext cx="1008112" cy="31683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0.58539</cdr:x>
      <cdr:y>0.25307</cdr:y>
    </cdr:from>
    <cdr:to>
      <cdr:x>0.68411</cdr:x>
      <cdr:y>0.30523</cdr:y>
    </cdr:to>
    <cdr:sp macro="" textlink="">
      <cdr:nvSpPr>
        <cdr:cNvPr id="45" name="Прямоугольник 44"/>
        <cdr:cNvSpPr/>
      </cdr:nvSpPr>
      <cdr:spPr>
        <a:xfrm xmlns:a="http://schemas.openxmlformats.org/drawingml/2006/main">
          <a:off x="5897501" y="1353793"/>
          <a:ext cx="994556" cy="27903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FF0000"/>
              </a:solidFill>
              <a:latin typeface="+mj-lt"/>
            </a:rPr>
            <a:t>1 320,01</a:t>
          </a:r>
          <a:endParaRPr lang="ru-RU" sz="1400" b="1" dirty="0">
            <a:solidFill>
              <a:srgbClr val="FF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0.20745</cdr:x>
      <cdr:y>0.56958</cdr:y>
    </cdr:from>
    <cdr:to>
      <cdr:x>0.36548</cdr:x>
      <cdr:y>0.6405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V="1">
          <a:off x="1800199" y="2891303"/>
          <a:ext cx="1371379" cy="360039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0.52113</cdr:x>
      <cdr:y>0.33133</cdr:y>
    </cdr:from>
    <cdr:to>
      <cdr:x>0.67439</cdr:x>
      <cdr:y>0.36882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V="1">
          <a:off x="5250173" y="1772455"/>
          <a:ext cx="1543987" cy="20057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0.33362</cdr:x>
      <cdr:y>0.44556</cdr:y>
    </cdr:from>
    <cdr:to>
      <cdr:x>0.3782</cdr:x>
      <cdr:y>0.50655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3361030" y="2261758"/>
          <a:ext cx="449122" cy="309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196 кв.</a:t>
          </a:r>
          <a:r>
            <a:rPr lang="ru-RU" sz="1400" b="1" dirty="0" smtClean="0"/>
            <a:t> 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0.61576</cdr:x>
      <cdr:y>0.19811</cdr:y>
    </cdr:from>
    <cdr:to>
      <cdr:x>0.66414</cdr:x>
      <cdr:y>0.2438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6203514" y="1059814"/>
          <a:ext cx="487405" cy="24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646 кв.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0.8107</cdr:x>
      <cdr:y>0.04045</cdr:y>
    </cdr:from>
    <cdr:to>
      <cdr:x>0.85339</cdr:x>
      <cdr:y>0.09261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8167377" y="216412"/>
          <a:ext cx="430081" cy="279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+mj-lt"/>
            </a:rPr>
            <a:t>719 кв.</a:t>
          </a:r>
        </a:p>
        <a:p xmlns:a="http://schemas.openxmlformats.org/drawingml/2006/main">
          <a:endParaRPr lang="ru-RU" sz="1400" b="1" dirty="0"/>
        </a:p>
      </cdr:txBody>
    </cdr:sp>
  </cdr:relSizeAnchor>
  <cdr:relSizeAnchor xmlns:cdr="http://schemas.openxmlformats.org/drawingml/2006/chartDrawing">
    <cdr:from>
      <cdr:x>0.44412</cdr:x>
      <cdr:y>0.29647</cdr:y>
    </cdr:from>
    <cdr:to>
      <cdr:x>0.53966</cdr:x>
      <cdr:y>0.3502</cdr:y>
    </cdr:to>
    <cdr:sp macro="" textlink="">
      <cdr:nvSpPr>
        <cdr:cNvPr id="23" name="Прямоугольник 22"/>
        <cdr:cNvSpPr/>
      </cdr:nvSpPr>
      <cdr:spPr>
        <a:xfrm xmlns:a="http://schemas.openxmlformats.org/drawingml/2006/main">
          <a:off x="4474260" y="1585980"/>
          <a:ext cx="962519" cy="28743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FF0000"/>
              </a:solidFill>
              <a:latin typeface="+mj-lt"/>
            </a:rPr>
            <a:t>1 110,94</a:t>
          </a:r>
          <a:endParaRPr lang="ru-RU" sz="1400" b="1" dirty="0">
            <a:solidFill>
              <a:srgbClr val="FF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0.78045</cdr:x>
      <cdr:y>0.09169</cdr:y>
    </cdr:from>
    <cdr:to>
      <cdr:x>0.88364</cdr:x>
      <cdr:y>0.14236</cdr:y>
    </cdr:to>
    <cdr:sp macro="" textlink="">
      <cdr:nvSpPr>
        <cdr:cNvPr id="24" name="Прямоугольник 23"/>
        <cdr:cNvSpPr/>
      </cdr:nvSpPr>
      <cdr:spPr>
        <a:xfrm xmlns:a="http://schemas.openxmlformats.org/drawingml/2006/main">
          <a:off x="7862623" y="490481"/>
          <a:ext cx="1039589" cy="2710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FF0000"/>
              </a:solidFill>
              <a:latin typeface="+mj-lt"/>
            </a:rPr>
            <a:t>1 951,31</a:t>
          </a:r>
          <a:endParaRPr lang="ru-RU" sz="1400" b="1" dirty="0">
            <a:solidFill>
              <a:srgbClr val="FF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0.46447</cdr:x>
      <cdr:y>0.24127</cdr:y>
    </cdr:from>
    <cdr:to>
      <cdr:x>0.51724</cdr:x>
      <cdr:y>0.29097</cdr:y>
    </cdr:to>
    <cdr:sp macro="" textlink="">
      <cdr:nvSpPr>
        <cdr:cNvPr id="26" name="TextBox 1"/>
        <cdr:cNvSpPr txBox="1"/>
      </cdr:nvSpPr>
      <cdr:spPr>
        <a:xfrm xmlns:a="http://schemas.openxmlformats.org/drawingml/2006/main">
          <a:off x="4679335" y="1290715"/>
          <a:ext cx="531632" cy="265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477 кв.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0.3688</cdr:x>
      <cdr:y>0.37425</cdr:y>
    </cdr:from>
    <cdr:to>
      <cdr:x>0.51829</cdr:x>
      <cdr:y>0.5689</cdr:y>
    </cdr:to>
    <cdr:cxnSp macro="">
      <cdr:nvCxnSpPr>
        <cdr:cNvPr id="31" name="Прямая соединительная линия 30"/>
        <cdr:cNvCxnSpPr/>
      </cdr:nvCxnSpPr>
      <cdr:spPr>
        <a:xfrm xmlns:a="http://schemas.openxmlformats.org/drawingml/2006/main" flipV="1">
          <a:off x="3715461" y="2002062"/>
          <a:ext cx="1506050" cy="104132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0.88789</cdr:x>
      <cdr:y>0.27169</cdr:y>
    </cdr:from>
    <cdr:to>
      <cdr:x>0.93768</cdr:x>
      <cdr:y>0.31424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704856" y="137913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0.87959</cdr:x>
      <cdr:y>0.22913</cdr:y>
    </cdr:from>
    <cdr:to>
      <cdr:x>0.95427</cdr:x>
      <cdr:y>0.27169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32848" y="116311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0" dirty="0" smtClean="0"/>
            <a:t>17</a:t>
          </a:r>
          <a:r>
            <a:rPr lang="ru-RU" sz="1400" b="0" dirty="0" smtClean="0"/>
            <a:t>,</a:t>
          </a:r>
          <a:r>
            <a:rPr lang="en-US" sz="1400" b="0" dirty="0" smtClean="0"/>
            <a:t>32</a:t>
          </a:r>
        </a:p>
        <a:p xmlns:a="http://schemas.openxmlformats.org/drawingml/2006/main">
          <a:endParaRPr lang="ru-RU" sz="1100" b="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0.05346</cdr:x>
      <cdr:y>0.19764</cdr:y>
    </cdr:from>
    <cdr:to>
      <cdr:x>0.94654</cdr:x>
      <cdr:y>0.61867</cdr:y>
    </cdr:to>
    <cdr:grpSp>
      <cdr:nvGrpSpPr>
        <cdr:cNvPr id="10" name="Группа 9"/>
        <cdr:cNvGrpSpPr/>
      </cdr:nvGrpSpPr>
      <cdr:grpSpPr>
        <a:xfrm xmlns:a="http://schemas.openxmlformats.org/drawingml/2006/main">
          <a:off x="494718" y="1072323"/>
          <a:ext cx="8264544" cy="2284358"/>
          <a:chOff x="408778" y="0"/>
          <a:chExt cx="8427395" cy="2317874"/>
        </a:xfrm>
      </cdr:grpSpPr>
      <cdr:cxnSp macro="">
        <cdr:nvCxnSpPr>
          <cdr:cNvPr id="2" name="Прямая со стрелкой 1"/>
          <cdr:cNvCxnSpPr/>
        </cdr:nvCxnSpPr>
        <cdr:spPr>
          <a:xfrm xmlns:a="http://schemas.openxmlformats.org/drawingml/2006/main" flipV="1">
            <a:off x="408778" y="0"/>
            <a:ext cx="7893030" cy="2200479"/>
          </a:xfrm>
          <a:prstGeom xmlns:a="http://schemas.openxmlformats.org/drawingml/2006/main" prst="straightConnector1">
            <a:avLst/>
          </a:prstGeom>
          <a:ln xmlns:a="http://schemas.openxmlformats.org/drawingml/2006/main" w="44450">
            <a:solidFill>
              <a:srgbClr val="FF0000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3" name="Прямоугольник 2"/>
          <cdr:cNvSpPr/>
        </cdr:nvSpPr>
        <cdr:spPr>
          <a:xfrm xmlns:a="http://schemas.openxmlformats.org/drawingml/2006/main" rot="20736454">
            <a:off x="2261532" y="755564"/>
            <a:ext cx="2638843" cy="674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217 %</a:t>
            </a:r>
            <a:endParaRPr lang="ru-RU" sz="2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cdr:txBody>
      </cdr:sp>
      <cdr:sp macro="" textlink="">
        <cdr:nvSpPr>
          <cdr:cNvPr id="4" name="Прямоугольник 3"/>
          <cdr:cNvSpPr/>
        </cdr:nvSpPr>
        <cdr:spPr>
          <a:xfrm xmlns:a="http://schemas.openxmlformats.org/drawingml/2006/main">
            <a:off x="649006" y="1921115"/>
            <a:ext cx="1794865" cy="39675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143,38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cdr:txBody>
      </cdr:sp>
      <cdr:sp macro="" textlink="">
        <cdr:nvSpPr>
          <cdr:cNvPr id="5" name="Прямоугольник 4"/>
          <cdr:cNvSpPr/>
        </cdr:nvSpPr>
        <cdr:spPr>
          <a:xfrm xmlns:a="http://schemas.openxmlformats.org/drawingml/2006/main">
            <a:off x="2722678" y="1795424"/>
            <a:ext cx="1128668" cy="39675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152,58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cdr:txBody>
      </cdr:sp>
      <cdr:sp macro="" textlink="">
        <cdr:nvSpPr>
          <cdr:cNvPr id="6" name="Прямоугольник 5"/>
          <cdr:cNvSpPr/>
        </cdr:nvSpPr>
        <cdr:spPr>
          <a:xfrm xmlns:a="http://schemas.openxmlformats.org/drawingml/2006/main">
            <a:off x="4275245" y="1480675"/>
            <a:ext cx="1262096" cy="39675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196,72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cdr:txBody>
      </cdr:sp>
      <cdr:sp macro="" textlink="">
        <cdr:nvSpPr>
          <cdr:cNvPr id="7" name="Прямоугольник 6"/>
          <cdr:cNvSpPr/>
        </cdr:nvSpPr>
        <cdr:spPr>
          <a:xfrm xmlns:a="http://schemas.openxmlformats.org/drawingml/2006/main">
            <a:off x="5978061" y="600859"/>
            <a:ext cx="1222558" cy="39675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273,84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cdr:txBody>
      </cdr:sp>
      <cdr:sp macro="" textlink="">
        <cdr:nvSpPr>
          <cdr:cNvPr id="8" name="Прямоугольник 7"/>
          <cdr:cNvSpPr/>
        </cdr:nvSpPr>
        <cdr:spPr>
          <a:xfrm xmlns:a="http://schemas.openxmlformats.org/drawingml/2006/main">
            <a:off x="7677026" y="402480"/>
            <a:ext cx="1159147" cy="39675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311,14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0.00697</cdr:x>
      <cdr:y>0.1159</cdr:y>
    </cdr:from>
    <cdr:to>
      <cdr:x>0.90079</cdr:x>
      <cdr:y>0.27734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38502" y="300123"/>
          <a:ext cx="4940046" cy="41805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0.26274</cdr:x>
      <cdr:y>0.32925</cdr:y>
    </cdr:from>
    <cdr:to>
      <cdr:x>0.2632</cdr:x>
      <cdr:y>0.5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1359473" y="825961"/>
          <a:ext cx="2380" cy="42834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0.49803</cdr:x>
      <cdr:y>0.28005</cdr:y>
    </cdr:from>
    <cdr:to>
      <cdr:x>0.5</cdr:x>
      <cdr:y>0.48202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 flipV="1">
          <a:off x="2576912" y="702537"/>
          <a:ext cx="10193" cy="50666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0.14987</cdr:x>
      <cdr:y>0.3886</cdr:y>
    </cdr:from>
    <cdr:to>
      <cdr:x>0.2748</cdr:x>
      <cdr:y>0.48443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81780" y="1006279"/>
          <a:ext cx="568343" cy="2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144</a:t>
          </a:r>
          <a:r>
            <a:rPr lang="ru-RU" sz="1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0.58761</cdr:x>
      <cdr:y>0.4523</cdr:y>
    </cdr:from>
    <cdr:to>
      <cdr:x>0.67808</cdr:x>
      <cdr:y>0.50033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75931" y="2175308"/>
          <a:ext cx="442762" cy="231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0.83882</cdr:x>
      <cdr:y>0.20831</cdr:y>
    </cdr:from>
    <cdr:to>
      <cdr:x>0.95682</cdr:x>
      <cdr:y>0.30926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340214" y="522568"/>
          <a:ext cx="610557" cy="253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0.38422</cdr:x>
      <cdr:y>0.28782</cdr:y>
    </cdr:from>
    <cdr:to>
      <cdr:x>0.50222</cdr:x>
      <cdr:y>0.38877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747915" y="745317"/>
          <a:ext cx="536808" cy="261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  <a:r>
            <a:rPr lang="ru-RU" sz="1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0.72212</cdr:x>
      <cdr:y>0.20085</cdr:y>
    </cdr:from>
    <cdr:to>
      <cdr:x>0.89384</cdr:x>
      <cdr:y>0.35252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736392" y="503845"/>
          <a:ext cx="888547" cy="380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0.62473</cdr:x>
      <cdr:y>0.2343</cdr:y>
    </cdr:from>
    <cdr:to>
      <cdr:x>0.74273</cdr:x>
      <cdr:y>0.33525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842020" y="606728"/>
          <a:ext cx="536807" cy="261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  <a:r>
            <a:rPr lang="ru-RU" sz="1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</a:t>
          </a:r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0.7354</cdr:x>
      <cdr:y>0.21948</cdr:y>
    </cdr:from>
    <cdr:to>
      <cdr:x>0.73737</cdr:x>
      <cdr:y>0.42145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V="1">
          <a:off x="3805135" y="550590"/>
          <a:ext cx="10194" cy="50666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0.05332</cdr:x>
      <cdr:y>0.15768</cdr:y>
    </cdr:from>
    <cdr:to>
      <cdr:x>0.91876</cdr:x>
      <cdr:y>0.51516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223387" y="359742"/>
          <a:ext cx="3625808" cy="81558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0.1955</cdr:x>
      <cdr:y>0.63833</cdr:y>
    </cdr:from>
    <cdr:to>
      <cdr:x>0.3454</cdr:x>
      <cdr:y>0.76587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92088" y="1548312"/>
          <a:ext cx="607361" cy="309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102</a:t>
          </a:r>
          <a:r>
            <a: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0.58761</cdr:x>
      <cdr:y>0.4523</cdr:y>
    </cdr:from>
    <cdr:to>
      <cdr:x>0.67808</cdr:x>
      <cdr:y>0.50033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75931" y="2175308"/>
          <a:ext cx="442762" cy="231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0.44431</cdr:x>
      <cdr:y>0.5186</cdr:y>
    </cdr:from>
    <cdr:to>
      <cdr:x>0.59317</cdr:x>
      <cdr:y>0.61743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800200" y="1257899"/>
          <a:ext cx="603131" cy="239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ru-RU" sz="1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0.79976</cdr:x>
      <cdr:y>0.29602</cdr:y>
    </cdr:from>
    <cdr:to>
      <cdr:x>0.8003</cdr:x>
      <cdr:y>0.51438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H="1" flipV="1">
          <a:off x="3240360" y="718006"/>
          <a:ext cx="2187" cy="529647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0.56155</cdr:x>
      <cdr:y>0.44221</cdr:y>
    </cdr:from>
    <cdr:to>
      <cdr:x>0.56303</cdr:x>
      <cdr:y>0.63007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3196068" y="1072612"/>
          <a:ext cx="8432" cy="45566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0.31445</cdr:x>
      <cdr:y>0.57702</cdr:y>
    </cdr:from>
    <cdr:to>
      <cdr:x>0.31461</cdr:x>
      <cdr:y>0.73479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1235634" y="1450240"/>
          <a:ext cx="629" cy="39652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0.67535</cdr:x>
      <cdr:y>0.36984</cdr:y>
    </cdr:from>
    <cdr:to>
      <cdr:x>0.80959</cdr:x>
      <cdr:y>0.52837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2736304" y="897070"/>
          <a:ext cx="543891" cy="384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105</a:t>
          </a:r>
          <a:r>
            <a:rPr lang="ru-RU" sz="11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0.62268</cdr:x>
      <cdr:y>0.39371</cdr:y>
    </cdr:from>
    <cdr:to>
      <cdr:x>0.74068</cdr:x>
      <cdr:y>0.5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3543984" y="954969"/>
          <a:ext cx="671598" cy="257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0.79111</cdr:x>
      <cdr:y>0.32129</cdr:y>
    </cdr:from>
    <cdr:to>
      <cdr:x>0.90911</cdr:x>
      <cdr:y>0.42758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4502613" y="779298"/>
          <a:ext cx="671598" cy="257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0.13276</cdr:y>
    </cdr:from>
    <cdr:to>
      <cdr:x>0.94336</cdr:x>
      <cdr:y>0.45452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0" y="308645"/>
          <a:ext cx="4373607" cy="74805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0.79986</cdr:x>
      <cdr:y>0.36063</cdr:y>
    </cdr:from>
    <cdr:to>
      <cdr:x>0.80111</cdr:x>
      <cdr:y>0.61533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708312" y="838411"/>
          <a:ext cx="5795" cy="59214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0.41536</cdr:x>
      <cdr:y>0.5415</cdr:y>
    </cdr:from>
    <cdr:to>
      <cdr:x>0.58464</cdr:x>
      <cdr:y>0.79823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596941" y="1155521"/>
          <a:ext cx="650827" cy="547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139% 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0.58761</cdr:x>
      <cdr:y>0.4523</cdr:y>
    </cdr:from>
    <cdr:to>
      <cdr:x>0.67808</cdr:x>
      <cdr:y>0.50033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875931" y="2175308"/>
          <a:ext cx="442762" cy="231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0.62662</cdr:x>
      <cdr:y>0.35304</cdr:y>
    </cdr:from>
    <cdr:to>
      <cdr:x>0.74462</cdr:x>
      <cdr:y>0.45933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321407" y="856312"/>
          <a:ext cx="625464" cy="257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0.55832</cdr:x>
      <cdr:y>0.45138</cdr:y>
    </cdr:from>
    <cdr:to>
      <cdr:x>0.55832</cdr:x>
      <cdr:y>0.71667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2588484" y="1049393"/>
          <a:ext cx="0" cy="61676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0.30914</cdr:x>
      <cdr:y>0.54214</cdr:y>
    </cdr:from>
    <cdr:to>
      <cdr:x>0.30914</cdr:x>
      <cdr:y>0.82837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1433235" y="1260398"/>
          <a:ext cx="0" cy="66544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0.16387</cdr:x>
      <cdr:y>0.65342</cdr:y>
    </cdr:from>
    <cdr:to>
      <cdr:x>0.32192</cdr:x>
      <cdr:y>0.76572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630018" y="1394340"/>
          <a:ext cx="607671" cy="239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128%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0.6501</cdr:x>
      <cdr:y>0.42618</cdr:y>
    </cdr:from>
    <cdr:to>
      <cdr:x>0.82716</cdr:x>
      <cdr:y>0.5415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2499458" y="909439"/>
          <a:ext cx="680719" cy="246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114%</a:t>
          </a:r>
          <a:endParaRPr lang="ru-RU" sz="1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0.79612</cdr:x>
      <cdr:y>0.30867</cdr:y>
    </cdr:from>
    <cdr:to>
      <cdr:x>0.90625</cdr:x>
      <cdr:y>0.43264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4219893" y="748704"/>
          <a:ext cx="583749" cy="300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B343-E71F-47F6-A6F2-375E5DCE1D62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2A9D0-CE17-4EC7-9888-FBC8CE69D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9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день, уважаемые коллеги! Муниципальное образование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является лидером рейтинга муниципальных образований Ханты-Мансийского автономного округа – Югры по обеспечению благоприятного инвестиционного климата и содействию развитию конкуренции уже два года подряд. Основным приоритетом инвестиционной политики для нас является – открытость. Для выстраивания стабильных и долговременных отношений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инвест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-партнерами муниципалитет выступает инициатором прямого диалога между властью и бизнесом. Добро пожаловать на форум!!!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A9D0-CE17-4EC7-9888-FBC8CE69D08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28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Благоустройство территорий – это существенный фактор имиджа района, обуславливающий привлечение бизнес-структур, а также способствующий комфортному проживанию населения на данной территории. На реализацию данного мероприятия с 2016 года было затрачено более 126 млн. руб., привлечение данных средств позволило произвести благоустройство 40 объектов в 11 поселениях района. В 2018 году показатель благоустроенных объектов снижается в связи с изменением курса на реализацию масштабных объектов.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4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Улучшения в строительной сфере нашли свое отражение в строительстве спортивных сооружений например, где начиная с 2017 года, кроме строительства крупных спортивных комплексов увеличился объём строительства плоскостных спортивных сооружений (хоккейные корты, многофункциональные  игровые площадки),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год -  8 объектов спорта из них: 5 многофункциональных спортивных площадок в городских и сельских поселениях: Белый Яр,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Ульт-Ягун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Лянтор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Солнечный,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Нижнесортымский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3 хоккейных корта  в городских поселениях: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Лянтор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Федоровский,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Нижнесортымский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год – 10 объектов, в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2 спортивных комплекса в стадии завершения, 4 хоккейных корта - Федоровский,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Лянтор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Белый Яр, Солнечный и   3-х многофункциональных площадки  - 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Барсово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Лянтор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Нижнесортымский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3 спортивных комплекса с универсальным игровым залом в городских и сельских поселениях: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Барсово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Федоровский,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Ульт-Ягун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Динамика площади спортивных залов увеличена на 2 687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(с 23 057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 25 744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прогноз 2019 года - до 26 320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Динамика площади плоскостных сооружений увеличена на 10 716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(с 107 079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до 117 795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прогноз 2019 года-  до 121 571кв.м.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Уникальность многофункциональных площадок состоит в том, что площадки включают в себя оборудование для спортивных игр (футбол, волейбол, баскетбол), гимнастические и силовые тренажеры. Безопасное резиновое (антивандальное) покрытие обладает достаточной эластичностью и необходимой твердостью, чтобы предотвратить или снизить возможные травмы. Несколько лет строительству в сфере спорта внимания не уделялось. Мы же считаем это несправедливым, так как формирование здорового образа жизни считается приоритетным направлением в большинстве государств мира. Российская Федерация здесь не является исключением. Совсем недавно принята программа "Здоровая нация - здоровая Россия". Главная цель - сделать здоровый образ жизни по-настоящему престижным и модным! Приоритеты района должны соответствовать политике государства и почти полмиллиарда рублей ( 479,5 млн. руб.) за последние два года было направлено в развитие сферы физической культуры и спорта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80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58C7E-157A-4604-B68D-19B4B9F3B12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53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за период с 2012 по 2018 год на территории района реализовано 554 инвестиционных проектов с объёмом инвестиций порядка 328 млрд. рублей (в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средства инвесторов – 95% млрд. руб., средства АО – 1,5%, средства МО – 3,5%). Реализуются 218 инвестиционных проектов на сумму более 180 млрд. рублей и 4 приоритетных инвестиционных проектов на сумму более 21 млрд. рублей. Планируются к реализации до 2025 года еще 135 проектов с объёмом инвестиций более 390 млрд. руб. Планируемые к реализации проекты утверждены Инвестиционной Стратегией муниципалитета. Реализуемые и реализованные инвестиционные проекты нашли отражение в соответствующих муниципальных программах.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F61D1-4467-4A52-9A87-056CCE61D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4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стал одним из первых в Югре, реализующим проект по созданию частного индустриального парка и уникальный проект по строительству комплекса переработки углеводородной фракции моторных топлив общей инвестиционной емкостью более 17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млрд.рублей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результате реализации которых район получит более тысячи рабочих мест. Земельные участки предоставлены инвесторам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торгов, на льготных условиях.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F61D1-4467-4A52-9A87-056CCE61D4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2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Набор возможностей бизнеса для участия в инвестиционном развитии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продемонстрирован в документах, определяющих инвестиционную политику территории, это: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дорожная карта по улучшению инвестиционной привлекательности муниципального образования на период до 2020 года;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интерактивный инвестиционный паспорт муниципалитета;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инвестиционный атлас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начиная с 2016 года главой района введена практика выступлений с инвестиционным посланием;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гарантии инвесторам закреплены в инвестиционной декларации (инвестиционным меморандумом);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 настоящее время ведется доработка стратегии инвестиционного развития муниципалитета.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A9D0-CE17-4EC7-9888-FBC8CE69D0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41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Активному развитию предпринимательского климата способствует внедрение успешных практик Агентства стратегических инициатив. В 2017 году подтверждено экспертными и ведомственными экспертизами внедрение 16 практик (лучший результат по округу).  Вот некоторых из них: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Совет по развитию малого и среднего предпринимательства проводится ежемесячно в режиме онлайн. Заместителем председателя совета является представитель бизнеса.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Успешно действует система оценки регулирующего воздействия нормативно-правовых актов. По итогам работы за 2016 год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признан лучшим муниципалитетом Югры по внедрению института ОРВ.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Ежегодно актуализируется интерактивный инвестиционный паспорт, ежегодное послание главы района и инвестиционный меморандум.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Внедрен механизм МЧП. При этом сроки на 100 дней меньше, установленных федеральным законом.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 мы внедряем новые механизмы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-частного партнерства. Например, инвестиционный договор. Порядок заключения таких договоров в отношении объектов местного значения разработан в 2017 году. Этот механизм уже зарекомендовал себя как эффективный и действенный. Первый инвестиционный договор заключен в августе 2017 года и реализуется на принципах проектного управления.</a:t>
            </a: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основные преимущества инвестиционного договора: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Сроки конкурсных процедур – 43 календарных дня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сравнения: МЧП, до 334 дней, концессия – до 465 дней)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земельный участок предоставляется без торгов по льготной цене (под строительство объектов местного значения для СМСП);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имеется положительная оценка эффективности проекта (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депэкономразвития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Югры).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8BA72-D6BF-4454-817D-8F9646A5AE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6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открыты для сотрудничества и готовы к реализации самых смелых и масштабных проектов на территории нашего района! Информация о нас размещена на всех возможных ресурсах. Информацию о нас можно найти на: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Инвестиционном портале муниципального образования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Инвестиционном портале ХМАО-Югры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Портале «Стратегия РФ»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«Международной базе инвестиционных проектов».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8BA72-D6BF-4454-817D-8F9646A5AE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68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Стремление администрации выйти на конструктивный диалог с бизнесом стало движущим фактором при создании технического совета по проблемам развития градостроительства, строительства и жилищно-коммунального хозяйства при инвестиционном совете, в мае 2017 года. Решения, принимаемые на инвестиционном совете, и требуемые более узких и специальных знаний, заблаговременно прорабатываются техническим советом. Совет возглавляет не чиновник, а бизнесмен.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65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упрощения ведения строительного бизнеса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проведена работа по упрощению административных процедур, связанных с получением разрешения на строительство. Так, предельных срок прохождения таких процедур за последние 4 года снизился со 130 дней в 2015 году до 28 дней в 2018, а срок выдачи разрешения на строительство для всех объектов сокращен до 5 дней, а для инвестиционных проектов составляет всего 4 дня.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3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 округ занимает высокие позиции в рейтингах инвестиционной привлекательности регионов России. Из года в год Югра демонстрирует растущий объем инвестиций в основной капитал, лидирующие позиции по добыче нефти и газа. Столь активное развитие региона, которое сейчас отмечается особенно, выражено в объеме инвестиций в экономику региона, а по этому показателю мы традиционно находимся в тройке лидеров в Российской Федерации. В Югре создан благоприятный налоговый климат, что является одним из конкурентных преимуществ перед другими регионами, и во всем этом основным принципом в работе остается «баланс интересов государства и бизнеса». А основой устойчивого развития региона, как очень точно заметила Губернатор, Наталья Владимировна Комарова в своем ежегодном обращении к жителям автономного округа, депутатам и представителям общественности, - является адресная работа с инвесторами.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A9D0-CE17-4EC7-9888-FBC8CE69D0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3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Инвестиционная привлекательность строительной отрасли характеризуется наличием земельных участков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предназначенных для строительства объектов: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-жилищного строительства, производственной деятельности, спортивных сооружений, объектов сферы обслуживания, сельскохозяйственного назначения и иных видов деятельности. С целью эффективного развития строительной отрасли разработан инвестиционный портал муниципального образования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район, где инвестор может получить всю исчерпывающую информацию об инвестиционных площадках для реализации инвестиционных проектов. Сегодня это - 40 объектов недвижимого имущества, предлагаемых для реализации инвестиционных проектов и 30 земельных участков (в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4 -под крупные инвестиционные проекты на льготных условиях).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59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эффективность работы муниципалитета обеспечила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району:</a:t>
            </a: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муниципалитетов УРФО по результатам окружного этапа национальной премии «Бизнес-успех-2016», включение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ТОП-10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муниципальных образований страны, реализующих наиболее эффективную систему поддержки инвестиционной деятельности и предпринимательства;</a:t>
            </a: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Рейтинге муниципальных образований ХМАО – Югры по обеспечению благоприятного инвестиционного климата и содействию развитию конкуренции </a:t>
            </a: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место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внедрению оценки регулирующего воздействия (ОРВ) в ХМАО-Югре.;</a:t>
            </a: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количеству предоставленных услуг МКУ «МФЦ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района» в ХМАО-Югре, 2017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Включение в перечень «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лучших муниципалитетов РФ»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итогам 2017 года.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8BA72-D6BF-4454-817D-8F9646A5AE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85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Реализуя проекты на территории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бизнес имеет возможность получить финансовую, образовательную, имущественную, информационную и организационную поддержку. Предоставление последних двух (информационная и организационная) организовано в электронном виде, посредством Инвестиционного портала муниципалитета, сайта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Госуслуги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многофункциональных центров. Самыми востребованными в электронном виде остаются сопровождение инвестиционных проектов по принципу «одного окна», выдача ГПЗУ, выдача разрешений на строительство, выдача разрешения на ввод объекта в эксплуатацию.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8BA72-D6BF-4454-817D-8F9646A5AE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95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Экономический эффект от мер поддержки малого и среднего бизнеса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по итогам прошлого года составил 273 миллиона рублей. А размер поддержки на 1 предпринимателя за последние несколько лет увеличился практически в 3 раза.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малый бизнес района может компенсировать до 85% затрат на аренду нежилых помещений, покупку оборудования, ЖКУ, и прочее. На открытие собственного дела можно получить грант размером 1 миллион рублей. С 2019 года мы будем поддерживать предприятия, которые будут заниматься производством продукции в поселениях, где плохо развита инфраструктура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Локосово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Сытомино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Угут). Поддержку смогут получить проекты инвестиционной емкостью не менее 15 млн рублей. Из них пять млн рублей составит грант от администрации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F61D1-4467-4A52-9A87-056CCE61D40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62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последних лет работы количество субъектов предпринимательства увеличилось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58,8 % (за 2017 год – прирост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составил </a:t>
            </a:r>
            <a:r>
              <a:rPr lang="ru-RU" baseline="0" dirty="0" smtClean="0"/>
              <a:t>10%, а это 233 единицы). О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бъём налогов от малого предпринимательства в бюджет района увеличился на 79 % (за 2017 год +14 %).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8BA72-D6BF-4454-817D-8F9646A5AEE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79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Ситуация на рынке труда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стабильная, численность безработных на конец отчетного периода составит 172 человека, что ниже чем за аналогичный период прошлого года на 7 %. Коэффициент напряженности на рынке труда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ежегодно регистрируется ниже средних окружных значений и имеет положительную динамику на фоне существенного увеличения количества вакансий. В 2018 году количество заявленных работодателями вакансий увеличилось на 5%. В отдельные периоды 2018 года рост достигал 30% и составлял более 1000 вакансий, что является рекордным показателем за всю историю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45649-634E-48FE-A8D5-A0A8FE1A2CF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53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является одним из перспективных районов развития туризма в Западной Сибири. В силу своего географического положения и особенностей исторического развития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располагает необходимыми ресурсами для развития данного направления. Основная цель развития туристской отрасли – это привлечение российских и иностранных граждан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Туристская сфера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– это: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Экологическая привлекательность. Все поселения находятся в природной зоне или рядом с ней.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Три приоритетных кластера: направление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(посещение национальной деревни,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Русскинского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музея Природы и Человека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Ядрошникова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Александра Павловича, Слёта оленеводов, рыбаков и охотников); Белый Яр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Лянтор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этностойбище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Клима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Кантерова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Югорский мост -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Тундрино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Благоприятные условия для развития сельского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этнотуризма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наличие объектов показа в сельской местности.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Действующие экскурсионные предложения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району.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имеет большой потенциал для развития туризма – свыше 100 объектов, интересных для посещения. Музеи, музейные комнаты (20), интересные места для посещения (12), памятники, мемориальные доски (9), природные памятники, достопримечательные места (4), базы отдыха (5),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этностойбища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том числе стилизованные (4),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экозоны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(2), Рыбацкий стан (1), Горнолыжный комплекс (1), Конноспортивная база (1), катание на снегоходах,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квадроциклах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хаски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Лыжероллерная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трасса (1).</a:t>
            </a:r>
          </a:p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1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мы обратимся к цифрам, то на диаграмме видно, что внебюджетные вложения в туристскую сферу стали осуществляться с 2017 года, что является пиком на данный момент. Это связано с активной рекламной кампанией и организацией Конкурса по созданию новых туристических продуктов (совершенствованию имеющихся). Субсидию можно получить только на условиях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софинансирования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проекта. На сегодняшний момент сумма, которая выделяется на Конкурс в сфере туризма остаётся на одном уровне – 1 млн. 425 рублей. Проекты рассматриваются по 3 номинациям: «Развитие инфраструктуры для внутреннего и въездного туризма», «Развитие инфраструктуры для этнографического туризма», «Развитие социального туризма». Победителям конкурса предоставляются субсидии в размере от 100 до 500 тыс. рублей на условиях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софинансирования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проекта в размере не менее 50 % от суммы субсидии.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– это перспективный и привлекательный район для вложения средств в развитие туризма. В свою очередь, это подтверждает положительная динамика туристско-экскурсионного потока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район, увеличивающийся ежегодно. За пять лет возрос на 45 тыс. человек и уже в 2017 год опередил план 2018 года, что привело к увеличению планового показателя 2018 года – со 152 до 168 тыс. человек. Увеличение туристских объектов тоже определяет рост туристско-экскурсионного потока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DBA87-F092-4FB4-92EC-B1A005CA10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52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 успели убедиться, здесь уникальная команда, которая сделает всё возможное и невозможное для успешного ведения вашего бизнеса!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лично приглашаю инвесторов к сотрудничеству и гарантирую всестороннюю помощь и поддержку!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DBA87-F092-4FB4-92EC-B1A005CA10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8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Благодарю за внимание!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DBA87-F092-4FB4-92EC-B1A005CA107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3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одна из наиболее инвестиционно-привлекательных территорий Югры. Площадь района  более 105 тысяч квадратных километров - это 1/5 часть территории всего ХМАО. 123 тысячи человек (8% населения ХМАО) проживает на территории района. В составе района 13 поселений и 26 населенных пунктов. Промышленным центром является город Сургут, где расположен международный аэропорт, ж/д вокзал, автовокзал.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 же примечателен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спросите Вы, я отвечу, что каждая 5 тонна Российской нефти добыта именно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районе. Более 80 млн. тонн </a:t>
            </a: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В</a:t>
            </a:r>
            <a:r>
              <a:rPr lang="ru-R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году это 84,16 млн. тонн или 15% всей российской нефти (объем добычи в России за 2016 год - 547,497 млн. тонн).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A9D0-CE17-4EC7-9888-FBC8CE69D0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8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является бессменным лидером среди муниципалитетов Югры по привлечению инвестиций в основной капитал. В 2018 году этот показатель достигнет уровня в 235 689 млн. руб. или 102,1 % к уровню 2017 года, на душу населения в 2018 году показатель составит 1,9 млн. руб. или 100,9 % к уровню 2017 года. Итоги социально-экономического развития района за 2018 год характеризуют в большей части стабильное развитие муниципального образования. Более того, можно отметить стабилизацию экономического роста и, соответственно, улучшение показателей социально-экономического развития района. Район также является лидером в регионе по объему производства промышленной продукции, выполненных работ и услуг по крупным и средним предприятиям. Объем производства промышленной продукции в 2018 году в действующих ценах составит 1 191 216 млн. руб. или 101,3% к уровню 2017 года, при этом плановые значения зафиксированы на уровне 994 636,6 млн. руб. В пересчёте на душу населения объём промышленной продукции в 2018 году составил 9,53 млн. руб.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45649-634E-48FE-A8D5-A0A8FE1A2CF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79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Положительная динамика наблюдается по среднемесячной заработной плате работников по крупным и средним предприятиям района, в 2018 году данный показатель составит 82 466,2 рублей, что выше уровня 2017 года на 2,4 %.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 стабильно входит в пятерку муниципалитетов с самым высоким уровнем среднемесячной заработной платы в автономном округе. (2015-2017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– 4 место).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45649-634E-48FE-A8D5-A0A8FE1A2CF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1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Бюджетную эффективность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признали на федеральном уровне!!!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Администрация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стала победителем всероссийского конкурса «Лучшее муниципальное образование России в сфере управления общественными финансами». Муниципалитет был признан лучшим в номинации «За высокое качество планирования и исполнения бюджета». В бюджете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ежегодно увеличивается объём средств, направляемых на финансирование приоритетных направлений.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объем данных средств увеличился на  908 млн. 553 тыс. руб. по сравнению с 2015 годом.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Удельный вес приоритетных расходов в общем объёме налоговых и неналоговых доходов вырос с 6,1% до 24,1%.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A9D0-CE17-4EC7-9888-FBC8CE69D0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3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проводимой финансовой политики позволили добиться существенного увеличения финансирования приоритетных расходов. Администрация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 за собственный счет ведет строительство спортивных сооружений, развивает и укрепляет материальную базу учреждений культуры и спорта. В настоящее время успешно реализуются два инвестиционных проекта – строительство двух спортивных комплексов с игровыми спортивными залами. Общей стоимостью 271 млн. рублей.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 - спортивный комплекс с универсальным игровым залом в г.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п.Фёдоровский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сроком строительства два года и финансированием в 146 млн. рублей.</a:t>
            </a: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– 1836,19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единая пропускная способность –  80 чел./в смену.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инвестиционный проект - Спортивный комплекс с универсальным игровым залом «Лидер» в г. п.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Барсово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опережающими сроками строительства - даже меньше, чем 2 года и стоимостью в 125 млн. Рублей.</a:t>
            </a:r>
          </a:p>
          <a:p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Площадь – 1 426,5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кв.м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единая пропускная способность – 50 чел./в смену.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11204-2641-479F-AF09-6DF8281B5A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21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Инфраструктурная развитость способствует активному развитию промышленного производства, что является основой экономического благополучия района. Развитость коммунальной, энергетической, инженерной и производственной инфраструктур, транспортной системы является важным аспектом инвестиционной привлекательности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Сургутского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района, обеспечивающих ему значительные конкурентные преимущества. С целью комфортного проживания и ведения бизнеса на территории района реализуются мероприятия, направленные на совершенствование системы коммунальной инфраструктуры подготовки объектов к ОЗП, реконструкции и модернизации объектов коммунального хозяйства за последние пять лет удалось увеличить общий объем финансирования с 39, 92 млн. руб. до 282,01 млн. руб., привлечение данных средств позволило произвести замену более 44 км. инженерных сетей, выполнить реконструкцию, модернизацию, ремонт и строительство более 35 объектов коммунального комплекса из которых: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ВОС – 500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 КОС – 500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с.п.Угут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КОС – 200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Лямина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котельная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Солнечный;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ВОС – 24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Юган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КОС – 800 и ВОС – 3200-7000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Нижнесортымский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ВОС – 1200 м3/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Барсово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и.т.д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1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качества и уровня развития дорожного хозяйства во многом зависит решение задач по достижению устойчивого экономического роста территорий и населенных пунктов, повышению конкурентоспособности товаропроизводителей и улучшение качества жизни населения района. Администрация ежегодно увеличивает финансирование мероприятий, направленных на развитие автодорожной инфраструктуры. Так в 2018 году за счет окружных и районных средств, а также средств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недропользователей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произведен ремонт 19 объектов дорожного хозяйства, заасфальтировано 116 километров дорог, всего на общую сумму 208,83 млн. рублей.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6659-8423-4185-BD9E-83521262A0F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7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2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4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9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6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8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6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6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6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10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9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3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057D-EFF0-41A1-8D3D-0035C69437AF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C3F15-4255-468B-A2E7-431314426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1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hyperlink" Target="mailto:economika@admsr.r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15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4.jpeg"/><Relationship Id="rId5" Type="http://schemas.openxmlformats.org/officeDocument/2006/relationships/diagramData" Target="../diagrams/data1.xml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1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047307"/>
              </p:ext>
            </p:extLst>
          </p:nvPr>
        </p:nvGraphicFramePr>
        <p:xfrm>
          <a:off x="314226" y="1352812"/>
          <a:ext cx="11648387" cy="5283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ОСНОВНЫЕ ПОКАЗАТЕЛИ МЕРОПРИЯТИЙ ПО БЛАГОУСТРОЙСТВУ ТЕРРИТОРИИ СУРГУТСКОГО РАЙОНА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10206766" y="1516647"/>
            <a:ext cx="970961" cy="281255"/>
          </a:xfrm>
          <a:prstGeom prst="wedgeRectCallout">
            <a:avLst>
              <a:gd name="adj1" fmla="val -24717"/>
              <a:gd name="adj2" fmla="val 300471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rgbClr val="FF0000"/>
                </a:solidFill>
                <a:latin typeface="Calibri "/>
              </a:rPr>
              <a:t>70 638</a:t>
            </a:r>
            <a:endParaRPr lang="ru-RU" sz="1300" b="1" dirty="0">
              <a:solidFill>
                <a:srgbClr val="FF0000"/>
              </a:solidFill>
              <a:latin typeface="Calibri 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8115015" y="1516648"/>
            <a:ext cx="970961" cy="281255"/>
          </a:xfrm>
          <a:prstGeom prst="wedgeRectCallout">
            <a:avLst>
              <a:gd name="adj1" fmla="val -30542"/>
              <a:gd name="adj2" fmla="val 618882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rgbClr val="FF0000"/>
                </a:solidFill>
                <a:latin typeface="Calibri "/>
                <a:cs typeface="Times New Roman" panose="02020603050405020304" pitchFamily="18" charset="0"/>
              </a:rPr>
              <a:t>51 371</a:t>
            </a:r>
            <a:endParaRPr lang="ru-RU" sz="1300" dirty="0">
              <a:solidFill>
                <a:srgbClr val="FF0000"/>
              </a:solidFill>
              <a:latin typeface="Calibri 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6023264" y="1516647"/>
            <a:ext cx="970961" cy="281255"/>
          </a:xfrm>
          <a:prstGeom prst="wedgeRectCallout">
            <a:avLst>
              <a:gd name="adj1" fmla="val -34426"/>
              <a:gd name="adj2" fmla="val 1336144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rgbClr val="FF0000"/>
                </a:solidFill>
                <a:latin typeface="Calibri "/>
                <a:cs typeface="Times New Roman" panose="02020603050405020304" pitchFamily="18" charset="0"/>
              </a:rPr>
              <a:t>4 149</a:t>
            </a:r>
            <a:endParaRPr lang="ru-RU" sz="1300" dirty="0">
              <a:solidFill>
                <a:srgbClr val="FF0000"/>
              </a:solidFill>
              <a:latin typeface="Calibri 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2857" y="1448474"/>
            <a:ext cx="952107" cy="281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итого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8539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ДИНАМИКА СТРОИТЕЛЬСТВА СПОРТИВНЫХ ОБЪЕКТОВ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16236" y="606831"/>
            <a:ext cx="5095407" cy="55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109283"/>
              </p:ext>
            </p:extLst>
          </p:nvPr>
        </p:nvGraphicFramePr>
        <p:xfrm>
          <a:off x="838200" y="1825625"/>
          <a:ext cx="1076619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62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607" y="286426"/>
            <a:ext cx="9184293" cy="660855"/>
          </a:xfrm>
        </p:spPr>
        <p:txBody>
          <a:bodyPr>
            <a:noAutofit/>
          </a:bodyPr>
          <a:lstStyle/>
          <a:p>
            <a:pPr algn="ctr">
              <a:defRPr sz="1403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7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Информация о реализации жилищных программ </a:t>
            </a:r>
            <a:br>
              <a:rPr lang="ru-RU" sz="27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</a:t>
            </a:r>
            <a:r>
              <a:rPr lang="ru-RU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Сургутском районе </a:t>
            </a:r>
            <a:r>
              <a:rPr lang="ru-RU" sz="27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 2014-2018 годы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 flipH="1">
          <a:off x="10633494" y="836712"/>
          <a:ext cx="720080" cy="364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93997"/>
              </p:ext>
            </p:extLst>
          </p:nvPr>
        </p:nvGraphicFramePr>
        <p:xfrm>
          <a:off x="934541" y="825730"/>
          <a:ext cx="10074513" cy="534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778030" y="6164632"/>
            <a:ext cx="4392488" cy="218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Количество приобретенных квартир</a:t>
            </a:r>
          </a:p>
        </p:txBody>
      </p:sp>
      <p:sp>
        <p:nvSpPr>
          <p:cNvPr id="12" name="Блок-схема: узел 11"/>
          <p:cNvSpPr/>
          <p:nvPr/>
        </p:nvSpPr>
        <p:spPr>
          <a:xfrm flipV="1">
            <a:off x="2999664" y="4205157"/>
            <a:ext cx="72000" cy="720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345982" y="6284307"/>
            <a:ext cx="4320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26" y="79415"/>
            <a:ext cx="1107781" cy="107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>
            <a:stCxn id="18" idx="5"/>
          </p:cNvCxnSpPr>
          <p:nvPr/>
        </p:nvCxnSpPr>
        <p:spPr>
          <a:xfrm flipV="1">
            <a:off x="7764839" y="1695072"/>
            <a:ext cx="1516120" cy="87227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78029" y="3834085"/>
            <a:ext cx="738577" cy="272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  <a:latin typeface="+mj-lt"/>
              </a:rPr>
              <a:t>311,64</a:t>
            </a:r>
          </a:p>
        </p:txBody>
      </p:sp>
      <p:sp>
        <p:nvSpPr>
          <p:cNvPr id="16" name="Блок-схема: узел 15"/>
          <p:cNvSpPr/>
          <p:nvPr/>
        </p:nvSpPr>
        <p:spPr>
          <a:xfrm flipV="1">
            <a:off x="4614002" y="3833113"/>
            <a:ext cx="72000" cy="720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 flipV="1">
            <a:off x="6148714" y="2762756"/>
            <a:ext cx="72000" cy="720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 flipV="1">
            <a:off x="7703383" y="2556802"/>
            <a:ext cx="72000" cy="720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 flipV="1">
            <a:off x="9244959" y="1659072"/>
            <a:ext cx="72000" cy="720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167924" y="3451665"/>
            <a:ext cx="738577" cy="272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F0000"/>
                </a:solidFill>
                <a:latin typeface="+mj-lt"/>
              </a:rPr>
              <a:t>529,85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2918398" y="3557073"/>
            <a:ext cx="457838" cy="25228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129 кв.</a:t>
            </a:r>
          </a:p>
        </p:txBody>
      </p:sp>
    </p:spTree>
    <p:extLst>
      <p:ext uri="{BB962C8B-B14F-4D97-AF65-F5344CB8AC3E}">
        <p14:creationId xmlns:p14="http://schemas.microsoft.com/office/powerpoint/2010/main" val="30396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1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ИНВЕСТИЦИОННЫЕ ПРОЕКТЫ СУРГУТСКОГО РАЙОНА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1479561"/>
              </p:ext>
            </p:extLst>
          </p:nvPr>
        </p:nvGraphicFramePr>
        <p:xfrm>
          <a:off x="310683" y="1696824"/>
          <a:ext cx="11509842" cy="4835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162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РЕАЛИЗУЕМЫЕ МАСШТАБНЫЕ ИНВЕСТИЦИОННЫЕ ПРОЕКТЫ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10" y="1405112"/>
            <a:ext cx="9946779" cy="50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1363218" y="1393572"/>
            <a:ext cx="9837298" cy="5458396"/>
            <a:chOff x="940715" y="1350848"/>
            <a:chExt cx="10135696" cy="5638422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98347">
              <a:off x="3665765" y="3061999"/>
              <a:ext cx="4803242" cy="2250450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940715" y="1350848"/>
              <a:ext cx="10135696" cy="5638422"/>
              <a:chOff x="2027462" y="1005703"/>
              <a:chExt cx="10944453" cy="6081303"/>
            </a:xfrm>
          </p:grpSpPr>
          <p:sp>
            <p:nvSpPr>
              <p:cNvPr id="10" name="Oval 8"/>
              <p:cNvSpPr>
                <a:spLocks noChangeArrowheads="1"/>
              </p:cNvSpPr>
              <p:nvPr/>
            </p:nvSpPr>
            <p:spPr bwMode="gray">
              <a:xfrm rot="20056323">
                <a:off x="4978971" y="6418867"/>
                <a:ext cx="1198807" cy="533513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84A5C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" name="Заголовок 1"/>
              <p:cNvSpPr txBox="1">
                <a:spLocks/>
              </p:cNvSpPr>
              <p:nvPr/>
            </p:nvSpPr>
            <p:spPr>
              <a:xfrm>
                <a:off x="6463430" y="1853853"/>
                <a:ext cx="5101487" cy="359869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9E52"/>
                  </a:solidFill>
                  <a:effectLst/>
                  <a:uLnTx/>
                  <a:uFillTx/>
                  <a:latin typeface="Arial Narrow" panose="020B0606020202030204" pitchFamily="34" charset="0"/>
                  <a:ea typeface="+mj-ea"/>
                  <a:cs typeface="+mj-cs"/>
                </a:endParaRPr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2027462" y="3104741"/>
                <a:ext cx="2183536" cy="1941385"/>
                <a:chOff x="323534" y="4552356"/>
                <a:chExt cx="1937731" cy="1557853"/>
              </a:xfrm>
            </p:grpSpPr>
            <p:sp>
              <p:nvSpPr>
                <p:cNvPr id="27" name="Oval 7"/>
                <p:cNvSpPr>
                  <a:spLocks noChangeArrowheads="1"/>
                </p:cNvSpPr>
                <p:nvPr/>
              </p:nvSpPr>
              <p:spPr bwMode="gray">
                <a:xfrm rot="20056323">
                  <a:off x="1283496" y="5601611"/>
                  <a:ext cx="977769" cy="3616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84A5CA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12"/>
                <p:cNvSpPr>
                  <a:spLocks noChangeArrowheads="1"/>
                </p:cNvSpPr>
                <p:nvPr/>
              </p:nvSpPr>
              <p:spPr bwMode="gray">
                <a:xfrm>
                  <a:off x="323534" y="4552356"/>
                  <a:ext cx="1724830" cy="1557853"/>
                </a:xfrm>
                <a:prstGeom prst="ellipse">
                  <a:avLst/>
                </a:prstGeom>
                <a:gradFill flip="none" rotWithShape="1">
                  <a:gsLst>
                    <a:gs pos="13000">
                      <a:srgbClr val="85BA54"/>
                    </a:gs>
                    <a:gs pos="55000">
                      <a:srgbClr val="85BA54">
                        <a:gamma/>
                        <a:shade val="35686"/>
                        <a:invGamma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rgbClr val="001D3A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 Box 19"/>
                <p:cNvSpPr txBox="1">
                  <a:spLocks noChangeArrowheads="1"/>
                </p:cNvSpPr>
                <p:nvPr/>
              </p:nvSpPr>
              <p:spPr bwMode="gray">
                <a:xfrm>
                  <a:off x="395908" y="4935904"/>
                  <a:ext cx="1637368" cy="7979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817" dir="2708076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Стратегия инвестиционного развития муниципалитета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7" name="Группа 6"/>
              <p:cNvGrpSpPr/>
              <p:nvPr/>
            </p:nvGrpSpPr>
            <p:grpSpPr>
              <a:xfrm>
                <a:off x="4217968" y="1157935"/>
                <a:ext cx="3067267" cy="2606471"/>
                <a:chOff x="1590413" y="1623915"/>
                <a:chExt cx="3443863" cy="2547076"/>
              </a:xfrm>
            </p:grpSpPr>
            <p:sp>
              <p:nvSpPr>
                <p:cNvPr id="24" name="Oval 5"/>
                <p:cNvSpPr>
                  <a:spLocks noChangeArrowheads="1"/>
                </p:cNvSpPr>
                <p:nvPr/>
              </p:nvSpPr>
              <p:spPr bwMode="gray">
                <a:xfrm rot="20056323">
                  <a:off x="3162319" y="3174697"/>
                  <a:ext cx="1871957" cy="3910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84A5CA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10"/>
                <p:cNvSpPr>
                  <a:spLocks noChangeArrowheads="1"/>
                </p:cNvSpPr>
                <p:nvPr/>
              </p:nvSpPr>
              <p:spPr bwMode="gray">
                <a:xfrm>
                  <a:off x="1590413" y="1623915"/>
                  <a:ext cx="2618717" cy="2276574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4C59D2"/>
                    </a:gs>
                    <a:gs pos="52000">
                      <a:srgbClr val="4C59D2">
                        <a:gamma/>
                        <a:shade val="34510"/>
                        <a:invGamma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rgbClr val="001D3A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Text Box 16"/>
                <p:cNvSpPr txBox="1">
                  <a:spLocks noChangeArrowheads="1"/>
                </p:cNvSpPr>
                <p:nvPr/>
              </p:nvSpPr>
              <p:spPr bwMode="gray">
                <a:xfrm>
                  <a:off x="1606719" y="1894418"/>
                  <a:ext cx="2618717" cy="22765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817" dir="2708076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Дорожная карта по улучшению инвестиционной привлекательности муниципального образования на период до 2020 года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sp>
            <p:nvSpPr>
              <p:cNvPr id="8" name="Oval 13"/>
              <p:cNvSpPr>
                <a:spLocks noChangeArrowheads="1"/>
              </p:cNvSpPr>
              <p:nvPr/>
            </p:nvSpPr>
            <p:spPr bwMode="gray">
              <a:xfrm>
                <a:off x="3971090" y="5145622"/>
                <a:ext cx="1943628" cy="1941384"/>
              </a:xfrm>
              <a:prstGeom prst="ellipse">
                <a:avLst/>
              </a:prstGeom>
              <a:gradFill flip="none" rotWithShape="1">
                <a:gsLst>
                  <a:gs pos="8000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6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gray">
              <a:xfrm>
                <a:off x="3852310" y="5634985"/>
                <a:ext cx="2181188" cy="962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817" dir="27080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rPr>
                  <a:t>Инвестиционная декларация (инвестиционный меморандум)</a:t>
                </a:r>
                <a:endPara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9490320" y="1005703"/>
                <a:ext cx="2329885" cy="1941384"/>
                <a:chOff x="7468243" y="1392483"/>
                <a:chExt cx="2575146" cy="1969990"/>
              </a:xfrm>
            </p:grpSpPr>
            <p:sp>
              <p:nvSpPr>
                <p:cNvPr id="21" name="Oval 6"/>
                <p:cNvSpPr>
                  <a:spLocks noChangeArrowheads="1"/>
                </p:cNvSpPr>
                <p:nvPr/>
              </p:nvSpPr>
              <p:spPr bwMode="gray">
                <a:xfrm rot="20056323">
                  <a:off x="8696295" y="2814317"/>
                  <a:ext cx="1347094" cy="3910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84A5CA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4"/>
                <p:cNvSpPr>
                  <a:spLocks noChangeArrowheads="1"/>
                </p:cNvSpPr>
                <p:nvPr/>
              </p:nvSpPr>
              <p:spPr bwMode="gray">
                <a:xfrm>
                  <a:off x="7551240" y="1392483"/>
                  <a:ext cx="2148227" cy="1969990"/>
                </a:xfrm>
                <a:prstGeom prst="ellipse">
                  <a:avLst/>
                </a:prstGeom>
                <a:gradFill flip="none" rotWithShape="1">
                  <a:gsLst>
                    <a:gs pos="10000">
                      <a:srgbClr val="A0B5C4"/>
                    </a:gs>
                    <a:gs pos="50000">
                      <a:srgbClr val="A0B5C4">
                        <a:gamma/>
                        <a:shade val="34510"/>
                        <a:invGamma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rgbClr val="001D3A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 Box 17"/>
                <p:cNvSpPr txBox="1">
                  <a:spLocks noChangeArrowheads="1"/>
                </p:cNvSpPr>
                <p:nvPr/>
              </p:nvSpPr>
              <p:spPr bwMode="gray">
                <a:xfrm>
                  <a:off x="7468243" y="1837024"/>
                  <a:ext cx="2314218" cy="9768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817" dir="2708076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Интерактивный инвестиционный паспорт муниципалитета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10543546" y="3421064"/>
                <a:ext cx="2428369" cy="1941384"/>
                <a:chOff x="6156047" y="3749133"/>
                <a:chExt cx="2428369" cy="1941384"/>
              </a:xfrm>
            </p:grpSpPr>
            <p:sp>
              <p:nvSpPr>
                <p:cNvPr id="18" name="Oval 8"/>
                <p:cNvSpPr>
                  <a:spLocks noChangeArrowheads="1"/>
                </p:cNvSpPr>
                <p:nvPr/>
              </p:nvSpPr>
              <p:spPr bwMode="gray">
                <a:xfrm rot="19819654">
                  <a:off x="7294040" y="5099085"/>
                  <a:ext cx="1290376" cy="39104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84A5CA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/>
              </p:nvSpPr>
              <p:spPr bwMode="gray">
                <a:xfrm>
                  <a:off x="6163985" y="3749133"/>
                  <a:ext cx="1943626" cy="1941384"/>
                </a:xfrm>
                <a:prstGeom prst="ellipse">
                  <a:avLst/>
                </a:prstGeom>
                <a:gradFill flip="none" rotWithShape="1">
                  <a:gsLst>
                    <a:gs pos="24000">
                      <a:srgbClr val="5B9BD5"/>
                    </a:gs>
                    <a:gs pos="59000">
                      <a:schemeClr val="accent5">
                        <a:lumMod val="7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 Box 18"/>
                <p:cNvSpPr txBox="1">
                  <a:spLocks noChangeArrowheads="1"/>
                </p:cNvSpPr>
                <p:nvPr/>
              </p:nvSpPr>
              <p:spPr bwMode="gray">
                <a:xfrm>
                  <a:off x="6156047" y="4343090"/>
                  <a:ext cx="1964546" cy="7468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817" dir="2708076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Инвестиционный атлас 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Сургутского района 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8129778" y="4813208"/>
                <a:ext cx="2141523" cy="1941383"/>
                <a:chOff x="6619784" y="3732013"/>
                <a:chExt cx="2159032" cy="1795617"/>
              </a:xfrm>
            </p:grpSpPr>
            <p:sp>
              <p:nvSpPr>
                <p:cNvPr id="15" name="Oval 8"/>
                <p:cNvSpPr>
                  <a:spLocks noChangeArrowheads="1"/>
                </p:cNvSpPr>
                <p:nvPr/>
              </p:nvSpPr>
              <p:spPr bwMode="gray">
                <a:xfrm rot="20056323">
                  <a:off x="7635245" y="5007182"/>
                  <a:ext cx="1143571" cy="3910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F5F5F"/>
                    </a:gs>
                    <a:gs pos="100000">
                      <a:srgbClr val="84A5CA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3"/>
                <p:cNvSpPr>
                  <a:spLocks noChangeArrowheads="1"/>
                </p:cNvSpPr>
                <p:nvPr/>
              </p:nvSpPr>
              <p:spPr bwMode="gray">
                <a:xfrm>
                  <a:off x="6619784" y="3732013"/>
                  <a:ext cx="1959519" cy="1795617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rgbClr val="ECC3B1">
                        <a:lumMod val="75000"/>
                        <a:shade val="30000"/>
                        <a:satMod val="115000"/>
                      </a:srgbClr>
                    </a:gs>
                    <a:gs pos="35000">
                      <a:srgbClr val="ECC3B1">
                        <a:lumMod val="75000"/>
                        <a:shade val="67500"/>
                        <a:satMod val="115000"/>
                      </a:srgbClr>
                    </a:gs>
                    <a:gs pos="16000">
                      <a:srgbClr val="ECC3B1">
                        <a:lumMod val="75000"/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 Box 18"/>
                <p:cNvSpPr txBox="1">
                  <a:spLocks noChangeArrowheads="1"/>
                </p:cNvSpPr>
                <p:nvPr/>
              </p:nvSpPr>
              <p:spPr bwMode="gray">
                <a:xfrm>
                  <a:off x="6670865" y="4376097"/>
                  <a:ext cx="1857354" cy="507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817" dir="2708076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 "/>
                    </a:rPr>
                    <a:t>Инвестиционное послание</a:t>
                  </a:r>
                  <a:endParaRPr kumimoji="0" lang="en-US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</p:grp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32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1367947" y="27249"/>
            <a:ext cx="10824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ИНВЕСТИЦИОННАЯ ПОЛИТИКА СУРГУТСКОГО РАЙОНА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7446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52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</p:spPr>
      </p:pic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ВНЕДРЕНИЕ УСПЕШНЫХ ПРАКТИК ПОДДЕРЖКИ ПРЕДПРИНИМАТЕЛЬСТВА И УЛУЧШЕНИЯ ИНВЕСТКЛИМАТА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3" y="1633537"/>
            <a:ext cx="6681788" cy="46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52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</p:spPr>
      </p:pic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ИНФОРМАЦИОННОЕ ОБЕСПЕЧЕНИЕ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5177" t="11460" r="17296" b="37382"/>
          <a:stretch/>
        </p:blipFill>
        <p:spPr>
          <a:xfrm>
            <a:off x="50295" y="1421945"/>
            <a:ext cx="4291278" cy="2520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9842" y="3941945"/>
            <a:ext cx="3034558" cy="343379"/>
          </a:xfrm>
          <a:prstGeom prst="roundRect">
            <a:avLst/>
          </a:prstGeom>
          <a:solidFill>
            <a:sysClr val="window" lastClr="FFFFFF"/>
          </a:solidFill>
          <a:ln w="9525" cap="rnd" cmpd="sng" algn="ctr">
            <a:solidFill>
              <a:srgbClr val="9BBB59">
                <a:lumMod val="50000"/>
              </a:srgbClr>
            </a:solidFill>
            <a:prstDash val="dash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A5EA4"/>
                </a:solidFill>
                <a:effectLst/>
                <a:uLnTx/>
                <a:uFillTx/>
                <a:latin typeface="Calibri "/>
                <a:cs typeface="Times New Roman" panose="02020603050405020304" pitchFamily="18" charset="0"/>
              </a:rPr>
              <a:t>http://investugra.ru/rus/</a:t>
            </a:r>
            <a:endParaRPr kumimoji="0" lang="ru-RU" sz="1800" b="0" i="0" u="sng" strike="noStrike" kern="0" cap="none" spc="0" normalizeH="0" baseline="0" noProof="0" dirty="0" smtClean="0">
              <a:ln>
                <a:noFill/>
              </a:ln>
              <a:solidFill>
                <a:srgbClr val="0A5EA4"/>
              </a:solidFill>
              <a:effectLst/>
              <a:uLnTx/>
              <a:uFillTx/>
              <a:latin typeface="Calibri 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7059" t="11532" r="8285" b="16071"/>
          <a:stretch/>
        </p:blipFill>
        <p:spPr>
          <a:xfrm>
            <a:off x="3074400" y="2144307"/>
            <a:ext cx="4291278" cy="2935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10117" r="7356" b="11135"/>
          <a:stretch/>
        </p:blipFill>
        <p:spPr>
          <a:xfrm>
            <a:off x="5960660" y="3022892"/>
            <a:ext cx="4291278" cy="2918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14569" r="3108" b="14066"/>
          <a:stretch/>
        </p:blipFill>
        <p:spPr>
          <a:xfrm>
            <a:off x="8606181" y="4567834"/>
            <a:ext cx="3562193" cy="209899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294" y="4497000"/>
            <a:ext cx="304931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Администрация </a:t>
            </a:r>
            <a:endParaRPr lang="ru-RU" sz="15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Сургутского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Россия, Ханты-Мансийский автономный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округ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Югра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Тюменская область</a:t>
            </a:r>
            <a:r>
              <a:rPr lang="en-US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,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г. Сургут, ул. Энгельса, 10</a:t>
            </a:r>
          </a:p>
          <a:p>
            <a:pPr algn="ctr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электронная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адрес: </a:t>
            </a:r>
            <a:r>
              <a:rPr lang="en-US" sz="1500" b="1" u="sng" dirty="0" smtClean="0">
                <a:solidFill>
                  <a:srgbClr val="C00000"/>
                </a:solidFill>
                <a:latin typeface="Calibri "/>
                <a:cs typeface="Times New Roman" panose="02020603050405020304" pitchFamily="18" charset="0"/>
                <a:hlinkClick r:id="rId9"/>
              </a:rPr>
              <a:t>economika</a:t>
            </a:r>
            <a:r>
              <a:rPr lang="ru-RU" sz="1500" b="1" u="sng" dirty="0" smtClean="0">
                <a:solidFill>
                  <a:srgbClr val="C00000"/>
                </a:solidFill>
                <a:latin typeface="Calibri "/>
                <a:cs typeface="Times New Roman" panose="02020603050405020304" pitchFamily="18" charset="0"/>
                <a:hlinkClick r:id="rId9"/>
              </a:rPr>
              <a:t>@admsr.ru</a:t>
            </a:r>
            <a:r>
              <a:rPr lang="ru-RU" sz="1500" b="1" u="sng" dirty="0" smtClean="0">
                <a:solidFill>
                  <a:srgbClr val="C00000"/>
                </a:solidFill>
                <a:latin typeface="Calibri 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 Тел./факс: +7 (3462)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529-058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29806" y="6520037"/>
            <a:ext cx="3538567" cy="299546"/>
          </a:xfrm>
          <a:prstGeom prst="roundRect">
            <a:avLst/>
          </a:prstGeom>
          <a:solidFill>
            <a:sysClr val="window" lastClr="FFFFFF"/>
          </a:solidFill>
          <a:ln w="9525" cap="rnd" cmpd="sng" algn="ctr">
            <a:solidFill>
              <a:srgbClr val="9BBB59">
                <a:lumMod val="50000"/>
              </a:srgbClr>
            </a:solidFill>
            <a:prstDash val="dash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A5EA4"/>
                </a:solidFill>
                <a:effectLst/>
                <a:uLnTx/>
                <a:uFillTx/>
                <a:latin typeface="Calibri "/>
                <a:cs typeface="Times New Roman" panose="02020603050405020304" pitchFamily="18" charset="0"/>
              </a:rPr>
              <a:t>http://</a:t>
            </a:r>
            <a:r>
              <a:rPr lang="en-US" u="sng" kern="0" dirty="0" smtClean="0">
                <a:solidFill>
                  <a:srgbClr val="0A5EA4"/>
                </a:solidFill>
                <a:latin typeface="Calibri "/>
                <a:cs typeface="Times New Roman" panose="02020603050405020304" pitchFamily="18" charset="0"/>
              </a:rPr>
              <a:t>admsr.ru/invest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A5EA4"/>
                </a:solidFill>
                <a:effectLst/>
                <a:uLnTx/>
                <a:uFillTx/>
                <a:latin typeface="Calibri "/>
                <a:cs typeface="Times New Roman" panose="02020603050405020304" pitchFamily="18" charset="0"/>
              </a:rPr>
              <a:t>/</a:t>
            </a:r>
            <a:endParaRPr kumimoji="0" lang="ru-RU" sz="1800" b="0" i="0" u="sng" strike="noStrike" kern="0" cap="none" spc="0" normalizeH="0" baseline="0" noProof="0" dirty="0" smtClean="0">
              <a:ln w="0"/>
              <a:solidFill>
                <a:srgbClr val="0A5EA4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06730" y="5080213"/>
            <a:ext cx="3089270" cy="320785"/>
          </a:xfrm>
          <a:prstGeom prst="roundRect">
            <a:avLst/>
          </a:prstGeom>
          <a:solidFill>
            <a:sysClr val="window" lastClr="FFFFFF"/>
          </a:solidFill>
          <a:ln w="9525" cap="rnd" cmpd="sng" algn="ctr">
            <a:solidFill>
              <a:srgbClr val="9BBB59">
                <a:lumMod val="50000"/>
              </a:srgbClr>
            </a:solidFill>
            <a:prstDash val="dash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sng" strike="noStrike" kern="0" cap="none" spc="0" normalizeH="0" baseline="0" noProof="0" dirty="0" smtClean="0">
                <a:ln>
                  <a:noFill/>
                </a:ln>
                <a:solidFill>
                  <a:srgbClr val="0A5EA4"/>
                </a:solidFill>
                <a:effectLst/>
                <a:uLnTx/>
                <a:uFillTx/>
                <a:latin typeface="Calibri "/>
                <a:cs typeface="Times New Roman" panose="02020603050405020304" pitchFamily="18" charset="0"/>
              </a:rPr>
              <a:t>https://su12.ru/surgutskiy-rayon</a:t>
            </a:r>
            <a:endParaRPr kumimoji="0" lang="ru-RU" sz="1600" i="0" u="sng" strike="noStrike" kern="0" cap="none" spc="0" normalizeH="0" baseline="0" noProof="0" dirty="0" smtClean="0">
              <a:ln w="0"/>
              <a:solidFill>
                <a:srgbClr val="0A5EA4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5940998"/>
            <a:ext cx="2510181" cy="340392"/>
          </a:xfrm>
          <a:prstGeom prst="roundRect">
            <a:avLst/>
          </a:prstGeom>
          <a:solidFill>
            <a:sysClr val="window" lastClr="FFFFFF"/>
          </a:solidFill>
          <a:ln w="9525" cap="rnd" cmpd="sng" algn="ctr">
            <a:solidFill>
              <a:srgbClr val="9BBB59">
                <a:lumMod val="50000"/>
              </a:srgbClr>
            </a:solidFill>
            <a:prstDash val="dash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A5EA4"/>
                </a:solidFill>
                <a:effectLst/>
                <a:uLnTx/>
                <a:uFillTx/>
                <a:latin typeface="Calibri "/>
                <a:cs typeface="Times New Roman" panose="02020603050405020304" pitchFamily="18" charset="0"/>
              </a:rPr>
              <a:t>http://idip.info/</a:t>
            </a:r>
            <a:endParaRPr kumimoji="0" lang="ru-RU" sz="1800" b="0" i="0" u="sng" strike="noStrike" kern="0" cap="none" spc="0" normalizeH="0" baseline="0" noProof="0" dirty="0" smtClean="0">
              <a:ln w="0"/>
              <a:solidFill>
                <a:srgbClr val="0A5EA4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ТЕХНИЧЕСКИЙ СОВЕТ ПО РАЗВИТИЮ БИЗНЕСА - </a:t>
            </a:r>
            <a:b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ПОД РУКОВОДСТВОМ ПРЕДСТАВИТЕЛЯ БИЗНЕСА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16236" y="606831"/>
            <a:ext cx="5095407" cy="55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225" y="1377863"/>
            <a:ext cx="9781881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в сфере градостроительства,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строительства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в сфере жилищно-коммунального хозяйства и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др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п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одготовка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рекомендаций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по формированию обоснованной технической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политики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поиск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путей и механизмов, обеспечивающих эффективность проводимых реформ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, совершенствование градостроительства, повышение качества планировочных и архитектурных решений при застройке населенных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пунктов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о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пределение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перспектив развития строительной отрасли и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ЖКХ,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содействие реконструкции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 и техническому перевооружению базы строительной индустрии и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ЖКХ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содействие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созданию благоприятных инвестиционных условий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и развитию рыночных отношений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в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строительном и жилищно-коммунальном комплексах с учётом различных форм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собственности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в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ыявление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прогрессивных, энергосберегающих, современных технологий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, материалов, инструментов и содействие внедрению их в практику проектирования, инженерных изысканий, строительства и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ЖКХ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с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овершенствование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форм взаимодействия и укрепление связей с другими организациями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, специалистами по вопросам строительства и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ЖКХ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содействие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внедрению в производство результатов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научно-технических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разработок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и распространение новых технологий, механизмов и методов, повышающих безопасность в строительстве и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ЖКХ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08" y="3799932"/>
            <a:ext cx="3493014" cy="2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ФОРМИРОВАНИЕ БЛАГОПРИЯТНОЙ СРЕДЫ – </a:t>
            </a:r>
            <a:b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СНИЖЕНИЕ АДМИНИСТРАТИВНЫХ БАРЬЕРОВ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16236" y="606831"/>
            <a:ext cx="5095407" cy="55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653618322"/>
              </p:ext>
            </p:extLst>
          </p:nvPr>
        </p:nvGraphicFramePr>
        <p:xfrm>
          <a:off x="314226" y="1405112"/>
          <a:ext cx="11148768" cy="5099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77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367947" y="27249"/>
            <a:ext cx="10824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ДОСТИЖЕНИЯ ЭКОНОМИКИ ЮГРЫ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718886" y="1512164"/>
            <a:ext cx="3485953" cy="5084921"/>
            <a:chOff x="4439061" y="2290713"/>
            <a:chExt cx="3724551" cy="430805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5268" y="4112276"/>
              <a:ext cx="3563656" cy="230142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39061" y="2398972"/>
              <a:ext cx="36498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Наивысший кредитный рейтинг </a:t>
              </a:r>
            </a:p>
            <a:p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ААА(</a:t>
              </a:r>
              <a:r>
                <a:rPr lang="en-US" sz="1500" b="1" dirty="0" smtClean="0">
                  <a:solidFill>
                    <a:srgbClr val="FF0000"/>
                  </a:solidFill>
                  <a:latin typeface="Calibri "/>
                </a:rPr>
                <a:t>RU</a:t>
              </a:r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)</a:t>
              </a:r>
              <a:endParaRPr lang="ru-RU" sz="1500" b="1" dirty="0">
                <a:solidFill>
                  <a:srgbClr val="FF0000"/>
                </a:solidFill>
                <a:latin typeface="Calibri "/>
              </a:endParaRPr>
            </a:p>
            <a:p>
              <a:r>
                <a:rPr lang="ru-RU" sz="1500" b="1" dirty="0" smtClean="0">
                  <a:solidFill>
                    <a:schemeClr val="tx2">
                      <a:lumMod val="75000"/>
                    </a:schemeClr>
                  </a:solidFill>
                  <a:latin typeface="Calibri "/>
                </a:rPr>
                <a:t>со стабильным прогнозом </a:t>
              </a:r>
            </a:p>
            <a:p>
              <a:r>
                <a:rPr lang="ru-RU" sz="1500" b="1" dirty="0" smtClean="0">
                  <a:solidFill>
                    <a:schemeClr val="tx2">
                      <a:lumMod val="75000"/>
                    </a:schemeClr>
                  </a:solidFill>
                  <a:latin typeface="Calibri "/>
                </a:rPr>
                <a:t>в очередной раз присвоен Аналитическим кредитным рейтинговым агентством</a:t>
              </a:r>
              <a:endParaRPr lang="ru-RU" sz="1500" b="1" dirty="0">
                <a:solidFill>
                  <a:schemeClr val="tx2">
                    <a:lumMod val="75000"/>
                  </a:schemeClr>
                </a:solidFill>
                <a:latin typeface="Calibri 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439061" y="2290713"/>
              <a:ext cx="3724551" cy="4308050"/>
            </a:xfrm>
            <a:prstGeom prst="rect">
              <a:avLst/>
            </a:prstGeom>
            <a:noFill/>
            <a:ln w="158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362517" y="3505094"/>
            <a:ext cx="3491357" cy="3126132"/>
            <a:chOff x="8270192" y="1377864"/>
            <a:chExt cx="3853806" cy="369151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0193" y="1517715"/>
              <a:ext cx="3853805" cy="19817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371308" y="3870026"/>
              <a:ext cx="3719573" cy="119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Находится на </a:t>
              </a:r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3 месте </a:t>
              </a:r>
            </a:p>
            <a:p>
              <a:pPr algn="r"/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по социально-экономическому положению,</a:t>
              </a:r>
            </a:p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п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о версии «РИА Рейтинг»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270192" y="1377864"/>
              <a:ext cx="3853805" cy="3646623"/>
            </a:xfrm>
            <a:prstGeom prst="rect">
              <a:avLst/>
            </a:prstGeom>
            <a:noFill/>
            <a:ln w="158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10683" y="1512164"/>
            <a:ext cx="4250524" cy="5081046"/>
            <a:chOff x="310683" y="1512164"/>
            <a:chExt cx="4250525" cy="5081046"/>
          </a:xfrm>
        </p:grpSpPr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:p14="http://schemas.microsoft.com/office/powerpoint/2010/main" val="22922642"/>
                </p:ext>
              </p:extLst>
            </p:nvPr>
          </p:nvGraphicFramePr>
          <p:xfrm>
            <a:off x="356486" y="1898719"/>
            <a:ext cx="4158919" cy="19873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10684" y="4112276"/>
              <a:ext cx="415891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1 место</a:t>
              </a:r>
            </a:p>
            <a:p>
              <a:pPr marL="285750" indent="-285750">
                <a:buFontTx/>
                <a:buChar char="-"/>
              </a:pPr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добыча нефти</a:t>
              </a:r>
            </a:p>
            <a:p>
              <a:pPr marL="285750" indent="-285750">
                <a:buFontTx/>
                <a:buChar char="-"/>
              </a:pP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производство электроэнергии</a:t>
              </a:r>
            </a:p>
            <a:p>
              <a:pPr marL="285750" indent="-285750">
                <a:buFontTx/>
                <a:buChar char="-"/>
              </a:pPr>
              <a:endPara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endParaRPr>
            </a:p>
            <a:p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2 место</a:t>
              </a:r>
            </a:p>
            <a:p>
              <a:pPr marL="285750" indent="-285750">
                <a:buFontTx/>
                <a:buChar char="-"/>
              </a:pPr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добыча газа</a:t>
              </a:r>
            </a:p>
            <a:p>
              <a:pPr marL="285750" indent="-285750">
                <a:buFontTx/>
                <a:buChar char="-"/>
              </a:pP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поступление налогов в бюджет РФ</a:t>
              </a:r>
            </a:p>
            <a:p>
              <a:pPr marL="285750" indent="-285750">
                <a:buFontTx/>
                <a:buChar char="-"/>
              </a:pPr>
              <a:endPara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endParaRPr>
            </a:p>
            <a:p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3 место</a:t>
              </a:r>
            </a:p>
            <a:p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- </a:t>
              </a:r>
              <a:r>
                <a:rPr lang="ru-RU" sz="1500" b="1" dirty="0" smtClean="0">
                  <a:solidFill>
                    <a:srgbClr val="FF0000"/>
                  </a:solidFill>
                  <a:latin typeface="Calibri "/>
                </a:rPr>
                <a:t>объём инвестиций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rPr>
                <a:t>в основной капитал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10683" y="1512164"/>
              <a:ext cx="4250525" cy="5081046"/>
            </a:xfrm>
            <a:prstGeom prst="rect">
              <a:avLst/>
            </a:prstGeom>
            <a:noFill/>
            <a:ln w="158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36" name="Picture 12" descr="ÐÐ°ÑÑÐ¸Ð½ÐºÐ¸ Ð¿Ð¾ Ð·Ð°Ð¿ÑÐ¾ÑÑ Ð¼Ñ Ð¿ÐµÑÐ²ÑÐµ ÑÐ³ÑÐ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17" y="1487112"/>
            <a:ext cx="3461355" cy="18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ИНВЕСТИЦИОННЫЕ ПРЕДЛОЖЕНИЯ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16236" y="606831"/>
            <a:ext cx="5095407" cy="55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t="12304" r="1344" b="4325"/>
          <a:stretch/>
        </p:blipFill>
        <p:spPr>
          <a:xfrm>
            <a:off x="179109" y="3026003"/>
            <a:ext cx="7251944" cy="35323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19019" t="11629" r="20520" b="3928"/>
          <a:stretch/>
        </p:blipFill>
        <p:spPr>
          <a:xfrm>
            <a:off x="6739949" y="1655157"/>
            <a:ext cx="5128022" cy="4028686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299666" y="1549530"/>
            <a:ext cx="6222320" cy="1187772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База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инвестиционных площадок и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предложений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21986" y="5670199"/>
            <a:ext cx="5563949" cy="100397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30 земельных участков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40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объектов недвижимого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</a:rPr>
              <a:t>имущества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25627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52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</p:spPr>
      </p:pic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ЭФФЕКТИВНОСТЬ РАБОТЫ МУНИЦИПАЛИТЕТА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67966" y="1426085"/>
            <a:ext cx="3930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Сургутский район включён в перечень </a:t>
            </a:r>
          </a:p>
          <a:p>
            <a:pPr algn="ctr" eaLnBrk="0" hangingPunct="0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100 лучших муниципалитетов РФ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, 2017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8732" y="2380989"/>
            <a:ext cx="2669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 место по УРФО, ТОП-10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территорий РФ Национальная премия «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Бизнес-успех», 2016 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308732" y="5498768"/>
            <a:ext cx="28080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 место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по оценке регулирующего воздействия в  ХМАО-Югре,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 201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8980347" y="2380989"/>
            <a:ext cx="3025842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 место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в рейтинге по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обеспечению условий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благоприятного инвестиционного климата </a:t>
            </a:r>
            <a:endParaRPr lang="ru-RU" sz="1500" b="1" dirty="0" smtClean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и 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содействию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развития конкуренции в ХМАО-Югре, 2016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sp>
        <p:nvSpPr>
          <p:cNvPr id="41" name="Text Box 100"/>
          <p:cNvSpPr txBox="1">
            <a:spLocks noChangeArrowheads="1"/>
          </p:cNvSpPr>
          <p:nvPr/>
        </p:nvSpPr>
        <p:spPr bwMode="auto">
          <a:xfrm>
            <a:off x="9069530" y="5455846"/>
            <a:ext cx="2926382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</a:t>
            </a:r>
            <a:r>
              <a:rPr lang="en-US" alt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 </a:t>
            </a:r>
            <a:r>
              <a:rPr lang="ru-RU" alt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место</a:t>
            </a:r>
            <a:r>
              <a:rPr lang="ru-RU" alt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 по количеству предоставленных услуг </a:t>
            </a:r>
          </a:p>
          <a:p>
            <a:pPr algn="ctr" eaLnBrk="0" hangingPunct="0"/>
            <a:r>
              <a:rPr lang="ru-RU" alt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МКУ </a:t>
            </a:r>
            <a:r>
              <a:rPr lang="ru-RU" alt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«МФЦ Сургутского района</a:t>
            </a:r>
            <a:r>
              <a:rPr lang="ru-RU" alt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» </a:t>
            </a:r>
          </a:p>
          <a:p>
            <a:pPr algn="ctr" eaLnBrk="0" hangingPunct="0"/>
            <a:r>
              <a:rPr lang="ru-RU" alt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в ХМАО-Югре, 2017</a:t>
            </a:r>
            <a:endParaRPr lang="ru-RU" altLang="ru-RU" sz="1500" b="1" u="sng" dirty="0">
              <a:solidFill>
                <a:schemeClr val="bg2">
                  <a:lumMod val="25000"/>
                </a:schemeClr>
              </a:solidFill>
              <a:latin typeface="Calibri 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12193" y="1945966"/>
            <a:ext cx="5967614" cy="4704432"/>
            <a:chOff x="3112193" y="1945966"/>
            <a:chExt cx="5967614" cy="4704432"/>
          </a:xfrm>
        </p:grpSpPr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3112193" y="1945966"/>
              <a:ext cx="5967614" cy="4704432"/>
              <a:chOff x="1488" y="1104"/>
              <a:chExt cx="2880" cy="2736"/>
            </a:xfrm>
          </p:grpSpPr>
          <p:sp>
            <p:nvSpPr>
              <p:cNvPr id="7" name="Oval 53"/>
              <p:cNvSpPr>
                <a:spLocks noChangeArrowheads="1"/>
              </p:cNvSpPr>
              <p:nvPr/>
            </p:nvSpPr>
            <p:spPr bwMode="auto">
              <a:xfrm>
                <a:off x="1632" y="1344"/>
                <a:ext cx="2544" cy="2496"/>
              </a:xfrm>
              <a:prstGeom prst="ellipse">
                <a:avLst/>
              </a:prstGeom>
              <a:noFill/>
              <a:ln w="19050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sp>
            <p:nvSpPr>
              <p:cNvPr id="8" name="Oval 55"/>
              <p:cNvSpPr>
                <a:spLocks noChangeArrowheads="1"/>
              </p:cNvSpPr>
              <p:nvPr/>
            </p:nvSpPr>
            <p:spPr bwMode="gray">
              <a:xfrm>
                <a:off x="2256" y="1968"/>
                <a:ext cx="1296" cy="1344"/>
              </a:xfrm>
              <a:prstGeom prst="ellipse">
                <a:avLst/>
              </a:prstGeom>
              <a:solidFill>
                <a:srgbClr val="9BBB59">
                  <a:lumMod val="7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grpSp>
            <p:nvGrpSpPr>
              <p:cNvPr id="9" name="Group 58"/>
              <p:cNvGrpSpPr>
                <a:grpSpLocks/>
              </p:cNvGrpSpPr>
              <p:nvPr/>
            </p:nvGrpSpPr>
            <p:grpSpPr bwMode="auto">
              <a:xfrm>
                <a:off x="2640" y="1104"/>
                <a:ext cx="432" cy="415"/>
                <a:chOff x="2640" y="1088"/>
                <a:chExt cx="432" cy="415"/>
              </a:xfrm>
            </p:grpSpPr>
            <p:sp>
              <p:nvSpPr>
                <p:cNvPr id="35" name="Oval 60"/>
                <p:cNvSpPr>
                  <a:spLocks noChangeArrowheads="1"/>
                </p:cNvSpPr>
                <p:nvPr/>
              </p:nvSpPr>
              <p:spPr bwMode="gray">
                <a:xfrm>
                  <a:off x="2640" y="1088"/>
                  <a:ext cx="432" cy="4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42353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36" name="Text Box 62"/>
                <p:cNvSpPr txBox="1">
                  <a:spLocks noChangeArrowheads="1"/>
                </p:cNvSpPr>
                <p:nvPr/>
              </p:nvSpPr>
              <p:spPr bwMode="gray">
                <a:xfrm>
                  <a:off x="2771" y="1153"/>
                  <a:ext cx="157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5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Calibri "/>
                    </a:rPr>
                    <a:t>+</a:t>
                  </a:r>
                  <a:endParaRPr kumimoji="0" lang="en-US" alt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/>
            </p:nvGrpSpPr>
            <p:grpSpPr bwMode="auto">
              <a:xfrm>
                <a:off x="2236" y="3191"/>
                <a:ext cx="201" cy="176"/>
                <a:chOff x="2236" y="3191"/>
                <a:chExt cx="201" cy="176"/>
              </a:xfrm>
            </p:grpSpPr>
            <p:sp>
              <p:nvSpPr>
                <p:cNvPr id="33" name="Oval 64"/>
                <p:cNvSpPr>
                  <a:spLocks noChangeArrowheads="1"/>
                </p:cNvSpPr>
                <p:nvPr/>
              </p:nvSpPr>
              <p:spPr bwMode="gray">
                <a:xfrm rot="18227093">
                  <a:off x="2239" y="3282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800080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34" name="Oval 65"/>
                <p:cNvSpPr>
                  <a:spLocks noChangeArrowheads="1"/>
                </p:cNvSpPr>
                <p:nvPr/>
              </p:nvSpPr>
              <p:spPr bwMode="gray">
                <a:xfrm rot="18227093">
                  <a:off x="2353" y="3188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800080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1" name="Group 66"/>
              <p:cNvGrpSpPr>
                <a:grpSpLocks/>
              </p:cNvGrpSpPr>
              <p:nvPr/>
            </p:nvGrpSpPr>
            <p:grpSpPr bwMode="auto">
              <a:xfrm>
                <a:off x="1824" y="3357"/>
                <a:ext cx="432" cy="432"/>
                <a:chOff x="1824" y="3357"/>
                <a:chExt cx="432" cy="432"/>
              </a:xfrm>
            </p:grpSpPr>
            <p:sp>
              <p:nvSpPr>
                <p:cNvPr id="31" name="Oval 68"/>
                <p:cNvSpPr>
                  <a:spLocks noChangeArrowheads="1"/>
                </p:cNvSpPr>
                <p:nvPr/>
              </p:nvSpPr>
              <p:spPr bwMode="gray">
                <a:xfrm>
                  <a:off x="1824" y="3357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00080"/>
                    </a:gs>
                    <a:gs pos="100000">
                      <a:srgbClr val="800080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32" name="Text Box 70"/>
                <p:cNvSpPr txBox="1">
                  <a:spLocks noChangeArrowheads="1"/>
                </p:cNvSpPr>
                <p:nvPr/>
              </p:nvSpPr>
              <p:spPr bwMode="gray">
                <a:xfrm>
                  <a:off x="1957" y="3438"/>
                  <a:ext cx="157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5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Calibri "/>
                    </a:rPr>
                    <a:t>+</a:t>
                  </a:r>
                  <a:endParaRPr kumimoji="0" lang="en-US" alt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2" name="Group 71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3938" y="1968"/>
                <a:chExt cx="430" cy="437"/>
              </a:xfrm>
            </p:grpSpPr>
            <p:sp>
              <p:nvSpPr>
                <p:cNvPr id="29" name="Oval 73"/>
                <p:cNvSpPr>
                  <a:spLocks noChangeArrowheads="1"/>
                </p:cNvSpPr>
                <p:nvPr/>
              </p:nvSpPr>
              <p:spPr bwMode="gray">
                <a:xfrm>
                  <a:off x="3938" y="1968"/>
                  <a:ext cx="430" cy="4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62353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30" name="Text Box 75"/>
                <p:cNvSpPr txBox="1">
                  <a:spLocks noChangeArrowheads="1"/>
                </p:cNvSpPr>
                <p:nvPr/>
              </p:nvSpPr>
              <p:spPr bwMode="gray">
                <a:xfrm>
                  <a:off x="4075" y="2048"/>
                  <a:ext cx="157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5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Calibri "/>
                    </a:rPr>
                    <a:t>+</a:t>
                  </a:r>
                  <a:endParaRPr kumimoji="0" lang="en-US" alt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3" name="Group 76"/>
              <p:cNvGrpSpPr>
                <a:grpSpLocks/>
              </p:cNvGrpSpPr>
              <p:nvPr/>
            </p:nvGrpSpPr>
            <p:grpSpPr bwMode="auto">
              <a:xfrm>
                <a:off x="3552" y="3360"/>
                <a:ext cx="412" cy="392"/>
                <a:chOff x="3552" y="3339"/>
                <a:chExt cx="412" cy="392"/>
              </a:xfrm>
            </p:grpSpPr>
            <p:sp>
              <p:nvSpPr>
                <p:cNvPr id="27" name="Oval 78"/>
                <p:cNvSpPr>
                  <a:spLocks noChangeArrowheads="1"/>
                </p:cNvSpPr>
                <p:nvPr/>
              </p:nvSpPr>
              <p:spPr bwMode="gray">
                <a:xfrm>
                  <a:off x="3552" y="3339"/>
                  <a:ext cx="412" cy="392"/>
                </a:xfrm>
                <a:prstGeom prst="ellipse">
                  <a:avLst/>
                </a:prstGeom>
                <a:gradFill rotWithShape="1">
                  <a:gsLst>
                    <a:gs pos="73000">
                      <a:srgbClr val="1F497D">
                        <a:lumMod val="60000"/>
                        <a:lumOff val="40000"/>
                      </a:srgbClr>
                    </a:gs>
                    <a:gs pos="100000">
                      <a:srgbClr val="EEECE1">
                        <a:gamma/>
                        <a:shade val="4549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28" name="Text Box 80"/>
                <p:cNvSpPr txBox="1">
                  <a:spLocks noChangeArrowheads="1"/>
                </p:cNvSpPr>
                <p:nvPr/>
              </p:nvSpPr>
              <p:spPr bwMode="gray">
                <a:xfrm>
                  <a:off x="3682" y="3398"/>
                  <a:ext cx="157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5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Calibri "/>
                    </a:rPr>
                    <a:t>+</a:t>
                  </a:r>
                  <a:endParaRPr kumimoji="0" lang="en-US" alt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4" name="Group 81"/>
              <p:cNvGrpSpPr>
                <a:grpSpLocks/>
              </p:cNvGrpSpPr>
              <p:nvPr/>
            </p:nvGrpSpPr>
            <p:grpSpPr bwMode="auto">
              <a:xfrm>
                <a:off x="1488" y="1968"/>
                <a:ext cx="432" cy="432"/>
                <a:chOff x="1488" y="1968"/>
                <a:chExt cx="432" cy="432"/>
              </a:xfrm>
            </p:grpSpPr>
            <p:sp>
              <p:nvSpPr>
                <p:cNvPr id="25" name="Oval 83"/>
                <p:cNvSpPr>
                  <a:spLocks noChangeArrowheads="1"/>
                </p:cNvSpPr>
                <p:nvPr/>
              </p:nvSpPr>
              <p:spPr bwMode="gray">
                <a:xfrm>
                  <a:off x="1488" y="196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/>
                    </a:gs>
                    <a:gs pos="100000">
                      <a:srgbClr val="4F81BD">
                        <a:gamma/>
                        <a:shade val="4549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26" name="Text Box 85"/>
                <p:cNvSpPr txBox="1">
                  <a:spLocks noChangeArrowheads="1"/>
                </p:cNvSpPr>
                <p:nvPr/>
              </p:nvSpPr>
              <p:spPr bwMode="gray">
                <a:xfrm>
                  <a:off x="1627" y="2047"/>
                  <a:ext cx="157" cy="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5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25000"/>
                        </a:schemeClr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Calibri "/>
                    </a:rPr>
                    <a:t>+</a:t>
                  </a:r>
                  <a:endParaRPr kumimoji="0" lang="en-US" altLang="ru-RU" sz="1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Calibri "/>
                  </a:endParaRPr>
                </a:p>
              </p:txBody>
            </p:sp>
          </p:grpSp>
          <p:sp>
            <p:nvSpPr>
              <p:cNvPr id="15" name="Oval 86"/>
              <p:cNvSpPr>
                <a:spLocks noChangeArrowheads="1"/>
              </p:cNvSpPr>
              <p:nvPr/>
            </p:nvSpPr>
            <p:spPr bwMode="gray">
              <a:xfrm rot="18227093">
                <a:off x="3507" y="326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EEECE1"/>
                  </a:gs>
                  <a:gs pos="100000">
                    <a:srgbClr val="EEECE1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sp>
            <p:nvSpPr>
              <p:cNvPr id="16" name="Oval 87"/>
              <p:cNvSpPr>
                <a:spLocks noChangeArrowheads="1"/>
              </p:cNvSpPr>
              <p:nvPr/>
            </p:nvSpPr>
            <p:spPr bwMode="gray">
              <a:xfrm rot="18227093">
                <a:off x="3411" y="3165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EEECE1"/>
                  </a:gs>
                  <a:gs pos="100000">
                    <a:srgbClr val="EEECE1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grpSp>
            <p:nvGrpSpPr>
              <p:cNvPr id="17" name="Group 88"/>
              <p:cNvGrpSpPr>
                <a:grpSpLocks/>
              </p:cNvGrpSpPr>
              <p:nvPr/>
            </p:nvGrpSpPr>
            <p:grpSpPr bwMode="auto">
              <a:xfrm>
                <a:off x="1968" y="2256"/>
                <a:ext cx="231" cy="130"/>
                <a:chOff x="2016" y="2304"/>
                <a:chExt cx="231" cy="130"/>
              </a:xfrm>
            </p:grpSpPr>
            <p:sp>
              <p:nvSpPr>
                <p:cNvPr id="23" name="Oval 89"/>
                <p:cNvSpPr>
                  <a:spLocks noChangeArrowheads="1"/>
                </p:cNvSpPr>
                <p:nvPr/>
              </p:nvSpPr>
              <p:spPr bwMode="gray">
                <a:xfrm rot="18227093">
                  <a:off x="2019" y="2301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/>
                    </a:gs>
                    <a:gs pos="100000">
                      <a:srgbClr val="4F81BD">
                        <a:gamma/>
                        <a:shade val="5764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24" name="Oval 90"/>
                <p:cNvSpPr>
                  <a:spLocks noChangeArrowheads="1"/>
                </p:cNvSpPr>
                <p:nvPr/>
              </p:nvSpPr>
              <p:spPr bwMode="gray">
                <a:xfrm rot="18227093">
                  <a:off x="2163" y="2349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/>
                    </a:gs>
                    <a:gs pos="100000">
                      <a:srgbClr val="4F81BD">
                        <a:gamma/>
                        <a:shade val="4862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grpSp>
            <p:nvGrpSpPr>
              <p:cNvPr id="18" name="Group 91"/>
              <p:cNvGrpSpPr>
                <a:grpSpLocks/>
              </p:cNvGrpSpPr>
              <p:nvPr/>
            </p:nvGrpSpPr>
            <p:grpSpPr bwMode="auto">
              <a:xfrm>
                <a:off x="2832" y="1612"/>
                <a:ext cx="87" cy="260"/>
                <a:chOff x="2832" y="1612"/>
                <a:chExt cx="87" cy="260"/>
              </a:xfrm>
            </p:grpSpPr>
            <p:sp>
              <p:nvSpPr>
                <p:cNvPr id="21" name="Oval 92"/>
                <p:cNvSpPr>
                  <a:spLocks noChangeArrowheads="1"/>
                </p:cNvSpPr>
                <p:nvPr/>
              </p:nvSpPr>
              <p:spPr bwMode="gray">
                <a:xfrm rot="18227093">
                  <a:off x="2835" y="1609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4549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  <p:sp>
              <p:nvSpPr>
                <p:cNvPr id="22" name="Oval 93"/>
                <p:cNvSpPr>
                  <a:spLocks noChangeArrowheads="1"/>
                </p:cNvSpPr>
                <p:nvPr/>
              </p:nvSpPr>
              <p:spPr bwMode="gray">
                <a:xfrm rot="18227093">
                  <a:off x="2835" y="1787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4862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5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</a:endParaRPr>
                </a:p>
              </p:txBody>
            </p:sp>
          </p:grpSp>
          <p:sp>
            <p:nvSpPr>
              <p:cNvPr id="19" name="Oval 94"/>
              <p:cNvSpPr>
                <a:spLocks noChangeArrowheads="1"/>
              </p:cNvSpPr>
              <p:nvPr/>
            </p:nvSpPr>
            <p:spPr bwMode="gray">
              <a:xfrm rot="18227093">
                <a:off x="3759" y="227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431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  <p:sp>
            <p:nvSpPr>
              <p:cNvPr id="20" name="Oval 95"/>
              <p:cNvSpPr>
                <a:spLocks noChangeArrowheads="1"/>
              </p:cNvSpPr>
              <p:nvPr/>
            </p:nvSpPr>
            <p:spPr bwMode="gray">
              <a:xfrm rot="18227093">
                <a:off x="360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0000FF"/>
                  </a:gs>
                  <a:gs pos="100000">
                    <a:srgbClr val="0000FF">
                      <a:gamma/>
                      <a:shade val="4431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5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</a:endParaRPr>
              </a:p>
            </p:txBody>
          </p:sp>
        </p:grp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640" y="3834122"/>
              <a:ext cx="1007259" cy="1340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4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489" y="2162903"/>
            <a:ext cx="2886989" cy="2886989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6175221" y="1782614"/>
            <a:ext cx="1224135" cy="986885"/>
            <a:chOff x="6011356" y="1951383"/>
            <a:chExt cx="1224135" cy="986885"/>
          </a:xfrm>
        </p:grpSpPr>
        <p:sp>
          <p:nvSpPr>
            <p:cNvPr id="43" name="Овал 42"/>
            <p:cNvSpPr/>
            <p:nvPr/>
          </p:nvSpPr>
          <p:spPr>
            <a:xfrm>
              <a:off x="6057975" y="1951383"/>
              <a:ext cx="975992" cy="9868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011356" y="2141285"/>
              <a:ext cx="1224135" cy="5296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46%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DA34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7413419" y="1407058"/>
            <a:ext cx="3600400" cy="433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электронном виде: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6051149" y="3405337"/>
            <a:ext cx="1224135" cy="986885"/>
            <a:chOff x="5899662" y="3245830"/>
            <a:chExt cx="1224135" cy="986885"/>
          </a:xfrm>
        </p:grpSpPr>
        <p:sp>
          <p:nvSpPr>
            <p:cNvPr id="45" name="Овал 44"/>
            <p:cNvSpPr/>
            <p:nvPr/>
          </p:nvSpPr>
          <p:spPr>
            <a:xfrm>
              <a:off x="6023734" y="3245830"/>
              <a:ext cx="975992" cy="9868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899662" y="3431919"/>
              <a:ext cx="1224135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DA34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274265" y="5802843"/>
            <a:ext cx="1224135" cy="986885"/>
            <a:chOff x="8696073" y="5497528"/>
            <a:chExt cx="1224135" cy="986885"/>
          </a:xfrm>
        </p:grpSpPr>
        <p:sp>
          <p:nvSpPr>
            <p:cNvPr id="48" name="Овал 47"/>
            <p:cNvSpPr/>
            <p:nvPr/>
          </p:nvSpPr>
          <p:spPr>
            <a:xfrm>
              <a:off x="8803562" y="5497528"/>
              <a:ext cx="975992" cy="9868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8696073" y="5686672"/>
              <a:ext cx="1224135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6%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DA34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127255" y="5028060"/>
            <a:ext cx="1224135" cy="986885"/>
            <a:chOff x="6155230" y="5058838"/>
            <a:chExt cx="1224135" cy="986885"/>
          </a:xfrm>
        </p:grpSpPr>
        <p:sp>
          <p:nvSpPr>
            <p:cNvPr id="74" name="Овал 73"/>
            <p:cNvSpPr/>
            <p:nvPr/>
          </p:nvSpPr>
          <p:spPr>
            <a:xfrm>
              <a:off x="6203196" y="5058838"/>
              <a:ext cx="975992" cy="9868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6155230" y="5238800"/>
              <a:ext cx="1224135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A34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DA34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7066437" y="2199223"/>
            <a:ext cx="2138289" cy="650018"/>
            <a:chOff x="6983206" y="2123068"/>
            <a:chExt cx="2138289" cy="650018"/>
          </a:xfrm>
        </p:grpSpPr>
        <p:sp>
          <p:nvSpPr>
            <p:cNvPr id="50" name="Прямоугольник 49"/>
            <p:cNvSpPr/>
            <p:nvPr/>
          </p:nvSpPr>
          <p:spPr>
            <a:xfrm rot="1258354">
              <a:off x="6983206" y="2123068"/>
              <a:ext cx="2138289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разрешения на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строительство</a:t>
              </a:r>
            </a:p>
          </p:txBody>
        </p:sp>
        <p:cxnSp>
          <p:nvCxnSpPr>
            <p:cNvPr id="78" name="Прямая со стрелкой 77"/>
            <p:cNvCxnSpPr/>
            <p:nvPr/>
          </p:nvCxnSpPr>
          <p:spPr>
            <a:xfrm flipH="1" flipV="1">
              <a:off x="7218371" y="2141013"/>
              <a:ext cx="1667961" cy="6320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Группа 71"/>
          <p:cNvGrpSpPr/>
          <p:nvPr/>
        </p:nvGrpSpPr>
        <p:grpSpPr>
          <a:xfrm>
            <a:off x="7218475" y="3651731"/>
            <a:ext cx="1782556" cy="608596"/>
            <a:chOff x="7218475" y="3585742"/>
            <a:chExt cx="1782556" cy="608596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7218475" y="3585742"/>
              <a:ext cx="1757014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выдача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ГПЗУ</a:t>
              </a:r>
            </a:p>
          </p:txBody>
        </p:sp>
        <p:cxnSp>
          <p:nvCxnSpPr>
            <p:cNvPr id="82" name="Прямая со стрелкой 81"/>
            <p:cNvCxnSpPr/>
            <p:nvPr/>
          </p:nvCxnSpPr>
          <p:spPr>
            <a:xfrm flipH="1">
              <a:off x="7260904" y="3870046"/>
              <a:ext cx="1740127" cy="91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Группа 72"/>
          <p:cNvGrpSpPr/>
          <p:nvPr/>
        </p:nvGrpSpPr>
        <p:grpSpPr>
          <a:xfrm>
            <a:off x="7301602" y="4523220"/>
            <a:ext cx="1894426" cy="726207"/>
            <a:chOff x="7275056" y="4465436"/>
            <a:chExt cx="1894426" cy="726207"/>
          </a:xfrm>
        </p:grpSpPr>
        <p:sp>
          <p:nvSpPr>
            <p:cNvPr id="62" name="Прямоугольник 61"/>
            <p:cNvSpPr/>
            <p:nvPr/>
          </p:nvSpPr>
          <p:spPr>
            <a:xfrm rot="20241223">
              <a:off x="7275056" y="4483493"/>
              <a:ext cx="1894426" cy="608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сопровождение инвестпроектов</a:t>
              </a: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 flipH="1">
              <a:off x="7313885" y="4465436"/>
              <a:ext cx="1739245" cy="7262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Группа 75"/>
          <p:cNvGrpSpPr/>
          <p:nvPr/>
        </p:nvGrpSpPr>
        <p:grpSpPr>
          <a:xfrm>
            <a:off x="9102742" y="4942171"/>
            <a:ext cx="1734902" cy="1080447"/>
            <a:chOff x="9102742" y="4876182"/>
            <a:chExt cx="1734902" cy="1080447"/>
          </a:xfrm>
        </p:grpSpPr>
        <p:sp>
          <p:nvSpPr>
            <p:cNvPr id="60" name="Прямоугольник 59"/>
            <p:cNvSpPr/>
            <p:nvPr/>
          </p:nvSpPr>
          <p:spPr>
            <a:xfrm rot="18919354">
              <a:off x="9102742" y="4885066"/>
              <a:ext cx="1734902" cy="10715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small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разрешения на ввод объекта в эксплуатацию</a:t>
              </a:r>
            </a:p>
          </p:txBody>
        </p:sp>
        <p:cxnSp>
          <p:nvCxnSpPr>
            <p:cNvPr id="89" name="Прямая со стрелкой 88"/>
            <p:cNvCxnSpPr/>
            <p:nvPr/>
          </p:nvCxnSpPr>
          <p:spPr>
            <a:xfrm flipH="1">
              <a:off x="9292634" y="4876182"/>
              <a:ext cx="1043936" cy="10557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52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</p:spPr>
      </p:pic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МЕРЫ ПОДДЕРЖКИ СУБЪЕКТОВ МАЛОГО И СРЕДНЕГО БИЗНЕСА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91455" y="1786646"/>
            <a:ext cx="5017974" cy="4503027"/>
            <a:chOff x="325936" y="1478193"/>
            <a:chExt cx="5017974" cy="450302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25936" y="1478193"/>
              <a:ext cx="5004761" cy="715552"/>
              <a:chOff x="310683" y="1478472"/>
              <a:chExt cx="5004761" cy="715552"/>
            </a:xfrm>
          </p:grpSpPr>
          <p:sp>
            <p:nvSpPr>
              <p:cNvPr id="54" name="Прямоугольник с двумя усеченными противолежащими углами 53"/>
              <p:cNvSpPr/>
              <p:nvPr/>
            </p:nvSpPr>
            <p:spPr>
              <a:xfrm>
                <a:off x="310683" y="1478472"/>
                <a:ext cx="5004761" cy="715552"/>
              </a:xfrm>
              <a:prstGeom prst="snip2Diag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5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ФИНАНСОВАЯ</a:t>
                </a:r>
              </a:p>
              <a:p>
                <a:pPr lvl="0"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4 вида грантов до 1 млн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.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₽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 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  <a:p>
                <a:pPr lvl="0"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6 видов субсидий до 400 тыс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.</a:t>
                </a: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 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₽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3816760" y="1593732"/>
                <a:ext cx="1460758" cy="48485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46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получателей</a:t>
                </a: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339149" y="2427944"/>
              <a:ext cx="5004761" cy="715552"/>
              <a:chOff x="319296" y="2557903"/>
              <a:chExt cx="5004761" cy="715552"/>
            </a:xfrm>
          </p:grpSpPr>
          <p:sp>
            <p:nvSpPr>
              <p:cNvPr id="56" name="Прямоугольник с двумя усеченными противолежащими углами 55"/>
              <p:cNvSpPr/>
              <p:nvPr/>
            </p:nvSpPr>
            <p:spPr>
              <a:xfrm>
                <a:off x="319296" y="2557903"/>
                <a:ext cx="5004761" cy="715552"/>
              </a:xfrm>
              <a:prstGeom prst="snip2Diag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5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ИМУЩЕСТВЕННАЯ</a:t>
                </a:r>
              </a:p>
              <a:p>
                <a:pPr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Льготная аренда земли и 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имущества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3794753" y="2681171"/>
                <a:ext cx="1460758" cy="48485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46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получателей</a:t>
                </a:r>
                <a:endPara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339149" y="3373831"/>
              <a:ext cx="5004761" cy="715552"/>
              <a:chOff x="319296" y="3591755"/>
              <a:chExt cx="5004761" cy="715552"/>
            </a:xfrm>
          </p:grpSpPr>
          <p:sp>
            <p:nvSpPr>
              <p:cNvPr id="57" name="Прямоугольник с двумя усеченными противолежащими углами 56"/>
              <p:cNvSpPr/>
              <p:nvPr/>
            </p:nvSpPr>
            <p:spPr>
              <a:xfrm>
                <a:off x="319296" y="3591755"/>
                <a:ext cx="5004761" cy="715552"/>
              </a:xfrm>
              <a:prstGeom prst="snip2Diag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5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  <a:cs typeface="Times New Roman" panose="02020603050405020304" pitchFamily="18" charset="0"/>
                  </a:rPr>
                  <a:t>ОБРАЗОВАТЕЛЬНАЯ</a:t>
                </a:r>
              </a:p>
              <a:p>
                <a:pPr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Курсы поваров, парикмахеров, </a:t>
                </a:r>
                <a:endPara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  <a:p>
                <a:pPr>
                  <a:defRPr/>
                </a:pP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мастеров </a:t>
                </a: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ногтевого 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сервиса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3794278" y="3706962"/>
                <a:ext cx="1460758" cy="48485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46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163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получател</a:t>
                </a:r>
                <a:r>
                  <a:rPr lang="ru-RU" sz="1200" b="1" dirty="0" smtClean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/>
                  </a:rPr>
                  <a:t>я</a:t>
                </a:r>
                <a:endPara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325936" y="4319666"/>
              <a:ext cx="5004761" cy="715552"/>
              <a:chOff x="319296" y="4561275"/>
              <a:chExt cx="5004761" cy="715552"/>
            </a:xfrm>
          </p:grpSpPr>
          <p:sp>
            <p:nvSpPr>
              <p:cNvPr id="58" name="Прямоугольник с двумя усеченными противолежащими углами 57"/>
              <p:cNvSpPr/>
              <p:nvPr/>
            </p:nvSpPr>
            <p:spPr>
              <a:xfrm>
                <a:off x="319296" y="4561275"/>
                <a:ext cx="5004761" cy="715552"/>
              </a:xfrm>
              <a:prstGeom prst="snip2Diag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  <a:cs typeface="Times New Roman" panose="02020603050405020304" pitchFamily="18" charset="0"/>
                  </a:rPr>
                  <a:t>ИНФОРМАЦИОННАЯ</a:t>
                </a:r>
              </a:p>
              <a:p>
                <a:pPr lvl="0"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Горячая линия, круглые столы, Советы, </a:t>
                </a:r>
              </a:p>
              <a:p>
                <a:pPr lvl="0"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конференции и пр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.</a:t>
                </a:r>
                <a:endPara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3804593" y="4676625"/>
                <a:ext cx="1460758" cy="48485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46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2 514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получателей</a:t>
                </a: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325936" y="5265668"/>
              <a:ext cx="5004761" cy="715552"/>
              <a:chOff x="319296" y="5507162"/>
              <a:chExt cx="5004761" cy="715552"/>
            </a:xfrm>
          </p:grpSpPr>
          <p:sp>
            <p:nvSpPr>
              <p:cNvPr id="59" name="Прямоугольник с двумя усеченными противолежащими углами 58"/>
              <p:cNvSpPr/>
              <p:nvPr/>
            </p:nvSpPr>
            <p:spPr>
              <a:xfrm>
                <a:off x="319296" y="5507162"/>
                <a:ext cx="5004761" cy="715552"/>
              </a:xfrm>
              <a:prstGeom prst="snip2Diag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 "/>
                    <a:cs typeface="Times New Roman" panose="02020603050405020304" pitchFamily="18" charset="0"/>
                  </a:rPr>
                  <a:t>ОРГАНИЗАЦИОННАЯ</a:t>
                </a:r>
              </a:p>
              <a:p>
                <a:pPr>
                  <a:defRPr/>
                </a:pPr>
                <a:r>
                  <a:rPr lang="ru-RU" sz="1300" dirty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Сопровождение инвестиционных </a:t>
                </a:r>
                <a:r>
                  <a:rPr lang="ru-RU" sz="1300" dirty="0" smtClean="0">
                    <a:solidFill>
                      <a:schemeClr val="bg2">
                        <a:lumMod val="25000"/>
                      </a:schemeClr>
                    </a:solidFill>
                    <a:latin typeface="Calibri "/>
                  </a:rPr>
                  <a:t>проектов</a:t>
                </a:r>
                <a:endParaRPr 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3794278" y="5623444"/>
                <a:ext cx="1460758" cy="48485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/>
                  </a:gs>
                  <a:gs pos="46000">
                    <a:schemeClr val="accent6">
                      <a:lumMod val="40000"/>
                      <a:lumOff val="6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574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2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получателя</a:t>
                </a:r>
                <a:endPara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71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97958"/>
              </p:ext>
            </p:extLst>
          </p:nvPr>
        </p:nvGraphicFramePr>
        <p:xfrm>
          <a:off x="2755768" y="1432360"/>
          <a:ext cx="9253980" cy="5425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14226" y="1432360"/>
            <a:ext cx="4949072" cy="2470337"/>
            <a:chOff x="-208127" y="-1265512"/>
            <a:chExt cx="4132082" cy="2600216"/>
          </a:xfrm>
        </p:grpSpPr>
        <p:graphicFrame>
          <p:nvGraphicFramePr>
            <p:cNvPr id="16" name="Объект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43475485"/>
                </p:ext>
              </p:extLst>
            </p:nvPr>
          </p:nvGraphicFramePr>
          <p:xfrm>
            <a:off x="-208127" y="-917107"/>
            <a:ext cx="4132082" cy="22518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Прямоугольник 16"/>
            <p:cNvSpPr/>
            <p:nvPr/>
          </p:nvSpPr>
          <p:spPr>
            <a:xfrm>
              <a:off x="-164504" y="-1265512"/>
              <a:ext cx="4044836" cy="276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smtClean="0">
                  <a:solidFill>
                    <a:schemeClr val="tx2">
                      <a:lumMod val="75000"/>
                    </a:schemeClr>
                  </a:solidFill>
                  <a:latin typeface="Calibri "/>
                </a:rPr>
                <a:t>Бюджетная поддержка на 1 СМСП , </a:t>
              </a:r>
              <a:r>
                <a:rPr lang="ru-RU" sz="1300" b="1" dirty="0" smtClean="0">
                  <a:solidFill>
                    <a:schemeClr val="tx2">
                      <a:lumMod val="7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₽</a:t>
              </a:r>
              <a:r>
                <a:rPr lang="ru-RU" sz="1300" b="1" dirty="0" smtClean="0">
                  <a:solidFill>
                    <a:schemeClr val="tx2">
                      <a:lumMod val="75000"/>
                    </a:schemeClr>
                  </a:solidFill>
                  <a:latin typeface="Calibri "/>
                </a:rPr>
                <a:t> 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ЭФФЕКТИВНОСТЬ БЮДЖЕТНОЙ ПОДДЕРЖКИ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3892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0054" y="1515291"/>
            <a:ext cx="11589580" cy="5342709"/>
            <a:chOff x="107606" y="538758"/>
            <a:chExt cx="8685849" cy="5289737"/>
          </a:xfrm>
        </p:grpSpPr>
        <p:graphicFrame>
          <p:nvGraphicFramePr>
            <p:cNvPr id="11" name="Объект 7"/>
            <p:cNvGraphicFramePr>
              <a:graphicFrameLocks/>
            </p:cNvGraphicFramePr>
            <p:nvPr>
              <p:extLst/>
            </p:nvPr>
          </p:nvGraphicFramePr>
          <p:xfrm>
            <a:off x="266345" y="949154"/>
            <a:ext cx="4473893" cy="23409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Объект 7"/>
            <p:cNvGraphicFramePr>
              <a:graphicFrameLocks/>
            </p:cNvGraphicFramePr>
            <p:nvPr>
              <p:extLst/>
            </p:nvPr>
          </p:nvGraphicFramePr>
          <p:xfrm>
            <a:off x="4916301" y="793017"/>
            <a:ext cx="3877153" cy="21664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Объект 7"/>
            <p:cNvGraphicFramePr>
              <a:graphicFrameLocks/>
            </p:cNvGraphicFramePr>
            <p:nvPr>
              <p:extLst/>
            </p:nvPr>
          </p:nvGraphicFramePr>
          <p:xfrm>
            <a:off x="495716" y="3668167"/>
            <a:ext cx="3844710" cy="2133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4" name="Объект 7"/>
            <p:cNvGraphicFramePr>
              <a:graphicFrameLocks/>
            </p:cNvGraphicFramePr>
            <p:nvPr>
              <p:extLst/>
            </p:nvPr>
          </p:nvGraphicFramePr>
          <p:xfrm>
            <a:off x="4916301" y="3668167"/>
            <a:ext cx="3877153" cy="2160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5" name="Скругленный прямоугольник 14"/>
            <p:cNvSpPr/>
            <p:nvPr/>
          </p:nvSpPr>
          <p:spPr>
            <a:xfrm>
              <a:off x="107606" y="538758"/>
              <a:ext cx="4456569" cy="37804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/>
                <a:t>Динамика количества </a:t>
              </a:r>
              <a:r>
                <a:rPr lang="ru-RU" sz="1600" b="1" dirty="0" smtClean="0"/>
                <a:t>МСП</a:t>
              </a:r>
              <a:endParaRPr lang="ru-RU" sz="1600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71968" y="3290125"/>
              <a:ext cx="4292207" cy="37804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/>
                <a:t>Динамика объёма налоговых поступлений от СМСП, </a:t>
              </a:r>
              <a:endParaRPr lang="ru-RU" sz="1600" b="1" dirty="0" smtClean="0"/>
            </a:p>
            <a:p>
              <a:pPr algn="ctr"/>
              <a:r>
                <a:rPr lang="ru-RU" sz="1600" b="1" dirty="0" smtClean="0"/>
                <a:t>млн</a:t>
              </a:r>
              <a:r>
                <a:rPr lang="ru-RU" sz="1600" b="1" dirty="0"/>
                <a:t>. руб.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916301" y="547555"/>
              <a:ext cx="3877153" cy="37804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/>
                <a:t>Динамика оборота субъектов МСП, млн. руб.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916301" y="3290125"/>
              <a:ext cx="3877154" cy="37804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/>
                <a:t>Динамика численности занятых в МСП, чел.</a:t>
              </a: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5"/>
            <a:ext cx="12192000" cy="1272589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1"/>
            <a:ext cx="1057263" cy="1377864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1367947" y="27250"/>
            <a:ext cx="10824054" cy="11541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Основные показатели развития предпринимательства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ХАРАКТЕРИСТИКА РЫНКА ТРУДА СУРГУТСКОГО РАЙОНА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64423233"/>
              </p:ext>
            </p:extLst>
          </p:nvPr>
        </p:nvGraphicFramePr>
        <p:xfrm>
          <a:off x="197963" y="1405111"/>
          <a:ext cx="11802360" cy="5306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</p:spTree>
    <p:extLst>
      <p:ext uri="{BB962C8B-B14F-4D97-AF65-F5344CB8AC3E}">
        <p14:creationId xmlns:p14="http://schemas.microsoft.com/office/powerpoint/2010/main" val="28241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65464" y="-54957"/>
            <a:ext cx="10515600" cy="1064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мероприятий по ремонту и реконструкции дорог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ТУРИСТИЧЕСКИЙ ПОТЕНЦИАЛ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016236" y="606831"/>
            <a:ext cx="5095407" cy="55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481220708"/>
              </p:ext>
            </p:extLst>
          </p:nvPr>
        </p:nvGraphicFramePr>
        <p:xfrm>
          <a:off x="2989868" y="1610175"/>
          <a:ext cx="6212264" cy="275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226" y="4553675"/>
            <a:ext cx="2898994" cy="21055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68" y="4553376"/>
            <a:ext cx="2901207" cy="2109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23" y="4553147"/>
            <a:ext cx="3044858" cy="21119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74" y="4553675"/>
            <a:ext cx="2311875" cy="2105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2025000"/>
            <a:ext cx="2621994" cy="1881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60" y="2024999"/>
            <a:ext cx="2686489" cy="18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1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РАЗВИТИЕ ТУРИСТИЧЕСКОЙ ОТРАСЛИ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22681" y="1758708"/>
            <a:ext cx="4493387" cy="4062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09E5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37980381"/>
              </p:ext>
            </p:extLst>
          </p:nvPr>
        </p:nvGraphicFramePr>
        <p:xfrm>
          <a:off x="598780" y="1405112"/>
          <a:ext cx="10991537" cy="507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129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1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КОНКУРЕНТНЫЕ ПРЕИМУЩЕСТВА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22681" y="1758708"/>
            <a:ext cx="4493387" cy="40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09E5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10683" y="1897358"/>
            <a:ext cx="852589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Лучшие в округе по развитию предпринимательского климата </a:t>
            </a:r>
            <a:r>
              <a:rPr lang="ru-RU" sz="1500" b="1" dirty="0" smtClean="0">
                <a:solidFill>
                  <a:srgbClr val="002060"/>
                </a:solidFill>
                <a:latin typeface="Calibri "/>
              </a:rPr>
              <a:t>–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FF0000"/>
                </a:solidFill>
                <a:latin typeface="Calibri "/>
              </a:rPr>
              <a:t>100% внедрение успешных практик</a:t>
            </a:r>
            <a:r>
              <a:rPr lang="ru-RU" sz="1500" b="1" dirty="0" smtClean="0">
                <a:solidFill>
                  <a:srgbClr val="002060"/>
                </a:solidFill>
                <a:latin typeface="Calibri "/>
              </a:rPr>
              <a:t>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Агентства стратегических инициатив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 sz="1500" b="1" dirty="0" smtClean="0">
              <a:latin typeface="Calibri 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3882"/>
                </a:solidFill>
                <a:effectLst/>
                <a:uLnTx/>
                <a:uFillTx/>
                <a:latin typeface="Calibri "/>
              </a:rPr>
              <a:t>Готовые инвестиционные площадки и предложения </a:t>
            </a:r>
            <a:endParaRPr lang="ru-RU" altLang="ru-RU" sz="1500" b="1" dirty="0" smtClean="0">
              <a:solidFill>
                <a:schemeClr val="bg2">
                  <a:lumMod val="25000"/>
                </a:schemeClr>
              </a:solidFill>
              <a:latin typeface="Calibri 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(30 земельных участков, в том</a:t>
            </a:r>
            <a:r>
              <a:rPr kumimoji="0" lang="ru-RU" altLang="ru-RU" sz="15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 </a:t>
            </a: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числе 5 для реализации масштабных проектов,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135 планируемых к реализации проектов)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0" lang="ru-RU" altLang="ru-RU" sz="1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</a:rPr>
              <a:t>  </a:t>
            </a: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3882"/>
                </a:solidFill>
                <a:effectLst/>
                <a:uLnTx/>
                <a:uFillTx/>
                <a:latin typeface="Calibri "/>
              </a:rPr>
              <a:t>Высокий уровень инвестиционной привлекательности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(1 место в инвестиционном рейтинге по ХМАО-Югре, развитая нормативная база)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altLang="ru-RU" sz="1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</a:rPr>
              <a:t>  </a:t>
            </a: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3882"/>
                </a:solidFill>
                <a:effectLst/>
                <a:uLnTx/>
                <a:uFillTx/>
                <a:latin typeface="Calibri "/>
              </a:rPr>
              <a:t>Развитая система поддержки малого и среднего бизнеса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(финансовая, имущественная, образовательная и информационно-консультационная поддержка)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altLang="ru-RU" sz="1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</a:rPr>
              <a:t> Природно-ресурсный потенциал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</a:rPr>
              <a:t>(нефть, газ, биологические, растительные и водные ресурсы, лесные массивы)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96" y="1860656"/>
            <a:ext cx="789979" cy="789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292" y="1897359"/>
            <a:ext cx="505586" cy="7899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32" y="1897358"/>
            <a:ext cx="521386" cy="789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360" y="1876179"/>
            <a:ext cx="442388" cy="789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473" y="1860657"/>
            <a:ext cx="521386" cy="789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93" y="2939562"/>
            <a:ext cx="2934766" cy="31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1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БЛАГОДАРЮ ЗА ВНИМАНИЕ!</a:t>
            </a:r>
            <a:b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/>
            </a:r>
            <a:br>
              <a:rPr lang="ru-RU" sz="10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ДОБРО ПОЖАЛОВАТЬ В СУРГУТСКИЙ РАЙОН!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22681" y="1758708"/>
            <a:ext cx="4493387" cy="406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09E52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9658"/>
            <a:ext cx="12192000" cy="28676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6" y="4054280"/>
            <a:ext cx="2258855" cy="27776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28" y="4028245"/>
            <a:ext cx="2280871" cy="28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53" y="1397513"/>
            <a:ext cx="7884795" cy="4570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367947" y="27249"/>
            <a:ext cx="108240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ОБЩИЕ СВЕДЕНИЯ О СУРГУТСКОМ РАЙОНЕ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4267" y="1414586"/>
            <a:ext cx="3096415" cy="5246269"/>
            <a:chOff x="6409391" y="1545723"/>
            <a:chExt cx="5302209" cy="4836583"/>
          </a:xfrm>
        </p:grpSpPr>
        <p:sp>
          <p:nvSpPr>
            <p:cNvPr id="9" name="Прямоугольник с двумя усеченными противолежащими углами 8"/>
            <p:cNvSpPr/>
            <p:nvPr/>
          </p:nvSpPr>
          <p:spPr>
            <a:xfrm>
              <a:off x="6409391" y="2313290"/>
              <a:ext cx="5302209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13 ПОСЕЛЕНИЙ</a:t>
              </a:r>
            </a:p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26 НАСЕЛЕННЫХ ПУНКТОВ </a:t>
              </a:r>
            </a:p>
          </p:txBody>
        </p:sp>
        <p:sp>
          <p:nvSpPr>
            <p:cNvPr id="10" name="Прямоугольник с двумя усеченными противолежащими углами 9"/>
            <p:cNvSpPr/>
            <p:nvPr/>
          </p:nvSpPr>
          <p:spPr>
            <a:xfrm>
              <a:off x="6603099" y="3125009"/>
              <a:ext cx="5108501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НАСЕЛЕНИЕ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  <a:p>
              <a:pPr algn="r"/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123,023 тыс. чел.</a:t>
              </a:r>
            </a:p>
            <a:p>
              <a:pPr algn="r"/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59 % экономически активное</a:t>
              </a:r>
            </a:p>
          </p:txBody>
        </p:sp>
        <p:sp>
          <p:nvSpPr>
            <p:cNvPr id="11" name="Прямоугольник с двумя усеченными противолежащими углами 10"/>
            <p:cNvSpPr/>
            <p:nvPr/>
          </p:nvSpPr>
          <p:spPr>
            <a:xfrm>
              <a:off x="6779974" y="3898245"/>
              <a:ext cx="4931626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СРЕДНЯЯ ЗАРПЛАТА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 </a:t>
              </a:r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76,3 тыс. </a:t>
              </a:r>
              <a:r>
                <a:rPr lang="ru-RU" sz="1500" dirty="0" smtClean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₽</a:t>
              </a:r>
              <a:endParaRPr 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с двумя усеченными противолежащими углами 11"/>
            <p:cNvSpPr/>
            <p:nvPr/>
          </p:nvSpPr>
          <p:spPr>
            <a:xfrm>
              <a:off x="6779974" y="1545723"/>
              <a:ext cx="4931626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ПЛОЩАДЬ РАЙОНА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  <a:p>
              <a:pPr algn="r"/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105,5 тыс. км²</a:t>
              </a:r>
            </a:p>
          </p:txBody>
        </p:sp>
        <p:sp>
          <p:nvSpPr>
            <p:cNvPr id="13" name="Прямоугольник с двумя усеченными противолежащими углами 12"/>
            <p:cNvSpPr/>
            <p:nvPr/>
          </p:nvSpPr>
          <p:spPr>
            <a:xfrm>
              <a:off x="6409391" y="4689096"/>
              <a:ext cx="5302209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КЛИМАТ </a:t>
              </a:r>
            </a:p>
            <a:p>
              <a:pPr algn="r"/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РЕЗКО-КОНТИНЕНТАЛЬНЫЙ  </a:t>
              </a:r>
            </a:p>
            <a:p>
              <a:pPr algn="r"/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(местность, приравненная </a:t>
              </a:r>
              <a:endParaRPr lang="ru-RU" sz="1500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  <a:p>
              <a:pPr algn="r"/>
              <a:r>
                <a:rPr lang="ru-RU" sz="15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к </a:t>
              </a:r>
              <a:r>
                <a:rPr lang="ru-RU" sz="15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районам Крайнего Севера)</a:t>
              </a:r>
            </a:p>
          </p:txBody>
        </p:sp>
        <p:sp>
          <p:nvSpPr>
            <p:cNvPr id="27" name="Прямоугольник с двумя усеченными противолежащими углами 26"/>
            <p:cNvSpPr/>
            <p:nvPr/>
          </p:nvSpPr>
          <p:spPr>
            <a:xfrm>
              <a:off x="6779974" y="5662306"/>
              <a:ext cx="4931626" cy="720000"/>
            </a:xfrm>
            <a:prstGeom prst="snip2Diag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ТРАНСПОРТ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  </a:t>
              </a:r>
              <a:endParaRPr lang="ru-RU" sz="15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  <a:p>
              <a:pPr algn="r"/>
              <a:r>
                <a:rPr lang="ru-RU" sz="15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406 км АВТОДОРОГ,</a:t>
              </a:r>
            </a:p>
            <a:p>
              <a:pPr algn="r"/>
              <a:r>
                <a:rPr lang="ru-RU" sz="15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Ж/Д ВОКЗАЛ, АЭРОПОРТ, </a:t>
              </a:r>
            </a:p>
            <a:p>
              <a:pPr algn="r"/>
              <a:r>
                <a:rPr lang="ru-RU" sz="15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РЕЧНОЙ ВОКЗАЛ (г.Сургут)</a:t>
              </a:r>
              <a:endParaRPr lang="ru-RU" sz="1500" dirty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954670" y="1431798"/>
            <a:ext cx="4377889" cy="1428106"/>
            <a:chOff x="7775037" y="1440401"/>
            <a:chExt cx="4416964" cy="1980460"/>
          </a:xfrm>
        </p:grpSpPr>
        <p:sp>
          <p:nvSpPr>
            <p:cNvPr id="28" name="TextBox 4"/>
            <p:cNvSpPr txBox="1">
              <a:spLocks noChangeArrowheads="1"/>
            </p:cNvSpPr>
            <p:nvPr/>
          </p:nvSpPr>
          <p:spPr bwMode="auto">
            <a:xfrm>
              <a:off x="8182005" y="2737954"/>
              <a:ext cx="3205740" cy="68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>
                <a:spcBef>
                  <a:spcPct val="0"/>
                </a:spcBef>
                <a:buNone/>
                <a:defRPr/>
              </a:pPr>
              <a:r>
                <a:rPr kumimoji="0" lang="ru-RU" alt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РАССТОЯНИЕ ДО </a:t>
              </a: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СТОЛИЦЫ РФ  </a:t>
              </a:r>
              <a:endPara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  <a:cs typeface="Arial" panose="020B0604020202020204" pitchFamily="34" charset="0"/>
              </a:endParaRPr>
            </a:p>
            <a:p>
              <a:pPr lvl="0">
                <a:spcBef>
                  <a:spcPct val="0"/>
                </a:spcBef>
                <a:buNone/>
                <a:defRPr/>
              </a:pPr>
              <a:r>
                <a:rPr kumimoji="0" 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г</a:t>
              </a:r>
              <a:r>
                <a:rPr kumimoji="0" lang="ru-RU" sz="13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. </a:t>
              </a:r>
              <a:r>
                <a:rPr kumimoji="0" lang="ru-RU" altLang="ru-RU" sz="13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МОСКВА </a:t>
              </a:r>
              <a:r>
                <a:rPr lang="ru-RU" altLang="ru-RU" sz="1300" dirty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−</a:t>
              </a:r>
              <a:r>
                <a:rPr kumimoji="0" lang="ru-RU" alt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 2 853 км</a:t>
              </a:r>
              <a:endParaRPr kumimoji="0" lang="ru-RU" altLang="ru-RU" sz="13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  <a:cs typeface="Arial" panose="020B0604020202020204" pitchFamily="34" charset="0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037" y="1440401"/>
              <a:ext cx="386789" cy="522564"/>
            </a:xfrm>
            <a:prstGeom prst="rect">
              <a:avLst/>
            </a:prstGeom>
          </p:spPr>
        </p:pic>
        <p:sp>
          <p:nvSpPr>
            <p:cNvPr id="30" name="TextBox 4"/>
            <p:cNvSpPr txBox="1">
              <a:spLocks noChangeArrowheads="1"/>
            </p:cNvSpPr>
            <p:nvPr/>
          </p:nvSpPr>
          <p:spPr bwMode="auto">
            <a:xfrm>
              <a:off x="8182005" y="1440402"/>
              <a:ext cx="3083024" cy="68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kumimoji="0" lang="ru-RU" alt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АДМИНИСТРАТИВНЫЙ </a:t>
              </a:r>
              <a:r>
                <a:rPr kumimoji="0" lang="ru-RU" alt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ЦЕНТР </a:t>
              </a:r>
              <a:r>
                <a:rPr lang="ru-RU" alt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−</a:t>
              </a:r>
              <a:r>
                <a:rPr lang="ru-RU" altLang="ru-RU" sz="1300" b="1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Arial" panose="020B0604020202020204" pitchFamily="34" charset="0"/>
                </a:rPr>
                <a:t> </a:t>
              </a:r>
              <a:endParaRPr lang="ru-RU" altLang="ru-RU" sz="1300" b="1" dirty="0">
                <a:solidFill>
                  <a:schemeClr val="bg2">
                    <a:lumMod val="25000"/>
                  </a:schemeClr>
                </a:solidFill>
                <a:latin typeface="Calibri "/>
                <a:cs typeface="Arial" panose="020B0604020202020204" pitchFamily="34" charset="0"/>
              </a:endParaRPr>
            </a:p>
            <a:p>
              <a:pPr lvl="0">
                <a:spcBef>
                  <a:spcPct val="0"/>
                </a:spcBef>
                <a:buNone/>
                <a:defRPr/>
              </a:pPr>
              <a:r>
                <a:rPr kumimoji="0" lang="ru-RU" alt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 г</a:t>
              </a:r>
              <a:r>
                <a:rPr kumimoji="0" lang="ru-RU" altLang="ru-RU" sz="13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. </a:t>
              </a:r>
              <a:r>
                <a:rPr kumimoji="0" lang="ru-RU" alt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СУРГУТ</a:t>
              </a:r>
              <a:endParaRPr kumimoji="0" lang="ru-RU" altLang="ru-RU" sz="13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  <a:cs typeface="Arial" panose="020B0604020202020204" pitchFamily="34" charset="0"/>
              </a:endParaRPr>
            </a:p>
          </p:txBody>
        </p:sp>
        <p:sp>
          <p:nvSpPr>
            <p:cNvPr id="31" name="TextBox 4"/>
            <p:cNvSpPr txBox="1">
              <a:spLocks noChangeArrowheads="1"/>
            </p:cNvSpPr>
            <p:nvPr/>
          </p:nvSpPr>
          <p:spPr bwMode="auto">
            <a:xfrm>
              <a:off x="8182006" y="2085921"/>
              <a:ext cx="4009995" cy="68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alt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РАССТОЯНИЕ ДО РЕГИОНАЛЬНОГО </a:t>
              </a:r>
              <a:r>
                <a:rPr kumimoji="0" lang="ru-RU" alt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ЦЕНТРА</a:t>
              </a:r>
            </a:p>
            <a:p>
              <a:pPr lvl="0">
                <a:spcBef>
                  <a:spcPct val="0"/>
                </a:spcBef>
                <a:buNone/>
                <a:defRPr/>
              </a:pPr>
              <a:r>
                <a:rPr kumimoji="0" lang="ru-RU" alt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г. ХАНТЫ-МАНСИЙСК </a:t>
              </a:r>
              <a:r>
                <a:rPr lang="ru-RU" alt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 "/>
                  <a:cs typeface="Times New Roman" panose="02020603050405020304" pitchFamily="18" charset="0"/>
                </a:rPr>
                <a:t>−</a:t>
              </a:r>
              <a:r>
                <a:rPr kumimoji="0" lang="ru-RU" altLang="ru-RU" sz="13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alibri "/>
                  <a:cs typeface="Arial" panose="020B0604020202020204" pitchFamily="34" charset="0"/>
                </a:rPr>
                <a:t> 294 км</a:t>
              </a:r>
              <a:endParaRPr kumimoji="0" lang="ru-RU" altLang="ru-RU" sz="13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 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037" y="2658018"/>
              <a:ext cx="386789" cy="522564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037" y="2059530"/>
              <a:ext cx="386789" cy="522564"/>
            </a:xfrm>
            <a:prstGeom prst="rect">
              <a:avLst/>
            </a:prstGeom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03" y="2145851"/>
            <a:ext cx="835651" cy="8114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34" y="4048086"/>
            <a:ext cx="770308" cy="61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83" y="3088581"/>
            <a:ext cx="721459" cy="793604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3145241" y="5901193"/>
            <a:ext cx="3602669" cy="871857"/>
            <a:chOff x="3138020" y="5949756"/>
            <a:chExt cx="3602669" cy="8718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132" y="6026694"/>
              <a:ext cx="867557" cy="71797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020" y="5949756"/>
              <a:ext cx="1053493" cy="871857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548" y="5976015"/>
              <a:ext cx="857795" cy="70990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343" y="5987584"/>
              <a:ext cx="888785" cy="698331"/>
            </a:xfrm>
            <a:prstGeom prst="rect">
              <a:avLst/>
            </a:prstGeom>
          </p:spPr>
        </p:pic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91" y="1450967"/>
            <a:ext cx="601619" cy="59544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45" y="4863015"/>
            <a:ext cx="734365" cy="7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ВКЛАД МУНИЦИПАЛЬНОГО ОБРАЗОВАНИЯ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СУРГУТСКИЙ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РАЙОН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В ЭКОНОМИКУ ХМАО-ЮГРЫ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02453709"/>
              </p:ext>
            </p:extLst>
          </p:nvPr>
        </p:nvGraphicFramePr>
        <p:xfrm>
          <a:off x="310682" y="1405112"/>
          <a:ext cx="5599924" cy="509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62770435"/>
              </p:ext>
            </p:extLst>
          </p:nvPr>
        </p:nvGraphicFramePr>
        <p:xfrm>
          <a:off x="6127423" y="1405112"/>
          <a:ext cx="5882870" cy="509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233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СРЕДНЕМЕСЯЧНАЯ ЗАРАБОТНАЯ ПЛАТА РАБОТНИКОВ </a:t>
            </a:r>
            <a:b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ПО КРУПНЫМ И СРЕДНИМ ПРЕДПРИЯТИЯМ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14208542"/>
              </p:ext>
            </p:extLst>
          </p:nvPr>
        </p:nvGraphicFramePr>
        <p:xfrm>
          <a:off x="310683" y="1687397"/>
          <a:ext cx="11680211" cy="5071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</p:spTree>
    <p:extLst>
      <p:ext uri="{BB962C8B-B14F-4D97-AF65-F5344CB8AC3E}">
        <p14:creationId xmlns:p14="http://schemas.microsoft.com/office/powerpoint/2010/main" val="1232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ПРИОРИТЕТНЫЕ РАСХОДЫ БЮДЖЕТА СУРГУТСКОГО РАЙОНА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879369"/>
              </p:ext>
            </p:extLst>
          </p:nvPr>
        </p:nvGraphicFramePr>
        <p:xfrm>
          <a:off x="0" y="1377862"/>
          <a:ext cx="12192000" cy="5416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913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0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1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17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00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65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82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Наименование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расходной статьи</a:t>
                      </a:r>
                      <a:endParaRPr lang="ru-RU" sz="1300" b="1" strike="noStrike" kern="1200" baseline="0" dirty="0">
                        <a:solidFill>
                          <a:schemeClr val="bg1"/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Ед.изм.</a:t>
                      </a:r>
                      <a:endParaRPr lang="ru-RU" sz="1300" b="1" strike="noStrike" kern="1200" baseline="0" dirty="0">
                        <a:solidFill>
                          <a:schemeClr val="bg1"/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2015</a:t>
                      </a:r>
                      <a:endParaRPr lang="ru-RU" sz="1300" b="1" strike="noStrike" baseline="0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2016 </a:t>
                      </a:r>
                      <a:endParaRPr lang="ru-RU" sz="1300" b="1" strike="noStrike" kern="1200" baseline="0" dirty="0" smtClean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2017</a:t>
                      </a:r>
                      <a:endParaRPr lang="ru-RU" sz="1300" b="1" strike="noStrike" baseline="0" dirty="0">
                        <a:solidFill>
                          <a:schemeClr val="bg1"/>
                        </a:solidFill>
                        <a:effectLst/>
                        <a:latin typeface="Calibri 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2018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(ожидаем.)</a:t>
                      </a:r>
                      <a:endParaRPr lang="ru-RU" sz="1300" b="1" strike="noStrike" baseline="0" dirty="0">
                        <a:solidFill>
                          <a:schemeClr val="bg1"/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87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МП «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Обеспечение доступным и комфортным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жильём" </a:t>
                      </a:r>
                    </a:p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(</a:t>
                      </a:r>
                      <a:r>
                        <a:rPr lang="ru-RU" sz="10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за счет средств местного бюджета)</a:t>
                      </a:r>
                      <a:endParaRPr lang="ru-RU" sz="10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55 437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89 668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64 801</a:t>
                      </a:r>
                      <a:endParaRPr lang="ru-RU" sz="1300" b="1" strike="noStrike" baseline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276 130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62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МП "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Улучшение жилищных условий жителей Сургутского района" </a:t>
                      </a:r>
                      <a:endParaRPr lang="ru-RU" sz="1300" b="1" strike="noStrike" kern="12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</a:endParaRPr>
                    </a:p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(</a:t>
                      </a:r>
                      <a:r>
                        <a:rPr lang="ru-RU" sz="10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за счет средств местного бюджета)</a:t>
                      </a:r>
                      <a:endParaRPr lang="ru-RU" sz="10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244 696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191 784</a:t>
                      </a:r>
                      <a:endParaRPr lang="ru-RU" sz="1300" b="1" strike="noStrike" baseline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17 329</a:t>
                      </a:r>
                      <a:endParaRPr lang="ru-RU" sz="1300" b="1" strike="noStrike" baseline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2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МП "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Ликвидация  приспособленных для проживания строений" </a:t>
                      </a:r>
                      <a:endParaRPr lang="ru-RU" sz="1300" b="1" strike="noStrike" kern="12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</a:endParaRPr>
                    </a:p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(</a:t>
                      </a:r>
                      <a:r>
                        <a:rPr lang="ru-RU" sz="10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за счет средств местного бюджета)</a:t>
                      </a:r>
                      <a:endParaRPr lang="ru-RU" sz="10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18 229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13 300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39 598</a:t>
                      </a:r>
                      <a:endParaRPr lang="ru-RU" sz="1300" b="1" strike="noStrike" baseline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86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Капитальный 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ремонт объектов коммунального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хозяйства</a:t>
                      </a: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24 319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32 042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41 970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100 073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84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Ремонт 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образовательных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учреждений</a:t>
                      </a: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14 591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6 765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55 998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60 000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774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Развитие и укрепление материально-технической базы учреждений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культуры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16 781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14 000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774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Развитие и укрепление материально-технической базы учреждений физической культуры и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спорта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−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6 487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48 122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1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Строительство </a:t>
                      </a: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спортивных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сооружений</a:t>
                      </a: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36 871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18 845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81 787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347 621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735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Строительство и реконструкция объектов коммунального хозяйства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81 211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109 014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143 827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158 772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07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Ремонт ветхого жилого фонда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35 195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33 974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39 548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30 936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4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Иные межбюджетные трансферты на ремонт дорог поселениям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13 857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2 898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12 211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27 203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727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Иные межбюджетные трансферты на благоустройство поселений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тыс.руб.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347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2 151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25 316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50 597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933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</a:rPr>
                        <a:t>Итого</a:t>
                      </a:r>
                      <a:endParaRPr lang="ru-RU" sz="1300" b="1" strike="noStrike" baseline="0" dirty="0">
                        <a:solidFill>
                          <a:schemeClr val="bg1"/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тыс.руб.</a:t>
                      </a: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000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261 828</a:t>
                      </a: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000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558 282</a:t>
                      </a: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000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693 810</a:t>
                      </a: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6000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1"/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1 170 381</a:t>
                      </a:r>
                    </a:p>
                  </a:txBody>
                  <a:tcPr marL="7941" marR="12017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764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Удельный вес в общем бюджете района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2,8%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5,4%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6,7%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10,4%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933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Удельный вес в собственных доходах бюджета </a:t>
                      </a:r>
                      <a:r>
                        <a:rPr lang="ru-RU" sz="1300" b="1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  <a:ea typeface="+mn-ea"/>
                          <a:cs typeface="+mn-cs"/>
                        </a:rPr>
                        <a:t>района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strike="noStrike" kern="1200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+mn-ea"/>
                        <a:cs typeface="+mn-cs"/>
                      </a:endParaRPr>
                    </a:p>
                  </a:txBody>
                  <a:tcPr marL="89996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6,1%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12,8%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14,5%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7941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360000" algn="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strike="noStrike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 "/>
                        </a:rPr>
                        <a:t>24,1%</a:t>
                      </a:r>
                      <a:endParaRPr lang="ru-RU" sz="1300" b="1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1" marR="89996" marT="7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7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778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3" y="0"/>
            <a:ext cx="1057263" cy="1377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947" y="27249"/>
            <a:ext cx="10824054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alibri "/>
              </a:rPr>
              <a:t>РЕЗУЛЬТАТЫ ЭФФЕКТИВНОЙ ФИНАНСОВОЙ ПОЛИТИКИ</a:t>
            </a:r>
            <a:endParaRPr lang="ru-RU" sz="2500" b="1" dirty="0">
              <a:solidFill>
                <a:schemeClr val="bg1"/>
              </a:solidFill>
              <a:latin typeface="Calibri 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10683" y="1620826"/>
            <a:ext cx="3052183" cy="4968510"/>
            <a:chOff x="6779974" y="1536250"/>
            <a:chExt cx="5004763" cy="4390190"/>
          </a:xfrm>
        </p:grpSpPr>
        <p:sp>
          <p:nvSpPr>
            <p:cNvPr id="5" name="Прямоугольник с двумя усеченными противолежащими углами 4"/>
            <p:cNvSpPr/>
            <p:nvPr/>
          </p:nvSpPr>
          <p:spPr>
            <a:xfrm>
              <a:off x="6779976" y="2580967"/>
              <a:ext cx="5004761" cy="715552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Строительство за счет средств 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Сургутского района</a:t>
              </a:r>
            </a:p>
          </p:txBody>
        </p:sp>
        <p:sp>
          <p:nvSpPr>
            <p:cNvPr id="15" name="Прямоугольник с двумя усеченными противолежащими углами 14"/>
            <p:cNvSpPr/>
            <p:nvPr/>
          </p:nvSpPr>
          <p:spPr>
            <a:xfrm>
              <a:off x="6779974" y="3503201"/>
              <a:ext cx="5004761" cy="665082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Срок строительства  -  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2 года </a:t>
              </a:r>
            </a:p>
          </p:txBody>
        </p:sp>
        <p:sp>
          <p:nvSpPr>
            <p:cNvPr id="16" name="Прямоугольник с двумя усеченными противолежащими углами 15"/>
            <p:cNvSpPr/>
            <p:nvPr/>
          </p:nvSpPr>
          <p:spPr>
            <a:xfrm>
              <a:off x="6779974" y="4368789"/>
              <a:ext cx="5004761" cy="622265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Стоимость - 146 млн. </a:t>
              </a:r>
              <a:r>
                <a:rPr lang="en-US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₽</a:t>
              </a:r>
              <a:endParaRPr lang="ru-RU" sz="1500" b="1" dirty="0">
                <a:solidFill>
                  <a:schemeClr val="bg1"/>
                </a:solidFill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с двумя усеченными противолежащими углами 12"/>
            <p:cNvSpPr/>
            <p:nvPr/>
          </p:nvSpPr>
          <p:spPr>
            <a:xfrm>
              <a:off x="6779974" y="1536250"/>
              <a:ext cx="5004761" cy="837526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Спортивный комплекс с универсальным игровым залом в г. п.Фёдоровский </a:t>
              </a:r>
            </a:p>
          </p:txBody>
        </p:sp>
        <p:sp>
          <p:nvSpPr>
            <p:cNvPr id="14" name="Прямоугольник с двумя усеченными противолежащими углами 13"/>
            <p:cNvSpPr/>
            <p:nvPr/>
          </p:nvSpPr>
          <p:spPr>
            <a:xfrm>
              <a:off x="6779974" y="5148601"/>
              <a:ext cx="5004761" cy="777839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Площадь – 1 836,19 м2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Пропускная способность –  80 человек в смену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829130" y="1619854"/>
            <a:ext cx="3052182" cy="4943458"/>
            <a:chOff x="6779974" y="1536250"/>
            <a:chExt cx="5004763" cy="4390190"/>
          </a:xfrm>
        </p:grpSpPr>
        <p:sp>
          <p:nvSpPr>
            <p:cNvPr id="19" name="Прямоугольник с двумя усеченными противолежащими углами 18"/>
            <p:cNvSpPr/>
            <p:nvPr/>
          </p:nvSpPr>
          <p:spPr>
            <a:xfrm>
              <a:off x="6779976" y="2580967"/>
              <a:ext cx="5004761" cy="715552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Строительство за счет средств 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Сургутского района</a:t>
              </a:r>
            </a:p>
          </p:txBody>
        </p:sp>
        <p:sp>
          <p:nvSpPr>
            <p:cNvPr id="20" name="Прямоугольник с двумя усеченными противолежащими углами 19"/>
            <p:cNvSpPr/>
            <p:nvPr/>
          </p:nvSpPr>
          <p:spPr>
            <a:xfrm>
              <a:off x="6779974" y="3503201"/>
              <a:ext cx="5004761" cy="665082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Срок строительства  -  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2 года </a:t>
              </a:r>
            </a:p>
          </p:txBody>
        </p:sp>
        <p:sp>
          <p:nvSpPr>
            <p:cNvPr id="21" name="Прямоугольник с двумя усеченными противолежащими углами 20"/>
            <p:cNvSpPr/>
            <p:nvPr/>
          </p:nvSpPr>
          <p:spPr>
            <a:xfrm>
              <a:off x="6779974" y="4368789"/>
              <a:ext cx="5004761" cy="622265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Стоимость - 125 млн. </a:t>
              </a:r>
              <a:r>
                <a:rPr lang="en-US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₽</a:t>
              </a:r>
              <a:endParaRPr lang="ru-RU" sz="1500" b="1" dirty="0">
                <a:solidFill>
                  <a:schemeClr val="bg1"/>
                </a:solidFill>
                <a:latin typeface="Calibri 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с двумя усеченными противолежащими углами 21"/>
            <p:cNvSpPr/>
            <p:nvPr/>
          </p:nvSpPr>
          <p:spPr>
            <a:xfrm>
              <a:off x="6779974" y="1536250"/>
              <a:ext cx="5004761" cy="837526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Спортивный комплекс «Лидер»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с универсальным игровым залом в г. п. Барсово </a:t>
              </a:r>
            </a:p>
          </p:txBody>
        </p:sp>
        <p:sp>
          <p:nvSpPr>
            <p:cNvPr id="23" name="Прямоугольник с двумя усеченными противолежащими углами 22"/>
            <p:cNvSpPr/>
            <p:nvPr/>
          </p:nvSpPr>
          <p:spPr>
            <a:xfrm>
              <a:off x="6779974" y="5148601"/>
              <a:ext cx="5004761" cy="777839"/>
            </a:xfrm>
            <a:prstGeom prst="snip2DiagRect">
              <a:avLst/>
            </a:prstGeom>
            <a:gradFill flip="none" rotWithShape="1">
              <a:gsLst>
                <a:gs pos="10000">
                  <a:srgbClr val="359761"/>
                </a:gs>
                <a:gs pos="21000">
                  <a:schemeClr val="accent5">
                    <a:lumMod val="60000"/>
                    <a:lumOff val="40000"/>
                  </a:schemeClr>
                </a:gs>
                <a:gs pos="35000">
                  <a:srgbClr val="2A378B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  Площадь – 1 426,5 м2</a:t>
              </a:r>
            </a:p>
            <a:p>
              <a:pPr algn="ctr"/>
              <a:r>
                <a:rPr lang="ru-RU" sz="1500" b="1" dirty="0">
                  <a:solidFill>
                    <a:schemeClr val="bg1"/>
                  </a:solidFill>
                  <a:latin typeface="Calibri "/>
                  <a:cs typeface="Times New Roman" panose="02020603050405020304" pitchFamily="18" charset="0"/>
                </a:rPr>
                <a:t> Пропускная способность  – 50 человек в смену</a:t>
              </a:r>
            </a:p>
          </p:txBody>
        </p:sp>
      </p:grpSp>
      <p:sp>
        <p:nvSpPr>
          <p:cNvPr id="25" name="Стрелка вправо с вырезом 24"/>
          <p:cNvSpPr/>
          <p:nvPr/>
        </p:nvSpPr>
        <p:spPr>
          <a:xfrm>
            <a:off x="3458382" y="2094752"/>
            <a:ext cx="764477" cy="474413"/>
          </a:xfrm>
          <a:prstGeom prst="notchedRightArrow">
            <a:avLst/>
          </a:prstGeom>
          <a:solidFill>
            <a:srgbClr val="109E5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10800000">
            <a:off x="7969134" y="4826496"/>
            <a:ext cx="764477" cy="474413"/>
          </a:xfrm>
          <a:prstGeom prst="notchedRightArrow">
            <a:avLst/>
          </a:prstGeom>
          <a:solidFill>
            <a:srgbClr val="109E5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30" y="1620826"/>
            <a:ext cx="3540684" cy="2321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380" y="4030968"/>
            <a:ext cx="3555233" cy="25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563517"/>
              </p:ext>
            </p:extLst>
          </p:nvPr>
        </p:nvGraphicFramePr>
        <p:xfrm>
          <a:off x="229541" y="1475360"/>
          <a:ext cx="11732918" cy="525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ОСНОВНЫЕ ПОКАЗАТЕЛИ ПО СОВЕРШЕНСТВОВАНИЮ КОММУНАЛЬНОГО ХОЗЯЙСТВА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41150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108882"/>
              </p:ext>
            </p:extLst>
          </p:nvPr>
        </p:nvGraphicFramePr>
        <p:xfrm>
          <a:off x="289330" y="1349751"/>
          <a:ext cx="11701565" cy="53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7863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" y="0"/>
            <a:ext cx="1057263" cy="137786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6646" y="27249"/>
            <a:ext cx="10905355" cy="132556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ОСНОВНЫЕ ПОКАЗАТЕЛИ МЕРОПРИЯТИЙ </a:t>
            </a:r>
            <a:b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</a:br>
            <a:r>
              <a:rPr lang="ru-RU" sz="2500" b="1" dirty="0" smtClean="0">
                <a:solidFill>
                  <a:schemeClr val="bg1">
                    <a:lumMod val="95000"/>
                  </a:schemeClr>
                </a:solidFill>
                <a:latin typeface="Calibri "/>
              </a:rPr>
              <a:t>ПО РЕМОНТУ И РЕКОНСТРУКЦИИ ДОРОГ</a:t>
            </a:r>
            <a:endParaRPr lang="ru-RU" sz="2500" b="1" dirty="0">
              <a:solidFill>
                <a:schemeClr val="bg1">
                  <a:lumMod val="95000"/>
                </a:schemeClr>
              </a:solidFill>
              <a:latin typeface="Calibri 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10181942" y="1531563"/>
            <a:ext cx="970961" cy="281255"/>
          </a:xfrm>
          <a:prstGeom prst="wedgeRectCallout">
            <a:avLst>
              <a:gd name="adj1" fmla="val -24717"/>
              <a:gd name="adj2" fmla="val 300471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208 826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8115015" y="1516648"/>
            <a:ext cx="970961" cy="281255"/>
          </a:xfrm>
          <a:prstGeom prst="wedgeRectCallout">
            <a:avLst>
              <a:gd name="adj1" fmla="val -30542"/>
              <a:gd name="adj2" fmla="val 618882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154 685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876243" y="1531563"/>
            <a:ext cx="970961" cy="281255"/>
          </a:xfrm>
          <a:prstGeom prst="wedgeRectCallout">
            <a:avLst>
              <a:gd name="adj1" fmla="val -38308"/>
              <a:gd name="adj2" fmla="val 111158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64 </a:t>
            </a: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907</a:t>
            </a:r>
            <a:endParaRPr lang="ru-RU" sz="1300" b="1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6029092" y="1534434"/>
            <a:ext cx="970961" cy="281255"/>
          </a:xfrm>
          <a:prstGeom prst="wedgeRectCallout">
            <a:avLst>
              <a:gd name="adj1" fmla="val -34426"/>
              <a:gd name="adj2" fmla="val 1336144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24 839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7060" y="1515581"/>
            <a:ext cx="952107" cy="281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Calibri "/>
              </a:rPr>
              <a:t>итого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890392" y="1523978"/>
            <a:ext cx="970961" cy="281255"/>
          </a:xfrm>
          <a:prstGeom prst="wedgeRectCallout">
            <a:avLst>
              <a:gd name="adj1" fmla="val -35397"/>
              <a:gd name="adj2" fmla="val 1124987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latin typeface="Calibri "/>
                <a:cs typeface="Times New Roman" panose="02020603050405020304" pitchFamily="18" charset="0"/>
              </a:rPr>
              <a:t>64 009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3057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4165</TotalTime>
  <Words>4333</Words>
  <Application>Microsoft Office PowerPoint</Application>
  <PresentationFormat>Широкоэкранный</PresentationFormat>
  <Paragraphs>516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Calibri 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ВКЛАД МУНИЦИПАЛЬНОГО ОБРАЗОВАНИЯ  СУРГУТСКИЙ РАЙОН  В ЭКОНОМИКУ ХМАО-ЮГРЫ</vt:lpstr>
      <vt:lpstr>СРЕДНЕМЕСЯЧНАЯ ЗАРАБОТНАЯ ПЛАТА РАБОТНИКОВ  ПО КРУПНЫМ И СРЕДНИМ ПРЕДПРИЯТИЯМ</vt:lpstr>
      <vt:lpstr>ПРИОРИТЕТНЫЕ РАСХОДЫ БЮДЖЕТА СУРГУТСКОГО РАЙОНА</vt:lpstr>
      <vt:lpstr>РЕЗУЛЬТАТЫ ЭФФЕКТИВНОЙ ФИНАНСОВОЙ ПОЛИТИКИ</vt:lpstr>
      <vt:lpstr>ОСНОВНЫЕ ПОКАЗАТЕЛИ ПО СОВЕРШЕНСТВОВАНИЮ КОММУНАЛЬНОГО ХОЗЯЙСТВА</vt:lpstr>
      <vt:lpstr>ОСНОВНЫЕ ПОКАЗАТЕЛИ МЕРОПРИЯТИЙ  ПО РЕМОНТУ И РЕКОНСТРУКЦИИ ДОРОГ</vt:lpstr>
      <vt:lpstr>ОСНОВНЫЕ ПОКАЗАТЕЛИ МЕРОПРИЯТИЙ ПО БЛАГОУСТРОЙСТВУ ТЕРРИТОРИИ СУРГУТСКОГО РАЙОНА</vt:lpstr>
      <vt:lpstr>ДИНАМИКА СТРОИТЕЛЬСТВА СПОРТИВНЫХ ОБЪЕКТОВ</vt:lpstr>
      <vt:lpstr>Информация о реализации жилищных программ  в Сургутском районе за 2014-2018 годы</vt:lpstr>
      <vt:lpstr>ИНВЕСТИЦИОННЫЕ ПРОЕКТЫ СУРГУТСКОГО РАЙОНА</vt:lpstr>
      <vt:lpstr>РЕАЛИЗУЕМЫЕ МАСШТАБНЫЕ ИНВЕСТИЦИОННЫЕ ПРОЕКТЫ</vt:lpstr>
      <vt:lpstr>Презентация PowerPoint</vt:lpstr>
      <vt:lpstr>ВНЕДРЕНИЕ УСПЕШНЫХ ПРАКТИК ПОДДЕРЖКИ ПРЕДПРИНИМАТЕЛЬСТВА И УЛУЧШЕНИЯ ИНВЕСТКЛИМАТА</vt:lpstr>
      <vt:lpstr>ИНФОРМАЦИОННОЕ ОБЕСПЕЧЕНИЕ</vt:lpstr>
      <vt:lpstr>ТЕХНИЧЕСКИЙ СОВЕТ ПО РАЗВИТИЮ БИЗНЕСА -  ПОД РУКОВОДСТВОМ ПРЕДСТАВИТЕЛЯ БИЗНЕСА</vt:lpstr>
      <vt:lpstr>ФОРМИРОВАНИЕ БЛАГОПРИЯТНОЙ СРЕДЫ –  СНИЖЕНИЕ АДМИНИСТРАТИВНЫХ БАРЬЕРОВ</vt:lpstr>
      <vt:lpstr>ИНВЕСТИЦИОННЫЕ ПРЕДЛОЖЕНИЯ</vt:lpstr>
      <vt:lpstr>ЭФФЕКТИВНОСТЬ РАБОТЫ МУНИЦИПАЛИТЕТА</vt:lpstr>
      <vt:lpstr>МЕРЫ ПОДДЕРЖКИ СУБЪЕКТОВ МАЛОГО И СРЕДНЕГО БИЗНЕСА</vt:lpstr>
      <vt:lpstr>ЭФФЕКТИВНОСТЬ БЮДЖЕТНОЙ ПОДДЕРЖКИ</vt:lpstr>
      <vt:lpstr>Презентация PowerPoint</vt:lpstr>
      <vt:lpstr>ХАРАКТЕРИСТИКА РЫНКА ТРУДА СУРГУТСКОГО РАЙОНА</vt:lpstr>
      <vt:lpstr>ТУРИСТИЧЕСКИЙ ПОТЕНЦИАЛ</vt:lpstr>
      <vt:lpstr>РАЗВИТИЕ ТУРИСТИЧЕСКОЙ ОТРАСЛИ</vt:lpstr>
      <vt:lpstr>КОНКУРЕНТНЫЕ ПРЕИМУЩЕСТВА</vt:lpstr>
      <vt:lpstr>БЛАГОДАРЮ ЗА ВНИМАНИЕ!  ДОБРО ПОЖАЛОВАТЬ В СУРГУТСКИЙ РАЙОН!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Куликов Эдуард Владиславович</dc:creator>
  <cp:lastModifiedBy>Иванцова Любовь Анатольевна</cp:lastModifiedBy>
  <cp:revision>242</cp:revision>
  <cp:lastPrinted>2018-10-23T10:22:15Z</cp:lastPrinted>
  <dcterms:created xsi:type="dcterms:W3CDTF">2018-10-16T09:55:18Z</dcterms:created>
  <dcterms:modified xsi:type="dcterms:W3CDTF">2018-10-31T10:40:09Z</dcterms:modified>
</cp:coreProperties>
</file>