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15"/>
  </p:notesMasterIdLst>
  <p:sldIdLst>
    <p:sldId id="268" r:id="rId2"/>
    <p:sldId id="279" r:id="rId3"/>
    <p:sldId id="280" r:id="rId4"/>
    <p:sldId id="281" r:id="rId5"/>
    <p:sldId id="283" r:id="rId6"/>
    <p:sldId id="282" r:id="rId7"/>
    <p:sldId id="284" r:id="rId8"/>
    <p:sldId id="285" r:id="rId9"/>
    <p:sldId id="286" r:id="rId10"/>
    <p:sldId id="287" r:id="rId11"/>
    <p:sldId id="288" r:id="rId12"/>
    <p:sldId id="289"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91F"/>
    <a:srgbClr val="000A28"/>
    <a:srgbClr val="FF9759"/>
    <a:srgbClr val="69ADB1"/>
    <a:srgbClr val="FE6601"/>
    <a:srgbClr val="A4BC6F"/>
    <a:srgbClr val="112234"/>
    <a:srgbClr val="63B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83" autoAdjust="0"/>
    <p:restoredTop sz="94925"/>
  </p:normalViewPr>
  <p:slideViewPr>
    <p:cSldViewPr snapToGrid="0">
      <p:cViewPr varScale="1">
        <p:scale>
          <a:sx n="81" d="100"/>
          <a:sy n="81" d="100"/>
        </p:scale>
        <p:origin x="1624" y="19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image" Target="../media/image5.emf"/><Relationship Id="rId2" Type="http://schemas.openxmlformats.org/officeDocument/2006/relationships/image" Target="../media/image2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wmf"/><Relationship Id="rId2" Type="http://schemas.openxmlformats.org/officeDocument/2006/relationships/image" Target="../media/image25.emf"/><Relationship Id="rId3"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 Id="rId3"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AA0BFA-2650-4C28-A211-875B2D2E77FA}" type="datetimeFigureOut">
              <a:rPr lang="ru-RU" smtClean="0"/>
              <a:t>20.01.19</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7D37FD-2F85-437B-935A-14068B8E4C3D}" type="slidenum">
              <a:rPr lang="ru-RU" smtClean="0"/>
              <a:t>‹#›</a:t>
            </a:fld>
            <a:endParaRPr lang="ru-RU"/>
          </a:p>
        </p:txBody>
      </p:sp>
    </p:spTree>
    <p:extLst>
      <p:ext uri="{BB962C8B-B14F-4D97-AF65-F5344CB8AC3E}">
        <p14:creationId xmlns:p14="http://schemas.microsoft.com/office/powerpoint/2010/main" val="929592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sz="1200" kern="1200" dirty="0" smtClean="0">
                <a:solidFill>
                  <a:schemeClr val="tx1"/>
                </a:solidFill>
                <a:effectLst/>
                <a:latin typeface="+mn-lt"/>
                <a:ea typeface="+mn-ea"/>
                <a:cs typeface="+mn-cs"/>
              </a:rPr>
              <a:t> </a:t>
            </a:r>
          </a:p>
          <a:p>
            <a:pPr fontAlgn="base"/>
            <a:r>
              <a:rPr lang="ru-RU" sz="1200" kern="1200" dirty="0" smtClean="0">
                <a:solidFill>
                  <a:schemeClr val="tx1"/>
                </a:solidFill>
                <a:effectLst/>
                <a:latin typeface="+mn-lt"/>
                <a:ea typeface="+mn-ea"/>
                <a:cs typeface="+mn-cs"/>
              </a:rPr>
              <a:t>Люди, далекие от Церкви, не имеющие опыта духовной жизни, часто видят в христианстве одни запреты и ограничения. Это весьма примитивный взгляд.</a:t>
            </a:r>
          </a:p>
          <a:p>
            <a:pPr fontAlgn="base"/>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Рассмотрим </a:t>
            </a:r>
            <a:r>
              <a:rPr lang="ru-RU" sz="1200" b="1" kern="1200" dirty="0" smtClean="0">
                <a:solidFill>
                  <a:schemeClr val="tx1"/>
                </a:solidFill>
                <a:effectLst/>
                <a:latin typeface="+mn-lt"/>
                <a:ea typeface="+mn-ea"/>
                <a:cs typeface="+mn-cs"/>
              </a:rPr>
              <a:t>десять заповедей закона </a:t>
            </a:r>
            <a:r>
              <a:rPr lang="ru-RU" sz="1200" b="1" kern="1200" dirty="0" err="1" smtClean="0">
                <a:solidFill>
                  <a:schemeClr val="tx1"/>
                </a:solidFill>
                <a:effectLst/>
                <a:latin typeface="+mn-lt"/>
                <a:ea typeface="+mn-ea"/>
                <a:cs typeface="+mn-cs"/>
              </a:rPr>
              <a:t>Божиего</a:t>
            </a:r>
            <a:r>
              <a:rPr lang="ru-RU" sz="1200" kern="1200" dirty="0" smtClean="0">
                <a:solidFill>
                  <a:schemeClr val="tx1"/>
                </a:solidFill>
                <a:effectLst/>
                <a:latin typeface="+mn-lt"/>
                <a:ea typeface="+mn-ea"/>
                <a:cs typeface="+mn-cs"/>
              </a:rPr>
              <a:t>:</a:t>
            </a:r>
          </a:p>
          <a:p>
            <a:pPr lvl="0" fontAlgn="base"/>
            <a:r>
              <a:rPr lang="ru-RU" sz="1200" kern="1200" dirty="0" smtClean="0">
                <a:solidFill>
                  <a:schemeClr val="tx1"/>
                </a:solidFill>
                <a:effectLst/>
                <a:latin typeface="+mn-lt"/>
                <a:ea typeface="+mn-ea"/>
                <a:cs typeface="+mn-cs"/>
              </a:rPr>
              <a:t>Я Господь, Бог твой; да не будет у тебя других богов пред </a:t>
            </a:r>
            <a:r>
              <a:rPr lang="ru-RU" sz="1200" kern="1200" dirty="0" err="1" smtClean="0">
                <a:solidFill>
                  <a:schemeClr val="tx1"/>
                </a:solidFill>
                <a:effectLst/>
                <a:latin typeface="+mn-lt"/>
                <a:ea typeface="+mn-ea"/>
                <a:cs typeface="+mn-cs"/>
              </a:rPr>
              <a:t>лицем</a:t>
            </a:r>
            <a:r>
              <a:rPr lang="ru-RU" sz="1200" kern="1200" dirty="0" smtClean="0">
                <a:solidFill>
                  <a:schemeClr val="tx1"/>
                </a:solidFill>
                <a:effectLst/>
                <a:latin typeface="+mn-lt"/>
                <a:ea typeface="+mn-ea"/>
                <a:cs typeface="+mn-cs"/>
              </a:rPr>
              <a:t> Моим.</a:t>
            </a:r>
          </a:p>
          <a:p>
            <a:pPr lvl="0" fontAlgn="base"/>
            <a:r>
              <a:rPr lang="ru-RU" sz="1200" kern="1200" dirty="0" smtClean="0">
                <a:solidFill>
                  <a:schemeClr val="tx1"/>
                </a:solidFill>
                <a:effectLst/>
                <a:latin typeface="+mn-lt"/>
                <a:ea typeface="+mn-ea"/>
                <a:cs typeface="+mn-cs"/>
              </a:rPr>
              <a:t>Не делай себе кумира и никакого изображения того, что на небе вверху, и что на земле внизу, и что в воде ниже земли; не поклоняйся им и не служи им.</a:t>
            </a:r>
          </a:p>
          <a:p>
            <a:pPr lvl="0" fontAlgn="base"/>
            <a:r>
              <a:rPr lang="ru-RU" sz="1200" kern="1200" dirty="0" smtClean="0">
                <a:solidFill>
                  <a:schemeClr val="tx1"/>
                </a:solidFill>
                <a:effectLst/>
                <a:latin typeface="+mn-lt"/>
                <a:ea typeface="+mn-ea"/>
                <a:cs typeface="+mn-cs"/>
              </a:rPr>
              <a:t>Не произноси имени Господа, Бога твоего напрасно.</a:t>
            </a:r>
          </a:p>
          <a:p>
            <a:pPr lvl="0" fontAlgn="base"/>
            <a:r>
              <a:rPr lang="ru-RU" sz="1200" kern="1200" dirty="0" smtClean="0">
                <a:solidFill>
                  <a:schemeClr val="tx1"/>
                </a:solidFill>
                <a:effectLst/>
                <a:latin typeface="+mn-lt"/>
                <a:ea typeface="+mn-ea"/>
                <a:cs typeface="+mn-cs"/>
              </a:rPr>
              <a:t>Помни день субботний, чтобы святить его; Шесть дней работай и делай всякие дела твои, а день седьмой — суббота Господу, Богу твоему.</a:t>
            </a:r>
          </a:p>
          <a:p>
            <a:pPr lvl="0" fontAlgn="base"/>
            <a:r>
              <a:rPr lang="ru-RU" sz="1200" kern="1200" dirty="0" smtClean="0">
                <a:solidFill>
                  <a:schemeClr val="tx1"/>
                </a:solidFill>
                <a:effectLst/>
                <a:latin typeface="+mn-lt"/>
                <a:ea typeface="+mn-ea"/>
                <a:cs typeface="+mn-cs"/>
              </a:rPr>
              <a:t>Почитай отца твоего и мать твою, чтобы продлились дни твои на земле.</a:t>
            </a:r>
          </a:p>
          <a:p>
            <a:pPr lvl="0" fontAlgn="base"/>
            <a:r>
              <a:rPr lang="ru-RU" sz="1200" kern="1200" dirty="0" smtClean="0">
                <a:solidFill>
                  <a:schemeClr val="tx1"/>
                </a:solidFill>
                <a:effectLst/>
                <a:latin typeface="+mn-lt"/>
                <a:ea typeface="+mn-ea"/>
                <a:cs typeface="+mn-cs"/>
              </a:rPr>
              <a:t>Не убивай.</a:t>
            </a:r>
          </a:p>
          <a:p>
            <a:pPr lvl="0" fontAlgn="base"/>
            <a:r>
              <a:rPr lang="ru-RU" sz="1200" kern="1200" dirty="0" smtClean="0">
                <a:solidFill>
                  <a:schemeClr val="tx1"/>
                </a:solidFill>
                <a:effectLst/>
                <a:latin typeface="+mn-lt"/>
                <a:ea typeface="+mn-ea"/>
                <a:cs typeface="+mn-cs"/>
              </a:rPr>
              <a:t>Не прелюбодействуй.</a:t>
            </a:r>
          </a:p>
          <a:p>
            <a:pPr lvl="0" fontAlgn="base"/>
            <a:r>
              <a:rPr lang="ru-RU" sz="1200" kern="1200" dirty="0" smtClean="0">
                <a:solidFill>
                  <a:schemeClr val="tx1"/>
                </a:solidFill>
                <a:effectLst/>
                <a:latin typeface="+mn-lt"/>
                <a:ea typeface="+mn-ea"/>
                <a:cs typeface="+mn-cs"/>
              </a:rPr>
              <a:t>Не кради.</a:t>
            </a:r>
          </a:p>
          <a:p>
            <a:pPr lvl="0" fontAlgn="base"/>
            <a:r>
              <a:rPr lang="ru-RU" sz="1200" kern="1200" dirty="0" smtClean="0">
                <a:solidFill>
                  <a:schemeClr val="tx1"/>
                </a:solidFill>
                <a:effectLst/>
                <a:latin typeface="+mn-lt"/>
                <a:ea typeface="+mn-ea"/>
                <a:cs typeface="+mn-cs"/>
              </a:rPr>
              <a:t>Не произноси ложного свидетельства на ближнего твоего.</a:t>
            </a:r>
          </a:p>
          <a:p>
            <a:pPr lvl="0" fontAlgn="base"/>
            <a:r>
              <a:rPr lang="ru-RU" sz="1200" kern="1200" dirty="0" smtClean="0">
                <a:solidFill>
                  <a:schemeClr val="tx1"/>
                </a:solidFill>
                <a:effectLst/>
                <a:latin typeface="+mn-lt"/>
                <a:ea typeface="+mn-ea"/>
                <a:cs typeface="+mn-cs"/>
              </a:rPr>
              <a:t>Не желай дома ближнего твоего; не желай жены ближнего твоего, ни раба его, ни рабыни его, ни вола его, ни осла его, ничего, что у ближнего твоего.</a:t>
            </a:r>
          </a:p>
          <a:p>
            <a:r>
              <a:rPr lang="ru-RU" sz="1200" kern="1200" dirty="0" smtClean="0">
                <a:solidFill>
                  <a:schemeClr val="tx1"/>
                </a:solidFill>
                <a:effectLst/>
                <a:latin typeface="+mn-lt"/>
                <a:ea typeface="+mn-ea"/>
                <a:cs typeface="+mn-cs"/>
              </a:rPr>
              <a:t>Презентация для бизнеса:</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Стратегия РФ -  новый стандарт взаимодействия,</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инструмент для решения вопросов с </a:t>
            </a:r>
          </a:p>
          <a:p>
            <a:pPr lvl="0" fontAlgn="base"/>
            <a:r>
              <a:rPr lang="ru-RU" sz="1200" kern="1200" dirty="0" smtClean="0">
                <a:solidFill>
                  <a:schemeClr val="tx1"/>
                </a:solidFill>
                <a:effectLst/>
                <a:latin typeface="+mn-lt"/>
                <a:ea typeface="+mn-ea"/>
                <a:cs typeface="+mn-cs"/>
              </a:rPr>
              <a:t>властью</a:t>
            </a:r>
          </a:p>
          <a:p>
            <a:pPr lvl="0" fontAlgn="base"/>
            <a:r>
              <a:rPr lang="ru-RU" sz="1200" kern="1200" dirty="0" smtClean="0">
                <a:solidFill>
                  <a:schemeClr val="tx1"/>
                </a:solidFill>
                <a:effectLst/>
                <a:latin typeface="+mn-lt"/>
                <a:ea typeface="+mn-ea"/>
                <a:cs typeface="+mn-cs"/>
              </a:rPr>
              <a:t>бизнесом</a:t>
            </a:r>
          </a:p>
          <a:p>
            <a:pPr lvl="0" fontAlgn="base"/>
            <a:r>
              <a:rPr lang="ru-RU" sz="1200" kern="1200" dirty="0" smtClean="0">
                <a:solidFill>
                  <a:schemeClr val="tx1"/>
                </a:solidFill>
                <a:effectLst/>
                <a:latin typeface="+mn-lt"/>
                <a:ea typeface="+mn-ea"/>
                <a:cs typeface="+mn-cs"/>
              </a:rPr>
              <a:t>обществом</a:t>
            </a:r>
          </a:p>
          <a:p>
            <a:r>
              <a:rPr lang="ru-RU" sz="1200" kern="1200" dirty="0" smtClean="0">
                <a:solidFill>
                  <a:schemeClr val="tx1"/>
                </a:solidFill>
                <a:effectLst/>
                <a:latin typeface="+mn-lt"/>
                <a:ea typeface="+mn-ea"/>
                <a:cs typeface="+mn-cs"/>
              </a:rPr>
              <a:t> </a:t>
            </a:r>
          </a:p>
          <a:p>
            <a:pPr lvl="0" fontAlgn="base"/>
            <a:r>
              <a:rPr lang="ru-RU" sz="1200" kern="1200" dirty="0" smtClean="0">
                <a:solidFill>
                  <a:schemeClr val="tx1"/>
                </a:solidFill>
                <a:effectLst/>
                <a:latin typeface="+mn-lt"/>
                <a:ea typeface="+mn-ea"/>
                <a:cs typeface="+mn-cs"/>
              </a:rPr>
              <a:t>1. Единая платформа как система ценностей, которая связывает землю, муниципалитеты, регионы, страну . </a:t>
            </a:r>
            <a:r>
              <a:rPr lang="ru-RU" sz="1200" kern="1200" dirty="0" err="1" smtClean="0">
                <a:solidFill>
                  <a:schemeClr val="tx1"/>
                </a:solidFill>
                <a:effectLst/>
                <a:latin typeface="+mn-lt"/>
                <a:ea typeface="+mn-ea"/>
                <a:cs typeface="+mn-cs"/>
              </a:rPr>
              <a:t>Соорганизует</a:t>
            </a:r>
            <a:r>
              <a:rPr lang="ru-RU" sz="1200" kern="1200" dirty="0" smtClean="0">
                <a:solidFill>
                  <a:schemeClr val="tx1"/>
                </a:solidFill>
                <a:effectLst/>
                <a:latin typeface="+mn-lt"/>
                <a:ea typeface="+mn-ea"/>
                <a:cs typeface="+mn-cs"/>
              </a:rPr>
              <a:t>  бизнес, власть и общество для генерации, администрирования и использования налогов.</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2. Платформа - это место инициативе и мнению каждого. Планам и фактам. </a:t>
            </a:r>
          </a:p>
          <a:p>
            <a:r>
              <a:rPr lang="ru-RU" sz="1200" kern="1200" dirty="0" smtClean="0">
                <a:solidFill>
                  <a:schemeClr val="tx1"/>
                </a:solidFill>
                <a:effectLst/>
                <a:latin typeface="+mn-lt"/>
                <a:ea typeface="+mn-ea"/>
                <a:cs typeface="+mn-cs"/>
              </a:rPr>
              <a:t>Эффективность власти - умение сформулировать свои планы и публично отчитаться за каждый пункт. </a:t>
            </a:r>
          </a:p>
          <a:p>
            <a:r>
              <a:rPr lang="ru-RU" sz="1200" kern="1200" dirty="0" smtClean="0">
                <a:solidFill>
                  <a:schemeClr val="tx1"/>
                </a:solidFill>
                <a:effectLst/>
                <a:latin typeface="+mn-lt"/>
                <a:ea typeface="+mn-ea"/>
                <a:cs typeface="+mn-cs"/>
              </a:rPr>
              <a:t>Эффективность бизнеса - умение держать свое слово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3. Честный диалог по существу - система не позволяет быть анонимным</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4. Система позволяет заниматься ею не постоянно (24/7), а лишь периодически обращаться к ней: сверить собственный план//факт, а также проверить, как задачи компании синхронизируются с действиями партнеров: власти бизнеса, общества. чек-лист по показателям.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5. Платформа позволяет напрямую публично обращаться к первым руководителям муниципалитетов, регионов, федерации и получать обратную связь, тем самым упрощая получение условий для ведения бизнеса.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6. ТДК: платформа дает бизнесу возможность упростить взаимодействие по вектору “бизнес-власть”, дает возможность влиять на законодательство - формулировать задачи (?) для власти</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7. Система позволяет бизнесу работать в рамках правового поля, к тому же открыто. Отпадает необходимость договариваться о </a:t>
            </a:r>
            <a:r>
              <a:rPr lang="ru-RU" sz="1200" kern="1200" dirty="0" err="1" smtClean="0">
                <a:solidFill>
                  <a:schemeClr val="tx1"/>
                </a:solidFill>
                <a:effectLst/>
                <a:latin typeface="+mn-lt"/>
                <a:ea typeface="+mn-ea"/>
                <a:cs typeface="+mn-cs"/>
              </a:rPr>
              <a:t>спецусловиях</a:t>
            </a:r>
            <a:r>
              <a:rPr lang="ru-RU" sz="1200" kern="1200" dirty="0" smtClean="0">
                <a:solidFill>
                  <a:schemeClr val="tx1"/>
                </a:solidFill>
                <a:effectLst/>
                <a:latin typeface="+mn-lt"/>
                <a:ea typeface="+mn-ea"/>
                <a:cs typeface="+mn-cs"/>
              </a:rPr>
              <a:t> кулуарно.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8.  Система создает условия для прозрачного взаимодействия по векторам “поставщик-подрядчик”, “поставщик-покупатель” и проч.</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9. Система позволяет полно и достоверно рассказать о своей компании, подтвердить репутацию, а также проверить надежность партнера</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10. Система позволяет находить партнеров для реализации крупных проектов.</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11.  Платформа Стратегия РФ - это саморазвивающаяся уникальная бизнес-сеть. Сейчас в ней уже 40 тысяч компаний.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pPr lvl="0" fontAlgn="base"/>
            <a:endParaRPr lang="ru-RU" sz="1200" kern="1200" dirty="0" smtClean="0">
              <a:solidFill>
                <a:schemeClr val="tx1"/>
              </a:solidFill>
              <a:effectLst/>
              <a:latin typeface="+mn-lt"/>
              <a:ea typeface="+mn-ea"/>
              <a:cs typeface="+mn-cs"/>
            </a:endParaRPr>
          </a:p>
          <a:p>
            <a:pPr fontAlgn="base"/>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1</a:t>
            </a:fld>
            <a:endParaRPr lang="ru-RU"/>
          </a:p>
        </p:txBody>
      </p:sp>
    </p:spTree>
    <p:extLst>
      <p:ext uri="{BB962C8B-B14F-4D97-AF65-F5344CB8AC3E}">
        <p14:creationId xmlns:p14="http://schemas.microsoft.com/office/powerpoint/2010/main" val="293737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fontAlgn="base"/>
            <a:r>
              <a:rPr lang="ru-RU" sz="1200" b="1" i="1" kern="1200" dirty="0" smtClean="0">
                <a:solidFill>
                  <a:schemeClr val="tx1"/>
                </a:solidFill>
                <a:effectLst/>
                <a:latin typeface="+mn-lt"/>
                <a:ea typeface="+mn-ea"/>
                <a:cs typeface="+mn-cs"/>
              </a:rPr>
              <a:t>Девятая заповедь</a:t>
            </a:r>
            <a:endParaRPr lang="ru-RU" sz="1200" kern="1200" dirty="0" smtClean="0">
              <a:solidFill>
                <a:schemeClr val="tx1"/>
              </a:solidFill>
              <a:effectLst/>
              <a:latin typeface="+mn-lt"/>
              <a:ea typeface="+mn-ea"/>
              <a:cs typeface="+mn-cs"/>
            </a:endParaRPr>
          </a:p>
          <a:p>
            <a:pPr fontAlgn="base"/>
            <a:r>
              <a:rPr lang="ru-RU" sz="1200" b="1" kern="1200" dirty="0" smtClean="0">
                <a:solidFill>
                  <a:schemeClr val="tx1"/>
                </a:solidFill>
                <a:effectLst/>
                <a:latin typeface="+mn-lt"/>
                <a:ea typeface="+mn-ea"/>
                <a:cs typeface="+mn-cs"/>
              </a:rPr>
              <a:t>Не произноси ложного свидетельства на ближнего твоего.</a:t>
            </a:r>
            <a:endParaRPr lang="ru-RU" sz="1200" kern="1200" dirty="0" smtClean="0">
              <a:solidFill>
                <a:schemeClr val="tx1"/>
              </a:solidFill>
              <a:effectLst/>
              <a:latin typeface="+mn-lt"/>
              <a:ea typeface="+mn-ea"/>
              <a:cs typeface="+mn-cs"/>
            </a:endParaRPr>
          </a:p>
          <a:p>
            <a:pPr fontAlgn="base"/>
            <a:endParaRPr lang="ru-RU"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9. Система позволяет полно и достоверно рассказать о своей компании, подтвердить репутацию, а также проверить надежность партнера</a:t>
            </a:r>
          </a:p>
          <a:p>
            <a:pPr fontAlgn="base"/>
            <a:r>
              <a:rPr lang="ru-RU" sz="1200" kern="1200" dirty="0" smtClean="0">
                <a:solidFill>
                  <a:schemeClr val="tx1"/>
                </a:solidFill>
                <a:effectLst/>
                <a:latin typeface="+mn-lt"/>
                <a:ea typeface="+mn-ea"/>
                <a:cs typeface="+mn-cs"/>
              </a:rPr>
              <a:t>Этой заповедью Господь запрещает не только прямое лжесвидетельство против ближнего своего, например в суде, но и всякую ложь, сказанную в адрес других людей, как-то: клевета, ложные доносы. Грех празднословия, столь обычный и повседневный для современного человека, также очень часто бывает связан с грехами против девятой заповеди. В праздных разговорах постоянно рождаются сплетни, пересуды, а порой наветы и клевета. Во время праздной беседы очень легко сказать лишнее, разгласить доверенные тебе чужие тайны и секреты, поставить в трудное положение ближнего. «Язык мой — враг мой», — говорят в народе, и действительно наш язык может принести большую пользу нам и ближним, а может очень сильно навредить. Апостол Иаков говорит, что языком мы порой </a:t>
            </a:r>
            <a:r>
              <a:rPr lang="ru-RU" sz="1200" i="1" kern="1200" dirty="0" smtClean="0">
                <a:solidFill>
                  <a:schemeClr val="tx1"/>
                </a:solidFill>
                <a:effectLst/>
                <a:latin typeface="+mn-lt"/>
                <a:ea typeface="+mn-ea"/>
                <a:cs typeface="+mn-cs"/>
              </a:rPr>
              <a:t>благословляем Бога и Отца, и им проклинаем </a:t>
            </a:r>
            <a:r>
              <a:rPr lang="ru-RU" sz="1200" i="1" kern="1200" dirty="0" err="1" smtClean="0">
                <a:solidFill>
                  <a:schemeClr val="tx1"/>
                </a:solidFill>
                <a:effectLst/>
                <a:latin typeface="+mn-lt"/>
                <a:ea typeface="+mn-ea"/>
                <a:cs typeface="+mn-cs"/>
              </a:rPr>
              <a:t>человеков</a:t>
            </a:r>
            <a:r>
              <a:rPr lang="ru-RU" sz="1200" i="1" kern="1200" dirty="0" smtClean="0">
                <a:solidFill>
                  <a:schemeClr val="tx1"/>
                </a:solidFill>
                <a:effectLst/>
                <a:latin typeface="+mn-lt"/>
                <a:ea typeface="+mn-ea"/>
                <a:cs typeface="+mn-cs"/>
              </a:rPr>
              <a:t>, сотворенных по подобию Божию</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Иак</a:t>
            </a:r>
            <a:r>
              <a:rPr lang="ru-RU" sz="1200" kern="1200" dirty="0" smtClean="0">
                <a:solidFill>
                  <a:schemeClr val="tx1"/>
                </a:solidFill>
                <a:effectLst/>
                <a:latin typeface="+mn-lt"/>
                <a:ea typeface="+mn-ea"/>
                <a:cs typeface="+mn-cs"/>
              </a:rPr>
              <a:t> 3, 9). Грешим мы против девятой заповеди не только тогда, когда возводим клевету на ближнего, но и когда соглашаемся со сказанным другими, тем самым соучаствуя в грехе осуждения.</a:t>
            </a:r>
          </a:p>
          <a:p>
            <a:pPr fontAlgn="base"/>
            <a:r>
              <a:rPr lang="ru-RU" sz="1200" i="1" kern="1200" dirty="0" smtClean="0">
                <a:solidFill>
                  <a:schemeClr val="tx1"/>
                </a:solidFill>
                <a:effectLst/>
                <a:latin typeface="+mn-lt"/>
                <a:ea typeface="+mn-ea"/>
                <a:cs typeface="+mn-cs"/>
              </a:rPr>
              <a:t>Не судите, да не судимы будете</a:t>
            </a:r>
            <a:r>
              <a:rPr lang="ru-RU" sz="1200" kern="1200" dirty="0" smtClean="0">
                <a:solidFill>
                  <a:schemeClr val="tx1"/>
                </a:solidFill>
                <a:effectLst/>
                <a:latin typeface="+mn-lt"/>
                <a:ea typeface="+mn-ea"/>
                <a:cs typeface="+mn-cs"/>
              </a:rPr>
              <a:t> (Мф 7, 1), — предупреждает Спаситель. Осуждать — значит судить, дерзко восхищать право, которое принадлежит только Богу. Лишь Господь, знающий прошлое, настоящее и будущее человека, может судить Свое создание.</a:t>
            </a:r>
          </a:p>
          <a:p>
            <a:pPr fontAlgn="base"/>
            <a:r>
              <a:rPr lang="ru-RU" sz="1200" b="1" kern="1200" dirty="0" smtClean="0">
                <a:solidFill>
                  <a:schemeClr val="tx1"/>
                </a:solidFill>
                <a:effectLst/>
                <a:latin typeface="+mn-lt"/>
                <a:ea typeface="+mn-ea"/>
                <a:cs typeface="+mn-cs"/>
              </a:rPr>
              <a:t>Рассказ преподобного Иоанна Савваитского</a:t>
            </a:r>
            <a:endParaRPr lang="ru-RU" sz="1200" kern="1200" dirty="0" smtClean="0">
              <a:solidFill>
                <a:schemeClr val="tx1"/>
              </a:solidFill>
              <a:effectLst/>
              <a:latin typeface="+mn-lt"/>
              <a:ea typeface="+mn-ea"/>
              <a:cs typeface="+mn-cs"/>
            </a:endParaRPr>
          </a:p>
          <a:p>
            <a:pPr fontAlgn="base"/>
            <a:r>
              <a:rPr lang="ru-RU" sz="1200" i="1" kern="1200" dirty="0" smtClean="0">
                <a:solidFill>
                  <a:schemeClr val="tx1"/>
                </a:solidFill>
                <a:effectLst/>
                <a:latin typeface="+mn-lt"/>
                <a:ea typeface="+mn-ea"/>
                <a:cs typeface="+mn-cs"/>
              </a:rPr>
              <a:t>Раз пришел ко мне инок из соседнего монастыря, и я спросил его, как живут отцы. Он отвечал: «Хорошо, по молитвам вашим». Затем я спросил об иноке, который не пользовался доброй славой, и гость сказал мне: «Нисколько он не переменился, отче!» Услышав это, я воскликнул: «Худо!» И только я сказал это, тотчас почувствовал себя как бы в восторге и увидел Иисуса Христа, распятого между двумя разбойниками. Я было устремился на поклонение Спасителю, как вдруг Он обратился к предстоящим Ангелам и сказал им: «Изриньте его вон, — это антихрист, ибо осудил брата своего прежде Моего Суда». И когда, по слову Господа, я изгонялся, в дверях осталась моя мантия, и затем я очнулся. «Горе мне, — сказал я тогда пришедшему брату, — зол сей день мне!» «Почему так?» — спросил тот. Тогда я рассказал ему о видении и заметил, что оставленная мною мантия означает, что я лишен покрова и помощи Божией. И с того времени семь лет провел я, блуждая по пустыням, ни хлеба не вкушая, ни под кров не заходя, ни с человеками не беседуя, пока не увидел Господа моего, возвратившего мне мантию.</a:t>
            </a:r>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Вот как страшно выносить суждение о человеке.</a:t>
            </a:r>
          </a:p>
          <a:p>
            <a:pPr fontAlgn="base"/>
            <a:endParaRPr lang="ru-RU" sz="1200" b="1" kern="1200" dirty="0" smtClean="0">
              <a:solidFill>
                <a:schemeClr val="tx1"/>
              </a:solidFill>
              <a:effectLst/>
              <a:latin typeface="+mn-lt"/>
              <a:ea typeface="+mn-ea"/>
              <a:cs typeface="+mn-cs"/>
            </a:endParaRPr>
          </a:p>
          <a:p>
            <a:pPr fontAlgn="base"/>
            <a:endParaRPr lang="ru-RU" sz="1200" b="1"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10</a:t>
            </a:fld>
            <a:endParaRPr lang="ru-RU"/>
          </a:p>
        </p:txBody>
      </p:sp>
    </p:spTree>
    <p:extLst>
      <p:ext uri="{BB962C8B-B14F-4D97-AF65-F5344CB8AC3E}">
        <p14:creationId xmlns:p14="http://schemas.microsoft.com/office/powerpoint/2010/main" val="1526829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marL="0" marR="0" indent="0" algn="l" defTabSz="914400" rtl="0" eaLnBrk="1" fontAlgn="base" latinLnBrk="0" hangingPunct="1">
              <a:lnSpc>
                <a:spcPct val="100000"/>
              </a:lnSpc>
              <a:spcBef>
                <a:spcPts val="0"/>
              </a:spcBef>
              <a:spcAft>
                <a:spcPts val="0"/>
              </a:spcAft>
              <a:buClrTx/>
              <a:buSzTx/>
              <a:buFontTx/>
              <a:buNone/>
              <a:tabLst/>
              <a:defRPr/>
            </a:pPr>
            <a:r>
              <a:rPr lang="ru-RU" sz="1200" b="1" i="1" kern="1200" dirty="0" smtClean="0">
                <a:solidFill>
                  <a:schemeClr val="tx1"/>
                </a:solidFill>
                <a:effectLst/>
                <a:latin typeface="+mn-lt"/>
                <a:ea typeface="+mn-ea"/>
                <a:cs typeface="+mn-cs"/>
              </a:rPr>
              <a:t>Восьмая заповедь</a:t>
            </a:r>
          </a:p>
          <a:p>
            <a:pPr fontAlgn="base"/>
            <a:r>
              <a:rPr lang="ru-RU" sz="1200" b="1" kern="1200" dirty="0" smtClean="0">
                <a:solidFill>
                  <a:schemeClr val="tx1"/>
                </a:solidFill>
                <a:effectLst/>
                <a:latin typeface="+mn-lt"/>
                <a:ea typeface="+mn-ea"/>
                <a:cs typeface="+mn-cs"/>
              </a:rPr>
              <a:t>Не кради.</a:t>
            </a:r>
          </a:p>
          <a:p>
            <a:pPr marL="0" marR="0" indent="0" algn="l" defTabSz="914400" rtl="0" eaLnBrk="1" fontAlgn="base"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8.  Система создает условия для прозрачного взаимодействия по векторам “поставщик-подрядчик”, “поставщик-покупатель” и проч.</a:t>
            </a:r>
          </a:p>
          <a:p>
            <a:pPr fontAlgn="base"/>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Нарушением этой заповеди является присвоение чужой собственности — как общественной, так и частной. Виды воровства могут быть разнообразны: грабеж, кража, обман в торговых делах, подкуп, взяточничество, уклонение от налогов, тунеядство, святотатство (то есть присвоение церковного имущества), всевозможные аферы, махинации и мошенничество. Кроме того, к грехам против восьмой заповеди можно отнести всякую нечестность: ложь, обман, лицемерие, лесть, подхалимство, </a:t>
            </a:r>
            <a:r>
              <a:rPr lang="ru-RU" sz="1200" kern="1200" dirty="0" err="1" smtClean="0">
                <a:solidFill>
                  <a:schemeClr val="tx1"/>
                </a:solidFill>
                <a:effectLst/>
                <a:latin typeface="+mn-lt"/>
                <a:ea typeface="+mn-ea"/>
                <a:cs typeface="+mn-cs"/>
              </a:rPr>
              <a:t>человекоугодие</a:t>
            </a:r>
            <a:r>
              <a:rPr lang="ru-RU" sz="1200" kern="1200" dirty="0" smtClean="0">
                <a:solidFill>
                  <a:schemeClr val="tx1"/>
                </a:solidFill>
                <a:effectLst/>
                <a:latin typeface="+mn-lt"/>
                <a:ea typeface="+mn-ea"/>
                <a:cs typeface="+mn-cs"/>
              </a:rPr>
              <a:t>, так как этим люди пытаются приобрести что-то (например, расположение ближнего) нечестно.</a:t>
            </a:r>
          </a:p>
          <a:p>
            <a:pPr fontAlgn="base"/>
            <a:r>
              <a:rPr lang="ru-RU" sz="1200" kern="1200" dirty="0" smtClean="0">
                <a:solidFill>
                  <a:schemeClr val="tx1"/>
                </a:solidFill>
                <a:effectLst/>
                <a:latin typeface="+mn-lt"/>
                <a:ea typeface="+mn-ea"/>
                <a:cs typeface="+mn-cs"/>
              </a:rPr>
              <a:t>«Ворованным добром не выстроишь дом», — говорит русская пословица. И еще: «Сколь веревочка ни вейся, а конец будет». Наживаясь на присвоении чужой собственности, человек рано или поздно будет за это расплачиваться. Совершённый грех, каким бы незначительным он ни казался, обязательно возвращается. Один знакомый авторам этой книги человек во дворе случайно ударил и поцарапал крыло машины соседа. Но ничего не сказал ему и не возместил ущерб. Через некоторое время в совершенно другом месте, вдали от его дома, его собственную машину так же поцарапали и скрылись с места происшествия. Удар был нанесен в то же крыло, которое он испортил соседу.</a:t>
            </a:r>
          </a:p>
          <a:p>
            <a:pPr fontAlgn="base"/>
            <a:r>
              <a:rPr lang="ru-RU" sz="1200" kern="1200" dirty="0" smtClean="0">
                <a:solidFill>
                  <a:schemeClr val="tx1"/>
                </a:solidFill>
                <a:effectLst/>
                <a:latin typeface="+mn-lt"/>
                <a:ea typeface="+mn-ea"/>
                <a:cs typeface="+mn-cs"/>
              </a:rPr>
              <a:t>К нарушению заповеди «Не кради» ведет страсть сребролюбия. Именно она привела Иуду к предательству. Евангелист Иоанн прямо называет его вором (см.: Ин 12, 6).</a:t>
            </a:r>
          </a:p>
          <a:p>
            <a:pPr fontAlgn="base"/>
            <a:r>
              <a:rPr lang="ru-RU" sz="1200" kern="1200" dirty="0" smtClean="0">
                <a:solidFill>
                  <a:schemeClr val="tx1"/>
                </a:solidFill>
                <a:effectLst/>
                <a:latin typeface="+mn-lt"/>
                <a:ea typeface="+mn-ea"/>
                <a:cs typeface="+mn-cs"/>
              </a:rPr>
              <a:t>Побеждается страсть любостяжания воспитанием в себе </a:t>
            </a:r>
            <a:r>
              <a:rPr lang="ru-RU" sz="1200" kern="1200" dirty="0" err="1" smtClean="0">
                <a:solidFill>
                  <a:schemeClr val="tx1"/>
                </a:solidFill>
                <a:effectLst/>
                <a:latin typeface="+mn-lt"/>
                <a:ea typeface="+mn-ea"/>
                <a:cs typeface="+mn-cs"/>
              </a:rPr>
              <a:t>нестяжания</a:t>
            </a:r>
            <a:r>
              <a:rPr lang="ru-RU" sz="1200" kern="1200" dirty="0" smtClean="0">
                <a:solidFill>
                  <a:schemeClr val="tx1"/>
                </a:solidFill>
                <a:effectLst/>
                <a:latin typeface="+mn-lt"/>
                <a:ea typeface="+mn-ea"/>
                <a:cs typeface="+mn-cs"/>
              </a:rPr>
              <a:t>, милосердием к бедным, трудолюбием, честностью и возрастанием в духовной жизни, ибо привязанность к деньгам и другим материальным ценностям всегда происходит от </a:t>
            </a:r>
            <a:r>
              <a:rPr lang="ru-RU" sz="1200" kern="1200" dirty="0" err="1" smtClean="0">
                <a:solidFill>
                  <a:schemeClr val="tx1"/>
                </a:solidFill>
                <a:effectLst/>
                <a:latin typeface="+mn-lt"/>
                <a:ea typeface="+mn-ea"/>
                <a:cs typeface="+mn-cs"/>
              </a:rPr>
              <a:t>бездуховности</a:t>
            </a:r>
            <a:r>
              <a:rPr lang="ru-RU" sz="1200" kern="1200" dirty="0" smtClean="0">
                <a:solidFill>
                  <a:schemeClr val="tx1"/>
                </a:solidFill>
                <a:effectLst/>
                <a:latin typeface="+mn-lt"/>
                <a:ea typeface="+mn-ea"/>
                <a:cs typeface="+mn-cs"/>
              </a:rPr>
              <a:t>.</a:t>
            </a:r>
          </a:p>
          <a:p>
            <a:endParaRPr lang="ru-RU" dirty="0" smtClean="0"/>
          </a:p>
          <a:p>
            <a:pPr marL="0" marR="0" indent="0" algn="l" defTabSz="914400" rtl="0" eaLnBrk="1" fontAlgn="base" latinLnBrk="0" hangingPunct="1">
              <a:lnSpc>
                <a:spcPct val="100000"/>
              </a:lnSpc>
              <a:spcBef>
                <a:spcPts val="0"/>
              </a:spcBef>
              <a:spcAft>
                <a:spcPts val="0"/>
              </a:spcAft>
              <a:buClrTx/>
              <a:buSzTx/>
              <a:buFontTx/>
              <a:buNone/>
              <a:tabLst/>
              <a:defRPr/>
            </a:pPr>
            <a:endParaRPr lang="ru-RU" sz="1200" b="1" i="1" kern="1200" dirty="0" smtClean="0">
              <a:solidFill>
                <a:schemeClr val="tx1"/>
              </a:solidFill>
              <a:effectLst/>
              <a:latin typeface="+mn-lt"/>
              <a:ea typeface="+mn-ea"/>
              <a:cs typeface="+mn-cs"/>
            </a:endParaRPr>
          </a:p>
          <a:p>
            <a:pPr fontAlgn="base"/>
            <a:endParaRPr lang="ru-RU" sz="1200" b="1" i="1" kern="1200" dirty="0" smtClean="0">
              <a:solidFill>
                <a:schemeClr val="tx1"/>
              </a:solidFill>
              <a:effectLst/>
              <a:latin typeface="+mn-lt"/>
              <a:ea typeface="+mn-ea"/>
              <a:cs typeface="+mn-cs"/>
            </a:endParaRPr>
          </a:p>
          <a:p>
            <a:pPr fontAlgn="base"/>
            <a:endParaRPr lang="ru-RU" sz="1200" b="1" i="1"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11</a:t>
            </a:fld>
            <a:endParaRPr lang="ru-RU"/>
          </a:p>
        </p:txBody>
      </p:sp>
    </p:spTree>
    <p:extLst>
      <p:ext uri="{BB962C8B-B14F-4D97-AF65-F5344CB8AC3E}">
        <p14:creationId xmlns:p14="http://schemas.microsoft.com/office/powerpoint/2010/main" val="178548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b="1" i="1" kern="1200" dirty="0" smtClean="0">
                <a:solidFill>
                  <a:schemeClr val="tx1"/>
                </a:solidFill>
                <a:effectLst/>
                <a:latin typeface="+mn-lt"/>
                <a:ea typeface="+mn-ea"/>
                <a:cs typeface="+mn-cs"/>
              </a:rPr>
              <a:t>Десятая заповедь</a:t>
            </a:r>
            <a:endParaRPr lang="ru-RU" sz="1200" kern="1200" dirty="0" smtClean="0">
              <a:solidFill>
                <a:schemeClr val="tx1"/>
              </a:solidFill>
              <a:effectLst/>
              <a:latin typeface="+mn-lt"/>
              <a:ea typeface="+mn-ea"/>
              <a:cs typeface="+mn-cs"/>
            </a:endParaRPr>
          </a:p>
          <a:p>
            <a:pPr fontAlgn="base"/>
            <a:r>
              <a:rPr lang="ru-RU" sz="1200" b="1" kern="1200" dirty="0" smtClean="0">
                <a:solidFill>
                  <a:schemeClr val="tx1"/>
                </a:solidFill>
                <a:effectLst/>
                <a:latin typeface="+mn-lt"/>
                <a:ea typeface="+mn-ea"/>
                <a:cs typeface="+mn-cs"/>
              </a:rPr>
              <a:t>Не желай дома ближнего твоего; не желай жены ближнего твоего, ни раба его, ни рабыни его, ни вола его, ни осла его, ничего, что у ближнего твоего.</a:t>
            </a:r>
          </a:p>
          <a:p>
            <a:pPr marL="0" marR="0" indent="0" algn="l" defTabSz="914400" rtl="0" eaLnBrk="1" fontAlgn="base"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10. Система позволяет находить партнеров для реализации крупных проектов.</a:t>
            </a:r>
          </a:p>
          <a:p>
            <a:pPr fontAlgn="base"/>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Заповедь эта запрещает зависть и ропот. Нельзя не только делать зло людям, но даже иметь греховные, завистливые мысли против них. Любой грех начинается с мысли, с помысла о чем-либо. Человек начинает завидовать имуществу и деньгам ближних, потом в его сердце зарождается помысел украсть это добро у своего брата, и вскоре он воплощает греховные мечты в действие.</a:t>
            </a:r>
          </a:p>
          <a:p>
            <a:pPr fontAlgn="base"/>
            <a:r>
              <a:rPr lang="ru-RU" sz="1200" kern="1200" dirty="0" smtClean="0">
                <a:solidFill>
                  <a:schemeClr val="tx1"/>
                </a:solidFill>
                <a:effectLst/>
                <a:latin typeface="+mn-lt"/>
                <a:ea typeface="+mn-ea"/>
                <a:cs typeface="+mn-cs"/>
              </a:rPr>
              <a:t>Зависть к богатству, талантам, здоровью ближних убивает в нас любовь к ним, зависть как кислота разъедает душу. Завистливому человеку трудно общаться с другими. Его радуют скорбь, горе, постигшее тех, кому он завидовал. Вот почему так опасен грех зависти: он — семя других грехов. Человек завистливый также грешит против Бога, он не хочет довольствоваться тем, что ему посылает Господь, он обвиняет во всех своих бедах ближних и Бога. Такой человек никогда не будет счастлив и доволен жизнью, ведь счастье зависит не от земных благ, а от состояния души человека. Царствие Божие внутрь вас есть (</a:t>
            </a:r>
            <a:r>
              <a:rPr lang="ru-RU" sz="1200" kern="1200" dirty="0" err="1" smtClean="0">
                <a:solidFill>
                  <a:schemeClr val="tx1"/>
                </a:solidFill>
                <a:effectLst/>
                <a:latin typeface="+mn-lt"/>
                <a:ea typeface="+mn-ea"/>
                <a:cs typeface="+mn-cs"/>
              </a:rPr>
              <a:t>Лк</a:t>
            </a:r>
            <a:r>
              <a:rPr lang="ru-RU" sz="1200" kern="1200" dirty="0" smtClean="0">
                <a:solidFill>
                  <a:schemeClr val="tx1"/>
                </a:solidFill>
                <a:effectLst/>
                <a:latin typeface="+mn-lt"/>
                <a:ea typeface="+mn-ea"/>
                <a:cs typeface="+mn-cs"/>
              </a:rPr>
              <a:t> 17, 21). Оно начинается здесь, на земле, с правильного духовного устроения человека. Умение видеть дары Божии в каждом дне своей жизни, ценить их и благодарить за них Бога — залог человеческого счастья.</a:t>
            </a: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12</a:t>
            </a:fld>
            <a:endParaRPr lang="ru-RU"/>
          </a:p>
        </p:txBody>
      </p:sp>
    </p:spTree>
    <p:extLst>
      <p:ext uri="{BB962C8B-B14F-4D97-AF65-F5344CB8AC3E}">
        <p14:creationId xmlns:p14="http://schemas.microsoft.com/office/powerpoint/2010/main" val="1063090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marL="0" marR="0" indent="0" algn="l" defTabSz="914400" rtl="0" eaLnBrk="1" fontAlgn="base"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11.  Платформа Стратегия РФ - это саморазвивающаяся уникальная бизнес-сеть. Сейчас в ней уже 40 тысяч компаний. </a:t>
            </a:r>
          </a:p>
          <a:p>
            <a:pPr fontAlgn="base"/>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Бог хочет, чтобы люди были счастливы, любили Его, любили друг друга и не вредили себе и другим, поэтому </a:t>
            </a:r>
            <a:r>
              <a:rPr lang="ru-RU" sz="1200" b="1" kern="1200" dirty="0" smtClean="0">
                <a:solidFill>
                  <a:schemeClr val="tx1"/>
                </a:solidFill>
                <a:effectLst/>
                <a:latin typeface="+mn-lt"/>
                <a:ea typeface="+mn-ea"/>
                <a:cs typeface="+mn-cs"/>
              </a:rPr>
              <a:t>Он дал нам заповеди</a:t>
            </a:r>
            <a:r>
              <a:rPr lang="ru-RU" sz="1200" kern="1200" dirty="0" smtClean="0">
                <a:solidFill>
                  <a:schemeClr val="tx1"/>
                </a:solidFill>
                <a:effectLst/>
                <a:latin typeface="+mn-lt"/>
                <a:ea typeface="+mn-ea"/>
                <a:cs typeface="+mn-cs"/>
              </a:rPr>
              <a:t>. В них выражены духовные законы, они учат, как жить и строить отношения с Богом и людьми. Как родители предупреждают своих детей об опасности и учат жизни, так и Отец наш Небесный делает нам необходимые наставления. Заповеди были даны людям еще в Ветхом Завете, об этом мы говорили в разделе о ветхозаветной библейской истории. </a:t>
            </a:r>
            <a:r>
              <a:rPr lang="ru-RU" sz="1200" b="1" kern="1200" dirty="0" smtClean="0">
                <a:solidFill>
                  <a:schemeClr val="tx1"/>
                </a:solidFill>
                <a:effectLst/>
                <a:latin typeface="+mn-lt"/>
                <a:ea typeface="+mn-ea"/>
                <a:cs typeface="+mn-cs"/>
              </a:rPr>
              <a:t>Люди Нового Завета, христиане, обязаны соблюдать десять заповедей.</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Не думайте, что Я пришел нарушить закон или пророков: не нарушить пришел Я, но исполнить</a:t>
            </a:r>
            <a:r>
              <a:rPr lang="ru-RU" sz="1200" kern="1200" dirty="0" smtClean="0">
                <a:solidFill>
                  <a:schemeClr val="tx1"/>
                </a:solidFill>
                <a:effectLst/>
                <a:latin typeface="+mn-lt"/>
                <a:ea typeface="+mn-ea"/>
                <a:cs typeface="+mn-cs"/>
              </a:rPr>
              <a:t> (Мф 5, 17), — говорит Господь Иисус Христос.</a:t>
            </a:r>
          </a:p>
          <a:p>
            <a:pPr fontAlgn="base"/>
            <a:r>
              <a:rPr lang="ru-RU" sz="1200" kern="1200" dirty="0" smtClean="0">
                <a:solidFill>
                  <a:schemeClr val="tx1"/>
                </a:solidFill>
                <a:effectLst/>
                <a:latin typeface="+mn-lt"/>
                <a:ea typeface="+mn-ea"/>
                <a:cs typeface="+mn-cs"/>
              </a:rPr>
              <a:t>Главный закон духовного мира — </a:t>
            </a:r>
            <a:r>
              <a:rPr lang="ru-RU" sz="1200" b="1" kern="1200" dirty="0" smtClean="0">
                <a:solidFill>
                  <a:schemeClr val="tx1"/>
                </a:solidFill>
                <a:effectLst/>
                <a:latin typeface="+mn-lt"/>
                <a:ea typeface="+mn-ea"/>
                <a:cs typeface="+mn-cs"/>
              </a:rPr>
              <a:t>закон любви к Богу и людям.</a:t>
            </a:r>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Все десять заповедей говорят об этом. Они были даны Моисею в виде двух каменных плит —</a:t>
            </a:r>
            <a:r>
              <a:rPr lang="ru-RU" sz="1200" b="1" kern="1200" dirty="0" smtClean="0">
                <a:solidFill>
                  <a:schemeClr val="tx1"/>
                </a:solidFill>
                <a:effectLst/>
                <a:latin typeface="+mn-lt"/>
                <a:ea typeface="+mn-ea"/>
                <a:cs typeface="+mn-cs"/>
              </a:rPr>
              <a:t>скрижалей</a:t>
            </a:r>
            <a:r>
              <a:rPr lang="ru-RU" sz="1200" kern="1200" dirty="0" smtClean="0">
                <a:solidFill>
                  <a:schemeClr val="tx1"/>
                </a:solidFill>
                <a:effectLst/>
                <a:latin typeface="+mn-lt"/>
                <a:ea typeface="+mn-ea"/>
                <a:cs typeface="+mn-cs"/>
              </a:rPr>
              <a:t>, на одной из которых были написаны первые четыре заповеди, говорящие о любви к Господу, а на второй — остальные шесть. Они говорят об отношении к ближним. Когда Господа нашего Иисуса Христа спросили: </a:t>
            </a:r>
            <a:r>
              <a:rPr lang="ru-RU" sz="1200" i="1" kern="1200" dirty="0" smtClean="0">
                <a:solidFill>
                  <a:schemeClr val="tx1"/>
                </a:solidFill>
                <a:effectLst/>
                <a:latin typeface="+mn-lt"/>
                <a:ea typeface="+mn-ea"/>
                <a:cs typeface="+mn-cs"/>
              </a:rPr>
              <a:t>Какая наибольшая заповедь в законе?</a:t>
            </a:r>
            <a:r>
              <a:rPr lang="ru-RU" sz="1200" kern="1200" dirty="0" smtClean="0">
                <a:solidFill>
                  <a:schemeClr val="tx1"/>
                </a:solidFill>
                <a:effectLst/>
                <a:latin typeface="+mn-lt"/>
                <a:ea typeface="+mn-ea"/>
                <a:cs typeface="+mn-cs"/>
              </a:rPr>
              <a:t> — Он ответил: </a:t>
            </a:r>
            <a:r>
              <a:rPr lang="ru-RU" sz="1200" i="1" kern="1200" dirty="0" smtClean="0">
                <a:solidFill>
                  <a:schemeClr val="tx1"/>
                </a:solidFill>
                <a:effectLst/>
                <a:latin typeface="+mn-lt"/>
                <a:ea typeface="+mn-ea"/>
                <a:cs typeface="+mn-cs"/>
              </a:rPr>
              <a:t>Возлюби Господа Бога твоего всем сердцем твоим, и всею </a:t>
            </a:r>
            <a:r>
              <a:rPr lang="ru-RU" sz="1200" i="1" kern="1200" dirty="0" err="1" smtClean="0">
                <a:solidFill>
                  <a:schemeClr val="tx1"/>
                </a:solidFill>
                <a:effectLst/>
                <a:latin typeface="+mn-lt"/>
                <a:ea typeface="+mn-ea"/>
                <a:cs typeface="+mn-cs"/>
              </a:rPr>
              <a:t>душею</a:t>
            </a:r>
            <a:r>
              <a:rPr lang="ru-RU" sz="1200" i="1" kern="1200" dirty="0" smtClean="0">
                <a:solidFill>
                  <a:schemeClr val="tx1"/>
                </a:solidFill>
                <a:effectLst/>
                <a:latin typeface="+mn-lt"/>
                <a:ea typeface="+mn-ea"/>
                <a:cs typeface="+mn-cs"/>
              </a:rPr>
              <a:t> твоею и всем разумением твоим: сия есть первая и наибольшая заповедь; вторая же подобная ей: возлюби ближнего твоего, как самого себя; на сих двух заповедях утверждается весь закон и пророки</a:t>
            </a:r>
            <a:r>
              <a:rPr lang="ru-RU" sz="1200" kern="1200" dirty="0" smtClean="0">
                <a:solidFill>
                  <a:schemeClr val="tx1"/>
                </a:solidFill>
                <a:effectLst/>
                <a:latin typeface="+mn-lt"/>
                <a:ea typeface="+mn-ea"/>
                <a:cs typeface="+mn-cs"/>
              </a:rPr>
              <a:t> (Мф 22, 36-40).</a:t>
            </a:r>
          </a:p>
          <a:p>
            <a:r>
              <a:rPr lang="ru-RU" sz="1200" kern="1200" dirty="0" smtClean="0">
                <a:solidFill>
                  <a:schemeClr val="tx1"/>
                </a:solidFill>
                <a:effectLst/>
                <a:latin typeface="+mn-lt"/>
                <a:ea typeface="+mn-ea"/>
                <a:cs typeface="+mn-cs"/>
              </a:rPr>
              <a:t>Что это значит? То, что, если человек действительно достиг настоящей любви к Богу и ближним, он не может нарушить ни одну из десяти заповедей, потому что они все говорят о любви к Богу и людям. И к этой совершенной любви мы должны стремиться.</a:t>
            </a:r>
            <a:r>
              <a:rPr lang="ru-RU" dirty="0" smtClean="0">
                <a:effectLst/>
              </a:rPr>
              <a:t> </a:t>
            </a:r>
          </a:p>
          <a:p>
            <a:pPr fontAlgn="base"/>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Рассмотрим </a:t>
            </a:r>
            <a:r>
              <a:rPr lang="ru-RU" sz="1200" b="1" kern="1200" dirty="0" smtClean="0">
                <a:solidFill>
                  <a:schemeClr val="tx1"/>
                </a:solidFill>
                <a:effectLst/>
                <a:latin typeface="+mn-lt"/>
                <a:ea typeface="+mn-ea"/>
                <a:cs typeface="+mn-cs"/>
              </a:rPr>
              <a:t>десять заповедей закона </a:t>
            </a:r>
            <a:r>
              <a:rPr lang="ru-RU" sz="1200" b="1" kern="1200" dirty="0" err="1" smtClean="0">
                <a:solidFill>
                  <a:schemeClr val="tx1"/>
                </a:solidFill>
                <a:effectLst/>
                <a:latin typeface="+mn-lt"/>
                <a:ea typeface="+mn-ea"/>
                <a:cs typeface="+mn-cs"/>
              </a:rPr>
              <a:t>Божиего</a:t>
            </a:r>
            <a:r>
              <a:rPr lang="ru-RU" sz="1200" kern="1200" dirty="0" smtClean="0">
                <a:solidFill>
                  <a:schemeClr val="tx1"/>
                </a:solidFill>
                <a:effectLst/>
                <a:latin typeface="+mn-lt"/>
                <a:ea typeface="+mn-ea"/>
                <a:cs typeface="+mn-cs"/>
              </a:rPr>
              <a:t>:</a:t>
            </a:r>
          </a:p>
          <a:p>
            <a:pPr lvl="0" fontAlgn="base"/>
            <a:r>
              <a:rPr lang="ru-RU" sz="1200" kern="1200" dirty="0" smtClean="0">
                <a:solidFill>
                  <a:schemeClr val="tx1"/>
                </a:solidFill>
                <a:effectLst/>
                <a:latin typeface="+mn-lt"/>
                <a:ea typeface="+mn-ea"/>
                <a:cs typeface="+mn-cs"/>
              </a:rPr>
              <a:t>Я Господь, Бог твой; да не будет у тебя других богов пред </a:t>
            </a:r>
            <a:r>
              <a:rPr lang="ru-RU" sz="1200" kern="1200" dirty="0" err="1" smtClean="0">
                <a:solidFill>
                  <a:schemeClr val="tx1"/>
                </a:solidFill>
                <a:effectLst/>
                <a:latin typeface="+mn-lt"/>
                <a:ea typeface="+mn-ea"/>
                <a:cs typeface="+mn-cs"/>
              </a:rPr>
              <a:t>лицем</a:t>
            </a:r>
            <a:r>
              <a:rPr lang="ru-RU" sz="1200" kern="1200" dirty="0" smtClean="0">
                <a:solidFill>
                  <a:schemeClr val="tx1"/>
                </a:solidFill>
                <a:effectLst/>
                <a:latin typeface="+mn-lt"/>
                <a:ea typeface="+mn-ea"/>
                <a:cs typeface="+mn-cs"/>
              </a:rPr>
              <a:t> Моим.</a:t>
            </a:r>
          </a:p>
          <a:p>
            <a:pPr lvl="0" fontAlgn="base"/>
            <a:r>
              <a:rPr lang="ru-RU" sz="1200" kern="1200" dirty="0" smtClean="0">
                <a:solidFill>
                  <a:schemeClr val="tx1"/>
                </a:solidFill>
                <a:effectLst/>
                <a:latin typeface="+mn-lt"/>
                <a:ea typeface="+mn-ea"/>
                <a:cs typeface="+mn-cs"/>
              </a:rPr>
              <a:t>Не делай себе кумира и никакого изображения того, что на небе вверху, и что на земле внизу, и что в воде ниже земли; не поклоняйся им и не служи им.</a:t>
            </a:r>
          </a:p>
          <a:p>
            <a:pPr lvl="0" fontAlgn="base"/>
            <a:r>
              <a:rPr lang="ru-RU" sz="1200" kern="1200" dirty="0" smtClean="0">
                <a:solidFill>
                  <a:schemeClr val="tx1"/>
                </a:solidFill>
                <a:effectLst/>
                <a:latin typeface="+mn-lt"/>
                <a:ea typeface="+mn-ea"/>
                <a:cs typeface="+mn-cs"/>
              </a:rPr>
              <a:t>Не произноси имени Господа, Бога твоего напрасно.</a:t>
            </a:r>
          </a:p>
          <a:p>
            <a:pPr lvl="0" fontAlgn="base"/>
            <a:r>
              <a:rPr lang="ru-RU" sz="1200" kern="1200" dirty="0" smtClean="0">
                <a:solidFill>
                  <a:schemeClr val="tx1"/>
                </a:solidFill>
                <a:effectLst/>
                <a:latin typeface="+mn-lt"/>
                <a:ea typeface="+mn-ea"/>
                <a:cs typeface="+mn-cs"/>
              </a:rPr>
              <a:t>Помни день субботний, чтобы святить его; Шесть дней работай и делай всякие дела твои, а день седьмой — суббота Господу, Богу твоему.</a:t>
            </a:r>
          </a:p>
          <a:p>
            <a:pPr lvl="0" fontAlgn="base"/>
            <a:r>
              <a:rPr lang="ru-RU" sz="1200" kern="1200" dirty="0" smtClean="0">
                <a:solidFill>
                  <a:schemeClr val="tx1"/>
                </a:solidFill>
                <a:effectLst/>
                <a:latin typeface="+mn-lt"/>
                <a:ea typeface="+mn-ea"/>
                <a:cs typeface="+mn-cs"/>
              </a:rPr>
              <a:t>Почитай отца твоего и мать твою, чтобы продлились дни твои на земле.</a:t>
            </a:r>
          </a:p>
          <a:p>
            <a:pPr lvl="0" fontAlgn="base"/>
            <a:r>
              <a:rPr lang="ru-RU" sz="1200" kern="1200" dirty="0" smtClean="0">
                <a:solidFill>
                  <a:schemeClr val="tx1"/>
                </a:solidFill>
                <a:effectLst/>
                <a:latin typeface="+mn-lt"/>
                <a:ea typeface="+mn-ea"/>
                <a:cs typeface="+mn-cs"/>
              </a:rPr>
              <a:t>Не убивай.</a:t>
            </a:r>
          </a:p>
          <a:p>
            <a:pPr lvl="0" fontAlgn="base"/>
            <a:r>
              <a:rPr lang="ru-RU" sz="1200" kern="1200" dirty="0" smtClean="0">
                <a:solidFill>
                  <a:schemeClr val="tx1"/>
                </a:solidFill>
                <a:effectLst/>
                <a:latin typeface="+mn-lt"/>
                <a:ea typeface="+mn-ea"/>
                <a:cs typeface="+mn-cs"/>
              </a:rPr>
              <a:t>Не прелюбодействуй.</a:t>
            </a:r>
          </a:p>
          <a:p>
            <a:pPr lvl="0" fontAlgn="base"/>
            <a:r>
              <a:rPr lang="ru-RU" sz="1200" kern="1200" dirty="0" smtClean="0">
                <a:solidFill>
                  <a:schemeClr val="tx1"/>
                </a:solidFill>
                <a:effectLst/>
                <a:latin typeface="+mn-lt"/>
                <a:ea typeface="+mn-ea"/>
                <a:cs typeface="+mn-cs"/>
              </a:rPr>
              <a:t>Не кради.</a:t>
            </a:r>
          </a:p>
          <a:p>
            <a:pPr lvl="0" fontAlgn="base"/>
            <a:r>
              <a:rPr lang="ru-RU" sz="1200" kern="1200" dirty="0" smtClean="0">
                <a:solidFill>
                  <a:schemeClr val="tx1"/>
                </a:solidFill>
                <a:effectLst/>
                <a:latin typeface="+mn-lt"/>
                <a:ea typeface="+mn-ea"/>
                <a:cs typeface="+mn-cs"/>
              </a:rPr>
              <a:t>Не произноси ложного свидетельства на ближнего твоего.</a:t>
            </a:r>
          </a:p>
          <a:p>
            <a:pPr lvl="0" fontAlgn="base"/>
            <a:r>
              <a:rPr lang="ru-RU" sz="1200" kern="1200" dirty="0" smtClean="0">
                <a:solidFill>
                  <a:schemeClr val="tx1"/>
                </a:solidFill>
                <a:effectLst/>
                <a:latin typeface="+mn-lt"/>
                <a:ea typeface="+mn-ea"/>
                <a:cs typeface="+mn-cs"/>
              </a:rPr>
              <a:t>Не желай дома ближнего твоего; не желай жены ближнего твоего, ни раба его, ни рабыни его, ни вола его, ни осла его, ничего, что у ближнего твоего.</a:t>
            </a: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13</a:t>
            </a:fld>
            <a:endParaRPr lang="ru-RU"/>
          </a:p>
        </p:txBody>
      </p:sp>
    </p:spTree>
    <p:extLst>
      <p:ext uri="{BB962C8B-B14F-4D97-AF65-F5344CB8AC3E}">
        <p14:creationId xmlns:p14="http://schemas.microsoft.com/office/powerpoint/2010/main" val="1927850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kern="1200" dirty="0" smtClean="0">
                <a:solidFill>
                  <a:schemeClr val="tx1"/>
                </a:solidFill>
                <a:effectLst/>
                <a:latin typeface="+mn-lt"/>
                <a:ea typeface="+mn-ea"/>
                <a:cs typeface="+mn-cs"/>
              </a:rPr>
              <a:t>В Православии все гармонично и закономерно. В мире духовном, как и в мире физическом, есть свои законы, которые, как и законы природы, нарушать нельзя, это приведет к большому ущербу и даже к катастрофе. И физические, и духовные законы даны Самим Богом. Мы постоянно сталкиваемся в нашей повседневной жизни с предупреждениями, ограничениями и запретами, и ни один нормальный человек не скажет, что все эти предписания излишни и неразумны. Законы физики содержат немало грозных предупреждений, также и химические законы. Известна школьная поговорка: «Сначала вода, потом кислота, иначе случится большая беда!» Идем на работу — там свои правила техники безопасности, их надо знать и соблюдать. Выходим на улицу, садимся за руль — должны соблюдать правила дорожного движения, в которых очень много запретов. И так везде, в любой области жизни.   </a:t>
            </a:r>
          </a:p>
          <a:p>
            <a:pPr fontAlgn="base"/>
            <a:r>
              <a:rPr lang="ru-RU" sz="1200" kern="1200" dirty="0" smtClean="0">
                <a:solidFill>
                  <a:schemeClr val="tx1"/>
                </a:solidFill>
                <a:effectLst/>
                <a:latin typeface="+mn-lt"/>
                <a:ea typeface="+mn-ea"/>
                <a:cs typeface="+mn-cs"/>
              </a:rPr>
              <a:t>Свобода — не вседозволенность, а право выбора: человек может сделать неправильный выбор и очень сильно пострадать. Господь дает нам большую свободу, но в то же время </a:t>
            </a:r>
            <a:r>
              <a:rPr lang="ru-RU" sz="1200" b="1" kern="1200" dirty="0" smtClean="0">
                <a:solidFill>
                  <a:schemeClr val="tx1"/>
                </a:solidFill>
                <a:effectLst/>
                <a:latin typeface="+mn-lt"/>
                <a:ea typeface="+mn-ea"/>
                <a:cs typeface="+mn-cs"/>
              </a:rPr>
              <a:t>предупреждает об опасностях</a:t>
            </a:r>
            <a:r>
              <a:rPr lang="ru-RU" sz="1200" kern="1200" dirty="0" smtClean="0">
                <a:solidFill>
                  <a:schemeClr val="tx1"/>
                </a:solidFill>
                <a:effectLst/>
                <a:latin typeface="+mn-lt"/>
                <a:ea typeface="+mn-ea"/>
                <a:cs typeface="+mn-cs"/>
              </a:rPr>
              <a:t> на жизненном пути. Как говорит апостол Павел: </a:t>
            </a:r>
            <a:r>
              <a:rPr lang="ru-RU" sz="1200" i="1" kern="1200" dirty="0" smtClean="0">
                <a:solidFill>
                  <a:schemeClr val="tx1"/>
                </a:solidFill>
                <a:effectLst/>
                <a:latin typeface="+mn-lt"/>
                <a:ea typeface="+mn-ea"/>
                <a:cs typeface="+mn-cs"/>
              </a:rPr>
              <a:t>Все мне позволительно, но не все полезно</a:t>
            </a:r>
            <a:r>
              <a:rPr lang="ru-RU" sz="1200" kern="1200" dirty="0" smtClean="0">
                <a:solidFill>
                  <a:schemeClr val="tx1"/>
                </a:solidFill>
                <a:effectLst/>
                <a:latin typeface="+mn-lt"/>
                <a:ea typeface="+mn-ea"/>
                <a:cs typeface="+mn-cs"/>
              </a:rPr>
              <a:t> (1 Кор 10, 23). Если человек игнорирует духовные законы, живет как хочет, не считаясь ни с нравственными нормами, ни с окружающими его людьми, он теряет свою свободу, повреждает свою душу и наносит большой вред себе и окружающим. Грех — нарушение очень тонких и строгих законов духовной природы, он наносит вред в первую очередь самому согрешившему.</a:t>
            </a: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2</a:t>
            </a:fld>
            <a:endParaRPr lang="ru-RU"/>
          </a:p>
        </p:txBody>
      </p:sp>
    </p:spTree>
    <p:extLst>
      <p:ext uri="{BB962C8B-B14F-4D97-AF65-F5344CB8AC3E}">
        <p14:creationId xmlns:p14="http://schemas.microsoft.com/office/powerpoint/2010/main" val="1294120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effectLst/>
                <a:latin typeface="+mn-lt"/>
                <a:ea typeface="+mn-ea"/>
                <a:cs typeface="+mn-cs"/>
              </a:rPr>
              <a:t>Я Господь, Бог твой; да не будет у тебя других богов пред </a:t>
            </a:r>
            <a:r>
              <a:rPr lang="ru-RU" sz="1200" b="1" kern="1200" dirty="0" err="1" smtClean="0">
                <a:solidFill>
                  <a:schemeClr val="tx1"/>
                </a:solidFill>
                <a:effectLst/>
                <a:latin typeface="+mn-lt"/>
                <a:ea typeface="+mn-ea"/>
                <a:cs typeface="+mn-cs"/>
              </a:rPr>
              <a:t>лицем</a:t>
            </a:r>
            <a:r>
              <a:rPr lang="ru-RU" sz="1200" b="1" kern="1200" dirty="0" smtClean="0">
                <a:solidFill>
                  <a:schemeClr val="tx1"/>
                </a:solidFill>
                <a:effectLst/>
                <a:latin typeface="+mn-lt"/>
                <a:ea typeface="+mn-ea"/>
                <a:cs typeface="+mn-cs"/>
              </a:rPr>
              <a:t> Моим.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Господь —Творец Вселенной и духовного мира. Он — Первопричина всего существующего. Весь наш прекрасный, гармоничный и очень сложно устроенный мир никак не мог возникнуть сам собой. За всей этой красотой и гармонией стоит Творческий Разум. Верить в то, что все существующее возникло само по себе, без Бога, есть не что иное как безумие. </a:t>
            </a:r>
            <a:r>
              <a:rPr lang="ru-RU" sz="1200" i="1" kern="1200" dirty="0" smtClean="0">
                <a:solidFill>
                  <a:schemeClr val="tx1"/>
                </a:solidFill>
                <a:effectLst/>
                <a:latin typeface="+mn-lt"/>
                <a:ea typeface="+mn-ea"/>
                <a:cs typeface="+mn-cs"/>
              </a:rPr>
              <a:t>Сказал безумец в сердце своем: «нет Бога»</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Пс</a:t>
            </a:r>
            <a:r>
              <a:rPr lang="ru-RU" sz="1200" kern="1200" dirty="0" smtClean="0">
                <a:solidFill>
                  <a:schemeClr val="tx1"/>
                </a:solidFill>
                <a:effectLst/>
                <a:latin typeface="+mn-lt"/>
                <a:ea typeface="+mn-ea"/>
                <a:cs typeface="+mn-cs"/>
              </a:rPr>
              <a:t> 13, 1), — говорит пророк Давид. Бог не только Творец, но и Отец наш. Он заботится, промышляет о людях и обо всем созданном Им, без Его попечения мир не мог бы существовать.</a:t>
            </a:r>
          </a:p>
          <a:p>
            <a:r>
              <a:rPr lang="ru-RU" sz="1200" kern="1200" dirty="0" smtClean="0">
                <a:solidFill>
                  <a:schemeClr val="tx1"/>
                </a:solidFill>
                <a:effectLst/>
                <a:latin typeface="+mn-lt"/>
                <a:ea typeface="+mn-ea"/>
                <a:cs typeface="+mn-cs"/>
              </a:rPr>
              <a:t>    </a:t>
            </a:r>
          </a:p>
          <a:p>
            <a:pPr fontAlgn="base"/>
            <a:r>
              <a:rPr lang="ru-RU" sz="1200" kern="1200" dirty="0" smtClean="0">
                <a:solidFill>
                  <a:schemeClr val="tx1"/>
                </a:solidFill>
                <a:effectLst/>
                <a:latin typeface="+mn-lt"/>
                <a:ea typeface="+mn-ea"/>
                <a:cs typeface="+mn-cs"/>
              </a:rPr>
              <a:t>Бог — Источник всех благ, и человек должен стремиться к Нему, ибо только в Боге он получает жизнь. Нам необходимо все наши поступки и действия сообразовывать с волей Божией: будут они угодны Богу или нет. Итак, едите ли, пьете ли, или иное что делаете, все делайте в славу Божию (1 Кор 10, 31). Главными средствами </a:t>
            </a:r>
            <a:r>
              <a:rPr lang="ru-RU" sz="1200" kern="1200" dirty="0" err="1" smtClean="0">
                <a:solidFill>
                  <a:schemeClr val="tx1"/>
                </a:solidFill>
                <a:effectLst/>
                <a:latin typeface="+mn-lt"/>
                <a:ea typeface="+mn-ea"/>
                <a:cs typeface="+mn-cs"/>
              </a:rPr>
              <a:t>богообщения</a:t>
            </a:r>
            <a:r>
              <a:rPr lang="ru-RU" sz="1200" kern="1200" dirty="0" smtClean="0">
                <a:solidFill>
                  <a:schemeClr val="tx1"/>
                </a:solidFill>
                <a:effectLst/>
                <a:latin typeface="+mn-lt"/>
                <a:ea typeface="+mn-ea"/>
                <a:cs typeface="+mn-cs"/>
              </a:rPr>
              <a:t> являются молитва и Святые Таинства, в которых мы получаем благодать Божию, Божественную энергию.</a:t>
            </a:r>
          </a:p>
          <a:p>
            <a:pPr fontAlgn="base"/>
            <a:r>
              <a:rPr lang="ru-RU" sz="1200" kern="1200" dirty="0" smtClean="0">
                <a:solidFill>
                  <a:schemeClr val="tx1"/>
                </a:solidFill>
                <a:effectLst/>
                <a:latin typeface="+mn-lt"/>
                <a:ea typeface="+mn-ea"/>
                <a:cs typeface="+mn-cs"/>
              </a:rPr>
              <a:t>Повторим: Бог хочет, чтобы люди прославляли Его правильно, то есть </a:t>
            </a:r>
            <a:r>
              <a:rPr lang="ru-RU" sz="1200" kern="1200" dirty="0" err="1" smtClean="0">
                <a:solidFill>
                  <a:schemeClr val="tx1"/>
                </a:solidFill>
                <a:effectLst/>
                <a:latin typeface="+mn-lt"/>
                <a:ea typeface="+mn-ea"/>
                <a:cs typeface="+mn-cs"/>
              </a:rPr>
              <a:t>православно</a:t>
            </a:r>
            <a:r>
              <a:rPr lang="ru-RU" sz="1200" kern="1200" dirty="0" smtClean="0">
                <a:solidFill>
                  <a:schemeClr val="tx1"/>
                </a:solidFill>
                <a:effectLst/>
                <a:latin typeface="+mn-lt"/>
                <a:ea typeface="+mn-ea"/>
                <a:cs typeface="+mn-cs"/>
              </a:rPr>
              <a:t>.</a:t>
            </a:r>
          </a:p>
          <a:p>
            <a:pPr fontAlgn="base"/>
            <a:r>
              <a:rPr lang="ru-RU" sz="1200" kern="1200" dirty="0" smtClean="0">
                <a:solidFill>
                  <a:schemeClr val="tx1"/>
                </a:solidFill>
                <a:effectLst/>
                <a:latin typeface="+mn-lt"/>
                <a:ea typeface="+mn-ea"/>
                <a:cs typeface="+mn-cs"/>
              </a:rPr>
              <a:t>Для нас Бог может быть только один, в Троице прославляемый, Отец, Сын и Святой Дух, и не может у нас, православных христиан, быть иных богов.</a:t>
            </a:r>
          </a:p>
          <a:p>
            <a:pPr fontAlgn="base"/>
            <a:r>
              <a:rPr lang="ru-RU" sz="1200" kern="1200" dirty="0" smtClean="0">
                <a:solidFill>
                  <a:schemeClr val="tx1"/>
                </a:solidFill>
                <a:effectLst/>
                <a:latin typeface="+mn-lt"/>
                <a:ea typeface="+mn-ea"/>
                <a:cs typeface="+mn-cs"/>
              </a:rPr>
              <a:t>Грехами против первой заповеди являются:</a:t>
            </a:r>
          </a:p>
          <a:p>
            <a:pPr lvl="0" fontAlgn="base"/>
            <a:r>
              <a:rPr lang="ru-RU" sz="1200" kern="1200" dirty="0" smtClean="0">
                <a:solidFill>
                  <a:schemeClr val="tx1"/>
                </a:solidFill>
                <a:effectLst/>
                <a:latin typeface="+mn-lt"/>
                <a:ea typeface="+mn-ea"/>
                <a:cs typeface="+mn-cs"/>
              </a:rPr>
              <a:t>атеизм (отрицание Бога);</a:t>
            </a:r>
          </a:p>
          <a:p>
            <a:pPr lvl="0" fontAlgn="base"/>
            <a:r>
              <a:rPr lang="ru-RU" sz="1200" kern="1200" dirty="0" smtClean="0">
                <a:solidFill>
                  <a:schemeClr val="tx1"/>
                </a:solidFill>
                <a:effectLst/>
                <a:latin typeface="+mn-lt"/>
                <a:ea typeface="+mn-ea"/>
                <a:cs typeface="+mn-cs"/>
              </a:rPr>
              <a:t>маловерие, сомнение, суеверие, когда люди смешивают веру с неверием или всевозможными приметами и прочими пережитками язычества; также грешат против первой заповеди те, кто говорит: «У меня Бог в душе», а в церковь при этом не ходят и к Таинствам не приступают или приступают редко;</a:t>
            </a:r>
          </a:p>
          <a:p>
            <a:pPr lvl="0" fontAlgn="base"/>
            <a:r>
              <a:rPr lang="ru-RU" sz="1200" kern="1200" dirty="0" smtClean="0">
                <a:solidFill>
                  <a:schemeClr val="tx1"/>
                </a:solidFill>
                <a:effectLst/>
                <a:latin typeface="+mn-lt"/>
                <a:ea typeface="+mn-ea"/>
                <a:cs typeface="+mn-cs"/>
              </a:rPr>
              <a:t>язычество (многобожие), вера в ложных богов, сатанизм, оккультизм и эзотерика; к этому можно отнести магию, колдовство, </a:t>
            </a:r>
            <a:r>
              <a:rPr lang="ru-RU" sz="1200" kern="1200" dirty="0" err="1" smtClean="0">
                <a:solidFill>
                  <a:schemeClr val="tx1"/>
                </a:solidFill>
                <a:effectLst/>
                <a:latin typeface="+mn-lt"/>
                <a:ea typeface="+mn-ea"/>
                <a:cs typeface="+mn-cs"/>
              </a:rPr>
              <a:t>целительство</a:t>
            </a:r>
            <a:r>
              <a:rPr lang="ru-RU" sz="1200" kern="1200" dirty="0" smtClean="0">
                <a:solidFill>
                  <a:schemeClr val="tx1"/>
                </a:solidFill>
                <a:effectLst/>
                <a:latin typeface="+mn-lt"/>
                <a:ea typeface="+mn-ea"/>
                <a:cs typeface="+mn-cs"/>
              </a:rPr>
              <a:t>, экстрасенсорику, астрологию, гадание и обращение к людям, занимающимся всем этим, за помощью;</a:t>
            </a:r>
          </a:p>
          <a:p>
            <a:pPr lvl="0" fontAlgn="base"/>
            <a:r>
              <a:rPr lang="ru-RU" sz="1200" kern="1200" dirty="0" smtClean="0">
                <a:solidFill>
                  <a:schemeClr val="tx1"/>
                </a:solidFill>
                <a:effectLst/>
                <a:latin typeface="+mn-lt"/>
                <a:ea typeface="+mn-ea"/>
                <a:cs typeface="+mn-cs"/>
              </a:rPr>
              <a:t>ложные мнения, противоречащие вере православной, и отпадение от Церкви в раскол, лжеучения и секты;</a:t>
            </a:r>
          </a:p>
          <a:p>
            <a:pPr lvl="0" fontAlgn="base"/>
            <a:r>
              <a:rPr lang="ru-RU" sz="1200" kern="1200" dirty="0" smtClean="0">
                <a:solidFill>
                  <a:schemeClr val="tx1"/>
                </a:solidFill>
                <a:effectLst/>
                <a:latin typeface="+mn-lt"/>
                <a:ea typeface="+mn-ea"/>
                <a:cs typeface="+mn-cs"/>
              </a:rPr>
              <a:t>отречение от веры, надежда на свои силы и на людей больше, чем на Бога; этот грех также связан с маловерием.</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3</a:t>
            </a:fld>
            <a:endParaRPr lang="ru-RU"/>
          </a:p>
        </p:txBody>
      </p:sp>
    </p:spTree>
    <p:extLst>
      <p:ext uri="{BB962C8B-B14F-4D97-AF65-F5344CB8AC3E}">
        <p14:creationId xmlns:p14="http://schemas.microsoft.com/office/powerpoint/2010/main" val="221143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fontAlgn="base"/>
            <a:r>
              <a:rPr lang="ru-RU" sz="1200" b="1" i="1" kern="1200" dirty="0" smtClean="0">
                <a:solidFill>
                  <a:schemeClr val="tx1"/>
                </a:solidFill>
                <a:effectLst/>
                <a:latin typeface="+mn-lt"/>
                <a:ea typeface="+mn-ea"/>
                <a:cs typeface="+mn-cs"/>
              </a:rPr>
              <a:t>Вторая заповедь</a:t>
            </a:r>
            <a:endParaRPr lang="ru-RU" sz="1200" kern="1200" dirty="0" smtClean="0">
              <a:solidFill>
                <a:schemeClr val="tx1"/>
              </a:solidFill>
              <a:effectLst/>
              <a:latin typeface="+mn-lt"/>
              <a:ea typeface="+mn-ea"/>
              <a:cs typeface="+mn-cs"/>
            </a:endParaRPr>
          </a:p>
          <a:p>
            <a:pPr fontAlgn="base"/>
            <a:r>
              <a:rPr lang="ru-RU" sz="1200" b="1" kern="1200" dirty="0" smtClean="0">
                <a:solidFill>
                  <a:schemeClr val="tx1"/>
                </a:solidFill>
                <a:effectLst/>
                <a:latin typeface="+mn-lt"/>
                <a:ea typeface="+mn-ea"/>
                <a:cs typeface="+mn-cs"/>
              </a:rPr>
              <a:t>Не делай себе кумира и никакого изображения того, что на небе вверху, и что на земле внизу, и что в воде ниже земли; не поклоняйся им и не служи им.</a:t>
            </a:r>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Вторая заповедь запрещает поклоняться творению вместо Творца. Мы знаем, что такое язычество и идолопоклонство. Вот что пишет о язычниках апостол Павел: </a:t>
            </a:r>
            <a:r>
              <a:rPr lang="ru-RU" sz="1200" i="1" kern="1200" dirty="0" smtClean="0">
                <a:solidFill>
                  <a:schemeClr val="tx1"/>
                </a:solidFill>
                <a:effectLst/>
                <a:latin typeface="+mn-lt"/>
                <a:ea typeface="+mn-ea"/>
                <a:cs typeface="+mn-cs"/>
              </a:rPr>
              <a:t>называя себя мудрыми, обезумели, и славу нетленного Бога изменили в образ, подобный тленному человеку, и птицам, и четвероногим, и пресмыкающимся... Они заменили истину Божию ложью... и служили твари вместо Творца</a:t>
            </a:r>
            <a:r>
              <a:rPr lang="ru-RU" sz="1200" kern="1200" dirty="0" smtClean="0">
                <a:solidFill>
                  <a:schemeClr val="tx1"/>
                </a:solidFill>
                <a:effectLst/>
                <a:latin typeface="+mn-lt"/>
                <a:ea typeface="+mn-ea"/>
                <a:cs typeface="+mn-cs"/>
              </a:rPr>
              <a:t> (Рим 1, 22–23, 25). Ветхозаветный израильский народ, которому первоначально были даны эти заповеди, являлся хранителем веры в Истинного Бога. Он был со всех сторон окружен языческими народами и племенами, и, чтобы предупредить евреев о том, чтобы ни в коем случае не перенимали языческие обычаи и верования, Господь устанавливает эту заповедь. Сейчас язычников, идолопоклонников среди нас мало, хотя многобожие, поклонение истуканам и идолам есть, например, в Индии, Африке, Южной Америке, некоторых других странах. Даже у нас, в России, где христианству вот уже более тысячи лет, кое-кто пытается возродить язычество.</a:t>
            </a:r>
          </a:p>
          <a:p>
            <a:pPr fontAlgn="base"/>
            <a:r>
              <a:rPr lang="ru-RU" sz="1200" kern="1200" dirty="0" smtClean="0">
                <a:solidFill>
                  <a:schemeClr val="tx1"/>
                </a:solidFill>
                <a:effectLst/>
                <a:latin typeface="+mn-lt"/>
                <a:ea typeface="+mn-ea"/>
                <a:cs typeface="+mn-cs"/>
              </a:rPr>
              <a:t>Иногда можно услышать обвинение в адрес православных: мол, </a:t>
            </a:r>
            <a:r>
              <a:rPr lang="ru-RU" sz="1200" kern="1200" dirty="0" err="1" smtClean="0">
                <a:solidFill>
                  <a:schemeClr val="tx1"/>
                </a:solidFill>
                <a:effectLst/>
                <a:latin typeface="+mn-lt"/>
                <a:ea typeface="+mn-ea"/>
                <a:cs typeface="+mn-cs"/>
              </a:rPr>
              <a:t>иконопочитание</a:t>
            </a:r>
            <a:r>
              <a:rPr lang="ru-RU" sz="1200" kern="1200" dirty="0" smtClean="0">
                <a:solidFill>
                  <a:schemeClr val="tx1"/>
                </a:solidFill>
                <a:effectLst/>
                <a:latin typeface="+mn-lt"/>
                <a:ea typeface="+mn-ea"/>
                <a:cs typeface="+mn-cs"/>
              </a:rPr>
              <a:t> — это идолопоклонство. Почитание святых икон никак не может быть названо идолопоклонством. Во-первых, мы возносим молитвы поклонения не самой иконе, а Лицу, Которое на иконе изображено, — Богу. Взирая на образ, мы восходим умом к Первообразу. Также мы через икону возносимся умом и сердцем к Богородице и святым.</a:t>
            </a:r>
          </a:p>
          <a:p>
            <a:pPr fontAlgn="base"/>
            <a:r>
              <a:rPr lang="ru-RU" sz="1200" kern="1200" dirty="0" smtClean="0">
                <a:solidFill>
                  <a:schemeClr val="tx1"/>
                </a:solidFill>
                <a:effectLst/>
                <a:latin typeface="+mn-lt"/>
                <a:ea typeface="+mn-ea"/>
                <a:cs typeface="+mn-cs"/>
              </a:rPr>
              <a:t>Священные изображения делались еще в Ветхом Завете по повелению Самого Бога. Господь повелел Моисею поставить в первом передвижном ветхозаветном храме (скинии) золотые изображения Херувимов. Уже в первые века христианства в римских катакомбах (местах собраний первых христиан) были настенные изображения Христа в виде доброго Пастыря, Матери Божией с воздетыми руками и другие священные образы. Все эти фрески найдены при раскопках.   </a:t>
            </a:r>
          </a:p>
          <a:p>
            <a:pPr fontAlgn="base"/>
            <a:r>
              <a:rPr lang="ru-RU" sz="1200" kern="1200" dirty="0" smtClean="0">
                <a:solidFill>
                  <a:schemeClr val="tx1"/>
                </a:solidFill>
                <a:effectLst/>
                <a:latin typeface="+mn-lt"/>
                <a:ea typeface="+mn-ea"/>
                <a:cs typeface="+mn-cs"/>
              </a:rPr>
              <a:t>Хотя в современном мире осталось мало прямых идолопоклонников, многие люди творят себе кумиров, воздают им поклонение и приносят жертвы. Для многих такими идолами, требующими постоянных жертвоприношений, стали их страсти и пороки. Некоторые люди попали в их плен и уже не могут обходиться без них, служат им, как своим господам, ибо: </a:t>
            </a:r>
            <a:r>
              <a:rPr lang="ru-RU" sz="1200" i="1" kern="1200" dirty="0" smtClean="0">
                <a:solidFill>
                  <a:schemeClr val="tx1"/>
                </a:solidFill>
                <a:effectLst/>
                <a:latin typeface="+mn-lt"/>
                <a:ea typeface="+mn-ea"/>
                <a:cs typeface="+mn-cs"/>
              </a:rPr>
              <a:t>кто кем побежден, тот тому и раб</a:t>
            </a:r>
            <a:r>
              <a:rPr lang="ru-RU" sz="1200" kern="1200" dirty="0" smtClean="0">
                <a:solidFill>
                  <a:schemeClr val="tx1"/>
                </a:solidFill>
                <a:effectLst/>
                <a:latin typeface="+mn-lt"/>
                <a:ea typeface="+mn-ea"/>
                <a:cs typeface="+mn-cs"/>
              </a:rPr>
              <a:t> (2 Пет 2, 19). Напомним эти идолы-страсти: чревоугодие, блуд, сребролюбие, гнев, печаль, уныние, тщеславие, гордость. Апостол Павел сравнивает служение страстям с идолопоклонством: </a:t>
            </a:r>
            <a:r>
              <a:rPr lang="ru-RU" sz="1200" i="1" kern="1200" dirty="0" smtClean="0">
                <a:solidFill>
                  <a:schemeClr val="tx1"/>
                </a:solidFill>
                <a:effectLst/>
                <a:latin typeface="+mn-lt"/>
                <a:ea typeface="+mn-ea"/>
                <a:cs typeface="+mn-cs"/>
              </a:rPr>
              <a:t>любостяжание... есть </a:t>
            </a:r>
            <a:r>
              <a:rPr lang="ru-RU" sz="1200" i="1" kern="1200" dirty="0" err="1" smtClean="0">
                <a:solidFill>
                  <a:schemeClr val="tx1"/>
                </a:solidFill>
                <a:effectLst/>
                <a:latin typeface="+mn-lt"/>
                <a:ea typeface="+mn-ea"/>
                <a:cs typeface="+mn-cs"/>
              </a:rPr>
              <a:t>идолослужение</a:t>
            </a:r>
            <a:r>
              <a:rPr lang="ru-RU" sz="1200" kern="1200" dirty="0" smtClean="0">
                <a:solidFill>
                  <a:schemeClr val="tx1"/>
                </a:solidFill>
                <a:effectLst/>
                <a:latin typeface="+mn-lt"/>
                <a:ea typeface="+mn-ea"/>
                <a:cs typeface="+mn-cs"/>
              </a:rPr>
              <a:t> (Кол 3, 5). Предаваясь страсти, человек перестает думать о Боге и служить Ему. Он забывает и о любви к ближним.   </a:t>
            </a:r>
          </a:p>
          <a:p>
            <a:pPr fontAlgn="base"/>
            <a:r>
              <a:rPr lang="ru-RU" sz="1200" kern="1200" dirty="0" smtClean="0">
                <a:solidFill>
                  <a:schemeClr val="tx1"/>
                </a:solidFill>
                <a:effectLst/>
                <a:latin typeface="+mn-lt"/>
                <a:ea typeface="+mn-ea"/>
                <a:cs typeface="+mn-cs"/>
              </a:rPr>
              <a:t>К грехам против второй заповеди также можно отнести страстную привязанность к каким-либо делам, когда это увлечение становится страстью. </a:t>
            </a:r>
            <a:r>
              <a:rPr lang="ru-RU" sz="1200" kern="1200" dirty="0" err="1" smtClean="0">
                <a:solidFill>
                  <a:schemeClr val="tx1"/>
                </a:solidFill>
                <a:effectLst/>
                <a:latin typeface="+mn-lt"/>
                <a:ea typeface="+mn-ea"/>
                <a:cs typeface="+mn-cs"/>
              </a:rPr>
              <a:t>Идолослужением</a:t>
            </a:r>
            <a:r>
              <a:rPr lang="ru-RU" sz="1200" kern="1200" dirty="0" smtClean="0">
                <a:solidFill>
                  <a:schemeClr val="tx1"/>
                </a:solidFill>
                <a:effectLst/>
                <a:latin typeface="+mn-lt"/>
                <a:ea typeface="+mn-ea"/>
                <a:cs typeface="+mn-cs"/>
              </a:rPr>
              <a:t> является и поклонение какой-либо личности. Немало людей в современном обществе к популярным артистам, певцам, спортсменам относятся как к кумирам, идолам.</a:t>
            </a: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4</a:t>
            </a:fld>
            <a:endParaRPr lang="ru-RU"/>
          </a:p>
        </p:txBody>
      </p:sp>
    </p:spTree>
    <p:extLst>
      <p:ext uri="{BB962C8B-B14F-4D97-AF65-F5344CB8AC3E}">
        <p14:creationId xmlns:p14="http://schemas.microsoft.com/office/powerpoint/2010/main" val="1370826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fontAlgn="base"/>
            <a:r>
              <a:rPr lang="ru-RU" sz="1200" b="1" i="1" kern="1200" dirty="0" smtClean="0">
                <a:solidFill>
                  <a:schemeClr val="tx1"/>
                </a:solidFill>
                <a:effectLst/>
                <a:latin typeface="+mn-lt"/>
                <a:ea typeface="+mn-ea"/>
                <a:cs typeface="+mn-cs"/>
              </a:rPr>
              <a:t>Третья заповедь</a:t>
            </a:r>
            <a:endParaRPr lang="ru-RU" sz="1200" kern="1200" dirty="0" smtClean="0">
              <a:solidFill>
                <a:schemeClr val="tx1"/>
              </a:solidFill>
              <a:effectLst/>
              <a:latin typeface="+mn-lt"/>
              <a:ea typeface="+mn-ea"/>
              <a:cs typeface="+mn-cs"/>
            </a:endParaRPr>
          </a:p>
          <a:p>
            <a:pPr fontAlgn="base"/>
            <a:r>
              <a:rPr lang="ru-RU" sz="1200" b="1" kern="1200" dirty="0" smtClean="0">
                <a:solidFill>
                  <a:schemeClr val="tx1"/>
                </a:solidFill>
                <a:effectLst/>
                <a:latin typeface="+mn-lt"/>
                <a:ea typeface="+mn-ea"/>
                <a:cs typeface="+mn-cs"/>
              </a:rPr>
              <a:t>Не произноси имени Господа, Бога твоего напрасно.</a:t>
            </a:r>
            <a:endParaRPr lang="ru-RU"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3. Честный диалог по существу - система не позволяет быть анонимным</a:t>
            </a:r>
          </a:p>
          <a:p>
            <a:pPr fontAlgn="base"/>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Произносить имя Божие всуе значит — напрасно, то есть не в молитве, не в духовных беседах, а во время праздных разговоров или по привычке. Еще больший грех произносить имя Божие в шутку. И уж совсем тяжким грехом является произнесение имени Божия с желанием похулить Бога. Также грехом против третьей заповеди является кощунство, когда святые предметы становятся предметом насмешек и поругания. Неисполнение обетов, данных Богу, и легкомысленные клятвы с </a:t>
            </a:r>
            <a:r>
              <a:rPr lang="ru-RU" sz="1200" kern="1200" dirty="0" err="1" smtClean="0">
                <a:solidFill>
                  <a:schemeClr val="tx1"/>
                </a:solidFill>
                <a:effectLst/>
                <a:latin typeface="+mn-lt"/>
                <a:ea typeface="+mn-ea"/>
                <a:cs typeface="+mn-cs"/>
              </a:rPr>
              <a:t>призыванием</a:t>
            </a:r>
            <a:r>
              <a:rPr lang="ru-RU" sz="1200" kern="1200" dirty="0" smtClean="0">
                <a:solidFill>
                  <a:schemeClr val="tx1"/>
                </a:solidFill>
                <a:effectLst/>
                <a:latin typeface="+mn-lt"/>
                <a:ea typeface="+mn-ea"/>
                <a:cs typeface="+mn-cs"/>
              </a:rPr>
              <a:t> имени Божия также являются нарушением этой заповеди.</a:t>
            </a:r>
          </a:p>
          <a:p>
            <a:pPr fontAlgn="base"/>
            <a:r>
              <a:rPr lang="ru-RU" sz="1200" kern="1200" dirty="0" smtClean="0">
                <a:solidFill>
                  <a:schemeClr val="tx1"/>
                </a:solidFill>
                <a:effectLst/>
                <a:latin typeface="+mn-lt"/>
                <a:ea typeface="+mn-ea"/>
                <a:cs typeface="+mn-cs"/>
              </a:rPr>
              <a:t>Имя Божие — святыня. К нему нужно относиться благоговейно.</a:t>
            </a:r>
          </a:p>
          <a:p>
            <a:pPr fontAlgn="base"/>
            <a:r>
              <a:rPr lang="ru-RU" sz="1200" b="1" kern="1200" dirty="0" smtClean="0">
                <a:solidFill>
                  <a:schemeClr val="tx1"/>
                </a:solidFill>
                <a:effectLst/>
                <a:latin typeface="+mn-lt"/>
                <a:ea typeface="+mn-ea"/>
                <a:cs typeface="+mn-cs"/>
              </a:rPr>
              <a:t>Святитель Николай Сербский. Притча</a:t>
            </a:r>
            <a:endParaRPr lang="ru-RU" sz="1200" kern="1200" dirty="0" smtClean="0">
              <a:solidFill>
                <a:schemeClr val="tx1"/>
              </a:solidFill>
              <a:effectLst/>
              <a:latin typeface="+mn-lt"/>
              <a:ea typeface="+mn-ea"/>
              <a:cs typeface="+mn-cs"/>
            </a:endParaRPr>
          </a:p>
          <a:p>
            <a:pPr fontAlgn="base"/>
            <a:r>
              <a:rPr lang="ru-RU" sz="1200" i="1" kern="1200" dirty="0" smtClean="0">
                <a:solidFill>
                  <a:schemeClr val="tx1"/>
                </a:solidFill>
                <a:effectLst/>
                <a:latin typeface="+mn-lt"/>
                <a:ea typeface="+mn-ea"/>
                <a:cs typeface="+mn-cs"/>
              </a:rPr>
              <a:t>Один золотых дел мастер сидел в своей лавке за верстаком и, работая, непрестанно поминал имя Божие всуе: то как клятву, то как любимое словцо. Некий паломник, возвращавшийся из святых мест, проходя мимо лавки, услышал это, и душа его возмутилась. Тогда он окликнул ювелира, чтобы тот вышел на улицу. А когда мастер вышел, паломник спрятался. Ювелир, никого не увидев, вернулся в лавку и продолжил работу. Паломник снова его окликнул, а когда ювелир вышел, тот прикинулся, что ничего не знает. Мастер, рассердившись, вернулся к себе и снова начал работать. Паломник в третий раз его окликнул и, когда мастер опять вышел, снова стоял молча, прикинувшись, что он тут ни при чем. Ювелир в бешенстве набросился на паломника:</a:t>
            </a:r>
            <a:endParaRPr lang="ru-RU" sz="1200" kern="1200" dirty="0" smtClean="0">
              <a:solidFill>
                <a:schemeClr val="tx1"/>
              </a:solidFill>
              <a:effectLst/>
              <a:latin typeface="+mn-lt"/>
              <a:ea typeface="+mn-ea"/>
              <a:cs typeface="+mn-cs"/>
            </a:endParaRPr>
          </a:p>
          <a:p>
            <a:pPr fontAlgn="base"/>
            <a:r>
              <a:rPr lang="ru-RU" sz="1200" i="1" kern="1200" dirty="0" smtClean="0">
                <a:solidFill>
                  <a:schemeClr val="tx1"/>
                </a:solidFill>
                <a:effectLst/>
                <a:latin typeface="+mn-lt"/>
                <a:ea typeface="+mn-ea"/>
                <a:cs typeface="+mn-cs"/>
              </a:rPr>
              <a:t>— Зачем ты зовешь меня понапрасну? Что за шутки! У меня работы по горло!</a:t>
            </a:r>
            <a:endParaRPr lang="ru-RU" sz="1200" kern="1200" dirty="0" smtClean="0">
              <a:solidFill>
                <a:schemeClr val="tx1"/>
              </a:solidFill>
              <a:effectLst/>
              <a:latin typeface="+mn-lt"/>
              <a:ea typeface="+mn-ea"/>
              <a:cs typeface="+mn-cs"/>
            </a:endParaRPr>
          </a:p>
          <a:p>
            <a:pPr fontAlgn="base"/>
            <a:r>
              <a:rPr lang="ru-RU" sz="1200" i="1" kern="1200" dirty="0" smtClean="0">
                <a:solidFill>
                  <a:schemeClr val="tx1"/>
                </a:solidFill>
                <a:effectLst/>
                <a:latin typeface="+mn-lt"/>
                <a:ea typeface="+mn-ea"/>
                <a:cs typeface="+mn-cs"/>
              </a:rPr>
              <a:t>Паломник миролюбиво ответил:</a:t>
            </a:r>
            <a:endParaRPr lang="ru-RU" sz="1200" kern="1200" dirty="0" smtClean="0">
              <a:solidFill>
                <a:schemeClr val="tx1"/>
              </a:solidFill>
              <a:effectLst/>
              <a:latin typeface="+mn-lt"/>
              <a:ea typeface="+mn-ea"/>
              <a:cs typeface="+mn-cs"/>
            </a:endParaRPr>
          </a:p>
          <a:p>
            <a:pPr fontAlgn="base"/>
            <a:r>
              <a:rPr lang="ru-RU" sz="1200" i="1" kern="1200" dirty="0" smtClean="0">
                <a:solidFill>
                  <a:schemeClr val="tx1"/>
                </a:solidFill>
                <a:effectLst/>
                <a:latin typeface="+mn-lt"/>
                <a:ea typeface="+mn-ea"/>
                <a:cs typeface="+mn-cs"/>
              </a:rPr>
              <a:t>— Поистине у Господа Бога работы еще больше, но ты Его призываешь гораздо чаще, чем я тебя. Кто имеет право сердиться больше: ты или Господь Бог?</a:t>
            </a:r>
            <a:endParaRPr lang="ru-RU" sz="1200" kern="1200" dirty="0" smtClean="0">
              <a:solidFill>
                <a:schemeClr val="tx1"/>
              </a:solidFill>
              <a:effectLst/>
              <a:latin typeface="+mn-lt"/>
              <a:ea typeface="+mn-ea"/>
              <a:cs typeface="+mn-cs"/>
            </a:endParaRPr>
          </a:p>
          <a:p>
            <a:pPr fontAlgn="base"/>
            <a:r>
              <a:rPr lang="ru-RU" sz="1200" i="1" kern="1200" dirty="0" smtClean="0">
                <a:solidFill>
                  <a:schemeClr val="tx1"/>
                </a:solidFill>
                <a:effectLst/>
                <a:latin typeface="+mn-lt"/>
                <a:ea typeface="+mn-ea"/>
                <a:cs typeface="+mn-cs"/>
              </a:rPr>
              <a:t>Ювелир, пристыженный, вернулся в мастерскую и с тех пор держал язык за зубами.</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5</a:t>
            </a:fld>
            <a:endParaRPr lang="ru-RU"/>
          </a:p>
        </p:txBody>
      </p:sp>
    </p:spTree>
    <p:extLst>
      <p:ext uri="{BB962C8B-B14F-4D97-AF65-F5344CB8AC3E}">
        <p14:creationId xmlns:p14="http://schemas.microsoft.com/office/powerpoint/2010/main" val="1271462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pPr fontAlgn="base"/>
            <a:r>
              <a:rPr lang="ru-RU" sz="1200" b="1" i="1" kern="1200" dirty="0" smtClean="0">
                <a:solidFill>
                  <a:schemeClr val="tx1"/>
                </a:solidFill>
                <a:effectLst/>
                <a:latin typeface="+mn-lt"/>
                <a:ea typeface="+mn-ea"/>
                <a:cs typeface="+mn-cs"/>
              </a:rPr>
              <a:t>Четвертая заповедь</a:t>
            </a:r>
            <a:endParaRPr lang="ru-RU" sz="1200" kern="1200" dirty="0" smtClean="0">
              <a:solidFill>
                <a:schemeClr val="tx1"/>
              </a:solidFill>
              <a:effectLst/>
              <a:latin typeface="+mn-lt"/>
              <a:ea typeface="+mn-ea"/>
              <a:cs typeface="+mn-cs"/>
            </a:endParaRPr>
          </a:p>
          <a:p>
            <a:pPr fontAlgn="base"/>
            <a:r>
              <a:rPr lang="ru-RU" sz="1200" b="1" kern="1200" dirty="0" smtClean="0">
                <a:solidFill>
                  <a:schemeClr val="tx1"/>
                </a:solidFill>
                <a:effectLst/>
                <a:latin typeface="+mn-lt"/>
                <a:ea typeface="+mn-ea"/>
                <a:cs typeface="+mn-cs"/>
              </a:rPr>
              <a:t>Помни день субботний, чтобы святить его; Шесть дней работай и делай всякие дела твои а день седьмой — суббота Господу, Богу твоему.</a:t>
            </a:r>
          </a:p>
          <a:p>
            <a:pPr marL="0" marR="0" indent="0" algn="l" defTabSz="914400" rtl="0" eaLnBrk="1" fontAlgn="base"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4. Система позволяет заниматься ею не постоянно (24/7), а лишь периодически обращаться к ней: сверить собственный план//факт, а также проверить, как задачи компании синхронизируются с действиями партнеров: власти бизнеса, общества. чек-лист по показателям. </a:t>
            </a:r>
          </a:p>
          <a:p>
            <a:pPr fontAlgn="base"/>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Господь сотворил этот мир за шесть дней и, окончив творение, благословил седьмой день как день покоя: </a:t>
            </a:r>
            <a:r>
              <a:rPr lang="ru-RU" sz="1200" i="1" kern="1200" dirty="0" smtClean="0">
                <a:solidFill>
                  <a:schemeClr val="tx1"/>
                </a:solidFill>
                <a:effectLst/>
                <a:latin typeface="+mn-lt"/>
                <a:ea typeface="+mn-ea"/>
                <a:cs typeface="+mn-cs"/>
              </a:rPr>
              <a:t>освятил его; ибо в оный почил от всех дел Своих, которые Бог творил и созидал</a:t>
            </a:r>
            <a:r>
              <a:rPr lang="ru-RU" sz="1200" kern="1200" dirty="0" smtClean="0">
                <a:solidFill>
                  <a:schemeClr val="tx1"/>
                </a:solidFill>
                <a:effectLst/>
                <a:latin typeface="+mn-lt"/>
                <a:ea typeface="+mn-ea"/>
                <a:cs typeface="+mn-cs"/>
              </a:rPr>
              <a:t>(Быт 2, 3).</a:t>
            </a:r>
          </a:p>
          <a:p>
            <a:pPr fontAlgn="base"/>
            <a:r>
              <a:rPr lang="ru-RU" sz="1200" kern="1200" dirty="0" smtClean="0">
                <a:solidFill>
                  <a:schemeClr val="tx1"/>
                </a:solidFill>
                <a:effectLst/>
                <a:latin typeface="+mn-lt"/>
                <a:ea typeface="+mn-ea"/>
                <a:cs typeface="+mn-cs"/>
              </a:rPr>
              <a:t>В Ветхом Завете днем покоя была суббота. В новозаветные времена святым днем покоя стал день воскресный, когда воспоминается воскресение из мертвых Господа нашего Иисуса Христа. Именно этот день является для христиан седьмым и главным. Воскресный день также называют малой Пасхой. Обычай почитания воскресного дня идет от времен святых апостолов. В воскресный день христиане должны быть на Божественной литургии. В этот день очень хорошо причаститься Святых Христовых Таин. День воскресный мы посвящаем молитве, духовному чтению, благочестивым занятиям. В воскресенье, как день, свободный от обычных трудов, можно помочь ближним или навестить больных, оказать помощь немощным, престарелым. Принято в этот день благодарить Бога за прошедшую неделю и молитвенно попросить благословения на труды грядущей седмицы.</a:t>
            </a:r>
          </a:p>
          <a:p>
            <a:pPr fontAlgn="base"/>
            <a:r>
              <a:rPr lang="ru-RU" sz="1200" kern="1200" dirty="0" smtClean="0">
                <a:solidFill>
                  <a:schemeClr val="tx1"/>
                </a:solidFill>
                <a:effectLst/>
                <a:latin typeface="+mn-lt"/>
                <a:ea typeface="+mn-ea"/>
                <a:cs typeface="+mn-cs"/>
              </a:rPr>
              <a:t>Часто от людей, далеких от Церкви или малоцерковных, можно слышать о том, что у них нет времени для домашней молитвы и посещения храма. Да, современный человек подчас очень загружен, но даже у занятых людей остается немало свободного времени на то, чтобы часто и подолгу разговаривать по телефону с друзьями и родственниками, читать газеты, часами сидеть у телевизора и компьютера. Проводя так вечера, они не хотят даже очень небольшое время уделить вечернему молитвенному правилу и почитать Евангелие.</a:t>
            </a:r>
          </a:p>
          <a:p>
            <a:pPr fontAlgn="base"/>
            <a:r>
              <a:rPr lang="ru-RU" sz="1200" kern="1200" dirty="0" smtClean="0">
                <a:solidFill>
                  <a:schemeClr val="tx1"/>
                </a:solidFill>
                <a:effectLst/>
                <a:latin typeface="+mn-lt"/>
                <a:ea typeface="+mn-ea"/>
                <a:cs typeface="+mn-cs"/>
              </a:rPr>
              <a:t>Люди, которые чтут воскресные дни и церковные праздники, молятся в храме, регулярно читают утренние и вечерние молитвы, как правило, успевают сделать гораздо больше тех, кто проводит это время в праздности. Господь благословляет их труды, умножает силы и подает им Свою помощь.</a:t>
            </a: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6</a:t>
            </a:fld>
            <a:endParaRPr lang="ru-RU"/>
          </a:p>
        </p:txBody>
      </p:sp>
    </p:spTree>
    <p:extLst>
      <p:ext uri="{BB962C8B-B14F-4D97-AF65-F5344CB8AC3E}">
        <p14:creationId xmlns:p14="http://schemas.microsoft.com/office/powerpoint/2010/main" val="200658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pPr fontAlgn="base"/>
            <a:r>
              <a:rPr lang="ru-RU" sz="1200" b="1" i="1" kern="1200" dirty="0" smtClean="0">
                <a:solidFill>
                  <a:schemeClr val="tx1"/>
                </a:solidFill>
                <a:effectLst/>
                <a:latin typeface="+mn-lt"/>
                <a:ea typeface="+mn-ea"/>
                <a:cs typeface="+mn-cs"/>
              </a:rPr>
              <a:t>Пятая заповедь</a:t>
            </a:r>
            <a:endParaRPr lang="ru-RU" sz="1200" kern="1200" dirty="0" smtClean="0">
              <a:solidFill>
                <a:schemeClr val="tx1"/>
              </a:solidFill>
              <a:effectLst/>
              <a:latin typeface="+mn-lt"/>
              <a:ea typeface="+mn-ea"/>
              <a:cs typeface="+mn-cs"/>
            </a:endParaRPr>
          </a:p>
          <a:p>
            <a:pPr fontAlgn="base"/>
            <a:r>
              <a:rPr lang="ru-RU" sz="1200" b="1" kern="1200" dirty="0" smtClean="0">
                <a:solidFill>
                  <a:schemeClr val="tx1"/>
                </a:solidFill>
                <a:effectLst/>
                <a:latin typeface="+mn-lt"/>
                <a:ea typeface="+mn-ea"/>
                <a:cs typeface="+mn-cs"/>
              </a:rPr>
              <a:t>Почитай отца твоего и мать твою, чтобы продлились дни твои на земле.</a:t>
            </a:r>
          </a:p>
          <a:p>
            <a:pPr marL="0" marR="0" indent="0" algn="l" defTabSz="914400" rtl="0" eaLnBrk="1" fontAlgn="base"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5. Платформа позволяет напрямую публично обращаться к первым руководителям муниципалитетов, регионов, федерации и получать обратную связь, тем самым упрощая получение условий для ведения бизнеса. </a:t>
            </a:r>
          </a:p>
          <a:p>
            <a:pPr fontAlgn="base"/>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Тем, кто любит, почитает своих родителей, обещается не только награда в Царстве Небесном, но даже благословение, благополучие и многолетие в земной жизни. Чтить родителей — значит уважать их, проявлять послушание им, помогать им, заботиться о них в старости, молиться об их здравии и спасении, а после их смерти — о упокоении их душ.</a:t>
            </a:r>
          </a:p>
          <a:p>
            <a:pPr fontAlgn="base"/>
            <a:r>
              <a:rPr lang="ru-RU" sz="1200" kern="1200" dirty="0" smtClean="0">
                <a:solidFill>
                  <a:schemeClr val="tx1"/>
                </a:solidFill>
                <a:effectLst/>
                <a:latin typeface="+mn-lt"/>
                <a:ea typeface="+mn-ea"/>
                <a:cs typeface="+mn-cs"/>
              </a:rPr>
              <a:t>Нередко люди спрашивают: как можно любить и почитать родителей, которые не проявляют заботу о детях, пренебрегают своими обязанностями или впадают в тяжкие грехи? Родителей мы не выбираем, то, что они у нас такие, а не какие-то другие, — воля Божия. Для чего Бог дал нам таких родителей? Для того, чтобы нам проявить лучшие христианские качества: терпение, любовь, смирение, умение прощать.</a:t>
            </a:r>
          </a:p>
          <a:p>
            <a:pPr fontAlgn="base"/>
            <a:r>
              <a:rPr lang="ru-RU" sz="1200" kern="1200" dirty="0" smtClean="0">
                <a:solidFill>
                  <a:schemeClr val="tx1"/>
                </a:solidFill>
                <a:effectLst/>
                <a:latin typeface="+mn-lt"/>
                <a:ea typeface="+mn-ea"/>
                <a:cs typeface="+mn-cs"/>
              </a:rPr>
              <a:t>Через родителей Бог дал нам жизнь. Таким образом, никакие заботы о родителях не могут сравниться с тем, что мы от них получили. Вот что пишет по этому поводу святитель Иоанн Златоуст: «Как они родили тебя, ты не можешь родить их. Поэтому если в этом мы ниже их, то превзойдем в другом отношении посредством уважения к ним, не только по закону природы, но и преимущественно перед природой, по чувству страха Божия. Воля Божия решительно требует, чтобы родители были почитаемы детьми, и исполняющих это награждает великими благами и дарами, а нарушающих этот закон наказывает великими и тяжкими несчастьями». Почитая отца и мать, мы научаемся почитать Самого Бога, Отца нашего Небесного. Родителей можно назвать </a:t>
            </a:r>
            <a:r>
              <a:rPr lang="ru-RU" sz="1200" kern="1200" dirty="0" err="1" smtClean="0">
                <a:solidFill>
                  <a:schemeClr val="tx1"/>
                </a:solidFill>
                <a:effectLst/>
                <a:latin typeface="+mn-lt"/>
                <a:ea typeface="+mn-ea"/>
                <a:cs typeface="+mn-cs"/>
              </a:rPr>
              <a:t>соработниками</a:t>
            </a:r>
            <a:r>
              <a:rPr lang="ru-RU" sz="1200" kern="1200" dirty="0" smtClean="0">
                <a:solidFill>
                  <a:schemeClr val="tx1"/>
                </a:solidFill>
                <a:effectLst/>
                <a:latin typeface="+mn-lt"/>
                <a:ea typeface="+mn-ea"/>
                <a:cs typeface="+mn-cs"/>
              </a:rPr>
              <a:t> Господу. Они дали нам тело, а Бог вложил в нас бессмертную душу.</a:t>
            </a:r>
          </a:p>
          <a:p>
            <a:pPr fontAlgn="base"/>
            <a:r>
              <a:rPr lang="ru-RU" sz="1200" kern="1200" dirty="0" smtClean="0">
                <a:solidFill>
                  <a:schemeClr val="tx1"/>
                </a:solidFill>
                <a:effectLst/>
                <a:latin typeface="+mn-lt"/>
                <a:ea typeface="+mn-ea"/>
                <a:cs typeface="+mn-cs"/>
              </a:rPr>
              <a:t>Если человек не почитает родителей, он может очень легко прийти и к </a:t>
            </a:r>
            <a:r>
              <a:rPr lang="ru-RU" sz="1200" kern="1200" dirty="0" err="1" smtClean="0">
                <a:solidFill>
                  <a:schemeClr val="tx1"/>
                </a:solidFill>
                <a:effectLst/>
                <a:latin typeface="+mn-lt"/>
                <a:ea typeface="+mn-ea"/>
                <a:cs typeface="+mn-cs"/>
              </a:rPr>
              <a:t>непочитанию</a:t>
            </a:r>
            <a:r>
              <a:rPr lang="ru-RU" sz="1200" kern="1200" dirty="0" smtClean="0">
                <a:solidFill>
                  <a:schemeClr val="tx1"/>
                </a:solidFill>
                <a:effectLst/>
                <a:latin typeface="+mn-lt"/>
                <a:ea typeface="+mn-ea"/>
                <a:cs typeface="+mn-cs"/>
              </a:rPr>
              <a:t> и отрицанию Бога. Сначала он не уважает родителей, потом перестает любить Родину, затем отрицает мать-Церковь и постепенно доходит до отрицания Бога. Все это взаимосвязано. Недаром, когда хотят поколебать государство, разрушить его устои изнутри, в первую очередь ополчаются на Церковь — веру в Бога — и на семью. Семья, почитание старших, обычаи и традиции (переводится с латинского — </a:t>
            </a:r>
            <a:r>
              <a:rPr lang="ru-RU" sz="1200" i="1" kern="1200" dirty="0" smtClean="0">
                <a:solidFill>
                  <a:schemeClr val="tx1"/>
                </a:solidFill>
                <a:effectLst/>
                <a:latin typeface="+mn-lt"/>
                <a:ea typeface="+mn-ea"/>
                <a:cs typeface="+mn-cs"/>
              </a:rPr>
              <a:t>передача</a:t>
            </a:r>
            <a:r>
              <a:rPr lang="ru-RU" sz="1200" kern="1200" dirty="0" smtClean="0">
                <a:solidFill>
                  <a:schemeClr val="tx1"/>
                </a:solidFill>
                <a:effectLst/>
                <a:latin typeface="+mn-lt"/>
                <a:ea typeface="+mn-ea"/>
                <a:cs typeface="+mn-cs"/>
              </a:rPr>
              <a:t>) скрепляют общество, делают народ сильным.</a:t>
            </a: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7</a:t>
            </a:fld>
            <a:endParaRPr lang="ru-RU"/>
          </a:p>
        </p:txBody>
      </p:sp>
    </p:spTree>
    <p:extLst>
      <p:ext uri="{BB962C8B-B14F-4D97-AF65-F5344CB8AC3E}">
        <p14:creationId xmlns:p14="http://schemas.microsoft.com/office/powerpoint/2010/main" val="649441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fontAlgn="base"/>
            <a:r>
              <a:rPr lang="ru-RU" sz="1200" b="1" i="1" kern="1200" dirty="0" smtClean="0">
                <a:solidFill>
                  <a:schemeClr val="tx1"/>
                </a:solidFill>
                <a:effectLst/>
                <a:latin typeface="+mn-lt"/>
                <a:ea typeface="+mn-ea"/>
                <a:cs typeface="+mn-cs"/>
              </a:rPr>
              <a:t>Шестая заповедь</a:t>
            </a:r>
            <a:endParaRPr lang="ru-RU" sz="1200" kern="1200" dirty="0" smtClean="0">
              <a:solidFill>
                <a:schemeClr val="tx1"/>
              </a:solidFill>
              <a:effectLst/>
              <a:latin typeface="+mn-lt"/>
              <a:ea typeface="+mn-ea"/>
              <a:cs typeface="+mn-cs"/>
            </a:endParaRPr>
          </a:p>
          <a:p>
            <a:pPr fontAlgn="base"/>
            <a:r>
              <a:rPr lang="ru-RU" sz="1200" b="1" kern="1200" dirty="0" smtClean="0">
                <a:solidFill>
                  <a:schemeClr val="tx1"/>
                </a:solidFill>
                <a:effectLst/>
                <a:latin typeface="+mn-lt"/>
                <a:ea typeface="+mn-ea"/>
                <a:cs typeface="+mn-cs"/>
              </a:rPr>
              <a:t>Не убивай.</a:t>
            </a:r>
          </a:p>
          <a:p>
            <a:pPr marL="0" marR="0" indent="0" algn="l" defTabSz="914400" rtl="0" eaLnBrk="1" fontAlgn="base"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6. ТДК: платформа дает бизнесу возможность упростить взаимодействие по вектору “бизнес-власть”, дает возможность влиять на законодательство - формулировать задачи (?) для власти</a:t>
            </a:r>
          </a:p>
          <a:p>
            <a:pPr fontAlgn="base"/>
            <a:endParaRPr lang="ru-RU" sz="1200" b="1"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Убийство, лишение другого человека жизни, и самоубийство относятся к числу самых тяжких грехов.</a:t>
            </a:r>
          </a:p>
          <a:p>
            <a:pPr fontAlgn="base"/>
            <a:r>
              <a:rPr lang="ru-RU" sz="1200" kern="1200" dirty="0" smtClean="0">
                <a:solidFill>
                  <a:schemeClr val="tx1"/>
                </a:solidFill>
                <a:effectLst/>
                <a:latin typeface="+mn-lt"/>
                <a:ea typeface="+mn-ea"/>
                <a:cs typeface="+mn-cs"/>
              </a:rPr>
              <a:t>Самоубийство — страшное духовное преступление. Это — бунт против Бога, Который дал нам драгоценный дар жизни. Совершая самоубийство, человек уходит из жизни в страшном помрачении духа, ума, в состоянии отчаяния и уныния. Он уже не может покаяться в этом грехе; за гробом покаяния нет.</a:t>
            </a:r>
          </a:p>
          <a:p>
            <a:pPr fontAlgn="base"/>
            <a:r>
              <a:rPr lang="ru-RU" sz="1200" kern="1200" dirty="0" smtClean="0">
                <a:solidFill>
                  <a:schemeClr val="tx1"/>
                </a:solidFill>
                <a:effectLst/>
                <a:latin typeface="+mn-lt"/>
                <a:ea typeface="+mn-ea"/>
                <a:cs typeface="+mn-cs"/>
              </a:rPr>
              <a:t>Человек, лишивший другого жизни по неосторожности, также повинен в убийстве, но вина его меньше, чем у того, кто посягает на жизнь другого сознательно. Также повинен в убийстве тот, кто содействовал этому: например, муж, который не отговорил жену сделать аборт или даже сам способствовал этому.</a:t>
            </a:r>
          </a:p>
          <a:p>
            <a:pPr fontAlgn="base"/>
            <a:r>
              <a:rPr lang="ru-RU" sz="1200" kern="1200" dirty="0" smtClean="0">
                <a:solidFill>
                  <a:schemeClr val="tx1"/>
                </a:solidFill>
                <a:effectLst/>
                <a:latin typeface="+mn-lt"/>
                <a:ea typeface="+mn-ea"/>
                <a:cs typeface="+mn-cs"/>
              </a:rPr>
              <a:t>Люди, вредными привычками, пороками и грехами сокращающие свою жизнь и наносящие вред своему здоровью, также грешат против шестой заповеди.</a:t>
            </a:r>
          </a:p>
          <a:p>
            <a:pPr fontAlgn="base"/>
            <a:r>
              <a:rPr lang="ru-RU" sz="1200" kern="1200" dirty="0" smtClean="0">
                <a:solidFill>
                  <a:schemeClr val="tx1"/>
                </a:solidFill>
                <a:effectLst/>
                <a:latin typeface="+mn-lt"/>
                <a:ea typeface="+mn-ea"/>
                <a:cs typeface="+mn-cs"/>
              </a:rPr>
              <a:t>Любой вред, нанесенный ближнему, есть также нарушение этой заповеди. Ненависть, злоба, побои, издевательства, оскорбления, проклятия, гнев, злорадство, злопамятство, </a:t>
            </a:r>
            <a:r>
              <a:rPr lang="ru-RU" sz="1200" kern="1200" dirty="0" err="1" smtClean="0">
                <a:solidFill>
                  <a:schemeClr val="tx1"/>
                </a:solidFill>
                <a:effectLst/>
                <a:latin typeface="+mn-lt"/>
                <a:ea typeface="+mn-ea"/>
                <a:cs typeface="+mn-cs"/>
              </a:rPr>
              <a:t>зложелательство</a:t>
            </a:r>
            <a:r>
              <a:rPr lang="ru-RU" sz="1200" kern="1200" dirty="0" smtClean="0">
                <a:solidFill>
                  <a:schemeClr val="tx1"/>
                </a:solidFill>
                <a:effectLst/>
                <a:latin typeface="+mn-lt"/>
                <a:ea typeface="+mn-ea"/>
                <a:cs typeface="+mn-cs"/>
              </a:rPr>
              <a:t>, непрощение обид — все это грехи против заповеди «не убий», потому </a:t>
            </a:r>
            <a:r>
              <a:rPr lang="ru-RU" sz="1200" kern="1200" dirty="0" err="1" smtClean="0">
                <a:solidFill>
                  <a:schemeClr val="tx1"/>
                </a:solidFill>
                <a:effectLst/>
                <a:latin typeface="+mn-lt"/>
                <a:ea typeface="+mn-ea"/>
                <a:cs typeface="+mn-cs"/>
              </a:rPr>
              <a:t>что</a:t>
            </a:r>
            <a:r>
              <a:rPr lang="ru-RU" sz="1200" i="1" kern="1200" dirty="0" err="1" smtClean="0">
                <a:solidFill>
                  <a:schemeClr val="tx1"/>
                </a:solidFill>
                <a:effectLst/>
                <a:latin typeface="+mn-lt"/>
                <a:ea typeface="+mn-ea"/>
                <a:cs typeface="+mn-cs"/>
              </a:rPr>
              <a:t>всякий</a:t>
            </a:r>
            <a:r>
              <a:rPr lang="ru-RU" sz="1200" i="1" kern="1200" dirty="0" smtClean="0">
                <a:solidFill>
                  <a:schemeClr val="tx1"/>
                </a:solidFill>
                <a:effectLst/>
                <a:latin typeface="+mn-lt"/>
                <a:ea typeface="+mn-ea"/>
                <a:cs typeface="+mn-cs"/>
              </a:rPr>
              <a:t>, ненавидящий брата своего, есть человекоубийца</a:t>
            </a:r>
            <a:r>
              <a:rPr lang="ru-RU" sz="1200" kern="1200" dirty="0" smtClean="0">
                <a:solidFill>
                  <a:schemeClr val="tx1"/>
                </a:solidFill>
                <a:effectLst/>
                <a:latin typeface="+mn-lt"/>
                <a:ea typeface="+mn-ea"/>
                <a:cs typeface="+mn-cs"/>
              </a:rPr>
              <a:t> (1 Ин 3, 15), — говорит слово Божие.</a:t>
            </a:r>
          </a:p>
          <a:p>
            <a:pPr fontAlgn="base"/>
            <a:r>
              <a:rPr lang="ru-RU" sz="1200" kern="1200" dirty="0" smtClean="0">
                <a:solidFill>
                  <a:schemeClr val="tx1"/>
                </a:solidFill>
                <a:effectLst/>
                <a:latin typeface="+mn-lt"/>
                <a:ea typeface="+mn-ea"/>
                <a:cs typeface="+mn-cs"/>
              </a:rPr>
              <a:t>Кроме убийства телесного, существует не менее страшное убийство — духовное, когда кто-то соблазняет, совращает ближнего в неверие или подталкивает к совершению греха и тем самым губит его душу.</a:t>
            </a:r>
          </a:p>
          <a:p>
            <a:pPr fontAlgn="base"/>
            <a:r>
              <a:rPr lang="ru-RU" sz="1200" kern="1200" dirty="0" smtClean="0">
                <a:solidFill>
                  <a:schemeClr val="tx1"/>
                </a:solidFill>
                <a:effectLst/>
                <a:latin typeface="+mn-lt"/>
                <a:ea typeface="+mn-ea"/>
                <a:cs typeface="+mn-cs"/>
              </a:rPr>
              <a:t>Святитель Филарет Московский пишет, что «не всякое отнятие жизни есть </a:t>
            </a:r>
            <a:r>
              <a:rPr lang="ru-RU" sz="1200" kern="1200" dirty="0" err="1" smtClean="0">
                <a:solidFill>
                  <a:schemeClr val="tx1"/>
                </a:solidFill>
                <a:effectLst/>
                <a:latin typeface="+mn-lt"/>
                <a:ea typeface="+mn-ea"/>
                <a:cs typeface="+mn-cs"/>
              </a:rPr>
              <a:t>законопреступное</a:t>
            </a:r>
            <a:r>
              <a:rPr lang="ru-RU" sz="1200" kern="1200" dirty="0" smtClean="0">
                <a:solidFill>
                  <a:schemeClr val="tx1"/>
                </a:solidFill>
                <a:effectLst/>
                <a:latin typeface="+mn-lt"/>
                <a:ea typeface="+mn-ea"/>
                <a:cs typeface="+mn-cs"/>
              </a:rPr>
              <a:t> убийство. Не является беззаконным убийство, когда отнимается жизнь по должности, как-то: когда преступника наказывают смертью по правосудию; когда убивают неприятеля на войне за Отечество».</a:t>
            </a:r>
          </a:p>
          <a:p>
            <a:pPr fontAlgn="base"/>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8</a:t>
            </a:fld>
            <a:endParaRPr lang="ru-RU"/>
          </a:p>
        </p:txBody>
      </p:sp>
    </p:spTree>
    <p:extLst>
      <p:ext uri="{BB962C8B-B14F-4D97-AF65-F5344CB8AC3E}">
        <p14:creationId xmlns:p14="http://schemas.microsoft.com/office/powerpoint/2010/main" val="1647917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pPr fontAlgn="base"/>
            <a:r>
              <a:rPr lang="ru-RU" sz="1200" b="1" i="1" kern="1200" dirty="0" smtClean="0">
                <a:solidFill>
                  <a:schemeClr val="tx1"/>
                </a:solidFill>
                <a:effectLst/>
                <a:latin typeface="+mn-lt"/>
                <a:ea typeface="+mn-ea"/>
                <a:cs typeface="+mn-cs"/>
              </a:rPr>
              <a:t>Седьмая заповедь</a:t>
            </a:r>
            <a:endParaRPr lang="ru-RU" sz="1200" kern="1200" dirty="0" smtClean="0">
              <a:solidFill>
                <a:schemeClr val="tx1"/>
              </a:solidFill>
              <a:effectLst/>
              <a:latin typeface="+mn-lt"/>
              <a:ea typeface="+mn-ea"/>
              <a:cs typeface="+mn-cs"/>
            </a:endParaRPr>
          </a:p>
          <a:p>
            <a:pPr fontAlgn="base"/>
            <a:r>
              <a:rPr lang="ru-RU" sz="1200" b="1" kern="1200" dirty="0" smtClean="0">
                <a:solidFill>
                  <a:schemeClr val="tx1"/>
                </a:solidFill>
                <a:effectLst/>
                <a:latin typeface="+mn-lt"/>
                <a:ea typeface="+mn-ea"/>
                <a:cs typeface="+mn-cs"/>
              </a:rPr>
              <a:t>Не прелюбодействуй.</a:t>
            </a:r>
          </a:p>
          <a:p>
            <a:pPr marL="0" marR="0" indent="0" algn="l" defTabSz="914400" rtl="0" eaLnBrk="1" fontAlgn="base"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7. Система позволяет бизнесу работать в рамках правового поля, к тому же открыто. Отпадает необходимость договариваться о </a:t>
            </a:r>
            <a:r>
              <a:rPr lang="ru-RU" sz="1200" kern="1200" dirty="0" err="1" smtClean="0">
                <a:solidFill>
                  <a:schemeClr val="tx1"/>
                </a:solidFill>
                <a:effectLst/>
                <a:latin typeface="+mn-lt"/>
                <a:ea typeface="+mn-ea"/>
                <a:cs typeface="+mn-cs"/>
              </a:rPr>
              <a:t>спецусловиях</a:t>
            </a:r>
            <a:r>
              <a:rPr lang="ru-RU" sz="1200" kern="1200" dirty="0" smtClean="0">
                <a:solidFill>
                  <a:schemeClr val="tx1"/>
                </a:solidFill>
                <a:effectLst/>
                <a:latin typeface="+mn-lt"/>
                <a:ea typeface="+mn-ea"/>
                <a:cs typeface="+mn-cs"/>
              </a:rPr>
              <a:t> кулуарно.    </a:t>
            </a:r>
          </a:p>
          <a:p>
            <a:pPr fontAlgn="base"/>
            <a:endParaRPr lang="ru-RU" sz="1200" kern="1200" dirty="0" smtClean="0">
              <a:solidFill>
                <a:schemeClr val="tx1"/>
              </a:solidFill>
              <a:effectLst/>
              <a:latin typeface="+mn-lt"/>
              <a:ea typeface="+mn-ea"/>
              <a:cs typeface="+mn-cs"/>
            </a:endParaRPr>
          </a:p>
          <a:p>
            <a:pPr fontAlgn="base"/>
            <a:r>
              <a:rPr lang="ru-RU" sz="1200" kern="1200" dirty="0" smtClean="0">
                <a:solidFill>
                  <a:schemeClr val="tx1"/>
                </a:solidFill>
                <a:effectLst/>
                <a:latin typeface="+mn-lt"/>
                <a:ea typeface="+mn-ea"/>
                <a:cs typeface="+mn-cs"/>
              </a:rPr>
              <a:t>Этой заповедью запрещаются грехи против семьи, супружеская измена, все плотские отношения между мужчиной и женщиной вне законного брака, плотские извращения, а также нечистые желания и мысли.</a:t>
            </a:r>
          </a:p>
          <a:p>
            <a:pPr fontAlgn="base"/>
            <a:r>
              <a:rPr lang="ru-RU" sz="1200" kern="1200" dirty="0" smtClean="0">
                <a:solidFill>
                  <a:schemeClr val="tx1"/>
                </a:solidFill>
                <a:effectLst/>
                <a:latin typeface="+mn-lt"/>
                <a:ea typeface="+mn-ea"/>
                <a:cs typeface="+mn-cs"/>
              </a:rPr>
              <a:t>Господь установил брачный союз и благословил плотское общение в нем, служащее деторождению. Муж и жена отныне уже не двое, а </a:t>
            </a:r>
            <a:r>
              <a:rPr lang="ru-RU" sz="1200" i="1" kern="1200" dirty="0" smtClean="0">
                <a:solidFill>
                  <a:schemeClr val="tx1"/>
                </a:solidFill>
                <a:effectLst/>
                <a:latin typeface="+mn-lt"/>
                <a:ea typeface="+mn-ea"/>
                <a:cs typeface="+mn-cs"/>
              </a:rPr>
              <a:t>одна плоть</a:t>
            </a:r>
            <a:r>
              <a:rPr lang="ru-RU" sz="1200" kern="1200" dirty="0" smtClean="0">
                <a:solidFill>
                  <a:schemeClr val="tx1"/>
                </a:solidFill>
                <a:effectLst/>
                <a:latin typeface="+mn-lt"/>
                <a:ea typeface="+mn-ea"/>
                <a:cs typeface="+mn-cs"/>
              </a:rPr>
              <a:t> (Быт 2, 24). Наличие брака — еще одно (пусть не самое главное) отличие нас от животных. У зверей брака нет. У людей же существует брак, взаимная ответственность, обязанности друг перед другом и перед детьми.</a:t>
            </a:r>
          </a:p>
          <a:p>
            <a:pPr fontAlgn="base"/>
            <a:r>
              <a:rPr lang="ru-RU" sz="1200" kern="1200" dirty="0" smtClean="0">
                <a:solidFill>
                  <a:schemeClr val="tx1"/>
                </a:solidFill>
                <a:effectLst/>
                <a:latin typeface="+mn-lt"/>
                <a:ea typeface="+mn-ea"/>
                <a:cs typeface="+mn-cs"/>
              </a:rPr>
              <a:t>То, что благословляется в браке, вне брака является грехом, нарушением заповеди. Супружеский союз соединяет мужчину и женщину в </a:t>
            </a:r>
            <a:r>
              <a:rPr lang="ru-RU" sz="1200" i="1" kern="1200" dirty="0" smtClean="0">
                <a:solidFill>
                  <a:schemeClr val="tx1"/>
                </a:solidFill>
                <a:effectLst/>
                <a:latin typeface="+mn-lt"/>
                <a:ea typeface="+mn-ea"/>
                <a:cs typeface="+mn-cs"/>
              </a:rPr>
              <a:t>одну плоть</a:t>
            </a:r>
            <a:r>
              <a:rPr lang="ru-RU" sz="1200" kern="1200" dirty="0" smtClean="0">
                <a:solidFill>
                  <a:schemeClr val="tx1"/>
                </a:solidFill>
                <a:effectLst/>
                <a:latin typeface="+mn-lt"/>
                <a:ea typeface="+mn-ea"/>
                <a:cs typeface="+mn-cs"/>
              </a:rPr>
              <a:t> для взаимной любви, рождения и воспитания детей. Всякая попытка похитить радости брака без взаимного доверия и той ответственности, которые предполагает брачный союз, — тяжелый грех, который, по свидетельству Священного Писания, лишает человека Царства Божия (см.: 1 Кор 6, 9).</a:t>
            </a:r>
          </a:p>
          <a:p>
            <a:pPr fontAlgn="base"/>
            <a:r>
              <a:rPr lang="ru-RU" sz="1200" kern="1200" dirty="0" smtClean="0">
                <a:solidFill>
                  <a:schemeClr val="tx1"/>
                </a:solidFill>
                <a:effectLst/>
                <a:latin typeface="+mn-lt"/>
                <a:ea typeface="+mn-ea"/>
                <a:cs typeface="+mn-cs"/>
              </a:rPr>
              <a:t>Грехом еще более тяжким является нарушение супружеской верности или разрушение чужого брака. Измена разрушает не только брак, но и оскверняет душу того, кто изменяет. На чужом горе счастья не построишь. Существует закон духовного равновесия: посеяв зло, грех, мы зло и пожнем, наш грех к нам же и вернется. Бесстыдные разговоры и </a:t>
            </a:r>
            <a:r>
              <a:rPr lang="ru-RU" sz="1200" kern="1200" dirty="0" err="1" smtClean="0">
                <a:solidFill>
                  <a:schemeClr val="tx1"/>
                </a:solidFill>
                <a:effectLst/>
                <a:latin typeface="+mn-lt"/>
                <a:ea typeface="+mn-ea"/>
                <a:cs typeface="+mn-cs"/>
              </a:rPr>
              <a:t>нехранение</a:t>
            </a:r>
            <a:r>
              <a:rPr lang="ru-RU" sz="1200" kern="1200" dirty="0" smtClean="0">
                <a:solidFill>
                  <a:schemeClr val="tx1"/>
                </a:solidFill>
                <a:effectLst/>
                <a:latin typeface="+mn-lt"/>
                <a:ea typeface="+mn-ea"/>
                <a:cs typeface="+mn-cs"/>
              </a:rPr>
              <a:t> своих чувств также являются нарушением седьмой заповеди.</a:t>
            </a: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t>9</a:t>
            </a:fld>
            <a:endParaRPr lang="ru-RU"/>
          </a:p>
        </p:txBody>
      </p:sp>
    </p:spTree>
    <p:extLst>
      <p:ext uri="{BB962C8B-B14F-4D97-AF65-F5344CB8AC3E}">
        <p14:creationId xmlns:p14="http://schemas.microsoft.com/office/powerpoint/2010/main" val="953534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62CF387-2A2B-4DF6-A7D4-A81176CDCA76}" type="datetimeFigureOut">
              <a:rPr lang="ru-RU" smtClean="0"/>
              <a:pPr/>
              <a:t>20.01.19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56A5491-F1EB-4B58-8187-FF228B8DA709}" type="slidenum">
              <a:rPr lang="ru-RU" smtClean="0"/>
              <a:pPr/>
              <a:t>‹#›</a:t>
            </a:fld>
            <a:endParaRPr lang="ru-RU"/>
          </a:p>
        </p:txBody>
      </p:sp>
    </p:spTree>
    <p:extLst>
      <p:ext uri="{BB962C8B-B14F-4D97-AF65-F5344CB8AC3E}">
        <p14:creationId xmlns:p14="http://schemas.microsoft.com/office/powerpoint/2010/main" val="3689739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62CF387-2A2B-4DF6-A7D4-A81176CDCA76}" type="datetimeFigureOut">
              <a:rPr lang="ru-RU" smtClean="0"/>
              <a:pPr/>
              <a:t>20.01.19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56A5491-F1EB-4B58-8187-FF228B8DA709}" type="slidenum">
              <a:rPr lang="ru-RU" smtClean="0"/>
              <a:pPr/>
              <a:t>‹#›</a:t>
            </a:fld>
            <a:endParaRPr lang="ru-RU"/>
          </a:p>
        </p:txBody>
      </p:sp>
    </p:spTree>
    <p:extLst>
      <p:ext uri="{BB962C8B-B14F-4D97-AF65-F5344CB8AC3E}">
        <p14:creationId xmlns:p14="http://schemas.microsoft.com/office/powerpoint/2010/main" val="37484466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C62CF387-2A2B-4DF6-A7D4-A81176CDCA76}" type="datetimeFigureOut">
              <a:rPr lang="ru-RU" smtClean="0"/>
              <a:pPr/>
              <a:t>20.01.19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56A5491-F1EB-4B58-8187-FF228B8DA709}" type="slidenum">
              <a:rPr lang="ru-RU" smtClean="0"/>
              <a:pPr/>
              <a:t>‹#›</a:t>
            </a:fld>
            <a:endParaRPr lang="ru-RU"/>
          </a:p>
        </p:txBody>
      </p:sp>
    </p:spTree>
    <p:extLst>
      <p:ext uri="{BB962C8B-B14F-4D97-AF65-F5344CB8AC3E}">
        <p14:creationId xmlns:p14="http://schemas.microsoft.com/office/powerpoint/2010/main" val="468491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62CF387-2A2B-4DF6-A7D4-A81176CDCA76}" type="datetimeFigureOut">
              <a:rPr lang="ru-RU" smtClean="0"/>
              <a:pPr/>
              <a:t>20.01.19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56A5491-F1EB-4B58-8187-FF228B8DA709}" type="slidenum">
              <a:rPr lang="ru-RU" smtClean="0"/>
              <a:pPr/>
              <a:t>‹#›</a:t>
            </a:fld>
            <a:endParaRPr lang="ru-RU"/>
          </a:p>
        </p:txBody>
      </p:sp>
    </p:spTree>
    <p:extLst>
      <p:ext uri="{BB962C8B-B14F-4D97-AF65-F5344CB8AC3E}">
        <p14:creationId xmlns:p14="http://schemas.microsoft.com/office/powerpoint/2010/main" val="40978016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62CF387-2A2B-4DF6-A7D4-A81176CDCA76}" type="datetimeFigureOut">
              <a:rPr lang="ru-RU" smtClean="0"/>
              <a:pPr/>
              <a:t>20.01.19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56A5491-F1EB-4B58-8187-FF228B8DA709}" type="slidenum">
              <a:rPr lang="ru-RU" smtClean="0"/>
              <a:pPr/>
              <a:t>‹#›</a:t>
            </a:fld>
            <a:endParaRPr lang="ru-RU"/>
          </a:p>
        </p:txBody>
      </p:sp>
    </p:spTree>
    <p:extLst>
      <p:ext uri="{BB962C8B-B14F-4D97-AF65-F5344CB8AC3E}">
        <p14:creationId xmlns:p14="http://schemas.microsoft.com/office/powerpoint/2010/main" val="23099693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62CF387-2A2B-4DF6-A7D4-A81176CDCA76}" type="datetimeFigureOut">
              <a:rPr lang="ru-RU" smtClean="0"/>
              <a:pPr/>
              <a:t>20.01.19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56A5491-F1EB-4B58-8187-FF228B8DA709}" type="slidenum">
              <a:rPr lang="ru-RU" smtClean="0"/>
              <a:pPr/>
              <a:t>‹#›</a:t>
            </a:fld>
            <a:endParaRPr lang="ru-RU"/>
          </a:p>
        </p:txBody>
      </p:sp>
    </p:spTree>
    <p:extLst>
      <p:ext uri="{BB962C8B-B14F-4D97-AF65-F5344CB8AC3E}">
        <p14:creationId xmlns:p14="http://schemas.microsoft.com/office/powerpoint/2010/main" val="2936348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C62CF387-2A2B-4DF6-A7D4-A81176CDCA76}" type="datetimeFigureOut">
              <a:rPr lang="ru-RU" smtClean="0"/>
              <a:pPr/>
              <a:t>20.01.19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56A5491-F1EB-4B58-8187-FF228B8DA709}" type="slidenum">
              <a:rPr lang="ru-RU" smtClean="0"/>
              <a:pPr/>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9862338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62CF387-2A2B-4DF6-A7D4-A81176CDCA76}" type="datetimeFigureOut">
              <a:rPr lang="ru-RU" smtClean="0"/>
              <a:pPr/>
              <a:t>20.01.19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56A5491-F1EB-4B58-8187-FF228B8DA709}" type="slidenum">
              <a:rPr lang="ru-RU" smtClean="0"/>
              <a:pPr/>
              <a:t>‹#›</a:t>
            </a:fld>
            <a:endParaRPr lang="ru-RU"/>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4173415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CF387-2A2B-4DF6-A7D4-A81176CDCA76}" type="datetimeFigureOut">
              <a:rPr lang="ru-RU" smtClean="0"/>
              <a:pPr/>
              <a:t>20.01.19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56A5491-F1EB-4B58-8187-FF228B8DA709}" type="slidenum">
              <a:rPr lang="ru-RU" smtClean="0"/>
              <a:pPr/>
              <a:t>‹#›</a:t>
            </a:fld>
            <a:endParaRPr lang="ru-RU"/>
          </a:p>
        </p:txBody>
      </p:sp>
    </p:spTree>
    <p:extLst>
      <p:ext uri="{BB962C8B-B14F-4D97-AF65-F5344CB8AC3E}">
        <p14:creationId xmlns:p14="http://schemas.microsoft.com/office/powerpoint/2010/main" val="30043998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62CF387-2A2B-4DF6-A7D4-A81176CDCA76}" type="datetimeFigureOut">
              <a:rPr lang="ru-RU" smtClean="0"/>
              <a:pPr/>
              <a:t>20.01.19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56A5491-F1EB-4B58-8187-FF228B8DA709}" type="slidenum">
              <a:rPr lang="ru-RU" smtClean="0"/>
              <a:pPr/>
              <a:t>‹#›</a:t>
            </a:fld>
            <a:endParaRPr lang="ru-RU"/>
          </a:p>
        </p:txBody>
      </p:sp>
    </p:spTree>
    <p:extLst>
      <p:ext uri="{BB962C8B-B14F-4D97-AF65-F5344CB8AC3E}">
        <p14:creationId xmlns:p14="http://schemas.microsoft.com/office/powerpoint/2010/main" val="176875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62CF387-2A2B-4DF6-A7D4-A81176CDCA76}" type="datetimeFigureOut">
              <a:rPr lang="ru-RU" smtClean="0"/>
              <a:pPr/>
              <a:t>20.01.19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56A5491-F1EB-4B58-8187-FF228B8DA709}" type="slidenum">
              <a:rPr lang="ru-RU" smtClean="0"/>
              <a:pPr/>
              <a:t>‹#›</a:t>
            </a:fld>
            <a:endParaRPr lang="ru-RU"/>
          </a:p>
        </p:txBody>
      </p:sp>
    </p:spTree>
    <p:extLst>
      <p:ext uri="{BB962C8B-B14F-4D97-AF65-F5344CB8AC3E}">
        <p14:creationId xmlns:p14="http://schemas.microsoft.com/office/powerpoint/2010/main" val="39368508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C62CF387-2A2B-4DF6-A7D4-A81176CDCA76}" type="datetimeFigureOut">
              <a:rPr lang="ru-RU" smtClean="0"/>
              <a:pPr/>
              <a:t>20.01.19</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RU"/>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856A5491-F1EB-4B58-8187-FF228B8DA709}" type="slidenum">
              <a:rPr lang="ru-RU" smtClean="0"/>
              <a:pPr/>
              <a:t>‹#›</a:t>
            </a:fld>
            <a:endParaRPr lang="ru-RU"/>
          </a:p>
        </p:txBody>
      </p:sp>
    </p:spTree>
    <p:extLst>
      <p:ext uri="{BB962C8B-B14F-4D97-AF65-F5344CB8AC3E}">
        <p14:creationId xmlns:p14="http://schemas.microsoft.com/office/powerpoint/2010/main" val="145255824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wmf"/><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notesSlide" Target="../notesSlides/notesSlide10.xml"/><Relationship Id="rId4" Type="http://schemas.openxmlformats.org/officeDocument/2006/relationships/image" Target="../media/image2.png"/><Relationship Id="rId5" Type="http://schemas.openxmlformats.org/officeDocument/2006/relationships/oleObject" Target="../embeddings/oleObject19.bin"/><Relationship Id="rId6" Type="http://schemas.openxmlformats.org/officeDocument/2006/relationships/image" Target="../media/image5.emf"/><Relationship Id="rId7" Type="http://schemas.openxmlformats.org/officeDocument/2006/relationships/oleObject" Target="../embeddings/oleObject20.bin"/><Relationship Id="rId8" Type="http://schemas.openxmlformats.org/officeDocument/2006/relationships/image" Target="../media/image6.emf"/><Relationship Id="rId9" Type="http://schemas.openxmlformats.org/officeDocument/2006/relationships/image" Target="../media/image7.png"/><Relationship Id="rId10"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png"/><Relationship Id="rId5" Type="http://schemas.openxmlformats.org/officeDocument/2006/relationships/oleObject" Target="../embeddings/oleObject21.bin"/><Relationship Id="rId6" Type="http://schemas.openxmlformats.org/officeDocument/2006/relationships/image" Target="../media/image5.emf"/><Relationship Id="rId7" Type="http://schemas.openxmlformats.org/officeDocument/2006/relationships/oleObject" Target="../embeddings/oleObject22.bin"/><Relationship Id="rId8" Type="http://schemas.openxmlformats.org/officeDocument/2006/relationships/image" Target="../media/image6.emf"/><Relationship Id="rId9" Type="http://schemas.openxmlformats.org/officeDocument/2006/relationships/image" Target="../media/image7.png"/><Relationship Id="rId10" Type="http://schemas.openxmlformats.org/officeDocument/2006/relationships/image" Target="../media/image24.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1" Type="http://schemas.openxmlformats.org/officeDocument/2006/relationships/image" Target="../media/image26.emf"/><Relationship Id="rId12" Type="http://schemas.openxmlformats.org/officeDocument/2006/relationships/oleObject" Target="../embeddings/oleObject26.bin"/><Relationship Id="rId13" Type="http://schemas.openxmlformats.org/officeDocument/2006/relationships/image" Target="../media/image27.emf"/><Relationship Id="rId14" Type="http://schemas.openxmlformats.org/officeDocument/2006/relationships/image" Target="../media/image28.png"/><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image" Target="../media/image2.png"/><Relationship Id="rId5" Type="http://schemas.openxmlformats.org/officeDocument/2006/relationships/oleObject" Target="../embeddings/oleObject23.bin"/><Relationship Id="rId6" Type="http://schemas.openxmlformats.org/officeDocument/2006/relationships/image" Target="../media/image5.emf"/><Relationship Id="rId7" Type="http://schemas.openxmlformats.org/officeDocument/2006/relationships/image" Target="../media/image7.png"/><Relationship Id="rId8" Type="http://schemas.openxmlformats.org/officeDocument/2006/relationships/oleObject" Target="../embeddings/oleObject24.bin"/><Relationship Id="rId9" Type="http://schemas.openxmlformats.org/officeDocument/2006/relationships/image" Target="../media/image25.emf"/><Relationship Id="rId10"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29.bin"/><Relationship Id="rId12" Type="http://schemas.openxmlformats.org/officeDocument/2006/relationships/image" Target="../media/image29.emf"/><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image" Target="../media/image2.png"/><Relationship Id="rId5" Type="http://schemas.openxmlformats.org/officeDocument/2006/relationships/oleObject" Target="../embeddings/oleObject27.bin"/><Relationship Id="rId6" Type="http://schemas.openxmlformats.org/officeDocument/2006/relationships/image" Target="../media/image1.wmf"/><Relationship Id="rId7" Type="http://schemas.openxmlformats.org/officeDocument/2006/relationships/image" Target="../media/image3.png"/><Relationship Id="rId8" Type="http://schemas.openxmlformats.org/officeDocument/2006/relationships/image" Target="../media/image30.png"/><Relationship Id="rId9" Type="http://schemas.openxmlformats.org/officeDocument/2006/relationships/oleObject" Target="../embeddings/oleObject28.bin"/><Relationship Id="rId10"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5" Type="http://schemas.openxmlformats.org/officeDocument/2006/relationships/oleObject" Target="../embeddings/oleObject2.bin"/><Relationship Id="rId6" Type="http://schemas.openxmlformats.org/officeDocument/2006/relationships/image" Target="../media/image5.emf"/><Relationship Id="rId7" Type="http://schemas.openxmlformats.org/officeDocument/2006/relationships/oleObject" Target="../embeddings/oleObject3.bin"/><Relationship Id="rId8" Type="http://schemas.openxmlformats.org/officeDocument/2006/relationships/image" Target="../media/image6.emf"/><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oleObject" Target="../embeddings/oleObject4.bin"/><Relationship Id="rId8" Type="http://schemas.openxmlformats.org/officeDocument/2006/relationships/image" Target="../media/image5.emf"/><Relationship Id="rId9" Type="http://schemas.openxmlformats.org/officeDocument/2006/relationships/oleObject" Target="../embeddings/oleObject5.bin"/><Relationship Id="rId10" Type="http://schemas.openxmlformats.org/officeDocument/2006/relationships/image" Target="../media/image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oleObject" Target="../embeddings/oleObject6.bin"/><Relationship Id="rId7" Type="http://schemas.openxmlformats.org/officeDocument/2006/relationships/image" Target="../media/image5.emf"/><Relationship Id="rId8" Type="http://schemas.openxmlformats.org/officeDocument/2006/relationships/oleObject" Target="../embeddings/oleObject7.bin"/><Relationship Id="rId9" Type="http://schemas.openxmlformats.org/officeDocument/2006/relationships/image" Target="../media/image6.emf"/><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5.xml"/><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oleObject" Target="../embeddings/oleObject8.bin"/><Relationship Id="rId7" Type="http://schemas.openxmlformats.org/officeDocument/2006/relationships/image" Target="../media/image5.emf"/><Relationship Id="rId8" Type="http://schemas.openxmlformats.org/officeDocument/2006/relationships/oleObject" Target="../embeddings/oleObject9.bin"/><Relationship Id="rId9" Type="http://schemas.openxmlformats.org/officeDocument/2006/relationships/image" Target="../media/image6.emf"/><Relationship Id="rId10" Type="http://schemas.openxmlformats.org/officeDocument/2006/relationships/image" Target="../media/image12.png"/></Relationships>
</file>

<file path=ppt/slides/_rels/slide6.xml.rels><?xml version="1.0" encoding="UTF-8" standalone="yes"?>
<Relationships xmlns="http://schemas.openxmlformats.org/package/2006/relationships"><Relationship Id="rId11" Type="http://schemas.openxmlformats.org/officeDocument/2006/relationships/image" Target="../media/image15.emf"/><Relationship Id="rId12" Type="http://schemas.openxmlformats.org/officeDocument/2006/relationships/image" Target="../media/image16.png"/><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oleObject" Target="../embeddings/oleObject10.bin"/><Relationship Id="rId7" Type="http://schemas.openxmlformats.org/officeDocument/2006/relationships/image" Target="../media/image5.emf"/><Relationship Id="rId8" Type="http://schemas.openxmlformats.org/officeDocument/2006/relationships/oleObject" Target="../embeddings/oleObject11.bin"/><Relationship Id="rId9" Type="http://schemas.openxmlformats.org/officeDocument/2006/relationships/image" Target="../media/image6.emf"/><Relationship Id="rId10" Type="http://schemas.openxmlformats.org/officeDocument/2006/relationships/oleObject" Target="../embeddings/oleObject12.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png"/><Relationship Id="rId5" Type="http://schemas.openxmlformats.org/officeDocument/2006/relationships/oleObject" Target="../embeddings/oleObject13.bin"/><Relationship Id="rId6" Type="http://schemas.openxmlformats.org/officeDocument/2006/relationships/image" Target="../media/image5.emf"/><Relationship Id="rId7" Type="http://schemas.openxmlformats.org/officeDocument/2006/relationships/oleObject" Target="../embeddings/oleObject14.bin"/><Relationship Id="rId8" Type="http://schemas.openxmlformats.org/officeDocument/2006/relationships/image" Target="../media/image6.emf"/><Relationship Id="rId9" Type="http://schemas.openxmlformats.org/officeDocument/2006/relationships/image" Target="../media/image7.png"/><Relationship Id="rId10" Type="http://schemas.openxmlformats.org/officeDocument/2006/relationships/image" Target="../media/image17.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png"/><Relationship Id="rId5" Type="http://schemas.openxmlformats.org/officeDocument/2006/relationships/oleObject" Target="../embeddings/oleObject15.bin"/><Relationship Id="rId6" Type="http://schemas.openxmlformats.org/officeDocument/2006/relationships/image" Target="../media/image5.emf"/><Relationship Id="rId7" Type="http://schemas.openxmlformats.org/officeDocument/2006/relationships/oleObject" Target="../embeddings/oleObject16.bin"/><Relationship Id="rId8" Type="http://schemas.openxmlformats.org/officeDocument/2006/relationships/image" Target="../media/image6.emf"/><Relationship Id="rId9" Type="http://schemas.openxmlformats.org/officeDocument/2006/relationships/image" Target="../media/image7.png"/><Relationship Id="rId10" Type="http://schemas.openxmlformats.org/officeDocument/2006/relationships/image" Target="../media/image18.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png"/><Relationship Id="rId5" Type="http://schemas.openxmlformats.org/officeDocument/2006/relationships/oleObject" Target="../embeddings/oleObject17.bin"/><Relationship Id="rId6" Type="http://schemas.openxmlformats.org/officeDocument/2006/relationships/image" Target="../media/image5.emf"/><Relationship Id="rId7" Type="http://schemas.openxmlformats.org/officeDocument/2006/relationships/oleObject" Target="../embeddings/oleObject18.bin"/><Relationship Id="rId8" Type="http://schemas.openxmlformats.org/officeDocument/2006/relationships/image" Target="../media/image6.emf"/><Relationship Id="rId9" Type="http://schemas.openxmlformats.org/officeDocument/2006/relationships/image" Target="../media/image7.png"/><Relationship Id="rId10" Type="http://schemas.openxmlformats.org/officeDocument/2006/relationships/image" Target="../media/image19.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5" y="0"/>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graphicFrame>
        <p:nvGraphicFramePr>
          <p:cNvPr id="7" name="Объект 6"/>
          <p:cNvGraphicFramePr>
            <a:graphicFrameLocks noChangeAspect="1"/>
          </p:cNvGraphicFramePr>
          <p:nvPr>
            <p:extLst>
              <p:ext uri="{D42A27DB-BD31-4B8C-83A1-F6EECF244321}">
                <p14:modId xmlns:p14="http://schemas.microsoft.com/office/powerpoint/2010/main" val="1313555025"/>
              </p:ext>
            </p:extLst>
          </p:nvPr>
        </p:nvGraphicFramePr>
        <p:xfrm>
          <a:off x="1556070" y="1162705"/>
          <a:ext cx="8685210" cy="4703218"/>
        </p:xfrm>
        <a:graphic>
          <a:graphicData uri="http://schemas.openxmlformats.org/presentationml/2006/ole">
            <mc:AlternateContent xmlns:mc="http://schemas.openxmlformats.org/markup-compatibility/2006">
              <mc:Choice xmlns:v="urn:schemas-microsoft-com:vml" Requires="v">
                <p:oleObj spid="_x0000_s1514" name="CorelDRAW" r:id="rId5" imgW="2796480" imgH="1510200" progId="CorelDraw.Graphic.18">
                  <p:embed/>
                </p:oleObj>
              </mc:Choice>
              <mc:Fallback>
                <p:oleObj name="CorelDRAW" r:id="rId5" imgW="2796480" imgH="1510200" progId="CorelDraw.Graphic.18">
                  <p:embed/>
                  <p:pic>
                    <p:nvPicPr>
                      <p:cNvPr id="0" name="Picture 259"/>
                      <p:cNvPicPr>
                        <a:picLocks noChangeAspect="1" noChangeArrowheads="1"/>
                      </p:cNvPicPr>
                      <p:nvPr/>
                    </p:nvPicPr>
                    <p:blipFill>
                      <a:blip r:embed="rId6"/>
                      <a:srcRect/>
                      <a:stretch>
                        <a:fillRect/>
                      </a:stretch>
                    </p:blipFill>
                    <p:spPr bwMode="auto">
                      <a:xfrm>
                        <a:off x="1556070" y="1162705"/>
                        <a:ext cx="8685210" cy="4703218"/>
                      </a:xfrm>
                      <a:prstGeom prst="rect">
                        <a:avLst/>
                      </a:prstGeom>
                      <a:noFill/>
                      <a:extLst/>
                    </p:spPr>
                  </p:pic>
                </p:oleObj>
              </mc:Fallback>
            </mc:AlternateContent>
          </a:graphicData>
        </a:graphic>
      </p:graphicFrame>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965" y="-1199535"/>
            <a:ext cx="14168284" cy="8057535"/>
          </a:xfrm>
          <a:prstGeom prst="rect">
            <a:avLst/>
          </a:prstGeom>
        </p:spPr>
      </p:pic>
      <p:sp>
        <p:nvSpPr>
          <p:cNvPr id="21" name="Прямоугольник 20"/>
          <p:cNvSpPr/>
          <p:nvPr/>
        </p:nvSpPr>
        <p:spPr>
          <a:xfrm>
            <a:off x="-29175" y="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186545"/>
            <a:ext cx="184731" cy="369332"/>
          </a:xfrm>
          <a:prstGeom prst="rect">
            <a:avLst/>
          </a:prstGeom>
          <a:noFill/>
        </p:spPr>
        <p:txBody>
          <a:bodyPr wrap="none" rtlCol="0">
            <a:spAutoFit/>
          </a:bodyPr>
          <a:lstStyle/>
          <a:p>
            <a:endParaRPr lang="ru-RU"/>
          </a:p>
        </p:txBody>
      </p:sp>
      <p:sp>
        <p:nvSpPr>
          <p:cNvPr id="18" name="TextBox 17"/>
          <p:cNvSpPr txBox="1"/>
          <p:nvPr/>
        </p:nvSpPr>
        <p:spPr>
          <a:xfrm>
            <a:off x="4572000" y="3144982"/>
            <a:ext cx="5112327" cy="369332"/>
          </a:xfrm>
          <a:prstGeom prst="rect">
            <a:avLst/>
          </a:prstGeom>
          <a:noFill/>
        </p:spPr>
        <p:txBody>
          <a:bodyPr wrap="square" rtlCol="0">
            <a:spAutoFit/>
          </a:bodyPr>
          <a:lstStyle/>
          <a:p>
            <a:endParaRPr lang="ru-RU"/>
          </a:p>
        </p:txBody>
      </p:sp>
      <p:pic>
        <p:nvPicPr>
          <p:cNvPr id="8" name="Рисунок 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259497" y="1621415"/>
            <a:ext cx="3643830" cy="3641465"/>
          </a:xfrm>
          <a:prstGeom prst="rect">
            <a:avLst/>
          </a:prstGeom>
        </p:spPr>
      </p:pic>
      <p:sp>
        <p:nvSpPr>
          <p:cNvPr id="13" name="TextBox 12"/>
          <p:cNvSpPr txBox="1"/>
          <p:nvPr/>
        </p:nvSpPr>
        <p:spPr>
          <a:xfrm>
            <a:off x="1947337" y="233281"/>
            <a:ext cx="8257309" cy="1077218"/>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3200" b="1" dirty="0">
                <a:solidFill>
                  <a:schemeClr val="bg1"/>
                </a:solidFill>
              </a:rPr>
              <a:t>Эффективная технология устойчивого развития </a:t>
            </a:r>
            <a:r>
              <a:rPr lang="ru-RU" sz="3200" b="1" dirty="0" smtClean="0">
                <a:solidFill>
                  <a:schemeClr val="bg1"/>
                </a:solidFill>
              </a:rPr>
              <a:t>территорий</a:t>
            </a:r>
            <a:endParaRPr lang="ru-RU" sz="3200" dirty="0">
              <a:solidFill>
                <a:schemeClr val="bg1"/>
              </a:solidFill>
            </a:endParaRPr>
          </a:p>
        </p:txBody>
      </p:sp>
      <p:sp>
        <p:nvSpPr>
          <p:cNvPr id="19" name="TextBox 18"/>
          <p:cNvSpPr txBox="1"/>
          <p:nvPr/>
        </p:nvSpPr>
        <p:spPr>
          <a:xfrm>
            <a:off x="1947337" y="5546132"/>
            <a:ext cx="8257309" cy="89255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600" b="1" dirty="0">
                <a:solidFill>
                  <a:schemeClr val="bg1"/>
                </a:solidFill>
                <a:latin typeface="+mj-lt"/>
              </a:rPr>
              <a:t>О</a:t>
            </a:r>
            <a:r>
              <a:rPr lang="ru-RU" sz="2600" b="1" dirty="0" smtClean="0">
                <a:solidFill>
                  <a:schemeClr val="bg1"/>
                </a:solidFill>
                <a:latin typeface="+mj-lt"/>
              </a:rPr>
              <a:t>бщероссийская </a:t>
            </a:r>
            <a:r>
              <a:rPr lang="ru-RU" sz="2600" b="1" dirty="0">
                <a:solidFill>
                  <a:schemeClr val="bg1"/>
                </a:solidFill>
                <a:latin typeface="+mj-lt"/>
              </a:rPr>
              <a:t>платформа взаимодействия</a:t>
            </a:r>
          </a:p>
          <a:p>
            <a:pPr algn="ctr"/>
            <a:r>
              <a:rPr lang="ru-RU" sz="2600" b="1" dirty="0" smtClean="0">
                <a:solidFill>
                  <a:schemeClr val="bg1"/>
                </a:solidFill>
                <a:latin typeface="+mj-lt"/>
              </a:rPr>
              <a:t>БИЗНЕС - ВЛАСТЬ - ОБЩЕСТВО</a:t>
            </a:r>
            <a:endParaRPr lang="ru-RU" sz="2600" dirty="0">
              <a:solidFill>
                <a:schemeClr val="bg1"/>
              </a:solidFill>
              <a:latin typeface="+mj-lt"/>
            </a:endParaRPr>
          </a:p>
        </p:txBody>
      </p:sp>
    </p:spTree>
    <p:extLst>
      <p:ext uri="{BB962C8B-B14F-4D97-AF65-F5344CB8AC3E}">
        <p14:creationId xmlns:p14="http://schemas.microsoft.com/office/powerpoint/2010/main" val="36901150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a:p>
        </p:txBody>
      </p:sp>
      <p:sp>
        <p:nvSpPr>
          <p:cNvPr id="10" name="Прямоугольник 9"/>
          <p:cNvSpPr/>
          <p:nvPr/>
        </p:nvSpPr>
        <p:spPr>
          <a:xfrm>
            <a:off x="0" y="9729"/>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6" name="Объект 15"/>
          <p:cNvGraphicFramePr>
            <a:graphicFrameLocks noChangeAspect="1"/>
          </p:cNvGraphicFramePr>
          <p:nvPr>
            <p:extLst>
              <p:ext uri="{D42A27DB-BD31-4B8C-83A1-F6EECF244321}">
                <p14:modId xmlns:p14="http://schemas.microsoft.com/office/powerpoint/2010/main" val="1739581532"/>
              </p:ext>
            </p:extLst>
          </p:nvPr>
        </p:nvGraphicFramePr>
        <p:xfrm>
          <a:off x="10969846" y="231454"/>
          <a:ext cx="826433" cy="377507"/>
        </p:xfrm>
        <a:graphic>
          <a:graphicData uri="http://schemas.openxmlformats.org/presentationml/2006/ole">
            <mc:AlternateContent xmlns:mc="http://schemas.openxmlformats.org/markup-compatibility/2006">
              <mc:Choice xmlns:v="urn:schemas-microsoft-com:vml" Requires="v">
                <p:oleObj spid="_x0000_s75832" name="CorelDRAW" r:id="rId5" imgW="871200" imgH="397080" progId="CorelDraw.Graphic.18">
                  <p:embed/>
                </p:oleObj>
              </mc:Choice>
              <mc:Fallback>
                <p:oleObj name="CorelDRAW" r:id="rId5" imgW="871200" imgH="397080" progId="CorelDraw.Graphic.18">
                  <p:embed/>
                  <p:pic>
                    <p:nvPicPr>
                      <p:cNvPr id="16" name="Объект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9846" y="231454"/>
                        <a:ext cx="826433" cy="377507"/>
                      </a:xfrm>
                      <a:prstGeom prst="rect">
                        <a:avLst/>
                      </a:prstGeom>
                      <a:noFill/>
                      <a:extLst/>
                    </p:spPr>
                  </p:pic>
                </p:oleObj>
              </mc:Fallback>
            </mc:AlternateContent>
          </a:graphicData>
        </a:graphic>
      </p:graphicFrame>
      <p:graphicFrame>
        <p:nvGraphicFramePr>
          <p:cNvPr id="26" name="Объект 25"/>
          <p:cNvGraphicFramePr>
            <a:graphicFrameLocks noChangeAspect="1"/>
          </p:cNvGraphicFramePr>
          <p:nvPr>
            <p:extLst>
              <p:ext uri="{D42A27DB-BD31-4B8C-83A1-F6EECF244321}">
                <p14:modId xmlns:p14="http://schemas.microsoft.com/office/powerpoint/2010/main" val="1675774954"/>
              </p:ext>
            </p:extLst>
          </p:nvPr>
        </p:nvGraphicFramePr>
        <p:xfrm>
          <a:off x="323806" y="260030"/>
          <a:ext cx="5705519" cy="417030"/>
        </p:xfrm>
        <a:graphic>
          <a:graphicData uri="http://schemas.openxmlformats.org/presentationml/2006/ole">
            <mc:AlternateContent xmlns:mc="http://schemas.openxmlformats.org/markup-compatibility/2006">
              <mc:Choice xmlns:v="urn:schemas-microsoft-com:vml" Requires="v">
                <p:oleObj spid="_x0000_s75833" name="CorelDRAW" r:id="rId7" imgW="3952335" imgH="288249" progId="CorelDraw.Graphic.18">
                  <p:embed/>
                </p:oleObj>
              </mc:Choice>
              <mc:Fallback>
                <p:oleObj name="CorelDRAW" r:id="rId7" imgW="3952335" imgH="288249" progId="CorelDraw.Graphic.18">
                  <p:embed/>
                  <p:pic>
                    <p:nvPicPr>
                      <p:cNvPr id="26" name="Объект 25"/>
                      <p:cNvPicPr/>
                      <p:nvPr/>
                    </p:nvPicPr>
                    <p:blipFill>
                      <a:blip r:embed="rId8"/>
                      <a:stretch>
                        <a:fillRect/>
                      </a:stretch>
                    </p:blipFill>
                    <p:spPr>
                      <a:xfrm>
                        <a:off x="323806" y="260030"/>
                        <a:ext cx="5705519" cy="417030"/>
                      </a:xfrm>
                      <a:prstGeom prst="rect">
                        <a:avLst/>
                      </a:prstGeom>
                    </p:spPr>
                  </p:pic>
                </p:oleObj>
              </mc:Fallback>
            </mc:AlternateContent>
          </a:graphicData>
        </a:graphic>
      </p:graphicFrame>
      <p:pic>
        <p:nvPicPr>
          <p:cNvPr id="3" name="Рисунок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300978" y="429762"/>
            <a:ext cx="5590043" cy="5998476"/>
          </a:xfrm>
          <a:prstGeom prst="rect">
            <a:avLst/>
          </a:prstGeom>
        </p:spPr>
      </p:pic>
      <p:sp>
        <p:nvSpPr>
          <p:cNvPr id="27" name="TextBox 26"/>
          <p:cNvSpPr txBox="1"/>
          <p:nvPr/>
        </p:nvSpPr>
        <p:spPr>
          <a:xfrm>
            <a:off x="842500" y="833821"/>
            <a:ext cx="10346610"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400" b="1" dirty="0">
                <a:solidFill>
                  <a:schemeClr val="bg1"/>
                </a:solidFill>
              </a:rPr>
              <a:t>Компания на личной странице </a:t>
            </a:r>
            <a:r>
              <a:rPr lang="ru-RU" sz="2400" b="1" dirty="0" smtClean="0">
                <a:solidFill>
                  <a:schemeClr val="bg1"/>
                </a:solidFill>
              </a:rPr>
              <a:t>может полно и достоверно</a:t>
            </a:r>
            <a:endParaRPr lang="ru-RU" sz="2400" b="1" dirty="0">
              <a:solidFill>
                <a:schemeClr val="bg1"/>
              </a:solidFill>
            </a:endParaRPr>
          </a:p>
          <a:p>
            <a:pPr algn="ctr"/>
            <a:r>
              <a:rPr lang="ru-RU" sz="2400" b="1" dirty="0">
                <a:solidFill>
                  <a:schemeClr val="bg1"/>
                </a:solidFill>
              </a:rPr>
              <a:t>рассказать о своей деятельности, проверить на потребительский спрос</a:t>
            </a:r>
          </a:p>
          <a:p>
            <a:pPr algn="ctr"/>
            <a:r>
              <a:rPr lang="ru-RU" sz="2400" b="1" dirty="0">
                <a:solidFill>
                  <a:schemeClr val="bg1"/>
                </a:solidFill>
              </a:rPr>
              <a:t>свои проекты, продвигать товары и услуги, реализовать неликвиды</a:t>
            </a:r>
            <a:endParaRPr lang="ru-RU" sz="2400" dirty="0">
              <a:solidFill>
                <a:schemeClr val="bg1"/>
              </a:solidFill>
            </a:endParaRPr>
          </a:p>
        </p:txBody>
      </p:sp>
      <p:pic>
        <p:nvPicPr>
          <p:cNvPr id="4" name="Рисунок 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778372" y="2246184"/>
            <a:ext cx="8174392" cy="358101"/>
          </a:xfrm>
          <a:prstGeom prst="rect">
            <a:avLst/>
          </a:prstGeom>
        </p:spPr>
      </p:pic>
      <p:pic>
        <p:nvPicPr>
          <p:cNvPr id="5" name="Рисунок 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795054" y="2782124"/>
            <a:ext cx="2581092" cy="3723330"/>
          </a:xfrm>
          <a:prstGeom prst="rect">
            <a:avLst/>
          </a:prstGeom>
        </p:spPr>
      </p:pic>
      <p:pic>
        <p:nvPicPr>
          <p:cNvPr id="6" name="Рисунок 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575022" y="2782124"/>
            <a:ext cx="2581092" cy="3723330"/>
          </a:xfrm>
          <a:prstGeom prst="rect">
            <a:avLst/>
          </a:prstGeom>
        </p:spPr>
      </p:pic>
      <p:pic>
        <p:nvPicPr>
          <p:cNvPr id="8" name="Рисунок 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1672" y="2780599"/>
            <a:ext cx="2581092" cy="3725931"/>
          </a:xfrm>
          <a:prstGeom prst="rect">
            <a:avLst/>
          </a:prstGeom>
        </p:spPr>
      </p:pic>
    </p:spTree>
    <p:extLst>
      <p:ext uri="{BB962C8B-B14F-4D97-AF65-F5344CB8AC3E}">
        <p14:creationId xmlns:p14="http://schemas.microsoft.com/office/powerpoint/2010/main" val="31881374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a:p>
        </p:txBody>
      </p:sp>
      <p:sp>
        <p:nvSpPr>
          <p:cNvPr id="10" name="Прямоугольник 9"/>
          <p:cNvSpPr/>
          <p:nvPr/>
        </p:nvSpPr>
        <p:spPr>
          <a:xfrm>
            <a:off x="0" y="9729"/>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6" name="Объект 15"/>
          <p:cNvGraphicFramePr>
            <a:graphicFrameLocks noChangeAspect="1"/>
          </p:cNvGraphicFramePr>
          <p:nvPr>
            <p:extLst>
              <p:ext uri="{D42A27DB-BD31-4B8C-83A1-F6EECF244321}">
                <p14:modId xmlns:p14="http://schemas.microsoft.com/office/powerpoint/2010/main" val="1739581532"/>
              </p:ext>
            </p:extLst>
          </p:nvPr>
        </p:nvGraphicFramePr>
        <p:xfrm>
          <a:off x="10969846" y="231454"/>
          <a:ext cx="826433" cy="377507"/>
        </p:xfrm>
        <a:graphic>
          <a:graphicData uri="http://schemas.openxmlformats.org/presentationml/2006/ole">
            <mc:AlternateContent xmlns:mc="http://schemas.openxmlformats.org/markup-compatibility/2006">
              <mc:Choice xmlns:v="urn:schemas-microsoft-com:vml" Requires="v">
                <p:oleObj spid="_x0000_s76856" name="CorelDRAW" r:id="rId5" imgW="871200" imgH="397080" progId="CorelDraw.Graphic.18">
                  <p:embed/>
                </p:oleObj>
              </mc:Choice>
              <mc:Fallback>
                <p:oleObj name="CorelDRAW" r:id="rId5" imgW="871200" imgH="397080" progId="CorelDraw.Graphic.18">
                  <p:embed/>
                  <p:pic>
                    <p:nvPicPr>
                      <p:cNvPr id="16" name="Объект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9846" y="231454"/>
                        <a:ext cx="826433" cy="377507"/>
                      </a:xfrm>
                      <a:prstGeom prst="rect">
                        <a:avLst/>
                      </a:prstGeom>
                      <a:noFill/>
                      <a:extLst/>
                    </p:spPr>
                  </p:pic>
                </p:oleObj>
              </mc:Fallback>
            </mc:AlternateContent>
          </a:graphicData>
        </a:graphic>
      </p:graphicFrame>
      <p:graphicFrame>
        <p:nvGraphicFramePr>
          <p:cNvPr id="26" name="Объект 25"/>
          <p:cNvGraphicFramePr>
            <a:graphicFrameLocks noChangeAspect="1"/>
          </p:cNvGraphicFramePr>
          <p:nvPr>
            <p:extLst>
              <p:ext uri="{D42A27DB-BD31-4B8C-83A1-F6EECF244321}">
                <p14:modId xmlns:p14="http://schemas.microsoft.com/office/powerpoint/2010/main" val="1675774954"/>
              </p:ext>
            </p:extLst>
          </p:nvPr>
        </p:nvGraphicFramePr>
        <p:xfrm>
          <a:off x="323806" y="260030"/>
          <a:ext cx="5705519" cy="417030"/>
        </p:xfrm>
        <a:graphic>
          <a:graphicData uri="http://schemas.openxmlformats.org/presentationml/2006/ole">
            <mc:AlternateContent xmlns:mc="http://schemas.openxmlformats.org/markup-compatibility/2006">
              <mc:Choice xmlns:v="urn:schemas-microsoft-com:vml" Requires="v">
                <p:oleObj spid="_x0000_s76857" name="CorelDRAW" r:id="rId7" imgW="3952335" imgH="288249" progId="CorelDraw.Graphic.18">
                  <p:embed/>
                </p:oleObj>
              </mc:Choice>
              <mc:Fallback>
                <p:oleObj name="CorelDRAW" r:id="rId7" imgW="3952335" imgH="288249" progId="CorelDraw.Graphic.18">
                  <p:embed/>
                  <p:pic>
                    <p:nvPicPr>
                      <p:cNvPr id="26" name="Объект 25"/>
                      <p:cNvPicPr/>
                      <p:nvPr/>
                    </p:nvPicPr>
                    <p:blipFill>
                      <a:blip r:embed="rId8"/>
                      <a:stretch>
                        <a:fillRect/>
                      </a:stretch>
                    </p:blipFill>
                    <p:spPr>
                      <a:xfrm>
                        <a:off x="323806" y="260030"/>
                        <a:ext cx="5705519" cy="417030"/>
                      </a:xfrm>
                      <a:prstGeom prst="rect">
                        <a:avLst/>
                      </a:prstGeom>
                    </p:spPr>
                  </p:pic>
                </p:oleObj>
              </mc:Fallback>
            </mc:AlternateContent>
          </a:graphicData>
        </a:graphic>
      </p:graphicFrame>
      <p:pic>
        <p:nvPicPr>
          <p:cNvPr id="3" name="Рисунок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300978" y="429762"/>
            <a:ext cx="5590043" cy="5998476"/>
          </a:xfrm>
          <a:prstGeom prst="rect">
            <a:avLst/>
          </a:prstGeom>
        </p:spPr>
      </p:pic>
      <p:sp>
        <p:nvSpPr>
          <p:cNvPr id="27" name="TextBox 26"/>
          <p:cNvSpPr txBox="1"/>
          <p:nvPr/>
        </p:nvSpPr>
        <p:spPr>
          <a:xfrm>
            <a:off x="842500" y="833821"/>
            <a:ext cx="10346610"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400" b="1" dirty="0" smtClean="0">
                <a:solidFill>
                  <a:schemeClr val="bg1"/>
                </a:solidFill>
              </a:rPr>
              <a:t>Встроенный </a:t>
            </a:r>
            <a:r>
              <a:rPr lang="ru-RU" sz="2400" b="1" dirty="0">
                <a:solidFill>
                  <a:schemeClr val="bg1"/>
                </a:solidFill>
              </a:rPr>
              <a:t>сервис для проведения тендеров,</a:t>
            </a:r>
          </a:p>
          <a:p>
            <a:pPr algn="ctr"/>
            <a:r>
              <a:rPr lang="ru-RU" sz="2400" b="1" dirty="0">
                <a:solidFill>
                  <a:schemeClr val="bg1"/>
                </a:solidFill>
              </a:rPr>
              <a:t>закупок, запросов котировок, проверки надежности партнеров</a:t>
            </a:r>
            <a:endParaRPr lang="ru-RU" sz="2400" dirty="0">
              <a:solidFill>
                <a:schemeClr val="bg1"/>
              </a:solidFill>
            </a:endParaRPr>
          </a:p>
        </p:txBody>
      </p:sp>
      <p:pic>
        <p:nvPicPr>
          <p:cNvPr id="2" name="Рисунок 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852363" y="1803741"/>
            <a:ext cx="8265923" cy="4644817"/>
          </a:xfrm>
          <a:prstGeom prst="rect">
            <a:avLst/>
          </a:prstGeom>
        </p:spPr>
      </p:pic>
    </p:spTree>
    <p:extLst>
      <p:ext uri="{BB962C8B-B14F-4D97-AF65-F5344CB8AC3E}">
        <p14:creationId xmlns:p14="http://schemas.microsoft.com/office/powerpoint/2010/main" val="32262170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a:p>
        </p:txBody>
      </p:sp>
      <p:sp>
        <p:nvSpPr>
          <p:cNvPr id="10" name="Прямоугольник 9"/>
          <p:cNvSpPr/>
          <p:nvPr/>
        </p:nvSpPr>
        <p:spPr>
          <a:xfrm>
            <a:off x="0" y="9729"/>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6" name="Объект 15"/>
          <p:cNvGraphicFramePr>
            <a:graphicFrameLocks noChangeAspect="1"/>
          </p:cNvGraphicFramePr>
          <p:nvPr>
            <p:extLst>
              <p:ext uri="{D42A27DB-BD31-4B8C-83A1-F6EECF244321}">
                <p14:modId xmlns:p14="http://schemas.microsoft.com/office/powerpoint/2010/main" val="1739581532"/>
              </p:ext>
            </p:extLst>
          </p:nvPr>
        </p:nvGraphicFramePr>
        <p:xfrm>
          <a:off x="10969846" y="231454"/>
          <a:ext cx="826433" cy="377507"/>
        </p:xfrm>
        <a:graphic>
          <a:graphicData uri="http://schemas.openxmlformats.org/presentationml/2006/ole">
            <mc:AlternateContent xmlns:mc="http://schemas.openxmlformats.org/markup-compatibility/2006">
              <mc:Choice xmlns:v="urn:schemas-microsoft-com:vml" Requires="v">
                <p:oleObj spid="_x0000_s77922" name="CorelDRAW" r:id="rId5" imgW="871200" imgH="397080" progId="CorelDraw.Graphic.18">
                  <p:embed/>
                </p:oleObj>
              </mc:Choice>
              <mc:Fallback>
                <p:oleObj name="CorelDRAW" r:id="rId5" imgW="871200" imgH="397080" progId="CorelDraw.Graphic.18">
                  <p:embed/>
                  <p:pic>
                    <p:nvPicPr>
                      <p:cNvPr id="16" name="Объект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9846" y="231454"/>
                        <a:ext cx="826433" cy="377507"/>
                      </a:xfrm>
                      <a:prstGeom prst="rect">
                        <a:avLst/>
                      </a:prstGeom>
                      <a:noFill/>
                      <a:extLst/>
                    </p:spPr>
                  </p:pic>
                </p:oleObj>
              </mc:Fallback>
            </mc:AlternateContent>
          </a:graphicData>
        </a:graphic>
      </p:graphicFrame>
      <p:pic>
        <p:nvPicPr>
          <p:cNvPr id="3" name="Рисунок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300978" y="429762"/>
            <a:ext cx="5590043" cy="5998476"/>
          </a:xfrm>
          <a:prstGeom prst="rect">
            <a:avLst/>
          </a:prstGeom>
        </p:spPr>
      </p:pic>
      <p:sp>
        <p:nvSpPr>
          <p:cNvPr id="27" name="TextBox 26"/>
          <p:cNvSpPr txBox="1"/>
          <p:nvPr/>
        </p:nvSpPr>
        <p:spPr>
          <a:xfrm>
            <a:off x="842500" y="833821"/>
            <a:ext cx="10346610"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400" b="1" dirty="0">
                <a:solidFill>
                  <a:schemeClr val="bg1"/>
                </a:solidFill>
              </a:rPr>
              <a:t>Соединение сервисов позволяет находить </a:t>
            </a:r>
            <a:r>
              <a:rPr lang="ru-RU" sz="2400" b="1" dirty="0" smtClean="0">
                <a:solidFill>
                  <a:schemeClr val="bg1"/>
                </a:solidFill>
              </a:rPr>
              <a:t>надежных партнеров</a:t>
            </a:r>
            <a:endParaRPr lang="ru-RU" sz="2400" b="1" dirty="0">
              <a:solidFill>
                <a:schemeClr val="bg1"/>
              </a:solidFill>
            </a:endParaRPr>
          </a:p>
          <a:p>
            <a:pPr algn="ctr"/>
            <a:r>
              <a:rPr lang="ru-RU" sz="2400" b="1" dirty="0">
                <a:solidFill>
                  <a:schemeClr val="bg1"/>
                </a:solidFill>
              </a:rPr>
              <a:t>для реализации строительных </a:t>
            </a:r>
            <a:r>
              <a:rPr lang="ru-RU" sz="2400" b="1" dirty="0" smtClean="0">
                <a:solidFill>
                  <a:schemeClr val="bg1"/>
                </a:solidFill>
              </a:rPr>
              <a:t>проектов любой сложности</a:t>
            </a:r>
            <a:endParaRPr lang="ru-RU" sz="2400" dirty="0">
              <a:solidFill>
                <a:schemeClr val="bg1"/>
              </a:solidFill>
            </a:endParaRPr>
          </a:p>
        </p:txBody>
      </p:sp>
      <p:grpSp>
        <p:nvGrpSpPr>
          <p:cNvPr id="7" name="Группа 6"/>
          <p:cNvGrpSpPr/>
          <p:nvPr/>
        </p:nvGrpSpPr>
        <p:grpSpPr>
          <a:xfrm>
            <a:off x="3215130" y="375920"/>
            <a:ext cx="5624070" cy="469454"/>
            <a:chOff x="3022090" y="353911"/>
            <a:chExt cx="5834250" cy="440663"/>
          </a:xfrm>
        </p:grpSpPr>
        <p:graphicFrame>
          <p:nvGraphicFramePr>
            <p:cNvPr id="4" name="Объект 3"/>
            <p:cNvGraphicFramePr>
              <a:graphicFrameLocks noChangeAspect="1"/>
            </p:cNvGraphicFramePr>
            <p:nvPr>
              <p:extLst>
                <p:ext uri="{D42A27DB-BD31-4B8C-83A1-F6EECF244321}">
                  <p14:modId xmlns:p14="http://schemas.microsoft.com/office/powerpoint/2010/main" val="2068495804"/>
                </p:ext>
              </p:extLst>
            </p:nvPr>
          </p:nvGraphicFramePr>
          <p:xfrm>
            <a:off x="3022090" y="353911"/>
            <a:ext cx="2862977" cy="440663"/>
          </p:xfrm>
          <a:graphic>
            <a:graphicData uri="http://schemas.openxmlformats.org/presentationml/2006/ole">
              <mc:AlternateContent xmlns:mc="http://schemas.openxmlformats.org/markup-compatibility/2006">
                <mc:Choice xmlns:v="urn:schemas-microsoft-com:vml" Requires="v">
                  <p:oleObj spid="_x0000_s77923" name="CorelDRAW" r:id="rId8" imgW="1702485" imgH="261386" progId="CorelDraw.Graphic.18">
                    <p:embed/>
                  </p:oleObj>
                </mc:Choice>
                <mc:Fallback>
                  <p:oleObj name="CorelDRAW" r:id="rId8" imgW="1702485" imgH="261386" progId="CorelDraw.Graphic.18">
                    <p:embed/>
                    <p:pic>
                      <p:nvPicPr>
                        <p:cNvPr id="0" name=""/>
                        <p:cNvPicPr/>
                        <p:nvPr/>
                      </p:nvPicPr>
                      <p:blipFill>
                        <a:blip r:embed="rId9"/>
                        <a:stretch>
                          <a:fillRect/>
                        </a:stretch>
                      </p:blipFill>
                      <p:spPr>
                        <a:xfrm>
                          <a:off x="3022090" y="353911"/>
                          <a:ext cx="2862977" cy="440663"/>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1768035202"/>
                </p:ext>
              </p:extLst>
            </p:nvPr>
          </p:nvGraphicFramePr>
          <p:xfrm>
            <a:off x="6708153" y="369993"/>
            <a:ext cx="2148187" cy="402784"/>
          </p:xfrm>
          <a:graphic>
            <a:graphicData uri="http://schemas.openxmlformats.org/presentationml/2006/ole">
              <mc:AlternateContent xmlns:mc="http://schemas.openxmlformats.org/markup-compatibility/2006">
                <mc:Choice xmlns:v="urn:schemas-microsoft-com:vml" Requires="v">
                  <p:oleObj spid="_x0000_s77924" name="CorelDRAW" r:id="rId10" imgW="1803282" imgH="338138" progId="CorelDraw.Graphic.18">
                    <p:embed/>
                  </p:oleObj>
                </mc:Choice>
                <mc:Fallback>
                  <p:oleObj name="CorelDRAW" r:id="rId10" imgW="1803282" imgH="338138" progId="CorelDraw.Graphic.18">
                    <p:embed/>
                    <p:pic>
                      <p:nvPicPr>
                        <p:cNvPr id="0" name=""/>
                        <p:cNvPicPr/>
                        <p:nvPr/>
                      </p:nvPicPr>
                      <p:blipFill>
                        <a:blip r:embed="rId11"/>
                        <a:stretch>
                          <a:fillRect/>
                        </a:stretch>
                      </p:blipFill>
                      <p:spPr>
                        <a:xfrm>
                          <a:off x="6708153" y="369993"/>
                          <a:ext cx="2148187" cy="402784"/>
                        </a:xfrm>
                        <a:prstGeom prst="rect">
                          <a:avLst/>
                        </a:prstGeom>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3236829144"/>
                </p:ext>
              </p:extLst>
            </p:nvPr>
          </p:nvGraphicFramePr>
          <p:xfrm>
            <a:off x="6001284" y="402255"/>
            <a:ext cx="600075" cy="296863"/>
          </p:xfrm>
          <a:graphic>
            <a:graphicData uri="http://schemas.openxmlformats.org/presentationml/2006/ole">
              <mc:AlternateContent xmlns:mc="http://schemas.openxmlformats.org/markup-compatibility/2006">
                <mc:Choice xmlns:v="urn:schemas-microsoft-com:vml" Requires="v">
                  <p:oleObj spid="_x0000_s77925" name="CorelDRAW" r:id="rId12" imgW="600527" imgH="297204" progId="CorelDraw.Graphic.18">
                    <p:embed/>
                  </p:oleObj>
                </mc:Choice>
                <mc:Fallback>
                  <p:oleObj name="CorelDRAW" r:id="rId12" imgW="600527" imgH="297204" progId="CorelDraw.Graphic.18">
                    <p:embed/>
                    <p:pic>
                      <p:nvPicPr>
                        <p:cNvPr id="0" name=""/>
                        <p:cNvPicPr/>
                        <p:nvPr/>
                      </p:nvPicPr>
                      <p:blipFill>
                        <a:blip r:embed="rId13"/>
                        <a:stretch>
                          <a:fillRect/>
                        </a:stretch>
                      </p:blipFill>
                      <p:spPr>
                        <a:xfrm>
                          <a:off x="6001284" y="402255"/>
                          <a:ext cx="600075" cy="296863"/>
                        </a:xfrm>
                        <a:prstGeom prst="rect">
                          <a:avLst/>
                        </a:prstGeom>
                      </p:spPr>
                    </p:pic>
                  </p:oleObj>
                </mc:Fallback>
              </mc:AlternateContent>
            </a:graphicData>
          </a:graphic>
        </p:graphicFrame>
      </p:grpSp>
      <p:pic>
        <p:nvPicPr>
          <p:cNvPr id="8" name="Рисунок 7"/>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530417" y="1889112"/>
            <a:ext cx="7131163" cy="4506917"/>
          </a:xfrm>
          <a:prstGeom prst="rect">
            <a:avLst/>
          </a:prstGeom>
        </p:spPr>
      </p:pic>
    </p:spTree>
    <p:extLst>
      <p:ext uri="{BB962C8B-B14F-4D97-AF65-F5344CB8AC3E}">
        <p14:creationId xmlns:p14="http://schemas.microsoft.com/office/powerpoint/2010/main" val="18057834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graphicFrame>
        <p:nvGraphicFramePr>
          <p:cNvPr id="7" name="Объект 6"/>
          <p:cNvGraphicFramePr>
            <a:graphicFrameLocks noChangeAspect="1"/>
          </p:cNvGraphicFramePr>
          <p:nvPr>
            <p:extLst>
              <p:ext uri="{D42A27DB-BD31-4B8C-83A1-F6EECF244321}">
                <p14:modId xmlns:p14="http://schemas.microsoft.com/office/powerpoint/2010/main" val="1313555025"/>
              </p:ext>
            </p:extLst>
          </p:nvPr>
        </p:nvGraphicFramePr>
        <p:xfrm>
          <a:off x="1556070" y="1162705"/>
          <a:ext cx="8685210" cy="4703218"/>
        </p:xfrm>
        <a:graphic>
          <a:graphicData uri="http://schemas.openxmlformats.org/presentationml/2006/ole">
            <mc:AlternateContent xmlns:mc="http://schemas.openxmlformats.org/markup-compatibility/2006">
              <mc:Choice xmlns:v="urn:schemas-microsoft-com:vml" Requires="v">
                <p:oleObj spid="_x0000_s78920" name="CorelDRAW" r:id="rId5" imgW="2796480" imgH="1510200" progId="CorelDraw.Graphic.18">
                  <p:embed/>
                </p:oleObj>
              </mc:Choice>
              <mc:Fallback>
                <p:oleObj name="CorelDRAW" r:id="rId5" imgW="2796480" imgH="1510200" progId="CorelDraw.Graphic.18">
                  <p:embed/>
                  <p:pic>
                    <p:nvPicPr>
                      <p:cNvPr id="7" name="Объект 6"/>
                      <p:cNvPicPr>
                        <a:picLocks noChangeAspect="1" noChangeArrowheads="1"/>
                      </p:cNvPicPr>
                      <p:nvPr/>
                    </p:nvPicPr>
                    <p:blipFill>
                      <a:blip r:embed="rId6"/>
                      <a:srcRect/>
                      <a:stretch>
                        <a:fillRect/>
                      </a:stretch>
                    </p:blipFill>
                    <p:spPr bwMode="auto">
                      <a:xfrm>
                        <a:off x="1556070" y="1162705"/>
                        <a:ext cx="8685210" cy="4703218"/>
                      </a:xfrm>
                      <a:prstGeom prst="rect">
                        <a:avLst/>
                      </a:prstGeom>
                      <a:noFill/>
                      <a:extLst/>
                    </p:spPr>
                  </p:pic>
                </p:oleObj>
              </mc:Fallback>
            </mc:AlternateContent>
          </a:graphicData>
        </a:graphic>
      </p:graphicFrame>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965" y="-1199535"/>
            <a:ext cx="14168284" cy="8057535"/>
          </a:xfrm>
          <a:prstGeom prst="rect">
            <a:avLst/>
          </a:prstGeom>
        </p:spPr>
      </p:pic>
      <p:pic>
        <p:nvPicPr>
          <p:cNvPr id="4" name="Рисунок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209" y="-1711569"/>
            <a:ext cx="11660716" cy="10691445"/>
          </a:xfrm>
          <a:prstGeom prst="rect">
            <a:avLst/>
          </a:prstGeom>
        </p:spPr>
      </p:pic>
      <p:sp>
        <p:nvSpPr>
          <p:cNvPr id="21" name="Прямоугольник 20"/>
          <p:cNvSpPr/>
          <p:nvPr/>
        </p:nvSpPr>
        <p:spPr>
          <a:xfrm>
            <a:off x="-29175" y="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186545"/>
            <a:ext cx="184731" cy="369332"/>
          </a:xfrm>
          <a:prstGeom prst="rect">
            <a:avLst/>
          </a:prstGeom>
          <a:noFill/>
        </p:spPr>
        <p:txBody>
          <a:bodyPr wrap="none" rtlCol="0">
            <a:spAutoFit/>
          </a:bodyPr>
          <a:lstStyle/>
          <a:p>
            <a:endParaRPr lang="ru-RU"/>
          </a:p>
        </p:txBody>
      </p:sp>
      <p:sp>
        <p:nvSpPr>
          <p:cNvPr id="18" name="TextBox 17"/>
          <p:cNvSpPr txBox="1"/>
          <p:nvPr/>
        </p:nvSpPr>
        <p:spPr>
          <a:xfrm>
            <a:off x="4572000" y="3144982"/>
            <a:ext cx="5112327" cy="369332"/>
          </a:xfrm>
          <a:prstGeom prst="rect">
            <a:avLst/>
          </a:prstGeom>
          <a:noFill/>
        </p:spPr>
        <p:txBody>
          <a:bodyPr wrap="square" rtlCol="0">
            <a:spAutoFit/>
          </a:bodyPr>
          <a:lstStyle/>
          <a:p>
            <a:endParaRPr lang="ru-RU"/>
          </a:p>
        </p:txBody>
      </p:sp>
      <p:sp>
        <p:nvSpPr>
          <p:cNvPr id="13" name="TextBox 12"/>
          <p:cNvSpPr txBox="1"/>
          <p:nvPr/>
        </p:nvSpPr>
        <p:spPr>
          <a:xfrm>
            <a:off x="772350" y="2084211"/>
            <a:ext cx="8257309" cy="3108543"/>
          </a:xfrm>
          <a:prstGeom prst="rect">
            <a:avLst/>
          </a:prstGeom>
          <a:noFill/>
          <a:effectLst>
            <a:outerShdw blurRad="50800" dist="38100" dir="5400000" algn="t" rotWithShape="0">
              <a:prstClr val="black">
                <a:alpha val="40000"/>
              </a:prstClr>
            </a:outerShdw>
          </a:effectLst>
        </p:spPr>
        <p:txBody>
          <a:bodyPr wrap="square" rtlCol="0">
            <a:spAutoFit/>
          </a:bodyPr>
          <a:lstStyle/>
          <a:p>
            <a:r>
              <a:rPr lang="ru-RU" sz="2800" b="1" dirty="0" smtClean="0">
                <a:solidFill>
                  <a:schemeClr val="bg1"/>
                </a:solidFill>
              </a:rPr>
              <a:t>Новый </a:t>
            </a:r>
            <a:r>
              <a:rPr lang="ru-RU" sz="2800" b="1" dirty="0">
                <a:solidFill>
                  <a:schemeClr val="bg1"/>
                </a:solidFill>
              </a:rPr>
              <a:t>метод эффективного</a:t>
            </a:r>
          </a:p>
          <a:p>
            <a:r>
              <a:rPr lang="ru-RU" sz="2800" b="1" dirty="0">
                <a:solidFill>
                  <a:schemeClr val="bg1"/>
                </a:solidFill>
              </a:rPr>
              <a:t>управления </a:t>
            </a:r>
            <a:r>
              <a:rPr lang="ru-RU" sz="2800" b="1" dirty="0" smtClean="0">
                <a:solidFill>
                  <a:schemeClr val="bg1"/>
                </a:solidFill>
              </a:rPr>
              <a:t>бизнесом</a:t>
            </a:r>
          </a:p>
          <a:p>
            <a:endParaRPr lang="ru-RU" sz="2800" b="1" dirty="0">
              <a:solidFill>
                <a:schemeClr val="bg1"/>
              </a:solidFill>
            </a:endParaRPr>
          </a:p>
          <a:p>
            <a:r>
              <a:rPr lang="ru-RU" sz="2800" dirty="0" smtClean="0">
                <a:solidFill>
                  <a:schemeClr val="bg1"/>
                </a:solidFill>
              </a:rPr>
              <a:t>Саморазвивающаяся уникальная </a:t>
            </a:r>
            <a:r>
              <a:rPr lang="ru-RU" sz="2800" dirty="0">
                <a:solidFill>
                  <a:schemeClr val="bg1"/>
                </a:solidFill>
              </a:rPr>
              <a:t>бизнес-сеть для присоединения существующих и создания новых </a:t>
            </a:r>
            <a:r>
              <a:rPr lang="ru-RU" sz="2800" dirty="0" smtClean="0">
                <a:solidFill>
                  <a:schemeClr val="bg1"/>
                </a:solidFill>
              </a:rPr>
              <a:t>сервисов на единой цифровой платформе</a:t>
            </a:r>
            <a:endParaRPr lang="ru-RU" sz="2800" dirty="0">
              <a:solidFill>
                <a:schemeClr val="bg1"/>
              </a:solidFill>
            </a:endParaRPr>
          </a:p>
          <a:p>
            <a:endParaRPr lang="ru-RU" sz="2800" dirty="0">
              <a:solidFill>
                <a:schemeClr val="bg1"/>
              </a:solidFill>
            </a:endParaRPr>
          </a:p>
        </p:txBody>
      </p:sp>
      <p:graphicFrame>
        <p:nvGraphicFramePr>
          <p:cNvPr id="14" name="Объект 13"/>
          <p:cNvGraphicFramePr>
            <a:graphicFrameLocks noChangeAspect="1"/>
          </p:cNvGraphicFramePr>
          <p:nvPr>
            <p:extLst>
              <p:ext uri="{D42A27DB-BD31-4B8C-83A1-F6EECF244321}">
                <p14:modId xmlns:p14="http://schemas.microsoft.com/office/powerpoint/2010/main" val="1876580383"/>
              </p:ext>
            </p:extLst>
          </p:nvPr>
        </p:nvGraphicFramePr>
        <p:xfrm>
          <a:off x="820674" y="811490"/>
          <a:ext cx="4433145" cy="754087"/>
        </p:xfrm>
        <a:graphic>
          <a:graphicData uri="http://schemas.openxmlformats.org/presentationml/2006/ole">
            <mc:AlternateContent xmlns:mc="http://schemas.openxmlformats.org/markup-compatibility/2006">
              <mc:Choice xmlns:v="urn:schemas-microsoft-com:vml" Requires="v">
                <p:oleObj spid="_x0000_s78921" name="CorelDRAW" r:id="rId9" imgW="1702485" imgH="261386" progId="CorelDraw.Graphic.18">
                  <p:embed/>
                </p:oleObj>
              </mc:Choice>
              <mc:Fallback>
                <p:oleObj name="CorelDRAW" r:id="rId9" imgW="1702485" imgH="261386" progId="CorelDraw.Graphic.18">
                  <p:embed/>
                  <p:pic>
                    <p:nvPicPr>
                      <p:cNvPr id="4" name="Объект 3"/>
                      <p:cNvPicPr/>
                      <p:nvPr/>
                    </p:nvPicPr>
                    <p:blipFill>
                      <a:blip r:embed="rId10"/>
                      <a:stretch>
                        <a:fillRect/>
                      </a:stretch>
                    </p:blipFill>
                    <p:spPr>
                      <a:xfrm>
                        <a:off x="820674" y="811490"/>
                        <a:ext cx="4433145" cy="754087"/>
                      </a:xfrm>
                      <a:prstGeom prst="rect">
                        <a:avLst/>
                      </a:prstGeom>
                    </p:spPr>
                  </p:pic>
                </p:oleObj>
              </mc:Fallback>
            </mc:AlternateContent>
          </a:graphicData>
        </a:graphic>
      </p:graphicFrame>
      <p:graphicFrame>
        <p:nvGraphicFramePr>
          <p:cNvPr id="3" name="Объект 2"/>
          <p:cNvGraphicFramePr>
            <a:graphicFrameLocks noChangeAspect="1"/>
          </p:cNvGraphicFramePr>
          <p:nvPr>
            <p:extLst>
              <p:ext uri="{D42A27DB-BD31-4B8C-83A1-F6EECF244321}">
                <p14:modId xmlns:p14="http://schemas.microsoft.com/office/powerpoint/2010/main" val="788290074"/>
              </p:ext>
            </p:extLst>
          </p:nvPr>
        </p:nvGraphicFramePr>
        <p:xfrm>
          <a:off x="9202351" y="2519686"/>
          <a:ext cx="2174561" cy="3624268"/>
        </p:xfrm>
        <a:graphic>
          <a:graphicData uri="http://schemas.openxmlformats.org/presentationml/2006/ole">
            <mc:AlternateContent xmlns:mc="http://schemas.openxmlformats.org/markup-compatibility/2006">
              <mc:Choice xmlns:v="urn:schemas-microsoft-com:vml" Requires="v">
                <p:oleObj spid="_x0000_s78922" name="CorelDRAW" r:id="rId11" imgW="2133316" imgH="3556211" progId="CorelDraw.Graphic.18">
                  <p:embed/>
                </p:oleObj>
              </mc:Choice>
              <mc:Fallback>
                <p:oleObj name="CorelDRAW" r:id="rId11" imgW="2133316" imgH="3556211" progId="CorelDraw.Graphic.18">
                  <p:embed/>
                  <p:pic>
                    <p:nvPicPr>
                      <p:cNvPr id="0" name=""/>
                      <p:cNvPicPr/>
                      <p:nvPr/>
                    </p:nvPicPr>
                    <p:blipFill>
                      <a:blip r:embed="rId12"/>
                      <a:stretch>
                        <a:fillRect/>
                      </a:stretch>
                    </p:blipFill>
                    <p:spPr>
                      <a:xfrm>
                        <a:off x="9202351" y="2519686"/>
                        <a:ext cx="2174561" cy="3624268"/>
                      </a:xfrm>
                      <a:prstGeom prst="rect">
                        <a:avLst/>
                      </a:prstGeom>
                    </p:spPr>
                  </p:pic>
                </p:oleObj>
              </mc:Fallback>
            </mc:AlternateContent>
          </a:graphicData>
        </a:graphic>
      </p:graphicFrame>
    </p:spTree>
    <p:extLst>
      <p:ext uri="{BB962C8B-B14F-4D97-AF65-F5344CB8AC3E}">
        <p14:creationId xmlns:p14="http://schemas.microsoft.com/office/powerpoint/2010/main" val="12408904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a:p>
        </p:txBody>
      </p:sp>
      <p:sp>
        <p:nvSpPr>
          <p:cNvPr id="10" name="Прямоугольник 9"/>
          <p:cNvSpPr/>
          <p:nvPr/>
        </p:nvSpPr>
        <p:spPr>
          <a:xfrm>
            <a:off x="0" y="9729"/>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6" name="Объект 15"/>
          <p:cNvGraphicFramePr>
            <a:graphicFrameLocks noChangeAspect="1"/>
          </p:cNvGraphicFramePr>
          <p:nvPr>
            <p:extLst>
              <p:ext uri="{D42A27DB-BD31-4B8C-83A1-F6EECF244321}">
                <p14:modId xmlns:p14="http://schemas.microsoft.com/office/powerpoint/2010/main" val="1739581532"/>
              </p:ext>
            </p:extLst>
          </p:nvPr>
        </p:nvGraphicFramePr>
        <p:xfrm>
          <a:off x="10969846" y="231454"/>
          <a:ext cx="826433" cy="377507"/>
        </p:xfrm>
        <a:graphic>
          <a:graphicData uri="http://schemas.openxmlformats.org/presentationml/2006/ole">
            <mc:AlternateContent xmlns:mc="http://schemas.openxmlformats.org/markup-compatibility/2006">
              <mc:Choice xmlns:v="urn:schemas-microsoft-com:vml" Requires="v">
                <p:oleObj spid="_x0000_s37033" name="CorelDRAW" r:id="rId5" imgW="871200" imgH="397080" progId="CorelDraw.Graphic.18">
                  <p:embed/>
                </p:oleObj>
              </mc:Choice>
              <mc:Fallback>
                <p:oleObj name="CorelDRAW" r:id="rId5" imgW="871200" imgH="397080" progId="CorelDraw.Graphic.18">
                  <p:embed/>
                  <p:pic>
                    <p:nvPicPr>
                      <p:cNvPr id="16" name="Объект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9846" y="231454"/>
                        <a:ext cx="826433" cy="377507"/>
                      </a:xfrm>
                      <a:prstGeom prst="rect">
                        <a:avLst/>
                      </a:prstGeom>
                      <a:noFill/>
                      <a:extLst/>
                    </p:spPr>
                  </p:pic>
                </p:oleObj>
              </mc:Fallback>
            </mc:AlternateContent>
          </a:graphicData>
        </a:graphic>
      </p:graphicFrame>
      <p:graphicFrame>
        <p:nvGraphicFramePr>
          <p:cNvPr id="26" name="Объект 25"/>
          <p:cNvGraphicFramePr>
            <a:graphicFrameLocks noChangeAspect="1"/>
          </p:cNvGraphicFramePr>
          <p:nvPr>
            <p:extLst>
              <p:ext uri="{D42A27DB-BD31-4B8C-83A1-F6EECF244321}">
                <p14:modId xmlns:p14="http://schemas.microsoft.com/office/powerpoint/2010/main" val="1675774954"/>
              </p:ext>
            </p:extLst>
          </p:nvPr>
        </p:nvGraphicFramePr>
        <p:xfrm>
          <a:off x="323806" y="260030"/>
          <a:ext cx="5705519" cy="417030"/>
        </p:xfrm>
        <a:graphic>
          <a:graphicData uri="http://schemas.openxmlformats.org/presentationml/2006/ole">
            <mc:AlternateContent xmlns:mc="http://schemas.openxmlformats.org/markup-compatibility/2006">
              <mc:Choice xmlns:v="urn:schemas-microsoft-com:vml" Requires="v">
                <p:oleObj spid="_x0000_s37034" name="CorelDRAW" r:id="rId7" imgW="3952335" imgH="288249" progId="CorelDraw.Graphic.18">
                  <p:embed/>
                </p:oleObj>
              </mc:Choice>
              <mc:Fallback>
                <p:oleObj name="CorelDRAW" r:id="rId7" imgW="3952335" imgH="288249" progId="CorelDraw.Graphic.18">
                  <p:embed/>
                  <p:pic>
                    <p:nvPicPr>
                      <p:cNvPr id="5" name="Объект 4"/>
                      <p:cNvPicPr/>
                      <p:nvPr/>
                    </p:nvPicPr>
                    <p:blipFill>
                      <a:blip r:embed="rId8"/>
                      <a:stretch>
                        <a:fillRect/>
                      </a:stretch>
                    </p:blipFill>
                    <p:spPr>
                      <a:xfrm>
                        <a:off x="323806" y="260030"/>
                        <a:ext cx="5705519" cy="417030"/>
                      </a:xfrm>
                      <a:prstGeom prst="rect">
                        <a:avLst/>
                      </a:prstGeom>
                    </p:spPr>
                  </p:pic>
                </p:oleObj>
              </mc:Fallback>
            </mc:AlternateContent>
          </a:graphicData>
        </a:graphic>
      </p:graphicFrame>
      <p:pic>
        <p:nvPicPr>
          <p:cNvPr id="3" name="Рисунок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300978" y="429762"/>
            <a:ext cx="5590043" cy="5998476"/>
          </a:xfrm>
          <a:prstGeom prst="rect">
            <a:avLst/>
          </a:prstGeom>
        </p:spPr>
      </p:pic>
      <p:pic>
        <p:nvPicPr>
          <p:cNvPr id="4" name="Рисунок 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95687" y="3081769"/>
            <a:ext cx="6104699" cy="3457999"/>
          </a:xfrm>
          <a:prstGeom prst="rect">
            <a:avLst/>
          </a:prstGeom>
        </p:spPr>
      </p:pic>
      <p:sp>
        <p:nvSpPr>
          <p:cNvPr id="27" name="TextBox 26"/>
          <p:cNvSpPr txBox="1"/>
          <p:nvPr/>
        </p:nvSpPr>
        <p:spPr>
          <a:xfrm>
            <a:off x="842500" y="986221"/>
            <a:ext cx="10346610" cy="923330"/>
          </a:xfrm>
          <a:prstGeom prst="rect">
            <a:avLst/>
          </a:prstGeom>
          <a:noFill/>
          <a:effectLst>
            <a:outerShdw blurRad="50800" dist="38100" dir="5400000" algn="t" rotWithShape="0">
              <a:prstClr val="black">
                <a:alpha val="40000"/>
              </a:prstClr>
            </a:outerShdw>
          </a:effectLst>
        </p:spPr>
        <p:txBody>
          <a:bodyPr wrap="square" rtlCol="0">
            <a:spAutoFit/>
          </a:bodyPr>
          <a:lstStyle/>
          <a:p>
            <a:r>
              <a:rPr lang="ru-RU" b="1" dirty="0">
                <a:solidFill>
                  <a:schemeClr val="bg1"/>
                </a:solidFill>
              </a:rPr>
              <a:t>Федеральный закон № 172 от 28.06.2014 г. «О стратегическом </a:t>
            </a:r>
            <a:r>
              <a:rPr lang="ru-RU" b="1" dirty="0" smtClean="0">
                <a:solidFill>
                  <a:schemeClr val="bg1"/>
                </a:solidFill>
              </a:rPr>
              <a:t>планировании </a:t>
            </a:r>
          </a:p>
          <a:p>
            <a:r>
              <a:rPr lang="ru-RU" b="1" dirty="0" smtClean="0">
                <a:solidFill>
                  <a:schemeClr val="bg1"/>
                </a:solidFill>
              </a:rPr>
              <a:t>в </a:t>
            </a:r>
            <a:r>
              <a:rPr lang="ru-RU" b="1" dirty="0">
                <a:solidFill>
                  <a:schemeClr val="bg1"/>
                </a:solidFill>
              </a:rPr>
              <a:t>Российской Федерации» </a:t>
            </a:r>
            <a:r>
              <a:rPr lang="ru-RU" b="1" dirty="0" smtClean="0">
                <a:solidFill>
                  <a:schemeClr val="bg1"/>
                </a:solidFill>
              </a:rPr>
              <a:t>с </a:t>
            </a:r>
            <a:r>
              <a:rPr lang="ru-RU" b="1" dirty="0">
                <a:solidFill>
                  <a:schemeClr val="bg1"/>
                </a:solidFill>
              </a:rPr>
              <a:t>1 января 2019 г. обязывает </a:t>
            </a:r>
            <a:r>
              <a:rPr lang="ru-RU" b="1" dirty="0" smtClean="0">
                <a:solidFill>
                  <a:schemeClr val="bg1"/>
                </a:solidFill>
              </a:rPr>
              <a:t>субъекты иметь </a:t>
            </a:r>
            <a:r>
              <a:rPr lang="ru-RU" b="1" dirty="0">
                <a:solidFill>
                  <a:schemeClr val="bg1"/>
                </a:solidFill>
              </a:rPr>
              <a:t>утвержденные </a:t>
            </a:r>
            <a:endParaRPr lang="en-US" b="1" dirty="0">
              <a:solidFill>
                <a:schemeClr val="bg1"/>
              </a:solidFill>
            </a:endParaRPr>
          </a:p>
          <a:p>
            <a:r>
              <a:rPr lang="ru-RU" b="1" dirty="0" smtClean="0">
                <a:solidFill>
                  <a:schemeClr val="bg1"/>
                </a:solidFill>
              </a:rPr>
              <a:t>документы </a:t>
            </a:r>
            <a:r>
              <a:rPr lang="ru-RU" b="1" dirty="0">
                <a:solidFill>
                  <a:schemeClr val="bg1"/>
                </a:solidFill>
              </a:rPr>
              <a:t>стратегического планирования:</a:t>
            </a:r>
            <a:endParaRPr lang="ru-RU" dirty="0">
              <a:solidFill>
                <a:schemeClr val="bg1"/>
              </a:solidFill>
            </a:endParaRPr>
          </a:p>
        </p:txBody>
      </p:sp>
      <p:sp>
        <p:nvSpPr>
          <p:cNvPr id="28" name="TextBox 27"/>
          <p:cNvSpPr txBox="1"/>
          <p:nvPr/>
        </p:nvSpPr>
        <p:spPr>
          <a:xfrm>
            <a:off x="842500" y="2297084"/>
            <a:ext cx="8257309" cy="1815882"/>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1600" b="1" dirty="0">
                <a:solidFill>
                  <a:srgbClr val="EC691F"/>
                </a:solidFill>
              </a:rPr>
              <a:t>–</a:t>
            </a:r>
            <a:r>
              <a:rPr lang="ru-RU" sz="1600" b="1" dirty="0" smtClean="0">
                <a:solidFill>
                  <a:schemeClr val="bg1"/>
                </a:solidFill>
                <a:latin typeface="+mj-lt"/>
              </a:rPr>
              <a:t> </a:t>
            </a:r>
            <a:r>
              <a:rPr lang="ru-RU" sz="1600" b="1" dirty="0">
                <a:solidFill>
                  <a:schemeClr val="bg1"/>
                </a:solidFill>
                <a:latin typeface="+mj-lt"/>
              </a:rPr>
              <a:t>стратегия социально-экономического развития</a:t>
            </a:r>
          </a:p>
          <a:p>
            <a:r>
              <a:rPr lang="en-US" sz="1600" b="1" dirty="0">
                <a:solidFill>
                  <a:srgbClr val="EC691F"/>
                </a:solidFill>
              </a:rPr>
              <a:t>–</a:t>
            </a:r>
            <a:r>
              <a:rPr lang="ru-RU" sz="1600" b="1" dirty="0" smtClean="0">
                <a:solidFill>
                  <a:schemeClr val="bg1"/>
                </a:solidFill>
                <a:latin typeface="+mj-lt"/>
              </a:rPr>
              <a:t> </a:t>
            </a:r>
            <a:r>
              <a:rPr lang="ru-RU" sz="1600" b="1" dirty="0">
                <a:solidFill>
                  <a:schemeClr val="bg1"/>
                </a:solidFill>
                <a:latin typeface="+mj-lt"/>
              </a:rPr>
              <a:t>среднесрочный прогноз социально-экономического развития</a:t>
            </a:r>
          </a:p>
          <a:p>
            <a:r>
              <a:rPr lang="en-US" sz="1600" b="1" dirty="0">
                <a:solidFill>
                  <a:srgbClr val="EC691F"/>
                </a:solidFill>
              </a:rPr>
              <a:t>–</a:t>
            </a:r>
            <a:r>
              <a:rPr lang="ru-RU" sz="1600" b="1" dirty="0" smtClean="0">
                <a:solidFill>
                  <a:schemeClr val="bg1"/>
                </a:solidFill>
                <a:latin typeface="+mj-lt"/>
              </a:rPr>
              <a:t> </a:t>
            </a:r>
            <a:r>
              <a:rPr lang="ru-RU" sz="1600" b="1" dirty="0">
                <a:solidFill>
                  <a:schemeClr val="bg1"/>
                </a:solidFill>
                <a:latin typeface="+mj-lt"/>
              </a:rPr>
              <a:t>долгосрочный прогноз социально-экономического развития</a:t>
            </a:r>
          </a:p>
          <a:p>
            <a:r>
              <a:rPr lang="en-US" sz="1600" b="1" dirty="0">
                <a:solidFill>
                  <a:srgbClr val="EC691F"/>
                </a:solidFill>
              </a:rPr>
              <a:t>–</a:t>
            </a:r>
            <a:r>
              <a:rPr lang="ru-RU" sz="1600" b="1" dirty="0" smtClean="0">
                <a:solidFill>
                  <a:schemeClr val="bg1"/>
                </a:solidFill>
                <a:latin typeface="+mj-lt"/>
              </a:rPr>
              <a:t> </a:t>
            </a:r>
            <a:r>
              <a:rPr lang="ru-RU" sz="1600" b="1" dirty="0">
                <a:solidFill>
                  <a:schemeClr val="bg1"/>
                </a:solidFill>
                <a:latin typeface="+mj-lt"/>
              </a:rPr>
              <a:t>бюджетный прогноз</a:t>
            </a:r>
          </a:p>
          <a:p>
            <a:r>
              <a:rPr lang="en-US" sz="1600" b="1" dirty="0">
                <a:solidFill>
                  <a:srgbClr val="EC691F"/>
                </a:solidFill>
              </a:rPr>
              <a:t>–</a:t>
            </a:r>
            <a:r>
              <a:rPr lang="ru-RU" sz="1600" b="1" dirty="0" smtClean="0">
                <a:solidFill>
                  <a:schemeClr val="bg1"/>
                </a:solidFill>
                <a:latin typeface="+mj-lt"/>
              </a:rPr>
              <a:t> </a:t>
            </a:r>
            <a:r>
              <a:rPr lang="ru-RU" sz="1600" b="1" dirty="0">
                <a:solidFill>
                  <a:schemeClr val="bg1"/>
                </a:solidFill>
                <a:latin typeface="+mj-lt"/>
              </a:rPr>
              <a:t>план мероприятий по реализации стратегии</a:t>
            </a:r>
          </a:p>
          <a:p>
            <a:r>
              <a:rPr lang="en-US" sz="1600" b="1" dirty="0">
                <a:solidFill>
                  <a:srgbClr val="EC691F"/>
                </a:solidFill>
              </a:rPr>
              <a:t>–</a:t>
            </a:r>
            <a:r>
              <a:rPr lang="ru-RU" sz="1600" b="1" dirty="0" smtClean="0">
                <a:solidFill>
                  <a:schemeClr val="bg1"/>
                </a:solidFill>
                <a:latin typeface="+mj-lt"/>
              </a:rPr>
              <a:t> </a:t>
            </a:r>
            <a:r>
              <a:rPr lang="ru-RU" sz="1600" b="1" dirty="0">
                <a:solidFill>
                  <a:schemeClr val="bg1"/>
                </a:solidFill>
                <a:latin typeface="+mj-lt"/>
              </a:rPr>
              <a:t>государственные программы</a:t>
            </a:r>
          </a:p>
          <a:p>
            <a:r>
              <a:rPr lang="en-US" sz="1600" b="1" dirty="0">
                <a:solidFill>
                  <a:srgbClr val="EC691F"/>
                </a:solidFill>
              </a:rPr>
              <a:t>–</a:t>
            </a:r>
            <a:r>
              <a:rPr lang="ru-RU" sz="1600" b="1" dirty="0" smtClean="0">
                <a:solidFill>
                  <a:schemeClr val="bg1"/>
                </a:solidFill>
                <a:latin typeface="+mj-lt"/>
              </a:rPr>
              <a:t> </a:t>
            </a:r>
            <a:r>
              <a:rPr lang="ru-RU" sz="1600" b="1" dirty="0">
                <a:solidFill>
                  <a:schemeClr val="bg1"/>
                </a:solidFill>
                <a:latin typeface="+mj-lt"/>
              </a:rPr>
              <a:t>схема территориального планирования</a:t>
            </a:r>
            <a:endParaRPr lang="ru-RU" sz="1600" dirty="0">
              <a:solidFill>
                <a:schemeClr val="bg1"/>
              </a:solidFill>
              <a:latin typeface="+mj-lt"/>
            </a:endParaRPr>
          </a:p>
        </p:txBody>
      </p:sp>
      <p:sp>
        <p:nvSpPr>
          <p:cNvPr id="29" name="TextBox 28"/>
          <p:cNvSpPr txBox="1"/>
          <p:nvPr/>
        </p:nvSpPr>
        <p:spPr>
          <a:xfrm>
            <a:off x="842499" y="4620455"/>
            <a:ext cx="8257309" cy="1600438"/>
          </a:xfrm>
          <a:prstGeom prst="rect">
            <a:avLst/>
          </a:prstGeom>
          <a:noFill/>
          <a:effectLst>
            <a:outerShdw blurRad="50800" dist="38100" dir="5400000" algn="t" rotWithShape="0">
              <a:prstClr val="black">
                <a:alpha val="40000"/>
              </a:prstClr>
            </a:outerShdw>
          </a:effectLst>
        </p:spPr>
        <p:txBody>
          <a:bodyPr wrap="square" rtlCol="0">
            <a:spAutoFit/>
          </a:bodyPr>
          <a:lstStyle/>
          <a:p>
            <a:r>
              <a:rPr lang="ru-RU" sz="1400" b="1" dirty="0">
                <a:solidFill>
                  <a:schemeClr val="bg1"/>
                </a:solidFill>
                <a:latin typeface="+mj-lt"/>
              </a:rPr>
              <a:t>Указом №204 от 07.05.2018 г. «О национальных целях и стратегических</a:t>
            </a:r>
          </a:p>
          <a:p>
            <a:r>
              <a:rPr lang="ru-RU" sz="1400" b="1" dirty="0">
                <a:solidFill>
                  <a:schemeClr val="bg1"/>
                </a:solidFill>
                <a:latin typeface="+mj-lt"/>
              </a:rPr>
              <a:t>задачах развития Российской Федерации на период до 2024 года»</a:t>
            </a:r>
          </a:p>
          <a:p>
            <a:r>
              <a:rPr lang="ru-RU" sz="1400" b="1" dirty="0">
                <a:solidFill>
                  <a:schemeClr val="bg1"/>
                </a:solidFill>
                <a:latin typeface="+mj-lt"/>
              </a:rPr>
              <a:t>определены показатели социально-экономического </a:t>
            </a:r>
            <a:r>
              <a:rPr lang="ru-RU" sz="1400" b="1" dirty="0" smtClean="0">
                <a:solidFill>
                  <a:schemeClr val="bg1"/>
                </a:solidFill>
                <a:latin typeface="+mj-lt"/>
              </a:rPr>
              <a:t>развития страны</a:t>
            </a:r>
            <a:r>
              <a:rPr lang="ru-RU" sz="1400" b="1" dirty="0">
                <a:solidFill>
                  <a:schemeClr val="bg1"/>
                </a:solidFill>
                <a:latin typeface="+mj-lt"/>
              </a:rPr>
              <a:t>.</a:t>
            </a:r>
          </a:p>
          <a:p>
            <a:endParaRPr lang="ru-RU" sz="1400" b="1" dirty="0">
              <a:solidFill>
                <a:schemeClr val="bg1"/>
              </a:solidFill>
              <a:latin typeface="+mj-lt"/>
            </a:endParaRPr>
          </a:p>
          <a:p>
            <a:r>
              <a:rPr lang="ru-RU" sz="1400" b="1" dirty="0">
                <a:solidFill>
                  <a:schemeClr val="bg1"/>
                </a:solidFill>
                <a:latin typeface="+mj-lt"/>
              </a:rPr>
              <a:t>Портал «Стратегия РФ» синхронизирует </a:t>
            </a:r>
            <a:r>
              <a:rPr lang="ru-RU" sz="1400" b="1" dirty="0" smtClean="0">
                <a:solidFill>
                  <a:schemeClr val="bg1"/>
                </a:solidFill>
                <a:latin typeface="+mj-lt"/>
              </a:rPr>
              <a:t>стратегическое планирование </a:t>
            </a:r>
          </a:p>
          <a:p>
            <a:r>
              <a:rPr lang="ru-RU" sz="1400" b="1" dirty="0" smtClean="0">
                <a:solidFill>
                  <a:schemeClr val="bg1"/>
                </a:solidFill>
                <a:latin typeface="+mj-lt"/>
              </a:rPr>
              <a:t>деятельности </a:t>
            </a:r>
            <a:r>
              <a:rPr lang="ru-RU" sz="1400" b="1" dirty="0">
                <a:solidFill>
                  <a:schemeClr val="bg1"/>
                </a:solidFill>
                <a:latin typeface="+mj-lt"/>
              </a:rPr>
              <a:t>всех субъектов </a:t>
            </a:r>
            <a:r>
              <a:rPr lang="ru-RU" sz="1400" b="1" dirty="0" smtClean="0">
                <a:solidFill>
                  <a:schemeClr val="bg1"/>
                </a:solidFill>
                <a:latin typeface="+mj-lt"/>
              </a:rPr>
              <a:t>РФ, </a:t>
            </a:r>
            <a:r>
              <a:rPr lang="ru-RU" sz="1400" b="1" dirty="0" err="1" smtClean="0">
                <a:solidFill>
                  <a:schemeClr val="bg1"/>
                </a:solidFill>
                <a:latin typeface="+mj-lt"/>
              </a:rPr>
              <a:t>мониторит</a:t>
            </a:r>
            <a:r>
              <a:rPr lang="ru-RU" sz="1400" b="1" dirty="0" smtClean="0">
                <a:solidFill>
                  <a:schemeClr val="bg1"/>
                </a:solidFill>
                <a:latin typeface="+mj-lt"/>
              </a:rPr>
              <a:t> </a:t>
            </a:r>
            <a:r>
              <a:rPr lang="ru-RU" sz="1400" b="1" dirty="0">
                <a:solidFill>
                  <a:schemeClr val="bg1"/>
                </a:solidFill>
                <a:latin typeface="+mj-lt"/>
              </a:rPr>
              <a:t>показатели </a:t>
            </a:r>
            <a:endParaRPr lang="ru-RU" sz="1400" b="1" dirty="0" smtClean="0">
              <a:solidFill>
                <a:schemeClr val="bg1"/>
              </a:solidFill>
              <a:latin typeface="+mj-lt"/>
            </a:endParaRPr>
          </a:p>
          <a:p>
            <a:r>
              <a:rPr lang="ru-RU" sz="1400" b="1" dirty="0" smtClean="0">
                <a:solidFill>
                  <a:schemeClr val="bg1"/>
                </a:solidFill>
                <a:latin typeface="+mj-lt"/>
              </a:rPr>
              <a:t>по </a:t>
            </a:r>
            <a:r>
              <a:rPr lang="ru-RU" sz="1400" b="1" dirty="0">
                <a:solidFill>
                  <a:schemeClr val="bg1"/>
                </a:solidFill>
                <a:latin typeface="+mj-lt"/>
              </a:rPr>
              <a:t>направлениям </a:t>
            </a:r>
            <a:r>
              <a:rPr lang="ru-RU" sz="1400" b="1" dirty="0" smtClean="0">
                <a:solidFill>
                  <a:schemeClr val="bg1"/>
                </a:solidFill>
                <a:latin typeface="+mj-lt"/>
              </a:rPr>
              <a:t>развития страны </a:t>
            </a:r>
            <a:r>
              <a:rPr lang="ru-RU" sz="1400" b="1" dirty="0">
                <a:solidFill>
                  <a:schemeClr val="bg1"/>
                </a:solidFill>
                <a:latin typeface="+mj-lt"/>
              </a:rPr>
              <a:t>согласно указа президента</a:t>
            </a:r>
            <a:endParaRPr lang="ru-RU" sz="1400" dirty="0">
              <a:solidFill>
                <a:schemeClr val="bg1"/>
              </a:solidFill>
              <a:latin typeface="+mj-lt"/>
            </a:endParaRPr>
          </a:p>
        </p:txBody>
      </p:sp>
    </p:spTree>
    <p:extLst>
      <p:ext uri="{BB962C8B-B14F-4D97-AF65-F5344CB8AC3E}">
        <p14:creationId xmlns:p14="http://schemas.microsoft.com/office/powerpoint/2010/main" val="40403805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a:p>
        </p:txBody>
      </p:sp>
      <p:sp>
        <p:nvSpPr>
          <p:cNvPr id="10" name="Прямоугольник 9"/>
          <p:cNvSpPr/>
          <p:nvPr/>
        </p:nvSpPr>
        <p:spPr>
          <a:xfrm>
            <a:off x="0" y="9729"/>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00978" y="429762"/>
            <a:ext cx="5590043" cy="5998476"/>
          </a:xfrm>
          <a:prstGeom prst="rect">
            <a:avLst/>
          </a:prstGeom>
        </p:spPr>
      </p:pic>
      <p:sp>
        <p:nvSpPr>
          <p:cNvPr id="27" name="TextBox 26"/>
          <p:cNvSpPr txBox="1"/>
          <p:nvPr/>
        </p:nvSpPr>
        <p:spPr>
          <a:xfrm>
            <a:off x="1298480" y="762799"/>
            <a:ext cx="10419737" cy="1200329"/>
          </a:xfrm>
          <a:prstGeom prst="rect">
            <a:avLst/>
          </a:prstGeom>
          <a:noFill/>
          <a:effectLst>
            <a:outerShdw blurRad="50800" dist="38100" dir="5400000" algn="t" rotWithShape="0">
              <a:prstClr val="black">
                <a:alpha val="40000"/>
              </a:prstClr>
            </a:outerShdw>
          </a:effectLst>
        </p:spPr>
        <p:txBody>
          <a:bodyPr wrap="square" rtlCol="0">
            <a:spAutoFit/>
          </a:bodyPr>
          <a:lstStyle/>
          <a:p>
            <a:r>
              <a:rPr lang="ru-RU" sz="2400" b="1" dirty="0" smtClean="0">
                <a:solidFill>
                  <a:schemeClr val="bg1"/>
                </a:solidFill>
              </a:rPr>
              <a:t>Единая общероссийская </a:t>
            </a:r>
            <a:r>
              <a:rPr lang="ru-RU" sz="2400" b="1" dirty="0">
                <a:solidFill>
                  <a:schemeClr val="bg1"/>
                </a:solidFill>
              </a:rPr>
              <a:t>информационно-аналитическая система планирования и </a:t>
            </a:r>
            <a:r>
              <a:rPr lang="ru-RU" sz="2400" b="1" dirty="0" smtClean="0">
                <a:solidFill>
                  <a:schemeClr val="bg1"/>
                </a:solidFill>
              </a:rPr>
              <a:t>реализации </a:t>
            </a:r>
            <a:r>
              <a:rPr lang="en-US" sz="2400" b="1" dirty="0" smtClean="0">
                <a:solidFill>
                  <a:schemeClr val="bg1"/>
                </a:solidFill>
              </a:rPr>
              <a:t> </a:t>
            </a:r>
            <a:r>
              <a:rPr lang="ru-RU" sz="2400" b="1" dirty="0" smtClean="0">
                <a:solidFill>
                  <a:schemeClr val="bg1"/>
                </a:solidFill>
              </a:rPr>
              <a:t>устойчивого социально-экономического </a:t>
            </a:r>
            <a:r>
              <a:rPr lang="ru-RU" sz="2400" b="1" dirty="0">
                <a:solidFill>
                  <a:schemeClr val="bg1"/>
                </a:solidFill>
              </a:rPr>
              <a:t>развития территорий РФ</a:t>
            </a:r>
          </a:p>
        </p:txBody>
      </p:sp>
      <p:sp>
        <p:nvSpPr>
          <p:cNvPr id="20" name="TextBox 19"/>
          <p:cNvSpPr txBox="1"/>
          <p:nvPr/>
        </p:nvSpPr>
        <p:spPr>
          <a:xfrm>
            <a:off x="1590216" y="1962037"/>
            <a:ext cx="10346610" cy="338554"/>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1600" b="1" dirty="0">
                <a:solidFill>
                  <a:srgbClr val="EC691F"/>
                </a:solidFill>
              </a:rPr>
              <a:t>–</a:t>
            </a:r>
            <a:r>
              <a:rPr lang="ru-RU" sz="1600" b="1" dirty="0" smtClean="0">
                <a:solidFill>
                  <a:schemeClr val="bg1"/>
                </a:solidFill>
              </a:rPr>
              <a:t> </a:t>
            </a:r>
            <a:r>
              <a:rPr lang="ru-RU" sz="1600" dirty="0">
                <a:solidFill>
                  <a:schemeClr val="bg1"/>
                </a:solidFill>
              </a:rPr>
              <a:t>новый инструмент взаимодействия бизнеса, власти и общества</a:t>
            </a:r>
          </a:p>
        </p:txBody>
      </p:sp>
      <p:pic>
        <p:nvPicPr>
          <p:cNvPr id="6" name="Рисунок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98480" y="2417662"/>
            <a:ext cx="9331420" cy="4124758"/>
          </a:xfrm>
          <a:prstGeom prst="rect">
            <a:avLst/>
          </a:prstGeom>
        </p:spPr>
      </p:pic>
      <p:graphicFrame>
        <p:nvGraphicFramePr>
          <p:cNvPr id="23" name="Объект 22"/>
          <p:cNvGraphicFramePr>
            <a:graphicFrameLocks noChangeAspect="1"/>
          </p:cNvGraphicFramePr>
          <p:nvPr>
            <p:extLst>
              <p:ext uri="{D42A27DB-BD31-4B8C-83A1-F6EECF244321}">
                <p14:modId xmlns:p14="http://schemas.microsoft.com/office/powerpoint/2010/main" val="604545839"/>
              </p:ext>
            </p:extLst>
          </p:nvPr>
        </p:nvGraphicFramePr>
        <p:xfrm>
          <a:off x="10969846" y="231454"/>
          <a:ext cx="826433" cy="377507"/>
        </p:xfrm>
        <a:graphic>
          <a:graphicData uri="http://schemas.openxmlformats.org/presentationml/2006/ole">
            <mc:AlternateContent xmlns:mc="http://schemas.openxmlformats.org/markup-compatibility/2006">
              <mc:Choice xmlns:v="urn:schemas-microsoft-com:vml" Requires="v">
                <p:oleObj spid="_x0000_s68672" name="CorelDRAW" r:id="rId7" imgW="871200" imgH="397080" progId="CorelDraw.Graphic.18">
                  <p:embed/>
                </p:oleObj>
              </mc:Choice>
              <mc:Fallback>
                <p:oleObj name="CorelDRAW" r:id="rId7" imgW="871200" imgH="397080" progId="CorelDraw.Graphic.18">
                  <p:embed/>
                  <p:pic>
                    <p:nvPicPr>
                      <p:cNvPr id="16" name="Объект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69846" y="231454"/>
                        <a:ext cx="826433" cy="377507"/>
                      </a:xfrm>
                      <a:prstGeom prst="rect">
                        <a:avLst/>
                      </a:prstGeom>
                      <a:noFill/>
                      <a:extLst/>
                    </p:spPr>
                  </p:pic>
                </p:oleObj>
              </mc:Fallback>
            </mc:AlternateContent>
          </a:graphicData>
        </a:graphic>
      </p:graphicFrame>
      <p:graphicFrame>
        <p:nvGraphicFramePr>
          <p:cNvPr id="24" name="Объект 23"/>
          <p:cNvGraphicFramePr>
            <a:graphicFrameLocks noChangeAspect="1"/>
          </p:cNvGraphicFramePr>
          <p:nvPr>
            <p:extLst>
              <p:ext uri="{D42A27DB-BD31-4B8C-83A1-F6EECF244321}">
                <p14:modId xmlns:p14="http://schemas.microsoft.com/office/powerpoint/2010/main" val="3552291683"/>
              </p:ext>
            </p:extLst>
          </p:nvPr>
        </p:nvGraphicFramePr>
        <p:xfrm>
          <a:off x="323806" y="260030"/>
          <a:ext cx="5705519" cy="417030"/>
        </p:xfrm>
        <a:graphic>
          <a:graphicData uri="http://schemas.openxmlformats.org/presentationml/2006/ole">
            <mc:AlternateContent xmlns:mc="http://schemas.openxmlformats.org/markup-compatibility/2006">
              <mc:Choice xmlns:v="urn:schemas-microsoft-com:vml" Requires="v">
                <p:oleObj spid="_x0000_s68673" name="CorelDRAW" r:id="rId9" imgW="3952335" imgH="288249" progId="CorelDraw.Graphic.18">
                  <p:embed/>
                </p:oleObj>
              </mc:Choice>
              <mc:Fallback>
                <p:oleObj name="CorelDRAW" r:id="rId9" imgW="3952335" imgH="288249" progId="CorelDraw.Graphic.18">
                  <p:embed/>
                  <p:pic>
                    <p:nvPicPr>
                      <p:cNvPr id="26" name="Объект 25"/>
                      <p:cNvPicPr/>
                      <p:nvPr/>
                    </p:nvPicPr>
                    <p:blipFill>
                      <a:blip r:embed="rId10"/>
                      <a:stretch>
                        <a:fillRect/>
                      </a:stretch>
                    </p:blipFill>
                    <p:spPr>
                      <a:xfrm>
                        <a:off x="323806" y="260030"/>
                        <a:ext cx="5705519" cy="417030"/>
                      </a:xfrm>
                      <a:prstGeom prst="rect">
                        <a:avLst/>
                      </a:prstGeom>
                    </p:spPr>
                  </p:pic>
                </p:oleObj>
              </mc:Fallback>
            </mc:AlternateContent>
          </a:graphicData>
        </a:graphic>
      </p:graphicFrame>
    </p:spTree>
    <p:extLst>
      <p:ext uri="{BB962C8B-B14F-4D97-AF65-F5344CB8AC3E}">
        <p14:creationId xmlns:p14="http://schemas.microsoft.com/office/powerpoint/2010/main" val="3778810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a:p>
        </p:txBody>
      </p:sp>
      <p:sp>
        <p:nvSpPr>
          <p:cNvPr id="10" name="Прямоугольник 9"/>
          <p:cNvSpPr/>
          <p:nvPr/>
        </p:nvSpPr>
        <p:spPr>
          <a:xfrm>
            <a:off x="0" y="9729"/>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00978" y="429762"/>
            <a:ext cx="5590043" cy="5998476"/>
          </a:xfrm>
          <a:prstGeom prst="rect">
            <a:avLst/>
          </a:prstGeom>
        </p:spPr>
      </p:pic>
      <p:graphicFrame>
        <p:nvGraphicFramePr>
          <p:cNvPr id="23" name="Объект 22"/>
          <p:cNvGraphicFramePr>
            <a:graphicFrameLocks noChangeAspect="1"/>
          </p:cNvGraphicFramePr>
          <p:nvPr>
            <p:extLst>
              <p:ext uri="{D42A27DB-BD31-4B8C-83A1-F6EECF244321}">
                <p14:modId xmlns:p14="http://schemas.microsoft.com/office/powerpoint/2010/main" val="604545839"/>
              </p:ext>
            </p:extLst>
          </p:nvPr>
        </p:nvGraphicFramePr>
        <p:xfrm>
          <a:off x="10969846" y="231454"/>
          <a:ext cx="826433" cy="377507"/>
        </p:xfrm>
        <a:graphic>
          <a:graphicData uri="http://schemas.openxmlformats.org/presentationml/2006/ole">
            <mc:AlternateContent xmlns:mc="http://schemas.openxmlformats.org/markup-compatibility/2006">
              <mc:Choice xmlns:v="urn:schemas-microsoft-com:vml" Requires="v">
                <p:oleObj spid="_x0000_s69694" name="CorelDRAW" r:id="rId6" imgW="871200" imgH="397080" progId="CorelDraw.Graphic.18">
                  <p:embed/>
                </p:oleObj>
              </mc:Choice>
              <mc:Fallback>
                <p:oleObj name="CorelDRAW" r:id="rId6" imgW="871200" imgH="397080" progId="CorelDraw.Graphic.18">
                  <p:embed/>
                  <p:pic>
                    <p:nvPicPr>
                      <p:cNvPr id="23" name="Объект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9846" y="231454"/>
                        <a:ext cx="826433" cy="377507"/>
                      </a:xfrm>
                      <a:prstGeom prst="rect">
                        <a:avLst/>
                      </a:prstGeom>
                      <a:noFill/>
                      <a:extLst/>
                    </p:spPr>
                  </p:pic>
                </p:oleObj>
              </mc:Fallback>
            </mc:AlternateContent>
          </a:graphicData>
        </a:graphic>
      </p:graphicFrame>
      <p:graphicFrame>
        <p:nvGraphicFramePr>
          <p:cNvPr id="24" name="Объект 23"/>
          <p:cNvGraphicFramePr>
            <a:graphicFrameLocks noChangeAspect="1"/>
          </p:cNvGraphicFramePr>
          <p:nvPr>
            <p:extLst>
              <p:ext uri="{D42A27DB-BD31-4B8C-83A1-F6EECF244321}">
                <p14:modId xmlns:p14="http://schemas.microsoft.com/office/powerpoint/2010/main" val="3552291683"/>
              </p:ext>
            </p:extLst>
          </p:nvPr>
        </p:nvGraphicFramePr>
        <p:xfrm>
          <a:off x="323806" y="260030"/>
          <a:ext cx="5705519" cy="417030"/>
        </p:xfrm>
        <a:graphic>
          <a:graphicData uri="http://schemas.openxmlformats.org/presentationml/2006/ole">
            <mc:AlternateContent xmlns:mc="http://schemas.openxmlformats.org/markup-compatibility/2006">
              <mc:Choice xmlns:v="urn:schemas-microsoft-com:vml" Requires="v">
                <p:oleObj spid="_x0000_s69695" name="CorelDRAW" r:id="rId8" imgW="3952335" imgH="288249" progId="CorelDraw.Graphic.18">
                  <p:embed/>
                </p:oleObj>
              </mc:Choice>
              <mc:Fallback>
                <p:oleObj name="CorelDRAW" r:id="rId8" imgW="3952335" imgH="288249" progId="CorelDraw.Graphic.18">
                  <p:embed/>
                  <p:pic>
                    <p:nvPicPr>
                      <p:cNvPr id="24" name="Объект 23"/>
                      <p:cNvPicPr/>
                      <p:nvPr/>
                    </p:nvPicPr>
                    <p:blipFill>
                      <a:blip r:embed="rId9"/>
                      <a:stretch>
                        <a:fillRect/>
                      </a:stretch>
                    </p:blipFill>
                    <p:spPr>
                      <a:xfrm>
                        <a:off x="323806" y="260030"/>
                        <a:ext cx="5705519" cy="417030"/>
                      </a:xfrm>
                      <a:prstGeom prst="rect">
                        <a:avLst/>
                      </a:prstGeom>
                    </p:spPr>
                  </p:pic>
                </p:oleObj>
              </mc:Fallback>
            </mc:AlternateContent>
          </a:graphicData>
        </a:graphic>
      </p:graphicFrame>
      <p:sp>
        <p:nvSpPr>
          <p:cNvPr id="15" name="TextBox 14"/>
          <p:cNvSpPr txBox="1"/>
          <p:nvPr/>
        </p:nvSpPr>
        <p:spPr>
          <a:xfrm>
            <a:off x="1118718" y="1360077"/>
            <a:ext cx="10070392" cy="738664"/>
          </a:xfrm>
          <a:prstGeom prst="rect">
            <a:avLst/>
          </a:prstGeom>
          <a:noFill/>
          <a:effectLst>
            <a:outerShdw blurRad="50800" dist="38100" dir="5400000" algn="t" rotWithShape="0">
              <a:prstClr val="black">
                <a:alpha val="40000"/>
              </a:prstClr>
            </a:outerShdw>
          </a:effectLst>
        </p:spPr>
        <p:txBody>
          <a:bodyPr wrap="square" rtlCol="0">
            <a:spAutoFit/>
          </a:bodyPr>
          <a:lstStyle/>
          <a:p>
            <a:r>
              <a:rPr lang="ru-RU" sz="1400" b="1" dirty="0">
                <a:solidFill>
                  <a:srgbClr val="EC691F"/>
                </a:solidFill>
              </a:rPr>
              <a:t>Условия эффективности деятельности власти </a:t>
            </a:r>
            <a:r>
              <a:rPr lang="ru-RU" sz="1400" b="1" dirty="0">
                <a:solidFill>
                  <a:schemeClr val="bg1"/>
                </a:solidFill>
              </a:rPr>
              <a:t>- сформулировать планы, мероприятия и </a:t>
            </a:r>
            <a:r>
              <a:rPr lang="ru-RU" sz="1400" b="1" dirty="0" smtClean="0">
                <a:solidFill>
                  <a:schemeClr val="bg1"/>
                </a:solidFill>
              </a:rPr>
              <a:t>показатели </a:t>
            </a:r>
          </a:p>
          <a:p>
            <a:r>
              <a:rPr lang="ru-RU" sz="1400" b="1" dirty="0" smtClean="0">
                <a:solidFill>
                  <a:schemeClr val="bg1"/>
                </a:solidFill>
              </a:rPr>
              <a:t>социально-экономического </a:t>
            </a:r>
            <a:r>
              <a:rPr lang="ru-RU" sz="1400" b="1" dirty="0">
                <a:solidFill>
                  <a:schemeClr val="bg1"/>
                </a:solidFill>
              </a:rPr>
              <a:t>развития, определить персональную ответственность, публично </a:t>
            </a:r>
            <a:r>
              <a:rPr lang="ru-RU" sz="1400" b="1" dirty="0" smtClean="0">
                <a:solidFill>
                  <a:schemeClr val="bg1"/>
                </a:solidFill>
              </a:rPr>
              <a:t>отчитаться о </a:t>
            </a:r>
            <a:r>
              <a:rPr lang="ru-RU" sz="1400" b="1" dirty="0">
                <a:solidFill>
                  <a:schemeClr val="bg1"/>
                </a:solidFill>
              </a:rPr>
              <a:t>деятельности </a:t>
            </a:r>
            <a:endParaRPr lang="ru-RU" sz="1400" b="1" dirty="0" smtClean="0">
              <a:solidFill>
                <a:schemeClr val="bg1"/>
              </a:solidFill>
            </a:endParaRPr>
          </a:p>
          <a:p>
            <a:r>
              <a:rPr lang="ru-RU" sz="1400" b="1" dirty="0" smtClean="0">
                <a:solidFill>
                  <a:schemeClr val="bg1"/>
                </a:solidFill>
              </a:rPr>
              <a:t>по </a:t>
            </a:r>
            <a:r>
              <a:rPr lang="ru-RU" sz="1400" b="1" dirty="0">
                <a:solidFill>
                  <a:schemeClr val="bg1"/>
                </a:solidFill>
              </a:rPr>
              <a:t>каждому направлению развития территории. </a:t>
            </a:r>
            <a:endParaRPr lang="ru-RU" sz="1400" dirty="0">
              <a:solidFill>
                <a:schemeClr val="bg1"/>
              </a:solidFill>
            </a:endParaRPr>
          </a:p>
        </p:txBody>
      </p:sp>
      <p:sp>
        <p:nvSpPr>
          <p:cNvPr id="16" name="TextBox 15"/>
          <p:cNvSpPr txBox="1"/>
          <p:nvPr/>
        </p:nvSpPr>
        <p:spPr>
          <a:xfrm>
            <a:off x="794479" y="784464"/>
            <a:ext cx="9875936"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400" b="1" dirty="0">
                <a:solidFill>
                  <a:schemeClr val="bg1"/>
                </a:solidFill>
              </a:rPr>
              <a:t>Д</a:t>
            </a:r>
            <a:r>
              <a:rPr lang="ru-RU" sz="2400" b="1" dirty="0" smtClean="0">
                <a:solidFill>
                  <a:schemeClr val="bg1"/>
                </a:solidFill>
              </a:rPr>
              <a:t>остоверная </a:t>
            </a:r>
            <a:r>
              <a:rPr lang="ru-RU" sz="2400" b="1" dirty="0">
                <a:solidFill>
                  <a:schemeClr val="bg1"/>
                </a:solidFill>
              </a:rPr>
              <a:t>и актуальная информация </a:t>
            </a:r>
            <a:r>
              <a:rPr lang="ru-RU" sz="2400" b="1" dirty="0" smtClean="0">
                <a:solidFill>
                  <a:schemeClr val="bg1"/>
                </a:solidFill>
              </a:rPr>
              <a:t>по планам и фактам СЭР </a:t>
            </a:r>
            <a:r>
              <a:rPr lang="ru-RU" sz="2400" b="1" dirty="0">
                <a:solidFill>
                  <a:schemeClr val="bg1"/>
                </a:solidFill>
              </a:rPr>
              <a:t>РФ</a:t>
            </a:r>
            <a:endParaRPr lang="ru-RU" sz="2400" dirty="0">
              <a:solidFill>
                <a:schemeClr val="bg1"/>
              </a:solidFill>
            </a:endParaRPr>
          </a:p>
        </p:txBody>
      </p:sp>
      <p:sp>
        <p:nvSpPr>
          <p:cNvPr id="19" name="TextBox 18"/>
          <p:cNvSpPr txBox="1"/>
          <p:nvPr/>
        </p:nvSpPr>
        <p:spPr>
          <a:xfrm>
            <a:off x="1118718" y="2126574"/>
            <a:ext cx="10070391"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ru-RU" sz="1400" b="1" dirty="0">
                <a:solidFill>
                  <a:srgbClr val="EC691F"/>
                </a:solidFill>
              </a:rPr>
              <a:t>Условия упрощения </a:t>
            </a:r>
            <a:r>
              <a:rPr lang="ru-RU" sz="1400" b="1" dirty="0" smtClean="0">
                <a:solidFill>
                  <a:srgbClr val="EC691F"/>
                </a:solidFill>
              </a:rPr>
              <a:t>ведения бизнеса </a:t>
            </a:r>
            <a:r>
              <a:rPr lang="ru-RU" sz="1400" b="1" dirty="0" smtClean="0">
                <a:solidFill>
                  <a:schemeClr val="bg1"/>
                </a:solidFill>
              </a:rPr>
              <a:t>- доступная информация о планах развития и реализации проектов </a:t>
            </a:r>
          </a:p>
          <a:p>
            <a:r>
              <a:rPr lang="ru-RU" sz="1400" b="1" dirty="0" smtClean="0">
                <a:solidFill>
                  <a:schemeClr val="bg1"/>
                </a:solidFill>
              </a:rPr>
              <a:t>на территориях, участие </a:t>
            </a:r>
            <a:r>
              <a:rPr lang="ru-RU" sz="1400" b="1" dirty="0">
                <a:solidFill>
                  <a:schemeClr val="bg1"/>
                </a:solidFill>
              </a:rPr>
              <a:t>в реализации </a:t>
            </a:r>
            <a:r>
              <a:rPr lang="ru-RU" sz="1400" b="1" dirty="0" smtClean="0">
                <a:solidFill>
                  <a:schemeClr val="bg1"/>
                </a:solidFill>
              </a:rPr>
              <a:t>планов</a:t>
            </a:r>
            <a:r>
              <a:rPr lang="ru-RU" sz="1400" b="1" dirty="0">
                <a:solidFill>
                  <a:schemeClr val="bg1"/>
                </a:solidFill>
              </a:rPr>
              <a:t>.</a:t>
            </a:r>
            <a:endParaRPr lang="ru-RU" sz="1400" dirty="0">
              <a:solidFill>
                <a:schemeClr val="bg1"/>
              </a:solidFill>
            </a:endParaRPr>
          </a:p>
        </p:txBody>
      </p:sp>
      <p:pic>
        <p:nvPicPr>
          <p:cNvPr id="4" name="Рисунок 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414125" y="2863990"/>
            <a:ext cx="3368287" cy="3572789"/>
          </a:xfrm>
          <a:prstGeom prst="rect">
            <a:avLst/>
          </a:prstGeom>
        </p:spPr>
      </p:pic>
      <p:pic>
        <p:nvPicPr>
          <p:cNvPr id="5" name="Рисунок 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958539" y="2863989"/>
            <a:ext cx="3652185" cy="3572790"/>
          </a:xfrm>
          <a:prstGeom prst="rect">
            <a:avLst/>
          </a:prstGeom>
        </p:spPr>
      </p:pic>
    </p:spTree>
    <p:extLst>
      <p:ext uri="{BB962C8B-B14F-4D97-AF65-F5344CB8AC3E}">
        <p14:creationId xmlns:p14="http://schemas.microsoft.com/office/powerpoint/2010/main" val="1917406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a:p>
        </p:txBody>
      </p:sp>
      <p:sp>
        <p:nvSpPr>
          <p:cNvPr id="10" name="Прямоугольник 9"/>
          <p:cNvSpPr/>
          <p:nvPr/>
        </p:nvSpPr>
        <p:spPr>
          <a:xfrm>
            <a:off x="0" y="9729"/>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00978" y="429762"/>
            <a:ext cx="5590043" cy="5998476"/>
          </a:xfrm>
          <a:prstGeom prst="rect">
            <a:avLst/>
          </a:prstGeom>
        </p:spPr>
      </p:pic>
      <p:graphicFrame>
        <p:nvGraphicFramePr>
          <p:cNvPr id="23" name="Объект 22"/>
          <p:cNvGraphicFramePr>
            <a:graphicFrameLocks noChangeAspect="1"/>
          </p:cNvGraphicFramePr>
          <p:nvPr>
            <p:extLst>
              <p:ext uri="{D42A27DB-BD31-4B8C-83A1-F6EECF244321}">
                <p14:modId xmlns:p14="http://schemas.microsoft.com/office/powerpoint/2010/main" val="604545839"/>
              </p:ext>
            </p:extLst>
          </p:nvPr>
        </p:nvGraphicFramePr>
        <p:xfrm>
          <a:off x="10969846" y="231454"/>
          <a:ext cx="826433" cy="377507"/>
        </p:xfrm>
        <a:graphic>
          <a:graphicData uri="http://schemas.openxmlformats.org/presentationml/2006/ole">
            <mc:AlternateContent xmlns:mc="http://schemas.openxmlformats.org/markup-compatibility/2006">
              <mc:Choice xmlns:v="urn:schemas-microsoft-com:vml" Requires="v">
                <p:oleObj spid="_x0000_s71740" name="CorelDRAW" r:id="rId6" imgW="871200" imgH="397080" progId="CorelDraw.Graphic.18">
                  <p:embed/>
                </p:oleObj>
              </mc:Choice>
              <mc:Fallback>
                <p:oleObj name="CorelDRAW" r:id="rId6" imgW="871200" imgH="397080" progId="CorelDraw.Graphic.18">
                  <p:embed/>
                  <p:pic>
                    <p:nvPicPr>
                      <p:cNvPr id="23" name="Объект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9846" y="231454"/>
                        <a:ext cx="826433" cy="377507"/>
                      </a:xfrm>
                      <a:prstGeom prst="rect">
                        <a:avLst/>
                      </a:prstGeom>
                      <a:noFill/>
                      <a:extLst/>
                    </p:spPr>
                  </p:pic>
                </p:oleObj>
              </mc:Fallback>
            </mc:AlternateContent>
          </a:graphicData>
        </a:graphic>
      </p:graphicFrame>
      <p:graphicFrame>
        <p:nvGraphicFramePr>
          <p:cNvPr id="24" name="Объект 23"/>
          <p:cNvGraphicFramePr>
            <a:graphicFrameLocks noChangeAspect="1"/>
          </p:cNvGraphicFramePr>
          <p:nvPr>
            <p:extLst>
              <p:ext uri="{D42A27DB-BD31-4B8C-83A1-F6EECF244321}">
                <p14:modId xmlns:p14="http://schemas.microsoft.com/office/powerpoint/2010/main" val="3552291683"/>
              </p:ext>
            </p:extLst>
          </p:nvPr>
        </p:nvGraphicFramePr>
        <p:xfrm>
          <a:off x="323806" y="260030"/>
          <a:ext cx="5705519" cy="417030"/>
        </p:xfrm>
        <a:graphic>
          <a:graphicData uri="http://schemas.openxmlformats.org/presentationml/2006/ole">
            <mc:AlternateContent xmlns:mc="http://schemas.openxmlformats.org/markup-compatibility/2006">
              <mc:Choice xmlns:v="urn:schemas-microsoft-com:vml" Requires="v">
                <p:oleObj spid="_x0000_s71741" name="CorelDRAW" r:id="rId8" imgW="3952335" imgH="288249" progId="CorelDraw.Graphic.18">
                  <p:embed/>
                </p:oleObj>
              </mc:Choice>
              <mc:Fallback>
                <p:oleObj name="CorelDRAW" r:id="rId8" imgW="3952335" imgH="288249" progId="CorelDraw.Graphic.18">
                  <p:embed/>
                  <p:pic>
                    <p:nvPicPr>
                      <p:cNvPr id="24" name="Объект 23"/>
                      <p:cNvPicPr/>
                      <p:nvPr/>
                    </p:nvPicPr>
                    <p:blipFill>
                      <a:blip r:embed="rId9"/>
                      <a:stretch>
                        <a:fillRect/>
                      </a:stretch>
                    </p:blipFill>
                    <p:spPr>
                      <a:xfrm>
                        <a:off x="323806" y="260030"/>
                        <a:ext cx="5705519" cy="417030"/>
                      </a:xfrm>
                      <a:prstGeom prst="rect">
                        <a:avLst/>
                      </a:prstGeom>
                    </p:spPr>
                  </p:pic>
                </p:oleObj>
              </mc:Fallback>
            </mc:AlternateContent>
          </a:graphicData>
        </a:graphic>
      </p:graphicFrame>
      <p:sp>
        <p:nvSpPr>
          <p:cNvPr id="15" name="TextBox 14"/>
          <p:cNvSpPr txBox="1"/>
          <p:nvPr/>
        </p:nvSpPr>
        <p:spPr>
          <a:xfrm>
            <a:off x="944542" y="1335565"/>
            <a:ext cx="10273742"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1600" b="1" dirty="0">
                <a:solidFill>
                  <a:schemeClr val="bg1"/>
                </a:solidFill>
              </a:rPr>
              <a:t>Зарегистрированный пользователь может создать личный кабинет, страницу </a:t>
            </a:r>
            <a:r>
              <a:rPr lang="ru-RU" sz="1600" b="1" dirty="0" smtClean="0">
                <a:solidFill>
                  <a:schemeClr val="bg1"/>
                </a:solidFill>
              </a:rPr>
              <a:t>компании, организовать </a:t>
            </a:r>
            <a:r>
              <a:rPr lang="ru-RU" sz="1600" b="1" dirty="0">
                <a:solidFill>
                  <a:schemeClr val="bg1"/>
                </a:solidFill>
              </a:rPr>
              <a:t>сообщество, публиковать инициативы, проекты, опросы, организовывать </a:t>
            </a:r>
            <a:r>
              <a:rPr lang="ru-RU" sz="1600" b="1" dirty="0" smtClean="0">
                <a:solidFill>
                  <a:schemeClr val="bg1"/>
                </a:solidFill>
              </a:rPr>
              <a:t>публичную поддержку</a:t>
            </a:r>
            <a:r>
              <a:rPr lang="ru-RU" sz="1600" b="1" dirty="0">
                <a:solidFill>
                  <a:schemeClr val="bg1"/>
                </a:solidFill>
              </a:rPr>
              <a:t>, реакцию властей и доводить их до реализации в муниципалитетах и субъектах РФ.</a:t>
            </a:r>
            <a:endParaRPr lang="ru-RU" sz="1600" dirty="0">
              <a:solidFill>
                <a:schemeClr val="bg1"/>
              </a:solidFill>
            </a:endParaRPr>
          </a:p>
        </p:txBody>
      </p:sp>
      <p:sp>
        <p:nvSpPr>
          <p:cNvPr id="16" name="TextBox 15"/>
          <p:cNvSpPr txBox="1"/>
          <p:nvPr/>
        </p:nvSpPr>
        <p:spPr>
          <a:xfrm>
            <a:off x="842500" y="823868"/>
            <a:ext cx="10346610"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400" b="1" dirty="0" smtClean="0">
                <a:solidFill>
                  <a:schemeClr val="bg1"/>
                </a:solidFill>
              </a:rPr>
              <a:t>Бизнес-сеть</a:t>
            </a:r>
            <a:r>
              <a:rPr lang="en-US" sz="2400" b="1" dirty="0" smtClean="0">
                <a:solidFill>
                  <a:schemeClr val="bg1"/>
                </a:solidFill>
              </a:rPr>
              <a:t> </a:t>
            </a:r>
            <a:r>
              <a:rPr lang="ru-RU" sz="2400" b="1" dirty="0" smtClean="0">
                <a:solidFill>
                  <a:schemeClr val="bg1"/>
                </a:solidFill>
              </a:rPr>
              <a:t>честный диалог исключающий анонимность</a:t>
            </a:r>
            <a:endParaRPr lang="ru-RU" sz="2400" dirty="0">
              <a:solidFill>
                <a:schemeClr val="bg1"/>
              </a:solidFill>
            </a:endParaRPr>
          </a:p>
        </p:txBody>
      </p:sp>
      <p:pic>
        <p:nvPicPr>
          <p:cNvPr id="2" name="Рисунок 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490625" y="2473678"/>
            <a:ext cx="1901972" cy="3355622"/>
          </a:xfrm>
          <a:prstGeom prst="rect">
            <a:avLst/>
          </a:prstGeom>
        </p:spPr>
      </p:pic>
      <p:sp>
        <p:nvSpPr>
          <p:cNvPr id="14" name="TextBox 13"/>
          <p:cNvSpPr txBox="1"/>
          <p:nvPr/>
        </p:nvSpPr>
        <p:spPr>
          <a:xfrm>
            <a:off x="1229818" y="5912830"/>
            <a:ext cx="2423586"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1200" b="1" dirty="0">
                <a:solidFill>
                  <a:schemeClr val="bg1"/>
                </a:solidFill>
              </a:rPr>
              <a:t>Единая система регистрации</a:t>
            </a:r>
          </a:p>
          <a:p>
            <a:pPr algn="ctr"/>
            <a:r>
              <a:rPr lang="ru-RU" sz="1200" b="1" dirty="0">
                <a:solidFill>
                  <a:schemeClr val="bg1"/>
                </a:solidFill>
              </a:rPr>
              <a:t>позволяет пользоваться всеми</a:t>
            </a:r>
          </a:p>
          <a:p>
            <a:pPr algn="ctr"/>
            <a:r>
              <a:rPr lang="ru-RU" sz="1200" b="1" dirty="0">
                <a:solidFill>
                  <a:schemeClr val="bg1"/>
                </a:solidFill>
              </a:rPr>
              <a:t>сервисами платформы</a:t>
            </a:r>
            <a:endParaRPr lang="ru-RU" sz="1200" dirty="0">
              <a:solidFill>
                <a:schemeClr val="bg1"/>
              </a:solidFill>
            </a:endParaRPr>
          </a:p>
        </p:txBody>
      </p:sp>
      <p:pic>
        <p:nvPicPr>
          <p:cNvPr id="4" name="Рисунок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064933" y="2473678"/>
            <a:ext cx="3793192" cy="4023492"/>
          </a:xfrm>
          <a:prstGeom prst="rect">
            <a:avLst/>
          </a:prstGeom>
        </p:spPr>
      </p:pic>
      <p:pic>
        <p:nvPicPr>
          <p:cNvPr id="5" name="Рисунок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544133" y="2473679"/>
            <a:ext cx="1944774" cy="4023492"/>
          </a:xfrm>
          <a:prstGeom prst="rect">
            <a:avLst/>
          </a:prstGeom>
        </p:spPr>
      </p:pic>
    </p:spTree>
    <p:extLst>
      <p:ext uri="{BB962C8B-B14F-4D97-AF65-F5344CB8AC3E}">
        <p14:creationId xmlns:p14="http://schemas.microsoft.com/office/powerpoint/2010/main" val="20493655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a:p>
        </p:txBody>
      </p:sp>
      <p:sp>
        <p:nvSpPr>
          <p:cNvPr id="10" name="Прямоугольник 9"/>
          <p:cNvSpPr/>
          <p:nvPr/>
        </p:nvSpPr>
        <p:spPr>
          <a:xfrm>
            <a:off x="0" y="9729"/>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00978" y="429762"/>
            <a:ext cx="5590043" cy="5998476"/>
          </a:xfrm>
          <a:prstGeom prst="rect">
            <a:avLst/>
          </a:prstGeom>
        </p:spPr>
      </p:pic>
      <p:graphicFrame>
        <p:nvGraphicFramePr>
          <p:cNvPr id="23" name="Объект 22"/>
          <p:cNvGraphicFramePr>
            <a:graphicFrameLocks noChangeAspect="1"/>
          </p:cNvGraphicFramePr>
          <p:nvPr>
            <p:extLst>
              <p:ext uri="{D42A27DB-BD31-4B8C-83A1-F6EECF244321}">
                <p14:modId xmlns:p14="http://schemas.microsoft.com/office/powerpoint/2010/main" val="604545839"/>
              </p:ext>
            </p:extLst>
          </p:nvPr>
        </p:nvGraphicFramePr>
        <p:xfrm>
          <a:off x="10969846" y="231454"/>
          <a:ext cx="826433" cy="377507"/>
        </p:xfrm>
        <a:graphic>
          <a:graphicData uri="http://schemas.openxmlformats.org/presentationml/2006/ole">
            <mc:AlternateContent xmlns:mc="http://schemas.openxmlformats.org/markup-compatibility/2006">
              <mc:Choice xmlns:v="urn:schemas-microsoft-com:vml" Requires="v">
                <p:oleObj spid="_x0000_s70747" name="CorelDRAW" r:id="rId6" imgW="871200" imgH="397080" progId="CorelDraw.Graphic.18">
                  <p:embed/>
                </p:oleObj>
              </mc:Choice>
              <mc:Fallback>
                <p:oleObj name="CorelDRAW" r:id="rId6" imgW="871200" imgH="397080" progId="CorelDraw.Graphic.18">
                  <p:embed/>
                  <p:pic>
                    <p:nvPicPr>
                      <p:cNvPr id="23" name="Объект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9846" y="231454"/>
                        <a:ext cx="826433" cy="377507"/>
                      </a:xfrm>
                      <a:prstGeom prst="rect">
                        <a:avLst/>
                      </a:prstGeom>
                      <a:noFill/>
                      <a:extLst/>
                    </p:spPr>
                  </p:pic>
                </p:oleObj>
              </mc:Fallback>
            </mc:AlternateContent>
          </a:graphicData>
        </a:graphic>
      </p:graphicFrame>
      <p:graphicFrame>
        <p:nvGraphicFramePr>
          <p:cNvPr id="24" name="Объект 23"/>
          <p:cNvGraphicFramePr>
            <a:graphicFrameLocks noChangeAspect="1"/>
          </p:cNvGraphicFramePr>
          <p:nvPr>
            <p:extLst>
              <p:ext uri="{D42A27DB-BD31-4B8C-83A1-F6EECF244321}">
                <p14:modId xmlns:p14="http://schemas.microsoft.com/office/powerpoint/2010/main" val="3552291683"/>
              </p:ext>
            </p:extLst>
          </p:nvPr>
        </p:nvGraphicFramePr>
        <p:xfrm>
          <a:off x="323806" y="260030"/>
          <a:ext cx="5705519" cy="417030"/>
        </p:xfrm>
        <a:graphic>
          <a:graphicData uri="http://schemas.openxmlformats.org/presentationml/2006/ole">
            <mc:AlternateContent xmlns:mc="http://schemas.openxmlformats.org/markup-compatibility/2006">
              <mc:Choice xmlns:v="urn:schemas-microsoft-com:vml" Requires="v">
                <p:oleObj spid="_x0000_s70748" name="CorelDRAW" r:id="rId8" imgW="3952335" imgH="288249" progId="CorelDraw.Graphic.18">
                  <p:embed/>
                </p:oleObj>
              </mc:Choice>
              <mc:Fallback>
                <p:oleObj name="CorelDRAW" r:id="rId8" imgW="3952335" imgH="288249" progId="CorelDraw.Graphic.18">
                  <p:embed/>
                  <p:pic>
                    <p:nvPicPr>
                      <p:cNvPr id="24" name="Объект 23"/>
                      <p:cNvPicPr/>
                      <p:nvPr/>
                    </p:nvPicPr>
                    <p:blipFill>
                      <a:blip r:embed="rId9"/>
                      <a:stretch>
                        <a:fillRect/>
                      </a:stretch>
                    </p:blipFill>
                    <p:spPr>
                      <a:xfrm>
                        <a:off x="323806" y="260030"/>
                        <a:ext cx="5705519" cy="417030"/>
                      </a:xfrm>
                      <a:prstGeom prst="rect">
                        <a:avLst/>
                      </a:prstGeom>
                    </p:spPr>
                  </p:pic>
                </p:oleObj>
              </mc:Fallback>
            </mc:AlternateContent>
          </a:graphicData>
        </a:graphic>
      </p:graphicFrame>
      <p:sp>
        <p:nvSpPr>
          <p:cNvPr id="16" name="TextBox 15"/>
          <p:cNvSpPr txBox="1"/>
          <p:nvPr/>
        </p:nvSpPr>
        <p:spPr>
          <a:xfrm>
            <a:off x="433825" y="823868"/>
            <a:ext cx="11036686"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400" b="1" dirty="0" smtClean="0">
                <a:solidFill>
                  <a:schemeClr val="bg1"/>
                </a:solidFill>
              </a:rPr>
              <a:t>Встроенная система </a:t>
            </a:r>
            <a:r>
              <a:rPr lang="ru-RU" sz="2400" b="1" dirty="0">
                <a:solidFill>
                  <a:schemeClr val="bg1"/>
                </a:solidFill>
              </a:rPr>
              <a:t>автоматизированной </a:t>
            </a:r>
            <a:r>
              <a:rPr lang="ru-RU" sz="2400" b="1" dirty="0" smtClean="0">
                <a:solidFill>
                  <a:schemeClr val="bg1"/>
                </a:solidFill>
              </a:rPr>
              <a:t>диагностики</a:t>
            </a:r>
            <a:r>
              <a:rPr lang="en-US" sz="2400" b="1" dirty="0" smtClean="0">
                <a:solidFill>
                  <a:schemeClr val="bg1"/>
                </a:solidFill>
              </a:rPr>
              <a:t> </a:t>
            </a:r>
            <a:r>
              <a:rPr lang="ru-RU" sz="2400" b="1" dirty="0" smtClean="0">
                <a:solidFill>
                  <a:schemeClr val="bg1"/>
                </a:solidFill>
              </a:rPr>
              <a:t>и </a:t>
            </a:r>
            <a:r>
              <a:rPr lang="ru-RU" sz="2400" b="1" dirty="0">
                <a:solidFill>
                  <a:schemeClr val="bg1"/>
                </a:solidFill>
              </a:rPr>
              <a:t>оперативного реагирования </a:t>
            </a:r>
            <a:r>
              <a:rPr lang="ru-RU" sz="2400" b="1" dirty="0" smtClean="0">
                <a:solidFill>
                  <a:schemeClr val="bg1"/>
                </a:solidFill>
              </a:rPr>
              <a:t>на изменения траектории деятельности</a:t>
            </a:r>
            <a:endParaRPr lang="en-US" sz="2400" b="1" dirty="0" smtClean="0">
              <a:solidFill>
                <a:schemeClr val="bg1"/>
              </a:solidFill>
            </a:endParaRPr>
          </a:p>
          <a:p>
            <a:pPr algn="ctr"/>
            <a:r>
              <a:rPr lang="ru-RU" sz="2400" b="1" dirty="0" smtClean="0">
                <a:solidFill>
                  <a:schemeClr val="bg1"/>
                </a:solidFill>
              </a:rPr>
              <a:t>на </a:t>
            </a:r>
            <a:r>
              <a:rPr lang="ru-RU" sz="2400" b="1" dirty="0">
                <a:solidFill>
                  <a:schemeClr val="bg1"/>
                </a:solidFill>
              </a:rPr>
              <a:t>изменение </a:t>
            </a:r>
            <a:endParaRPr lang="ru-RU" sz="2400" dirty="0">
              <a:solidFill>
                <a:schemeClr val="bg1"/>
              </a:solidFill>
            </a:endParaRPr>
          </a:p>
        </p:txBody>
      </p:sp>
      <p:sp>
        <p:nvSpPr>
          <p:cNvPr id="20" name="TextBox 19"/>
          <p:cNvSpPr txBox="1"/>
          <p:nvPr/>
        </p:nvSpPr>
        <p:spPr>
          <a:xfrm>
            <a:off x="931263" y="6113381"/>
            <a:ext cx="10346610"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400" b="1" dirty="0" smtClean="0">
                <a:solidFill>
                  <a:schemeClr val="bg1"/>
                </a:solidFill>
              </a:rPr>
              <a:t>СТРАТЕГИЧЕСКОЕ ПЛАНИРОВАНИЕ             СТРАТЕГИЧЕСКОЕ УПРАВЛЕНИЕ</a:t>
            </a:r>
            <a:endParaRPr lang="ru-RU" sz="2400" dirty="0">
              <a:solidFill>
                <a:schemeClr val="bg1"/>
              </a:solidFill>
            </a:endParaRPr>
          </a:p>
        </p:txBody>
      </p:sp>
      <p:graphicFrame>
        <p:nvGraphicFramePr>
          <p:cNvPr id="6" name="Объект 5"/>
          <p:cNvGraphicFramePr>
            <a:graphicFrameLocks noChangeAspect="1"/>
          </p:cNvGraphicFramePr>
          <p:nvPr>
            <p:extLst>
              <p:ext uri="{D42A27DB-BD31-4B8C-83A1-F6EECF244321}">
                <p14:modId xmlns:p14="http://schemas.microsoft.com/office/powerpoint/2010/main" val="1561305753"/>
              </p:ext>
            </p:extLst>
          </p:nvPr>
        </p:nvGraphicFramePr>
        <p:xfrm>
          <a:off x="6104568" y="6152594"/>
          <a:ext cx="510541" cy="383237"/>
        </p:xfrm>
        <a:graphic>
          <a:graphicData uri="http://schemas.openxmlformats.org/presentationml/2006/ole">
            <mc:AlternateContent xmlns:mc="http://schemas.openxmlformats.org/markup-compatibility/2006">
              <mc:Choice xmlns:v="urn:schemas-microsoft-com:vml" Requires="v">
                <p:oleObj spid="_x0000_s70749" name="CorelDRAW" r:id="rId10" imgW="610734" imgH="458811" progId="CorelDraw.Graphic.18">
                  <p:embed/>
                </p:oleObj>
              </mc:Choice>
              <mc:Fallback>
                <p:oleObj name="CorelDRAW" r:id="rId10" imgW="610734" imgH="458811" progId="CorelDraw.Graphic.18">
                  <p:embed/>
                  <p:pic>
                    <p:nvPicPr>
                      <p:cNvPr id="0" name=""/>
                      <p:cNvPicPr/>
                      <p:nvPr/>
                    </p:nvPicPr>
                    <p:blipFill>
                      <a:blip r:embed="rId11"/>
                      <a:stretch>
                        <a:fillRect/>
                      </a:stretch>
                    </p:blipFill>
                    <p:spPr>
                      <a:xfrm>
                        <a:off x="6104568" y="6152594"/>
                        <a:ext cx="510541" cy="383237"/>
                      </a:xfrm>
                      <a:prstGeom prst="rect">
                        <a:avLst/>
                      </a:prstGeom>
                    </p:spPr>
                  </p:pic>
                </p:oleObj>
              </mc:Fallback>
            </mc:AlternateContent>
          </a:graphicData>
        </a:graphic>
      </p:graphicFrame>
      <p:pic>
        <p:nvPicPr>
          <p:cNvPr id="14" name="Рисунок 1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417787" y="1473226"/>
            <a:ext cx="14894223" cy="4435004"/>
          </a:xfrm>
          <a:prstGeom prst="rect">
            <a:avLst/>
          </a:prstGeom>
        </p:spPr>
      </p:pic>
      <p:sp>
        <p:nvSpPr>
          <p:cNvPr id="25" name="TextBox 24"/>
          <p:cNvSpPr txBox="1"/>
          <p:nvPr/>
        </p:nvSpPr>
        <p:spPr>
          <a:xfrm>
            <a:off x="2517623" y="4667832"/>
            <a:ext cx="10346610"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400" b="1" dirty="0" smtClean="0">
                <a:solidFill>
                  <a:schemeClr val="bg1"/>
                </a:solidFill>
              </a:rPr>
              <a:t>БИЗНЕС</a:t>
            </a:r>
            <a:endParaRPr lang="ru-RU" sz="2400" dirty="0">
              <a:solidFill>
                <a:schemeClr val="bg1"/>
              </a:solidFill>
            </a:endParaRPr>
          </a:p>
        </p:txBody>
      </p:sp>
    </p:spTree>
    <p:extLst>
      <p:ext uri="{BB962C8B-B14F-4D97-AF65-F5344CB8AC3E}">
        <p14:creationId xmlns:p14="http://schemas.microsoft.com/office/powerpoint/2010/main" val="22778808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a:p>
        </p:txBody>
      </p:sp>
      <p:sp>
        <p:nvSpPr>
          <p:cNvPr id="10" name="Прямоугольник 9"/>
          <p:cNvSpPr/>
          <p:nvPr/>
        </p:nvSpPr>
        <p:spPr>
          <a:xfrm>
            <a:off x="0" y="9729"/>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6" name="Объект 15"/>
          <p:cNvGraphicFramePr>
            <a:graphicFrameLocks noChangeAspect="1"/>
          </p:cNvGraphicFramePr>
          <p:nvPr>
            <p:extLst>
              <p:ext uri="{D42A27DB-BD31-4B8C-83A1-F6EECF244321}">
                <p14:modId xmlns:p14="http://schemas.microsoft.com/office/powerpoint/2010/main" val="1739581532"/>
              </p:ext>
            </p:extLst>
          </p:nvPr>
        </p:nvGraphicFramePr>
        <p:xfrm>
          <a:off x="10969846" y="231454"/>
          <a:ext cx="826433" cy="377507"/>
        </p:xfrm>
        <a:graphic>
          <a:graphicData uri="http://schemas.openxmlformats.org/presentationml/2006/ole">
            <mc:AlternateContent xmlns:mc="http://schemas.openxmlformats.org/markup-compatibility/2006">
              <mc:Choice xmlns:v="urn:schemas-microsoft-com:vml" Requires="v">
                <p:oleObj spid="_x0000_s72766" name="CorelDRAW" r:id="rId5" imgW="871200" imgH="397080" progId="CorelDraw.Graphic.18">
                  <p:embed/>
                </p:oleObj>
              </mc:Choice>
              <mc:Fallback>
                <p:oleObj name="CorelDRAW" r:id="rId5" imgW="871200" imgH="397080" progId="CorelDraw.Graphic.18">
                  <p:embed/>
                  <p:pic>
                    <p:nvPicPr>
                      <p:cNvPr id="16" name="Объект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9846" y="231454"/>
                        <a:ext cx="826433" cy="377507"/>
                      </a:xfrm>
                      <a:prstGeom prst="rect">
                        <a:avLst/>
                      </a:prstGeom>
                      <a:noFill/>
                      <a:extLst/>
                    </p:spPr>
                  </p:pic>
                </p:oleObj>
              </mc:Fallback>
            </mc:AlternateContent>
          </a:graphicData>
        </a:graphic>
      </p:graphicFrame>
      <p:graphicFrame>
        <p:nvGraphicFramePr>
          <p:cNvPr id="26" name="Объект 25"/>
          <p:cNvGraphicFramePr>
            <a:graphicFrameLocks noChangeAspect="1"/>
          </p:cNvGraphicFramePr>
          <p:nvPr>
            <p:extLst>
              <p:ext uri="{D42A27DB-BD31-4B8C-83A1-F6EECF244321}">
                <p14:modId xmlns:p14="http://schemas.microsoft.com/office/powerpoint/2010/main" val="1675774954"/>
              </p:ext>
            </p:extLst>
          </p:nvPr>
        </p:nvGraphicFramePr>
        <p:xfrm>
          <a:off x="323806" y="260030"/>
          <a:ext cx="5705519" cy="417030"/>
        </p:xfrm>
        <a:graphic>
          <a:graphicData uri="http://schemas.openxmlformats.org/presentationml/2006/ole">
            <mc:AlternateContent xmlns:mc="http://schemas.openxmlformats.org/markup-compatibility/2006">
              <mc:Choice xmlns:v="urn:schemas-microsoft-com:vml" Requires="v">
                <p:oleObj spid="_x0000_s72767" name="CorelDRAW" r:id="rId7" imgW="3952335" imgH="288249" progId="CorelDraw.Graphic.18">
                  <p:embed/>
                </p:oleObj>
              </mc:Choice>
              <mc:Fallback>
                <p:oleObj name="CorelDRAW" r:id="rId7" imgW="3952335" imgH="288249" progId="CorelDraw.Graphic.18">
                  <p:embed/>
                  <p:pic>
                    <p:nvPicPr>
                      <p:cNvPr id="26" name="Объект 25"/>
                      <p:cNvPicPr/>
                      <p:nvPr/>
                    </p:nvPicPr>
                    <p:blipFill>
                      <a:blip r:embed="rId8"/>
                      <a:stretch>
                        <a:fillRect/>
                      </a:stretch>
                    </p:blipFill>
                    <p:spPr>
                      <a:xfrm>
                        <a:off x="323806" y="260030"/>
                        <a:ext cx="5705519" cy="417030"/>
                      </a:xfrm>
                      <a:prstGeom prst="rect">
                        <a:avLst/>
                      </a:prstGeom>
                    </p:spPr>
                  </p:pic>
                </p:oleObj>
              </mc:Fallback>
            </mc:AlternateContent>
          </a:graphicData>
        </a:graphic>
      </p:graphicFrame>
      <p:pic>
        <p:nvPicPr>
          <p:cNvPr id="3" name="Рисунок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300978" y="429762"/>
            <a:ext cx="5590043" cy="5998476"/>
          </a:xfrm>
          <a:prstGeom prst="rect">
            <a:avLst/>
          </a:prstGeom>
        </p:spPr>
      </p:pic>
      <p:sp>
        <p:nvSpPr>
          <p:cNvPr id="27" name="TextBox 26"/>
          <p:cNvSpPr txBox="1"/>
          <p:nvPr/>
        </p:nvSpPr>
        <p:spPr>
          <a:xfrm>
            <a:off x="842500" y="925261"/>
            <a:ext cx="10346610"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400" b="1" dirty="0" smtClean="0">
                <a:solidFill>
                  <a:schemeClr val="bg1"/>
                </a:solidFill>
              </a:rPr>
              <a:t>Новый стандарт взаимодействия  «Полный контакт», прямая публичная связь с предпринимателями и гражданским обществом в </a:t>
            </a:r>
            <a:r>
              <a:rPr lang="ru-RU" sz="2400" b="1" dirty="0">
                <a:solidFill>
                  <a:schemeClr val="bg1"/>
                </a:solidFill>
              </a:rPr>
              <a:t>режиме онлайн:</a:t>
            </a:r>
            <a:endParaRPr lang="ru-RU" sz="2400" dirty="0">
              <a:solidFill>
                <a:schemeClr val="bg1"/>
              </a:solidFill>
            </a:endParaRPr>
          </a:p>
        </p:txBody>
      </p:sp>
      <p:sp>
        <p:nvSpPr>
          <p:cNvPr id="28" name="TextBox 27"/>
          <p:cNvSpPr txBox="1"/>
          <p:nvPr/>
        </p:nvSpPr>
        <p:spPr>
          <a:xfrm>
            <a:off x="1109681" y="1883379"/>
            <a:ext cx="4655475" cy="1077218"/>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1600" b="1" dirty="0">
                <a:solidFill>
                  <a:srgbClr val="EC691F"/>
                </a:solidFill>
              </a:rPr>
              <a:t>–</a:t>
            </a:r>
            <a:r>
              <a:rPr lang="ru-RU" sz="1600" b="1" dirty="0">
                <a:solidFill>
                  <a:srgbClr val="EC691F"/>
                </a:solidFill>
              </a:rPr>
              <a:t> </a:t>
            </a:r>
            <a:r>
              <a:rPr lang="ru-RU" sz="1600" dirty="0" smtClean="0">
                <a:solidFill>
                  <a:schemeClr val="bg1"/>
                </a:solidFill>
              </a:rPr>
              <a:t>Изменения </a:t>
            </a:r>
            <a:r>
              <a:rPr lang="ru-RU" sz="1600" dirty="0">
                <a:solidFill>
                  <a:schemeClr val="bg1"/>
                </a:solidFill>
              </a:rPr>
              <a:t>законодательства</a:t>
            </a:r>
          </a:p>
          <a:p>
            <a:r>
              <a:rPr lang="en-US" sz="1600" b="1" dirty="0">
                <a:solidFill>
                  <a:srgbClr val="EC691F"/>
                </a:solidFill>
              </a:rPr>
              <a:t>–</a:t>
            </a:r>
            <a:r>
              <a:rPr lang="ru-RU" sz="1600" b="1" dirty="0">
                <a:solidFill>
                  <a:srgbClr val="EC691F"/>
                </a:solidFill>
              </a:rPr>
              <a:t> </a:t>
            </a:r>
            <a:r>
              <a:rPr lang="ru-RU" sz="1600" dirty="0" smtClean="0">
                <a:solidFill>
                  <a:schemeClr val="bg1"/>
                </a:solidFill>
              </a:rPr>
              <a:t>Градостроительные </a:t>
            </a:r>
            <a:r>
              <a:rPr lang="ru-RU" sz="1600" dirty="0">
                <a:solidFill>
                  <a:schemeClr val="bg1"/>
                </a:solidFill>
              </a:rPr>
              <a:t>и инвестиционные советы</a:t>
            </a:r>
          </a:p>
          <a:p>
            <a:r>
              <a:rPr lang="en-US" sz="1600" b="1" dirty="0">
                <a:solidFill>
                  <a:srgbClr val="EC691F"/>
                </a:solidFill>
              </a:rPr>
              <a:t>–</a:t>
            </a:r>
            <a:r>
              <a:rPr lang="ru-RU" sz="1600" b="1" dirty="0">
                <a:solidFill>
                  <a:srgbClr val="EC691F"/>
                </a:solidFill>
              </a:rPr>
              <a:t> </a:t>
            </a:r>
            <a:r>
              <a:rPr lang="ru-RU" sz="1600" dirty="0" smtClean="0">
                <a:solidFill>
                  <a:schemeClr val="bg1"/>
                </a:solidFill>
              </a:rPr>
              <a:t>Публичные </a:t>
            </a:r>
            <a:r>
              <a:rPr lang="ru-RU" sz="1600" dirty="0">
                <a:solidFill>
                  <a:schemeClr val="bg1"/>
                </a:solidFill>
              </a:rPr>
              <a:t>слушания</a:t>
            </a:r>
          </a:p>
          <a:p>
            <a:r>
              <a:rPr lang="en-US" sz="1600" b="1" dirty="0">
                <a:solidFill>
                  <a:srgbClr val="EC691F"/>
                </a:solidFill>
              </a:rPr>
              <a:t>–</a:t>
            </a:r>
            <a:r>
              <a:rPr lang="ru-RU" sz="1600" b="1" dirty="0">
                <a:solidFill>
                  <a:srgbClr val="EC691F"/>
                </a:solidFill>
              </a:rPr>
              <a:t> </a:t>
            </a:r>
            <a:r>
              <a:rPr lang="ru-RU" sz="1600" dirty="0" smtClean="0">
                <a:solidFill>
                  <a:schemeClr val="bg1"/>
                </a:solidFill>
              </a:rPr>
              <a:t>Градостроительные </a:t>
            </a:r>
            <a:r>
              <a:rPr lang="ru-RU" sz="1600" dirty="0">
                <a:solidFill>
                  <a:schemeClr val="bg1"/>
                </a:solidFill>
              </a:rPr>
              <a:t>проекты и инициативы</a:t>
            </a:r>
            <a:endParaRPr lang="ru-RU" sz="1600" dirty="0">
              <a:solidFill>
                <a:schemeClr val="bg1"/>
              </a:solidFill>
              <a:latin typeface="+mj-lt"/>
            </a:endParaRPr>
          </a:p>
        </p:txBody>
      </p:sp>
      <p:pic>
        <p:nvPicPr>
          <p:cNvPr id="2" name="Рисунок 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05096" y="3285401"/>
            <a:ext cx="9648458" cy="3076320"/>
          </a:xfrm>
          <a:prstGeom prst="rect">
            <a:avLst/>
          </a:prstGeom>
        </p:spPr>
      </p:pic>
      <p:sp>
        <p:nvSpPr>
          <p:cNvPr id="19" name="TextBox 18"/>
          <p:cNvSpPr txBox="1"/>
          <p:nvPr/>
        </p:nvSpPr>
        <p:spPr>
          <a:xfrm>
            <a:off x="6592457" y="1891848"/>
            <a:ext cx="4655475" cy="1077218"/>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1600" b="1" dirty="0">
                <a:solidFill>
                  <a:srgbClr val="EC691F"/>
                </a:solidFill>
              </a:rPr>
              <a:t>–</a:t>
            </a:r>
            <a:r>
              <a:rPr lang="ru-RU" sz="1600" b="1" dirty="0">
                <a:solidFill>
                  <a:srgbClr val="EC691F"/>
                </a:solidFill>
              </a:rPr>
              <a:t> </a:t>
            </a:r>
            <a:r>
              <a:rPr lang="ru-RU" sz="1600" dirty="0" smtClean="0">
                <a:solidFill>
                  <a:schemeClr val="bg1"/>
                </a:solidFill>
              </a:rPr>
              <a:t>Оценка </a:t>
            </a:r>
            <a:r>
              <a:rPr lang="ru-RU" sz="1600" dirty="0">
                <a:solidFill>
                  <a:schemeClr val="bg1"/>
                </a:solidFill>
              </a:rPr>
              <a:t>регулирующего воздействия</a:t>
            </a:r>
          </a:p>
          <a:p>
            <a:r>
              <a:rPr lang="en-US" sz="1600" b="1" dirty="0">
                <a:solidFill>
                  <a:srgbClr val="EC691F"/>
                </a:solidFill>
              </a:rPr>
              <a:t>–</a:t>
            </a:r>
            <a:r>
              <a:rPr lang="ru-RU" sz="1600" b="1" dirty="0">
                <a:solidFill>
                  <a:srgbClr val="EC691F"/>
                </a:solidFill>
              </a:rPr>
              <a:t> </a:t>
            </a:r>
            <a:r>
              <a:rPr lang="ru-RU" sz="1600" dirty="0" smtClean="0">
                <a:solidFill>
                  <a:schemeClr val="bg1"/>
                </a:solidFill>
              </a:rPr>
              <a:t>Публичные </a:t>
            </a:r>
            <a:r>
              <a:rPr lang="ru-RU" sz="1600" dirty="0">
                <a:solidFill>
                  <a:schemeClr val="bg1"/>
                </a:solidFill>
              </a:rPr>
              <a:t>опросы</a:t>
            </a:r>
          </a:p>
          <a:p>
            <a:r>
              <a:rPr lang="en-US" sz="1600" b="1" dirty="0">
                <a:solidFill>
                  <a:srgbClr val="EC691F"/>
                </a:solidFill>
              </a:rPr>
              <a:t>–</a:t>
            </a:r>
            <a:r>
              <a:rPr lang="ru-RU" sz="1600" dirty="0" smtClean="0">
                <a:solidFill>
                  <a:srgbClr val="EC691F"/>
                </a:solidFill>
              </a:rPr>
              <a:t> </a:t>
            </a:r>
            <a:r>
              <a:rPr lang="ru-RU" sz="1600" dirty="0" smtClean="0">
                <a:solidFill>
                  <a:schemeClr val="bg1"/>
                </a:solidFill>
              </a:rPr>
              <a:t>Изменения </a:t>
            </a:r>
            <a:r>
              <a:rPr lang="ru-RU" sz="1600" dirty="0">
                <a:solidFill>
                  <a:schemeClr val="bg1"/>
                </a:solidFill>
              </a:rPr>
              <a:t>генеральных планов</a:t>
            </a:r>
          </a:p>
          <a:p>
            <a:r>
              <a:rPr lang="en-US" sz="1600" b="1" dirty="0">
                <a:solidFill>
                  <a:srgbClr val="EC691F"/>
                </a:solidFill>
              </a:rPr>
              <a:t>–</a:t>
            </a:r>
            <a:r>
              <a:rPr lang="ru-RU" sz="1600" dirty="0" smtClean="0">
                <a:solidFill>
                  <a:srgbClr val="EC691F"/>
                </a:solidFill>
              </a:rPr>
              <a:t> </a:t>
            </a:r>
            <a:r>
              <a:rPr lang="ru-RU" sz="1600" dirty="0" smtClean="0">
                <a:solidFill>
                  <a:schemeClr val="bg1"/>
                </a:solidFill>
              </a:rPr>
              <a:t>Правила </a:t>
            </a:r>
            <a:r>
              <a:rPr lang="ru-RU" sz="1600" dirty="0">
                <a:solidFill>
                  <a:schemeClr val="bg1"/>
                </a:solidFill>
              </a:rPr>
              <a:t>благоустройства </a:t>
            </a:r>
          </a:p>
        </p:txBody>
      </p:sp>
    </p:spTree>
    <p:extLst>
      <p:ext uri="{BB962C8B-B14F-4D97-AF65-F5344CB8AC3E}">
        <p14:creationId xmlns:p14="http://schemas.microsoft.com/office/powerpoint/2010/main" val="23778340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a:p>
        </p:txBody>
      </p:sp>
      <p:sp>
        <p:nvSpPr>
          <p:cNvPr id="10" name="Прямоугольник 9"/>
          <p:cNvSpPr/>
          <p:nvPr/>
        </p:nvSpPr>
        <p:spPr>
          <a:xfrm>
            <a:off x="0" y="9729"/>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6" name="Объект 15"/>
          <p:cNvGraphicFramePr>
            <a:graphicFrameLocks noChangeAspect="1"/>
          </p:cNvGraphicFramePr>
          <p:nvPr>
            <p:extLst>
              <p:ext uri="{D42A27DB-BD31-4B8C-83A1-F6EECF244321}">
                <p14:modId xmlns:p14="http://schemas.microsoft.com/office/powerpoint/2010/main" val="1739581532"/>
              </p:ext>
            </p:extLst>
          </p:nvPr>
        </p:nvGraphicFramePr>
        <p:xfrm>
          <a:off x="10969846" y="231454"/>
          <a:ext cx="826433" cy="377507"/>
        </p:xfrm>
        <a:graphic>
          <a:graphicData uri="http://schemas.openxmlformats.org/presentationml/2006/ole">
            <mc:AlternateContent xmlns:mc="http://schemas.openxmlformats.org/markup-compatibility/2006">
              <mc:Choice xmlns:v="urn:schemas-microsoft-com:vml" Requires="v">
                <p:oleObj spid="_x0000_s73788" name="CorelDRAW" r:id="rId5" imgW="871200" imgH="397080" progId="CorelDraw.Graphic.18">
                  <p:embed/>
                </p:oleObj>
              </mc:Choice>
              <mc:Fallback>
                <p:oleObj name="CorelDRAW" r:id="rId5" imgW="871200" imgH="397080" progId="CorelDraw.Graphic.18">
                  <p:embed/>
                  <p:pic>
                    <p:nvPicPr>
                      <p:cNvPr id="16" name="Объект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9846" y="231454"/>
                        <a:ext cx="826433" cy="377507"/>
                      </a:xfrm>
                      <a:prstGeom prst="rect">
                        <a:avLst/>
                      </a:prstGeom>
                      <a:noFill/>
                      <a:extLst/>
                    </p:spPr>
                  </p:pic>
                </p:oleObj>
              </mc:Fallback>
            </mc:AlternateContent>
          </a:graphicData>
        </a:graphic>
      </p:graphicFrame>
      <p:graphicFrame>
        <p:nvGraphicFramePr>
          <p:cNvPr id="26" name="Объект 25"/>
          <p:cNvGraphicFramePr>
            <a:graphicFrameLocks noChangeAspect="1"/>
          </p:cNvGraphicFramePr>
          <p:nvPr>
            <p:extLst>
              <p:ext uri="{D42A27DB-BD31-4B8C-83A1-F6EECF244321}">
                <p14:modId xmlns:p14="http://schemas.microsoft.com/office/powerpoint/2010/main" val="1675774954"/>
              </p:ext>
            </p:extLst>
          </p:nvPr>
        </p:nvGraphicFramePr>
        <p:xfrm>
          <a:off x="323806" y="260030"/>
          <a:ext cx="5705519" cy="417030"/>
        </p:xfrm>
        <a:graphic>
          <a:graphicData uri="http://schemas.openxmlformats.org/presentationml/2006/ole">
            <mc:AlternateContent xmlns:mc="http://schemas.openxmlformats.org/markup-compatibility/2006">
              <mc:Choice xmlns:v="urn:schemas-microsoft-com:vml" Requires="v">
                <p:oleObj spid="_x0000_s73789" name="CorelDRAW" r:id="rId7" imgW="3952335" imgH="288249" progId="CorelDraw.Graphic.18">
                  <p:embed/>
                </p:oleObj>
              </mc:Choice>
              <mc:Fallback>
                <p:oleObj name="CorelDRAW" r:id="rId7" imgW="3952335" imgH="288249" progId="CorelDraw.Graphic.18">
                  <p:embed/>
                  <p:pic>
                    <p:nvPicPr>
                      <p:cNvPr id="26" name="Объект 25"/>
                      <p:cNvPicPr/>
                      <p:nvPr/>
                    </p:nvPicPr>
                    <p:blipFill>
                      <a:blip r:embed="rId8"/>
                      <a:stretch>
                        <a:fillRect/>
                      </a:stretch>
                    </p:blipFill>
                    <p:spPr>
                      <a:xfrm>
                        <a:off x="323806" y="260030"/>
                        <a:ext cx="5705519" cy="417030"/>
                      </a:xfrm>
                      <a:prstGeom prst="rect">
                        <a:avLst/>
                      </a:prstGeom>
                    </p:spPr>
                  </p:pic>
                </p:oleObj>
              </mc:Fallback>
            </mc:AlternateContent>
          </a:graphicData>
        </a:graphic>
      </p:graphicFrame>
      <p:pic>
        <p:nvPicPr>
          <p:cNvPr id="3" name="Рисунок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300978" y="429762"/>
            <a:ext cx="5590043" cy="5998476"/>
          </a:xfrm>
          <a:prstGeom prst="rect">
            <a:avLst/>
          </a:prstGeom>
        </p:spPr>
      </p:pic>
      <p:sp>
        <p:nvSpPr>
          <p:cNvPr id="27" name="TextBox 26"/>
          <p:cNvSpPr txBox="1"/>
          <p:nvPr/>
        </p:nvSpPr>
        <p:spPr>
          <a:xfrm>
            <a:off x="842500" y="945581"/>
            <a:ext cx="10346610"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400" b="1" dirty="0" smtClean="0">
                <a:solidFill>
                  <a:schemeClr val="bg1"/>
                </a:solidFill>
              </a:rPr>
              <a:t>Не убить бизнес!  Упростить ведение бизнеса.</a:t>
            </a:r>
            <a:endParaRPr lang="ru-RU" sz="2400" b="1" dirty="0">
              <a:solidFill>
                <a:schemeClr val="bg1"/>
              </a:solidFill>
            </a:endParaRPr>
          </a:p>
          <a:p>
            <a:pPr algn="ctr"/>
            <a:r>
              <a:rPr lang="ru-RU" sz="2400" b="1" dirty="0" smtClean="0">
                <a:solidFill>
                  <a:schemeClr val="bg1"/>
                </a:solidFill>
              </a:rPr>
              <a:t>Реализация проекта «Трансформация </a:t>
            </a:r>
            <a:r>
              <a:rPr lang="ru-RU" sz="2400" b="1" dirty="0">
                <a:solidFill>
                  <a:schemeClr val="bg1"/>
                </a:solidFill>
              </a:rPr>
              <a:t>делового климата»</a:t>
            </a:r>
            <a:endParaRPr lang="ru-RU" sz="2400" dirty="0">
              <a:solidFill>
                <a:schemeClr val="bg1"/>
              </a:solidFill>
            </a:endParaRPr>
          </a:p>
        </p:txBody>
      </p:sp>
      <p:sp>
        <p:nvSpPr>
          <p:cNvPr id="28" name="TextBox 27"/>
          <p:cNvSpPr txBox="1"/>
          <p:nvPr/>
        </p:nvSpPr>
        <p:spPr>
          <a:xfrm>
            <a:off x="1109680" y="2119998"/>
            <a:ext cx="5182803" cy="4524315"/>
          </a:xfrm>
          <a:prstGeom prst="rect">
            <a:avLst/>
          </a:prstGeom>
          <a:noFill/>
          <a:effectLst>
            <a:outerShdw blurRad="50800" dist="38100" dir="5400000" algn="t" rotWithShape="0">
              <a:prstClr val="black">
                <a:alpha val="40000"/>
              </a:prstClr>
            </a:outerShdw>
          </a:effectLst>
        </p:spPr>
        <p:txBody>
          <a:bodyPr wrap="square" rtlCol="0">
            <a:spAutoFit/>
          </a:bodyPr>
          <a:lstStyle/>
          <a:p>
            <a:r>
              <a:rPr lang="ru-RU" sz="1600" dirty="0">
                <a:solidFill>
                  <a:schemeClr val="bg1"/>
                </a:solidFill>
              </a:rPr>
              <a:t>Власти решили «пересобрать» механизм</a:t>
            </a:r>
          </a:p>
          <a:p>
            <a:r>
              <a:rPr lang="ru-RU" sz="1600" dirty="0">
                <a:solidFill>
                  <a:schemeClr val="bg1"/>
                </a:solidFill>
              </a:rPr>
              <a:t>по улучшению бизнес-климата — Министерство</a:t>
            </a:r>
          </a:p>
          <a:p>
            <a:r>
              <a:rPr lang="ru-RU" sz="1600" dirty="0">
                <a:solidFill>
                  <a:schemeClr val="bg1"/>
                </a:solidFill>
              </a:rPr>
              <a:t>экономического развития РФ подготовило меры</a:t>
            </a:r>
          </a:p>
          <a:p>
            <a:r>
              <a:rPr lang="ru-RU" sz="1600" dirty="0">
                <a:solidFill>
                  <a:schemeClr val="bg1"/>
                </a:solidFill>
              </a:rPr>
              <a:t>по управлению «системными изменениями</a:t>
            </a:r>
          </a:p>
          <a:p>
            <a:r>
              <a:rPr lang="ru-RU" sz="1600" dirty="0">
                <a:solidFill>
                  <a:schemeClr val="bg1"/>
                </a:solidFill>
              </a:rPr>
              <a:t>предпринимательской среды».</a:t>
            </a:r>
          </a:p>
          <a:p>
            <a:endParaRPr lang="ru-RU" sz="1600" dirty="0">
              <a:solidFill>
                <a:schemeClr val="bg1"/>
              </a:solidFill>
            </a:endParaRPr>
          </a:p>
          <a:p>
            <a:r>
              <a:rPr lang="ru-RU" sz="1600" dirty="0">
                <a:solidFill>
                  <a:schemeClr val="bg1"/>
                </a:solidFill>
              </a:rPr>
              <a:t>План, который получил название «Трансформация</a:t>
            </a:r>
          </a:p>
          <a:p>
            <a:r>
              <a:rPr lang="ru-RU" sz="1600" dirty="0">
                <a:solidFill>
                  <a:schemeClr val="bg1"/>
                </a:solidFill>
              </a:rPr>
              <a:t>делового климата», </a:t>
            </a:r>
            <a:r>
              <a:rPr lang="ru-RU" sz="1600" dirty="0" smtClean="0">
                <a:solidFill>
                  <a:schemeClr val="bg1"/>
                </a:solidFill>
              </a:rPr>
              <a:t>содержит бизнес-инициативы по      14 – </a:t>
            </a:r>
            <a:r>
              <a:rPr lang="ru-RU" sz="1600" dirty="0" err="1" smtClean="0">
                <a:solidFill>
                  <a:schemeClr val="bg1"/>
                </a:solidFill>
              </a:rPr>
              <a:t>ти</a:t>
            </a:r>
            <a:r>
              <a:rPr lang="ru-RU" sz="1600" dirty="0" smtClean="0">
                <a:solidFill>
                  <a:schemeClr val="bg1"/>
                </a:solidFill>
              </a:rPr>
              <a:t>  направлениям ведения предпринимательской деятельности.</a:t>
            </a:r>
            <a:endParaRPr lang="ru-RU" sz="1600" dirty="0">
              <a:solidFill>
                <a:schemeClr val="bg1"/>
              </a:solidFill>
            </a:endParaRPr>
          </a:p>
          <a:p>
            <a:endParaRPr lang="ru-RU" sz="1600" dirty="0">
              <a:solidFill>
                <a:schemeClr val="bg1"/>
              </a:solidFill>
            </a:endParaRPr>
          </a:p>
          <a:p>
            <a:r>
              <a:rPr lang="ru-RU" sz="1600" dirty="0">
                <a:solidFill>
                  <a:schemeClr val="bg1"/>
                </a:solidFill>
              </a:rPr>
              <a:t>Среди них — защита прав собственности, налоги, </a:t>
            </a:r>
          </a:p>
          <a:p>
            <a:r>
              <a:rPr lang="ru-RU" sz="1600" dirty="0" smtClean="0">
                <a:solidFill>
                  <a:schemeClr val="bg1"/>
                </a:solidFill>
              </a:rPr>
              <a:t>Регистрация, контрольно-надзорная деятельность</a:t>
            </a:r>
            <a:r>
              <a:rPr lang="ru-RU" sz="1600" dirty="0" smtClean="0">
                <a:solidFill>
                  <a:schemeClr val="bg1"/>
                </a:solidFill>
              </a:rPr>
              <a:t>, </a:t>
            </a:r>
            <a:r>
              <a:rPr lang="ru-RU" sz="1600" dirty="0">
                <a:solidFill>
                  <a:schemeClr val="bg1"/>
                </a:solidFill>
              </a:rPr>
              <a:t>предпринимательская активность,</a:t>
            </a:r>
          </a:p>
          <a:p>
            <a:r>
              <a:rPr lang="ru-RU" sz="1600" dirty="0">
                <a:solidFill>
                  <a:schemeClr val="bg1"/>
                </a:solidFill>
              </a:rPr>
              <a:t>градостроительная деятельность,</a:t>
            </a:r>
          </a:p>
          <a:p>
            <a:r>
              <a:rPr lang="ru-RU" sz="1600" dirty="0">
                <a:solidFill>
                  <a:schemeClr val="bg1"/>
                </a:solidFill>
              </a:rPr>
              <a:t>территориальное планирование, таможня</a:t>
            </a:r>
          </a:p>
          <a:p>
            <a:r>
              <a:rPr lang="ru-RU" sz="1600" dirty="0">
                <a:solidFill>
                  <a:schemeClr val="bg1"/>
                </a:solidFill>
              </a:rPr>
              <a:t>и международная торговля, экспорт,</a:t>
            </a:r>
          </a:p>
          <a:p>
            <a:r>
              <a:rPr lang="ru-RU" sz="1600" dirty="0">
                <a:solidFill>
                  <a:schemeClr val="bg1"/>
                </a:solidFill>
              </a:rPr>
              <a:t>совершенствование корпоративного управления.</a:t>
            </a:r>
            <a:endParaRPr lang="ru-RU" sz="1600" dirty="0">
              <a:solidFill>
                <a:schemeClr val="bg1"/>
              </a:solidFill>
              <a:latin typeface="+mj-lt"/>
            </a:endParaRPr>
          </a:p>
        </p:txBody>
      </p:sp>
      <p:pic>
        <p:nvPicPr>
          <p:cNvPr id="5" name="Рисунок 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085790" y="1976993"/>
            <a:ext cx="3668809" cy="4470706"/>
          </a:xfrm>
          <a:prstGeom prst="rect">
            <a:avLst/>
          </a:prstGeom>
        </p:spPr>
      </p:pic>
    </p:spTree>
    <p:extLst>
      <p:ext uri="{BB962C8B-B14F-4D97-AF65-F5344CB8AC3E}">
        <p14:creationId xmlns:p14="http://schemas.microsoft.com/office/powerpoint/2010/main" val="18356494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62" y="0"/>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a:p>
        </p:txBody>
      </p:sp>
      <p:sp>
        <p:nvSpPr>
          <p:cNvPr id="10" name="Прямоугольник 9"/>
          <p:cNvSpPr/>
          <p:nvPr/>
        </p:nvSpPr>
        <p:spPr>
          <a:xfrm>
            <a:off x="0" y="9729"/>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6" name="Объект 15"/>
          <p:cNvGraphicFramePr>
            <a:graphicFrameLocks noChangeAspect="1"/>
          </p:cNvGraphicFramePr>
          <p:nvPr>
            <p:extLst>
              <p:ext uri="{D42A27DB-BD31-4B8C-83A1-F6EECF244321}">
                <p14:modId xmlns:p14="http://schemas.microsoft.com/office/powerpoint/2010/main" val="1739581532"/>
              </p:ext>
            </p:extLst>
          </p:nvPr>
        </p:nvGraphicFramePr>
        <p:xfrm>
          <a:off x="10969846" y="231454"/>
          <a:ext cx="826433" cy="377507"/>
        </p:xfrm>
        <a:graphic>
          <a:graphicData uri="http://schemas.openxmlformats.org/presentationml/2006/ole">
            <mc:AlternateContent xmlns:mc="http://schemas.openxmlformats.org/markup-compatibility/2006">
              <mc:Choice xmlns:v="urn:schemas-microsoft-com:vml" Requires="v">
                <p:oleObj spid="_x0000_s74810" name="CorelDRAW" r:id="rId5" imgW="871200" imgH="397080" progId="CorelDraw.Graphic.18">
                  <p:embed/>
                </p:oleObj>
              </mc:Choice>
              <mc:Fallback>
                <p:oleObj name="CorelDRAW" r:id="rId5" imgW="871200" imgH="397080" progId="CorelDraw.Graphic.18">
                  <p:embed/>
                  <p:pic>
                    <p:nvPicPr>
                      <p:cNvPr id="16" name="Объект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9846" y="231454"/>
                        <a:ext cx="826433" cy="377507"/>
                      </a:xfrm>
                      <a:prstGeom prst="rect">
                        <a:avLst/>
                      </a:prstGeom>
                      <a:noFill/>
                      <a:extLst/>
                    </p:spPr>
                  </p:pic>
                </p:oleObj>
              </mc:Fallback>
            </mc:AlternateContent>
          </a:graphicData>
        </a:graphic>
      </p:graphicFrame>
      <p:graphicFrame>
        <p:nvGraphicFramePr>
          <p:cNvPr id="26" name="Объект 25"/>
          <p:cNvGraphicFramePr>
            <a:graphicFrameLocks noChangeAspect="1"/>
          </p:cNvGraphicFramePr>
          <p:nvPr>
            <p:extLst>
              <p:ext uri="{D42A27DB-BD31-4B8C-83A1-F6EECF244321}">
                <p14:modId xmlns:p14="http://schemas.microsoft.com/office/powerpoint/2010/main" val="1675774954"/>
              </p:ext>
            </p:extLst>
          </p:nvPr>
        </p:nvGraphicFramePr>
        <p:xfrm>
          <a:off x="323806" y="260030"/>
          <a:ext cx="5705519" cy="417030"/>
        </p:xfrm>
        <a:graphic>
          <a:graphicData uri="http://schemas.openxmlformats.org/presentationml/2006/ole">
            <mc:AlternateContent xmlns:mc="http://schemas.openxmlformats.org/markup-compatibility/2006">
              <mc:Choice xmlns:v="urn:schemas-microsoft-com:vml" Requires="v">
                <p:oleObj spid="_x0000_s74811" name="CorelDRAW" r:id="rId7" imgW="3952335" imgH="288249" progId="CorelDraw.Graphic.18">
                  <p:embed/>
                </p:oleObj>
              </mc:Choice>
              <mc:Fallback>
                <p:oleObj name="CorelDRAW" r:id="rId7" imgW="3952335" imgH="288249" progId="CorelDraw.Graphic.18">
                  <p:embed/>
                  <p:pic>
                    <p:nvPicPr>
                      <p:cNvPr id="26" name="Объект 25"/>
                      <p:cNvPicPr/>
                      <p:nvPr/>
                    </p:nvPicPr>
                    <p:blipFill>
                      <a:blip r:embed="rId8"/>
                      <a:stretch>
                        <a:fillRect/>
                      </a:stretch>
                    </p:blipFill>
                    <p:spPr>
                      <a:xfrm>
                        <a:off x="323806" y="260030"/>
                        <a:ext cx="5705519" cy="417030"/>
                      </a:xfrm>
                      <a:prstGeom prst="rect">
                        <a:avLst/>
                      </a:prstGeom>
                    </p:spPr>
                  </p:pic>
                </p:oleObj>
              </mc:Fallback>
            </mc:AlternateContent>
          </a:graphicData>
        </a:graphic>
      </p:graphicFrame>
      <p:pic>
        <p:nvPicPr>
          <p:cNvPr id="3" name="Рисунок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300978" y="429762"/>
            <a:ext cx="5590043" cy="5998476"/>
          </a:xfrm>
          <a:prstGeom prst="rect">
            <a:avLst/>
          </a:prstGeom>
        </p:spPr>
      </p:pic>
      <p:sp>
        <p:nvSpPr>
          <p:cNvPr id="27" name="TextBox 26"/>
          <p:cNvSpPr txBox="1"/>
          <p:nvPr/>
        </p:nvSpPr>
        <p:spPr>
          <a:xfrm>
            <a:off x="842500" y="935421"/>
            <a:ext cx="10346610"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2400" b="1" dirty="0" smtClean="0">
                <a:solidFill>
                  <a:schemeClr val="bg1"/>
                </a:solidFill>
              </a:rPr>
              <a:t>Позволяет бизнесу публично работать</a:t>
            </a:r>
          </a:p>
          <a:p>
            <a:pPr algn="ctr"/>
            <a:r>
              <a:rPr lang="ru-RU" sz="2400" b="1" dirty="0" smtClean="0">
                <a:solidFill>
                  <a:schemeClr val="bg1"/>
                </a:solidFill>
              </a:rPr>
              <a:t>с властями в рамках правового поля</a:t>
            </a:r>
            <a:endParaRPr lang="ru-RU" sz="2400" dirty="0">
              <a:solidFill>
                <a:schemeClr val="bg1"/>
              </a:solidFill>
            </a:endParaRPr>
          </a:p>
        </p:txBody>
      </p:sp>
      <p:sp>
        <p:nvSpPr>
          <p:cNvPr id="28" name="TextBox 27"/>
          <p:cNvSpPr txBox="1"/>
          <p:nvPr/>
        </p:nvSpPr>
        <p:spPr>
          <a:xfrm>
            <a:off x="1222153" y="1954916"/>
            <a:ext cx="5623510" cy="4616648"/>
          </a:xfrm>
          <a:prstGeom prst="rect">
            <a:avLst/>
          </a:prstGeom>
          <a:noFill/>
          <a:effectLst>
            <a:outerShdw blurRad="50800" dist="38100" dir="5400000" algn="t" rotWithShape="0">
              <a:prstClr val="black">
                <a:alpha val="40000"/>
              </a:prstClr>
            </a:outerShdw>
          </a:effectLst>
        </p:spPr>
        <p:txBody>
          <a:bodyPr wrap="square" rtlCol="0">
            <a:spAutoFit/>
          </a:bodyPr>
          <a:lstStyle/>
          <a:p>
            <a:endParaRPr lang="ru-RU" sz="1600" dirty="0" smtClean="0">
              <a:solidFill>
                <a:schemeClr val="bg1"/>
              </a:solidFill>
            </a:endParaRPr>
          </a:p>
          <a:p>
            <a:endParaRPr lang="ru-RU" sz="1600" dirty="0">
              <a:solidFill>
                <a:schemeClr val="bg1"/>
              </a:solidFill>
            </a:endParaRPr>
          </a:p>
          <a:p>
            <a:r>
              <a:rPr lang="ru-RU" sz="1600" dirty="0" smtClean="0">
                <a:solidFill>
                  <a:schemeClr val="bg1"/>
                </a:solidFill>
              </a:rPr>
              <a:t>Власти </a:t>
            </a:r>
            <a:r>
              <a:rPr lang="ru-RU" sz="1600" dirty="0">
                <a:solidFill>
                  <a:schemeClr val="bg1"/>
                </a:solidFill>
              </a:rPr>
              <a:t>ХМАО-Югры оперативно решили вопрос </a:t>
            </a:r>
          </a:p>
          <a:p>
            <a:r>
              <a:rPr lang="ru-RU" sz="1600" dirty="0">
                <a:solidFill>
                  <a:schemeClr val="bg1"/>
                </a:solidFill>
              </a:rPr>
              <a:t>о применении налоговой льготы в отношении</a:t>
            </a:r>
          </a:p>
          <a:p>
            <a:r>
              <a:rPr lang="ru-RU" sz="1600" dirty="0">
                <a:solidFill>
                  <a:schemeClr val="bg1"/>
                </a:solidFill>
              </a:rPr>
              <a:t>компаний, использующих энергосберегающие</a:t>
            </a:r>
          </a:p>
          <a:p>
            <a:r>
              <a:rPr lang="ru-RU" sz="1600" dirty="0">
                <a:solidFill>
                  <a:schemeClr val="bg1"/>
                </a:solidFill>
              </a:rPr>
              <a:t>технологии в жилищном строительстве. </a:t>
            </a:r>
          </a:p>
          <a:p>
            <a:endParaRPr lang="ru-RU" sz="1600" dirty="0">
              <a:solidFill>
                <a:schemeClr val="bg1"/>
              </a:solidFill>
            </a:endParaRPr>
          </a:p>
          <a:p>
            <a:r>
              <a:rPr lang="ru-RU" sz="1600" dirty="0">
                <a:solidFill>
                  <a:schemeClr val="bg1"/>
                </a:solidFill>
              </a:rPr>
              <a:t>Предложение руководства ГК «</a:t>
            </a:r>
            <a:r>
              <a:rPr lang="ru-RU" sz="1600" dirty="0" err="1">
                <a:solidFill>
                  <a:schemeClr val="bg1"/>
                </a:solidFill>
              </a:rPr>
              <a:t>Сибпромстрой</a:t>
            </a:r>
            <a:r>
              <a:rPr lang="ru-RU" sz="1600" dirty="0">
                <a:solidFill>
                  <a:schemeClr val="bg1"/>
                </a:solidFill>
              </a:rPr>
              <a:t>»</a:t>
            </a:r>
          </a:p>
          <a:p>
            <a:r>
              <a:rPr lang="ru-RU" sz="1600" dirty="0">
                <a:solidFill>
                  <a:schemeClr val="bg1"/>
                </a:solidFill>
              </a:rPr>
              <a:t>за четыре дня было рассмотрено</a:t>
            </a:r>
          </a:p>
          <a:p>
            <a:r>
              <a:rPr lang="ru-RU" sz="1600" dirty="0">
                <a:solidFill>
                  <a:schemeClr val="bg1"/>
                </a:solidFill>
              </a:rPr>
              <a:t>директором департамента финансов</a:t>
            </a:r>
          </a:p>
          <a:p>
            <a:r>
              <a:rPr lang="ru-RU" sz="1600" dirty="0">
                <a:solidFill>
                  <a:schemeClr val="bg1"/>
                </a:solidFill>
              </a:rPr>
              <a:t>- заместителем Губернатора.</a:t>
            </a:r>
          </a:p>
          <a:p>
            <a:r>
              <a:rPr lang="ru-RU" sz="1600" dirty="0">
                <a:solidFill>
                  <a:schemeClr val="bg1"/>
                </a:solidFill>
              </a:rPr>
              <a:t>Решение было принято в пользу застройщика. </a:t>
            </a:r>
            <a:endParaRPr lang="ru-RU" sz="1600" dirty="0" smtClean="0">
              <a:solidFill>
                <a:schemeClr val="bg1"/>
              </a:solidFill>
            </a:endParaRPr>
          </a:p>
          <a:p>
            <a:endParaRPr lang="ru-RU" sz="1600" dirty="0">
              <a:solidFill>
                <a:schemeClr val="bg1"/>
              </a:solidFill>
            </a:endParaRPr>
          </a:p>
          <a:p>
            <a:endParaRPr lang="ru-RU" sz="1600" dirty="0">
              <a:solidFill>
                <a:schemeClr val="bg1"/>
              </a:solidFill>
            </a:endParaRPr>
          </a:p>
          <a:p>
            <a:pPr algn="r"/>
            <a:endParaRPr lang="ru-RU" sz="1400" dirty="0" smtClean="0">
              <a:solidFill>
                <a:schemeClr val="bg1"/>
              </a:solidFill>
            </a:endParaRPr>
          </a:p>
          <a:p>
            <a:pPr algn="r"/>
            <a:endParaRPr lang="ru-RU" sz="1400" dirty="0">
              <a:solidFill>
                <a:schemeClr val="bg1"/>
              </a:solidFill>
            </a:endParaRPr>
          </a:p>
          <a:p>
            <a:pPr algn="r"/>
            <a:r>
              <a:rPr lang="ru-RU" sz="1400" dirty="0" smtClean="0">
                <a:solidFill>
                  <a:schemeClr val="bg1"/>
                </a:solidFill>
              </a:rPr>
              <a:t>На </a:t>
            </a:r>
            <a:r>
              <a:rPr lang="ru-RU" sz="1400" dirty="0">
                <a:solidFill>
                  <a:schemeClr val="bg1"/>
                </a:solidFill>
              </a:rPr>
              <a:t>фото: Губернатор ХМАО-Югры </a:t>
            </a:r>
            <a:endParaRPr lang="ru-RU" sz="1400" dirty="0" smtClean="0">
              <a:solidFill>
                <a:schemeClr val="bg1"/>
              </a:solidFill>
            </a:endParaRPr>
          </a:p>
          <a:p>
            <a:pPr algn="r"/>
            <a:r>
              <a:rPr lang="ru-RU" sz="1400" dirty="0" smtClean="0">
                <a:solidFill>
                  <a:schemeClr val="bg1"/>
                </a:solidFill>
              </a:rPr>
              <a:t>Наталья </a:t>
            </a:r>
            <a:r>
              <a:rPr lang="ru-RU" sz="1400" dirty="0">
                <a:solidFill>
                  <a:schemeClr val="bg1"/>
                </a:solidFill>
              </a:rPr>
              <a:t>Комарова и </a:t>
            </a:r>
            <a:r>
              <a:rPr lang="ru-RU" sz="1400" dirty="0" smtClean="0">
                <a:solidFill>
                  <a:schemeClr val="bg1"/>
                </a:solidFill>
              </a:rPr>
              <a:t>Председатель </a:t>
            </a:r>
            <a:r>
              <a:rPr lang="ru-RU" sz="1400" dirty="0">
                <a:solidFill>
                  <a:schemeClr val="bg1"/>
                </a:solidFill>
              </a:rPr>
              <a:t>Совета </a:t>
            </a:r>
            <a:r>
              <a:rPr lang="ru-RU" sz="1400" dirty="0" smtClean="0">
                <a:solidFill>
                  <a:schemeClr val="bg1"/>
                </a:solidFill>
              </a:rPr>
              <a:t>директоров</a:t>
            </a:r>
          </a:p>
          <a:p>
            <a:pPr algn="r"/>
            <a:r>
              <a:rPr lang="ru-RU" sz="1400" dirty="0" smtClean="0">
                <a:solidFill>
                  <a:schemeClr val="bg1"/>
                </a:solidFill>
              </a:rPr>
              <a:t> </a:t>
            </a:r>
            <a:r>
              <a:rPr lang="ru-RU" sz="1400" dirty="0">
                <a:solidFill>
                  <a:schemeClr val="bg1"/>
                </a:solidFill>
              </a:rPr>
              <a:t>ГК «</a:t>
            </a:r>
            <a:r>
              <a:rPr lang="ru-RU" sz="1400" dirty="0" err="1" smtClean="0">
                <a:solidFill>
                  <a:schemeClr val="bg1"/>
                </a:solidFill>
              </a:rPr>
              <a:t>Сибпромстрой</a:t>
            </a:r>
            <a:r>
              <a:rPr lang="ru-RU" sz="1400" dirty="0" smtClean="0">
                <a:solidFill>
                  <a:schemeClr val="bg1"/>
                </a:solidFill>
              </a:rPr>
              <a:t>» Николай </a:t>
            </a:r>
            <a:r>
              <a:rPr lang="ru-RU" sz="1400" dirty="0" err="1">
                <a:solidFill>
                  <a:schemeClr val="bg1"/>
                </a:solidFill>
              </a:rPr>
              <a:t>Сторожук</a:t>
            </a:r>
            <a:endParaRPr lang="ru-RU" sz="1400" dirty="0">
              <a:solidFill>
                <a:schemeClr val="bg1"/>
              </a:solidFill>
            </a:endParaRPr>
          </a:p>
        </p:txBody>
      </p:sp>
      <p:pic>
        <p:nvPicPr>
          <p:cNvPr id="2" name="Рисунок 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874837" y="1960135"/>
            <a:ext cx="3666673" cy="4468103"/>
          </a:xfrm>
          <a:prstGeom prst="rect">
            <a:avLst/>
          </a:prstGeom>
        </p:spPr>
      </p:pic>
    </p:spTree>
    <p:extLst>
      <p:ext uri="{BB962C8B-B14F-4D97-AF65-F5344CB8AC3E}">
        <p14:creationId xmlns:p14="http://schemas.microsoft.com/office/powerpoint/2010/main" val="39455808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TM02900722[[fn=Совет директоров]]</Template>
  <TotalTime>4916</TotalTime>
  <Words>2410</Words>
  <Application>Microsoft Macintosh PowerPoint</Application>
  <PresentationFormat>Широкоэкранный</PresentationFormat>
  <Paragraphs>271</Paragraphs>
  <Slides>13</Slides>
  <Notes>13</Notes>
  <HiddenSlides>0</HiddenSlides>
  <MMClips>0</MMClips>
  <ScaleCrop>false</ScaleCrop>
  <HeadingPairs>
    <vt:vector size="8" baseType="variant">
      <vt:variant>
        <vt:lpstr>Использованные шрифты</vt:lpstr>
      </vt:variant>
      <vt:variant>
        <vt:i4>3</vt:i4>
      </vt:variant>
      <vt:variant>
        <vt:lpstr>Тема</vt:lpstr>
      </vt:variant>
      <vt:variant>
        <vt:i4>1</vt:i4>
      </vt:variant>
      <vt:variant>
        <vt:lpstr>Внедренные серверы OLE</vt:lpstr>
      </vt:variant>
      <vt:variant>
        <vt:i4>1</vt:i4>
      </vt:variant>
      <vt:variant>
        <vt:lpstr>Заголовки слайдов</vt:lpstr>
      </vt:variant>
      <vt:variant>
        <vt:i4>13</vt:i4>
      </vt:variant>
    </vt:vector>
  </HeadingPairs>
  <TitlesOfParts>
    <vt:vector size="18" baseType="lpstr">
      <vt:lpstr>Calibri</vt:lpstr>
      <vt:lpstr>Calibri Light</vt:lpstr>
      <vt:lpstr>Wingdings 2</vt:lpstr>
      <vt:lpstr>HDOfficeLightV0</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ОПОРА-ЭКСПЕРТ</dc:title>
  <dc:creator>Maxim</dc:creator>
  <cp:lastModifiedBy>пользователь Microsoft Office</cp:lastModifiedBy>
  <cp:revision>208</cp:revision>
  <dcterms:created xsi:type="dcterms:W3CDTF">2018-02-14T05:46:45Z</dcterms:created>
  <dcterms:modified xsi:type="dcterms:W3CDTF">2019-01-20T15:26:17Z</dcterms:modified>
</cp:coreProperties>
</file>