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6"/>
  </p:notesMasterIdLst>
  <p:sldIdLst>
    <p:sldId id="256" r:id="rId2"/>
    <p:sldId id="259" r:id="rId3"/>
    <p:sldId id="265" r:id="rId4"/>
    <p:sldId id="260" r:id="rId5"/>
    <p:sldId id="266" r:id="rId6"/>
    <p:sldId id="263" r:id="rId7"/>
    <p:sldId id="267" r:id="rId8"/>
    <p:sldId id="257" r:id="rId9"/>
    <p:sldId id="268" r:id="rId10"/>
    <p:sldId id="276" r:id="rId11"/>
    <p:sldId id="274" r:id="rId12"/>
    <p:sldId id="261" r:id="rId13"/>
    <p:sldId id="279" r:id="rId14"/>
    <p:sldId id="262" r:id="rId15"/>
    <p:sldId id="269" r:id="rId16"/>
    <p:sldId id="270" r:id="rId17"/>
    <p:sldId id="271" r:id="rId18"/>
    <p:sldId id="272" r:id="rId19"/>
    <p:sldId id="273" r:id="rId20"/>
    <p:sldId id="280" r:id="rId21"/>
    <p:sldId id="275" r:id="rId22"/>
    <p:sldId id="278" r:id="rId23"/>
    <p:sldId id="277" r:id="rId24"/>
    <p:sldId id="281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61DF9A7-1A37-438B-BC6F-DD311B60E40E}">
          <p14:sldIdLst>
            <p14:sldId id="256"/>
            <p14:sldId id="259"/>
            <p14:sldId id="265"/>
            <p14:sldId id="260"/>
            <p14:sldId id="266"/>
            <p14:sldId id="263"/>
            <p14:sldId id="267"/>
            <p14:sldId id="257"/>
            <p14:sldId id="268"/>
            <p14:sldId id="276"/>
            <p14:sldId id="274"/>
            <p14:sldId id="261"/>
            <p14:sldId id="279"/>
            <p14:sldId id="262"/>
            <p14:sldId id="269"/>
            <p14:sldId id="270"/>
            <p14:sldId id="271"/>
            <p14:sldId id="272"/>
            <p14:sldId id="273"/>
            <p14:sldId id="280"/>
            <p14:sldId id="275"/>
            <p14:sldId id="278"/>
            <p14:sldId id="277"/>
            <p14:sldId id="281"/>
          </p14:sldIdLst>
        </p14:section>
        <p14:section name="Раздел без заголовка" id="{11935AE8-4D98-48CB-BC63-3DAD96551A9F}">
          <p14:sldIdLst/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4C2E"/>
    <a:srgbClr val="018527"/>
    <a:srgbClr val="318350"/>
    <a:srgbClr val="1A4E39"/>
    <a:srgbClr val="019A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25" autoAdjust="0"/>
    <p:restoredTop sz="94639" autoAdjust="0"/>
  </p:normalViewPr>
  <p:slideViewPr>
    <p:cSldViewPr snapToGrid="0">
      <p:cViewPr>
        <p:scale>
          <a:sx n="66" d="100"/>
          <a:sy n="66" d="100"/>
        </p:scale>
        <p:origin x="-1932" y="-1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9971B8-AAC7-43EB-8C55-E2EF6E376E46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FC4AAF-3CD7-413A-ADF0-36C8477459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861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C4AAF-3CD7-413A-ADF0-36C847745922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681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DD69-095B-483A-9D36-333B12740178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AB551-CBC1-426B-8930-F82129EE63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68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DD69-095B-483A-9D36-333B12740178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AB551-CBC1-426B-8930-F82129EE63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636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DD69-095B-483A-9D36-333B12740178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AB551-CBC1-426B-8930-F82129EE63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285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DD69-095B-483A-9D36-333B12740178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AB551-CBC1-426B-8930-F82129EE63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794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DD69-095B-483A-9D36-333B12740178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AB551-CBC1-426B-8930-F82129EE63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170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DD69-095B-483A-9D36-333B12740178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AB551-CBC1-426B-8930-F82129EE63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800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DD69-095B-483A-9D36-333B12740178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AB551-CBC1-426B-8930-F82129EE63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5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DD69-095B-483A-9D36-333B12740178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AB551-CBC1-426B-8930-F82129EE63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26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DD69-095B-483A-9D36-333B12740178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AB551-CBC1-426B-8930-F82129EE63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556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DD69-095B-483A-9D36-333B12740178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AB551-CBC1-426B-8930-F82129EE63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33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DD69-095B-483A-9D36-333B12740178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AB551-CBC1-426B-8930-F82129EE63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879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3000"/>
                <a:satMod val="150000"/>
                <a:shade val="98000"/>
                <a:lumMod val="102000"/>
              </a:schemeClr>
            </a:gs>
            <a:gs pos="80000">
              <a:schemeClr val="bg2">
                <a:tint val="98000"/>
                <a:satMod val="130000"/>
                <a:shade val="90000"/>
                <a:lumMod val="73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8DD69-095B-483A-9D36-333B12740178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AB551-CBC1-426B-8930-F82129EE63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536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microsoft.com/office/2007/relationships/hdphoto" Target="../media/hdphoto1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5.jpeg"/><Relationship Id="rId7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fishki.net/1477772-chto-my-unichtozhili-na-planete-za-poslednie-50-let.html" TargetMode="Externa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microsoft.com/office/2007/relationships/hdphoto" Target="../media/hdphoto1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kremlin.ru/misc/53602/videos/3387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hyperlink" Target="mailto:yi-gorohov@yandex.ru" TargetMode="External"/><Relationship Id="rId7" Type="http://schemas.openxmlformats.org/officeDocument/2006/relationships/image" Target="../media/image1.png"/><Relationship Id="rId2" Type="http://schemas.openxmlformats.org/officeDocument/2006/relationships/hyperlink" Target="https://vk.com/club75076744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hyperlink" Target="https://yadi.sk/d/-fa9AWb5sDRQM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microsoft.com/office/2007/relationships/hdphoto" Target="../media/hdphoto4.wdp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yandex.ru/maps/?ll=39.542187,54.520745&amp;z=18&amp;l=sat,skl" TargetMode="Externa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1.jpeg"/><Relationship Id="rId7" Type="http://schemas.openxmlformats.org/officeDocument/2006/relationships/image" Target="../media/image1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10" Type="http://schemas.openxmlformats.org/officeDocument/2006/relationships/image" Target="../media/image15.jpeg"/><Relationship Id="rId4" Type="http://schemas.microsoft.com/office/2007/relationships/hdphoto" Target="../media/hdphoto6.wdp"/><Relationship Id="rId9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:\Теремки\Конкурс Дальневосточный гектар\Горохов\Логотип\ФИ3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291" y="5990019"/>
            <a:ext cx="727866" cy="72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5105898" y="5990019"/>
            <a:ext cx="6124668" cy="604837"/>
          </a:xfrm>
        </p:spPr>
        <p:txBody>
          <a:bodyPr>
            <a:no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Автор: Горохов </a:t>
            </a:r>
            <a:r>
              <a:rPr lang="ru-RU" sz="1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Юрий </a:t>
            </a: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Иванович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ru-RU" sz="10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Рязань</a:t>
            </a:r>
            <a:r>
              <a:rPr lang="ru-RU" sz="10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.</a:t>
            </a:r>
            <a:r>
              <a:rPr lang="en-US" sz="10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0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15.</a:t>
            </a:r>
            <a:r>
              <a:rPr lang="en-US" sz="10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0</a:t>
            </a:r>
            <a:r>
              <a:rPr lang="ru-RU" sz="10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7.</a:t>
            </a:r>
            <a:r>
              <a:rPr lang="en-US" sz="10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201</a:t>
            </a:r>
            <a:r>
              <a:rPr lang="ru-RU" sz="10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7</a:t>
            </a:r>
            <a:r>
              <a:rPr lang="ru-RU" sz="10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г.</a:t>
            </a:r>
            <a:endParaRPr lang="ru-RU" sz="1000" dirty="0" smtClean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681479" y="2088348"/>
            <a:ext cx="7544240" cy="2140693"/>
            <a:chOff x="2818776" y="2410153"/>
            <a:chExt cx="7544240" cy="2140693"/>
          </a:xfrm>
        </p:grpSpPr>
        <p:pic>
          <p:nvPicPr>
            <p:cNvPr id="1029" name="Picture 5" descr="D:\Теремки\Конкурс Дальневосточный гектар\Горохов\Логотип\Биосферный Купол3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8776" y="2410153"/>
              <a:ext cx="7483915" cy="21406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6506958" y="2715991"/>
              <a:ext cx="3856058" cy="46131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>
                  <a:latin typeface="Century Gothic" panose="020B0502020202020204" pitchFamily="34" charset="0"/>
                  <a:cs typeface="Times New Roman" panose="02020603050405020304" pitchFamily="18" charset="0"/>
                </a:defRPr>
              </a:lvl1pPr>
              <a:lvl2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/>
              </a:lvl2pPr>
              <a:lvl3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lvl3pPr>
              <a:lvl4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4pPr>
              <a:lvl5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5pPr>
              <a:lvl6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6pPr>
              <a:lvl7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7pPr>
              <a:lvl8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8pPr>
              <a:lvl9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9pPr>
            </a:lstStyle>
            <a:p>
              <a:pPr algn="r">
                <a:lnSpc>
                  <a:spcPct val="100000"/>
                </a:lnSpc>
              </a:pPr>
              <a:r>
                <a:rPr lang="ru-RU" sz="2300" dirty="0" smtClean="0">
                  <a:solidFill>
                    <a:srgbClr val="1A4E3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концептуальный проект</a:t>
              </a:r>
              <a:endParaRPr lang="ru-RU" sz="2300" dirty="0">
                <a:solidFill>
                  <a:srgbClr val="1A4E3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45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D:\Теремки\Конкурс Дальневосточный гектар\Горохов\Логотип\ФИ3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291" y="5990019"/>
            <a:ext cx="727866" cy="72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9794" y="46964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 smtClean="0">
                <a:solidFill>
                  <a:srgbClr val="1C4C2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Сосна, которую посадили в 2007г.</a:t>
            </a:r>
            <a:endParaRPr lang="ru-RU" b="1" dirty="0">
              <a:solidFill>
                <a:srgbClr val="1C4C2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:\Фото Видео\00 Фото\Сосна\СОСНА 2010-2017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9" y="1782927"/>
            <a:ext cx="12030294" cy="351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92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2115807" y="237932"/>
            <a:ext cx="8524224" cy="6412389"/>
            <a:chOff x="655840" y="-983139"/>
            <a:chExt cx="11536160" cy="8678133"/>
          </a:xfrm>
          <a:effectLst/>
        </p:grpSpPr>
        <p:grpSp>
          <p:nvGrpSpPr>
            <p:cNvPr id="5" name="Группа 4"/>
            <p:cNvGrpSpPr/>
            <p:nvPr/>
          </p:nvGrpSpPr>
          <p:grpSpPr>
            <a:xfrm>
              <a:off x="704852" y="3468274"/>
              <a:ext cx="11487148" cy="4226720"/>
              <a:chOff x="-1390650" y="1708784"/>
              <a:chExt cx="13994262" cy="5149216"/>
            </a:xfrm>
          </p:grpSpPr>
          <p:pic>
            <p:nvPicPr>
              <p:cNvPr id="6" name="Picture 8" descr="D:\Фото Видео\2012\2012 07\DSC00001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390650" y="1708784"/>
                <a:ext cx="6865620" cy="514921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9" descr="D:\Фото Видео\2012\2012 09\DSC00065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37990" y="1708785"/>
                <a:ext cx="6865622" cy="514921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" name="Группа 2"/>
            <p:cNvGrpSpPr/>
            <p:nvPr/>
          </p:nvGrpSpPr>
          <p:grpSpPr>
            <a:xfrm>
              <a:off x="655840" y="-983139"/>
              <a:ext cx="11536160" cy="4244436"/>
              <a:chOff x="-40325675" y="-21534438"/>
              <a:chExt cx="48463200" cy="17830800"/>
            </a:xfrm>
          </p:grpSpPr>
          <p:pic>
            <p:nvPicPr>
              <p:cNvPr id="2052" name="Picture 4" descr="D:\Фото Видео\2016\2016 07\DSC00006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0325675" y="-21534438"/>
                <a:ext cx="23774400" cy="17830800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3" name="Picture 5" descr="D:\Фото Видео\2016\2016 07\DSC00008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5636875" y="-21534438"/>
                <a:ext cx="23774400" cy="17830800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" name="Прямоугольник 1"/>
          <p:cNvSpPr/>
          <p:nvPr/>
        </p:nvSpPr>
        <p:spPr>
          <a:xfrm>
            <a:off x="257175" y="212608"/>
            <a:ext cx="15430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1C4C2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Наше Поместье</a:t>
            </a:r>
          </a:p>
          <a:p>
            <a:pPr algn="just"/>
            <a:r>
              <a:rPr lang="ru-RU" b="1" dirty="0" smtClean="0">
                <a:solidFill>
                  <a:srgbClr val="1C4C2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2016 год</a:t>
            </a:r>
            <a:endParaRPr lang="ru-RU" b="1" dirty="0">
              <a:solidFill>
                <a:srgbClr val="1C4C2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 descr="D:\Теремки\Конкурс Дальневосточный гектар\Горохов\Логотип\ФИ3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291" y="5990019"/>
            <a:ext cx="727866" cy="72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83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:\Теремки\Фото Видео\РП\aebat_4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815" y="3628214"/>
            <a:ext cx="3513811" cy="24847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428626" y="296888"/>
            <a:ext cx="11430000" cy="60765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srgbClr val="1C4C2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	6</a:t>
            </a:r>
            <a:r>
              <a:rPr lang="ru-RU" sz="1400" b="1" dirty="0" smtClean="0">
                <a:solidFill>
                  <a:srgbClr val="1C4C2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. ПРИРОДНЫЙ БАЛАНС, СИМБИОС, БИОСФЕРНЫЙ КУПОЛ.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400" b="1" dirty="0" smtClean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	Итак. Что такое Биосферный Купол?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Если за бортом засуха и</a:t>
            </a:r>
            <a:r>
              <a:rPr lang="en-US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температура плюс 30 градусов, то на участке на 5-10 градусов прохладнее, хорошая влажность, нет засухи. Если за бортом заморозки и минус 30, то на участке на 5-10 градусов теплее и заморозков нет. Суточный и сезонный перепад температур резко снижается. Крайне редко появляются или совсем исчезают засухи и заморозки. Возникает уникальный </a:t>
            </a:r>
            <a:r>
              <a:rPr lang="ru-RU" sz="1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мягкий </a:t>
            </a: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микроклимат, который благоприятно сказывается на здоровье проживающих в поместье.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Природа приходит в состояние баланса. Растения и животные приходят в гармоническое состояние. Уходят болезни, негармоническое развитие. Восстанавливается плодородие. В первозданное состояние приходят и верхние слои земной поверхности.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Возникает пространство счастья, любви. МАЛАЯ РОДИНА. </a:t>
            </a:r>
            <a:r>
              <a:rPr lang="ru-RU" sz="1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П</a:t>
            </a: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озитивное информационное поле. Растения, посаженные Вами с любовью, и земля начинают благодарить Вас. Пространство насыщается ароматами трав</a:t>
            </a:r>
            <a:r>
              <a:rPr lang="ru-RU" sz="1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и цветов. Оно защищает вас и дарит радость на долгие годы Вам и Вашим поколениям!</a:t>
            </a:r>
          </a:p>
        </p:txBody>
      </p:sp>
      <p:pic>
        <p:nvPicPr>
          <p:cNvPr id="1026" name="Picture 2" descr="D:\Yandex\YandexDisk\Сбор статей, проектов и работ\Биосферный Купол\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51" y="3628214"/>
            <a:ext cx="3316874" cy="24847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Yandex\YandexDisk\Сбор статей, проектов и работ\Биосферный Купол\Over-the-Rainbow-Nature-4K-Wallpapers-2208x12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028" y="3628214"/>
            <a:ext cx="4035196" cy="24847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:\Теремки\Конкурс Дальневосточный гектар\Горохов\Логотип\ФИ3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291" y="5990019"/>
            <a:ext cx="727866" cy="72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79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428626" y="296888"/>
            <a:ext cx="11430000" cy="60765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1C4C2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	7.МОНО или ПЕРМАКУЛЬТУРА?</a:t>
            </a:r>
            <a:endParaRPr lang="ru-RU" sz="1400" b="1" dirty="0" smtClean="0">
              <a:solidFill>
                <a:srgbClr val="1C4C2E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400" b="1" dirty="0" smtClean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МОНОКУЛЬТУРА.</a:t>
            </a:r>
            <a:endParaRPr lang="ru-RU" sz="14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С гектара земли имеем 20 центнеров урожая, например пшеницы, или 2000кг. Цена за килограмм 6 рублей. Оборот в денежном выражении 2000 х 6 = 12000р. с гектара. Для простоты не будем учитывать все затраты.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Итак</a:t>
            </a:r>
            <a:r>
              <a:rPr lang="en-US" sz="14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: </a:t>
            </a:r>
            <a:r>
              <a:rPr lang="ru-RU" sz="14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1</a:t>
            </a:r>
            <a:r>
              <a:rPr lang="en-US" sz="14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200</a:t>
            </a:r>
            <a:r>
              <a:rPr lang="en-US" sz="14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р. с гектара.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400" b="1" dirty="0" smtClean="0">
              <a:solidFill>
                <a:srgbClr val="C0000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018527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ПЕРМАКУЛЬТУРА. </a:t>
            </a: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На своем участке в 2016г. в августе за полтора часа собрал 3 ведра грибов, 30кг, обойдя десятую часть участка. Если бы я обошел весь участок, то собрал бы 10 ведер или 100кг. Притом не тратя денег на полив, семена, посадку, удобрения, ГСМ, механизмы, и т.д. Уверен, что 10 ведер собирал бы каждую неделю. За сезон, по самым скромным подсчетам, я собрал бы 100 ведер, или тонну грибов. Цена - 200 рублей килограмм. 1000кг х 200р. = 200 000р.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018527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Итак</a:t>
            </a:r>
            <a:r>
              <a:rPr lang="en-US" sz="1400" b="1" dirty="0" smtClean="0">
                <a:solidFill>
                  <a:srgbClr val="018527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: 200 000 </a:t>
            </a:r>
            <a:r>
              <a:rPr lang="ru-RU" sz="1400" b="1" dirty="0" smtClean="0">
                <a:solidFill>
                  <a:srgbClr val="018527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р. с гектара</a:t>
            </a:r>
            <a:r>
              <a:rPr lang="en-US" sz="1400" b="1" dirty="0" smtClean="0">
                <a:solidFill>
                  <a:srgbClr val="018527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!!!</a:t>
            </a:r>
            <a:endParaRPr lang="ru-RU" sz="1400" b="1" dirty="0" smtClean="0">
              <a:solidFill>
                <a:srgbClr val="018527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400" b="1" dirty="0">
              <a:solidFill>
                <a:srgbClr val="018527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Это в 20 раз ЭФФЕКТИВНЕЕ!! А если еще мы добавим - огород с теплыми грядами, сад, теплицы, вегетарий, </a:t>
            </a:r>
            <a:r>
              <a:rPr lang="ru-RU" sz="1400" b="1" dirty="0" err="1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вермефабрику</a:t>
            </a: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, и т.д.. Можем представить какой феноменальный эффект получим!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Плюс к тому, это самое благоприятное место для жизни Семьи, Рода и многих Поколений! </a:t>
            </a:r>
            <a:endParaRPr lang="en-US" sz="14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3" name="Picture 5" descr="D:\000\0. Проекты\Байкал\Зеленое Ожерелье Байкала\Картинки\пд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61463" y="-827315"/>
            <a:ext cx="4281112" cy="1897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530226" y="3829461"/>
            <a:ext cx="11196107" cy="2732205"/>
            <a:chOff x="428626" y="3931062"/>
            <a:chExt cx="10085705" cy="2171851"/>
          </a:xfrm>
        </p:grpSpPr>
        <p:pic>
          <p:nvPicPr>
            <p:cNvPr id="2050" name="Picture 2" descr="D:\000\0. Проекты\Байкал\Зеленое Ожерелье Байкала\Картинки\п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0553" y="3931062"/>
              <a:ext cx="1802122" cy="217185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D:\000\0. Проекты\Байкал\Зеленое Ожерелье Байкала\Картинки\п3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3370" y="3931062"/>
              <a:ext cx="3260961" cy="217185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D:\000\0. Проекты\Байкал\Зеленое Ожерелье Байкала\Картинки\пд10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26" y="3931062"/>
              <a:ext cx="2379436" cy="216312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D:\000\0. Проекты\Байкал\Зеленое Ожерелье Байкала\Картинки\пд24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7331" y="3931062"/>
              <a:ext cx="2452914" cy="217185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5" descr="D:\Теремки\Конкурс Дальневосточный гектар\Горохов\Логотип\ФИ3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291" y="5990019"/>
            <a:ext cx="727866" cy="72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52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6153150" y="296889"/>
            <a:ext cx="5643441" cy="6204498"/>
            <a:chOff x="6915680" y="371474"/>
            <a:chExt cx="5033597" cy="5534025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6915680" y="371474"/>
              <a:ext cx="5033597" cy="5534025"/>
              <a:chOff x="6915680" y="371474"/>
              <a:chExt cx="5033597" cy="5534025"/>
            </a:xfrm>
          </p:grpSpPr>
          <p:pic>
            <p:nvPicPr>
              <p:cNvPr id="1026" name="Picture 2" descr="D:\Теремки\ПРАВЕДЬ\Аспекты организации поселений\Картинки\Поселение 0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15680" y="371474"/>
                <a:ext cx="5033597" cy="553402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7009702" y="5527912"/>
                <a:ext cx="603653" cy="2745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1400" b="1" dirty="0" smtClean="0">
                    <a:solidFill>
                      <a:srgbClr val="1C4C2E"/>
                    </a:solidFill>
                    <a:latin typeface="Century Gothic" panose="020B0502020202020204" pitchFamily="34" charset="0"/>
                  </a:rPr>
                  <a:t>рис.6</a:t>
                </a:r>
                <a:endParaRPr lang="ru-RU" sz="1400" b="1" dirty="0">
                  <a:solidFill>
                    <a:srgbClr val="1C4C2E"/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6915680" y="390523"/>
              <a:ext cx="16546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rgbClr val="1C4C2E"/>
                  </a:solidFill>
                  <a:latin typeface="Century Gothic" panose="020B0502020202020204" pitchFamily="34" charset="0"/>
                </a:rPr>
                <a:t>План поселения</a:t>
              </a:r>
              <a:endParaRPr lang="ru-RU" sz="1400" b="1" dirty="0">
                <a:solidFill>
                  <a:srgbClr val="1C4C2E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" name="Подзаголовок 2"/>
          <p:cNvSpPr txBox="1">
            <a:spLocks/>
          </p:cNvSpPr>
          <p:nvPr/>
        </p:nvSpPr>
        <p:spPr>
          <a:xfrm>
            <a:off x="352426" y="298502"/>
            <a:ext cx="5438774" cy="56931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1C4C2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	8.СОЗДАНИЕ БИОСФЕРНОГО КУПОЛА ПОСЕЛЕНИЯ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400" b="1" dirty="0" smtClean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	На примере </a:t>
            </a:r>
            <a:r>
              <a:rPr lang="ru-RU" sz="1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обустройства своего поместья по </a:t>
            </a: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концепции Биосферного Купола можно и необходимо создавать Биосферный Купол всего поселения (рис.6 и 7) (поселение в виде шестигранника имеет условную форму). Возникает купол как бы следующего уровня.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	</a:t>
            </a: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За границей поселения по всему периметру делается </a:t>
            </a:r>
            <a:r>
              <a:rPr lang="ru-RU" sz="1400" b="1" dirty="0" err="1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ветро</a:t>
            </a: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- и </a:t>
            </a:r>
            <a:r>
              <a:rPr lang="ru-RU" sz="1400" b="1" dirty="0" err="1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термо</a:t>
            </a: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- защитная лесная полоса по принципу «птичьего крыла» шириной до 100 метров. Кустарники - лиственный лес - хвойный лес. Это одновременно будет парком поселения. В </a:t>
            </a:r>
            <a:r>
              <a:rPr lang="ru-RU" sz="1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ц</a:t>
            </a: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ентре поселения определяем территорию «общего пользования» для инфраструктуры и рекреации поселения. По возможности это делается в месте поймы ручьев или рек. Здесь места отдыха - каскады прудов с пляжами и набережными, спортивные и детские площадки, парк - сквер, общественные здания - клуб, конференц зал, гостиница, мастерские народного творчества. Можно создавать туристические базы отдыха «экотуризма».</a:t>
            </a:r>
          </a:p>
        </p:txBody>
      </p:sp>
      <p:pic>
        <p:nvPicPr>
          <p:cNvPr id="9" name="Picture 5" descr="D:\Теремки\Конкурс Дальневосточный гектар\Горохов\Логотип\ФИ3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291" y="5990019"/>
            <a:ext cx="727866" cy="72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47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127711" y="1076134"/>
            <a:ext cx="11945813" cy="4588379"/>
            <a:chOff x="458788" y="2103934"/>
            <a:chExt cx="11295062" cy="4338426"/>
          </a:xfrm>
        </p:grpSpPr>
        <p:pic>
          <p:nvPicPr>
            <p:cNvPr id="2" name="Picture 3" descr="D:\Теремки\ПРАВЕДЬ\Аспекты организации поселений\Картинки\Род Поселение Разрез 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788" y="2103934"/>
              <a:ext cx="11295062" cy="433842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525561" y="2142032"/>
              <a:ext cx="25667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rgbClr val="1C4C2E"/>
                  </a:solidFill>
                  <a:latin typeface="Century Gothic" panose="020B0502020202020204" pitchFamily="34" charset="0"/>
                </a:rPr>
                <a:t>Поселение. Вид в разрезе</a:t>
              </a:r>
              <a:endParaRPr lang="ru-RU" sz="1400" b="1" dirty="0">
                <a:solidFill>
                  <a:srgbClr val="1C4C2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056301" y="6066102"/>
              <a:ext cx="639920" cy="2910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rgbClr val="1C4C2E"/>
                  </a:solidFill>
                  <a:latin typeface="Century Gothic" panose="020B0502020202020204" pitchFamily="34" charset="0"/>
                </a:rPr>
                <a:t>рис.7</a:t>
              </a:r>
              <a:endParaRPr lang="ru-RU" sz="1400" b="1" dirty="0">
                <a:solidFill>
                  <a:srgbClr val="1C4C2E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7" name="Picture 5" descr="D:\Теремки\Конкурс Дальневосточный гектар\Горохов\Логотип\ФИ3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291" y="5990019"/>
            <a:ext cx="727866" cy="72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86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Теремки\ПРАВЕДЬ\Аспекты организации поселений\Картинки\02 Круг Поселений Родовых помести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42" y="136772"/>
            <a:ext cx="5369559" cy="66036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61958" y="6353952"/>
            <a:ext cx="676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1C4C2E"/>
                </a:solidFill>
                <a:latin typeface="Century Gothic" panose="020B0502020202020204" pitchFamily="34" charset="0"/>
              </a:rPr>
              <a:t>рис.8</a:t>
            </a:r>
            <a:endParaRPr lang="ru-RU" sz="1400" b="1" dirty="0">
              <a:solidFill>
                <a:srgbClr val="1C4C2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5" descr="D:\Теремки\Конкурс Дальневосточный гектар\Горохов\Логотип\ФИ3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291" y="5990019"/>
            <a:ext cx="727866" cy="72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66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1304925" y="283737"/>
            <a:ext cx="9315450" cy="62694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1C4C2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	9.КОМПЛЕКСНОЕ ВОССОЗДАНИЕ ПРИРОДЫ, СОЗДАНИЕ БИОСФЕРНЫХ ПАРКОВ и ТЕРРИТОИЙ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400" b="1" dirty="0" smtClean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	Когда человек бездумно и варварски относится к природе, вырубает леса, высушивает болота, строит плотины, и т.д., то очень сильно страдает природа и экология планеты. В последнее время </a:t>
            </a:r>
            <a:r>
              <a:rPr lang="ru-RU" sz="1400" b="1" dirty="0" smtClean="0">
                <a:latin typeface="Century Gothic" panose="020B0502020202020204" pitchFamily="34" charset="0"/>
              </a:rPr>
              <a:t>человечество </a:t>
            </a:r>
            <a:r>
              <a:rPr lang="ru-RU" sz="1400" b="1" dirty="0">
                <a:latin typeface="Century Gothic" panose="020B0502020202020204" pitchFamily="34" charset="0"/>
              </a:rPr>
              <a:t>особенно активизировалось на пути к экологической </a:t>
            </a:r>
            <a:r>
              <a:rPr lang="ru-RU" sz="1400" b="1" dirty="0" smtClean="0">
                <a:latin typeface="Century Gothic" panose="020B0502020202020204" pitchFamily="34" charset="0"/>
              </a:rPr>
              <a:t>катастрофе. Многие </a:t>
            </a:r>
            <a:r>
              <a:rPr lang="ru-RU" sz="1400" b="1" dirty="0">
                <a:latin typeface="Century Gothic" panose="020B0502020202020204" pitchFamily="34" charset="0"/>
              </a:rPr>
              <a:t>природные ископаемые, а также запасы чистой воды и еды находятся на грани </a:t>
            </a:r>
            <a:r>
              <a:rPr lang="ru-RU" sz="1400" b="1" dirty="0" smtClean="0">
                <a:latin typeface="Century Gothic" panose="020B0502020202020204" pitchFamily="34" charset="0"/>
              </a:rPr>
              <a:t>истощения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 smtClean="0">
                <a:latin typeface="Century Gothic" panose="020B0502020202020204" pitchFamily="34" charset="0"/>
              </a:rPr>
              <a:t>	</a:t>
            </a:r>
            <a:r>
              <a:rPr lang="ru-RU" sz="1400" b="1" u="sng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За </a:t>
            </a:r>
            <a:r>
              <a:rPr lang="ru-RU" sz="1400" b="1" u="sng" dirty="0">
                <a:solidFill>
                  <a:srgbClr val="C00000"/>
                </a:solidFill>
                <a:latin typeface="Century Gothic" panose="020B0502020202020204" pitchFamily="34" charset="0"/>
              </a:rPr>
              <a:t>последние 50 лет </a:t>
            </a:r>
            <a:r>
              <a:rPr lang="ru-RU" sz="1400" b="1" u="sng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потеряно 50% Природных Ресурсов Планеты</a:t>
            </a:r>
            <a:r>
              <a:rPr lang="ru-RU" sz="1400" b="1" dirty="0" smtClean="0">
                <a:latin typeface="Century Gothic" panose="020B0502020202020204" pitchFamily="34" charset="0"/>
              </a:rPr>
              <a:t>. Уничтожено </a:t>
            </a:r>
            <a:r>
              <a:rPr lang="ru-RU" sz="1400" b="1" dirty="0">
                <a:latin typeface="Century Gothic" panose="020B0502020202020204" pitchFamily="34" charset="0"/>
              </a:rPr>
              <a:t>7</a:t>
            </a:r>
            <a:r>
              <a:rPr lang="ru-RU" sz="1400" b="1" dirty="0" smtClean="0">
                <a:latin typeface="Century Gothic" panose="020B0502020202020204" pitchFamily="34" charset="0"/>
              </a:rPr>
              <a:t>0</a:t>
            </a:r>
            <a:r>
              <a:rPr lang="ru-RU" sz="1400" b="1" dirty="0">
                <a:latin typeface="Century Gothic" panose="020B0502020202020204" pitchFamily="34" charset="0"/>
              </a:rPr>
              <a:t>% мировых лесов. А 30% из тех, что ещё остались -</a:t>
            </a:r>
            <a:r>
              <a:rPr lang="ru-RU" sz="1400" b="1" dirty="0" smtClean="0">
                <a:latin typeface="Century Gothic" panose="020B0502020202020204" pitchFamily="34" charset="0"/>
              </a:rPr>
              <a:t> </a:t>
            </a:r>
            <a:r>
              <a:rPr lang="ru-RU" sz="1400" b="1" dirty="0">
                <a:latin typeface="Century Gothic" panose="020B0502020202020204" pitchFamily="34" charset="0"/>
              </a:rPr>
              <a:t>раздроблены на части и деградируют. Вырубка в них идёт </a:t>
            </a:r>
            <a:r>
              <a:rPr lang="ru-RU" sz="1400" b="1" dirty="0" smtClean="0">
                <a:latin typeface="Century Gothic" panose="020B0502020202020204" pitchFamily="34" charset="0"/>
              </a:rPr>
              <a:t>со скоростью 140 тысяч квадратных километров в год. </a:t>
            </a:r>
            <a:r>
              <a:rPr lang="ru-RU" sz="1400" b="1" dirty="0">
                <a:latin typeface="Century Gothic" panose="020B0502020202020204" pitchFamily="34" charset="0"/>
              </a:rPr>
              <a:t>Только за последние 10 лет площадь лесных массивов в мире сократилась на 1,4 миллиона квадратных километров. Для сравнения: площадь всех лесов в </a:t>
            </a:r>
            <a:r>
              <a:rPr lang="ru-RU" sz="1400" b="1">
                <a:latin typeface="Century Gothic" panose="020B0502020202020204" pitchFamily="34" charset="0"/>
              </a:rPr>
              <a:t>России </a:t>
            </a:r>
            <a:r>
              <a:rPr lang="ru-RU" sz="1400" b="1" smtClean="0">
                <a:latin typeface="Century Gothic" panose="020B0502020202020204" pitchFamily="34" charset="0"/>
              </a:rPr>
              <a:t>- </a:t>
            </a:r>
            <a:r>
              <a:rPr lang="ru-RU" sz="1400" b="1" dirty="0">
                <a:latin typeface="Century Gothic" panose="020B0502020202020204" pitchFamily="34" charset="0"/>
              </a:rPr>
              <a:t>8,5 миллионов квадратных километров. </a:t>
            </a:r>
            <a:r>
              <a:rPr lang="ru-RU" sz="1400" b="1" dirty="0" smtClean="0">
                <a:latin typeface="Century Gothic" panose="020B0502020202020204" pitchFamily="34" charset="0"/>
              </a:rPr>
              <a:t>Около </a:t>
            </a:r>
            <a:r>
              <a:rPr lang="ru-RU" sz="1400" b="1" dirty="0">
                <a:latin typeface="Century Gothic" panose="020B0502020202020204" pitchFamily="34" charset="0"/>
              </a:rPr>
              <a:t>трети всех антропогенных выбросов диоксида углерода происходит из-за </a:t>
            </a:r>
            <a:r>
              <a:rPr lang="ru-RU" sz="1400" b="1" dirty="0" err="1">
                <a:latin typeface="Century Gothic" panose="020B0502020202020204" pitchFamily="34" charset="0"/>
              </a:rPr>
              <a:t>обезлесивания</a:t>
            </a:r>
            <a:r>
              <a:rPr lang="ru-RU" sz="1400" b="1" dirty="0">
                <a:latin typeface="Century Gothic" panose="020B0502020202020204" pitchFamily="34" charset="0"/>
              </a:rPr>
              <a:t>. Через питание от корней и последующее испарение через листья, именно леса обеспечивают стабильный перенос влаги от океанов к центрам материков для наполнения рек, болот и грунтовых вод. Не станет лесов </a:t>
            </a:r>
            <a:r>
              <a:rPr lang="ru-RU" sz="1400" b="1" dirty="0" smtClean="0">
                <a:latin typeface="Century Gothic" panose="020B0502020202020204" pitchFamily="34" charset="0"/>
              </a:rPr>
              <a:t>- </a:t>
            </a:r>
            <a:r>
              <a:rPr lang="ru-RU" sz="1400" b="1" dirty="0">
                <a:latin typeface="Century Gothic" panose="020B0502020202020204" pitchFamily="34" charset="0"/>
              </a:rPr>
              <a:t>центральные части материков превратятся в </a:t>
            </a:r>
            <a:r>
              <a:rPr lang="ru-RU" sz="1400" b="1" dirty="0" smtClean="0">
                <a:latin typeface="Century Gothic" panose="020B0502020202020204" pitchFamily="34" charset="0"/>
              </a:rPr>
              <a:t>пустыни. Вместе </a:t>
            </a:r>
            <a:r>
              <a:rPr lang="ru-RU" sz="1400" b="1" dirty="0">
                <a:latin typeface="Century Gothic" panose="020B0502020202020204" pitchFamily="34" charset="0"/>
              </a:rPr>
              <a:t>с лесами уничтожено и более 45 тысяч </a:t>
            </a:r>
            <a:r>
              <a:rPr lang="ru-RU" sz="1400" b="1" dirty="0" smtClean="0">
                <a:latin typeface="Century Gothic" panose="020B0502020202020204" pitchFamily="34" charset="0"/>
              </a:rPr>
              <a:t>озер. За </a:t>
            </a:r>
            <a:r>
              <a:rPr lang="ru-RU" sz="1400" b="1" dirty="0">
                <a:latin typeface="Century Gothic" panose="020B0502020202020204" pitchFamily="34" charset="0"/>
              </a:rPr>
              <a:t>последние </a:t>
            </a:r>
            <a:r>
              <a:rPr lang="ru-RU" sz="1400" b="1" dirty="0" smtClean="0">
                <a:latin typeface="Century Gothic" panose="020B0502020202020204" pitchFamily="34" charset="0"/>
              </a:rPr>
              <a:t>полвека уничтожено </a:t>
            </a:r>
            <a:r>
              <a:rPr lang="ru-RU" sz="1400" b="1" dirty="0">
                <a:latin typeface="Century Gothic" panose="020B0502020202020204" pitchFamily="34" charset="0"/>
              </a:rPr>
              <a:t>четверть всех известных видов птиц, а 11% оставшихся находятся на грани вымирания. Только вдумайтесь: 40% всех известных на данный момент организмов на планете, относятся к классу вымирающих. Текущие темпы вымирания по разным подсчётам от 10 до 100 раз выше, чем в любой из предыдущих периодов массового вымирания в истории </a:t>
            </a:r>
            <a:r>
              <a:rPr lang="ru-RU" sz="1400" b="1" dirty="0" smtClean="0">
                <a:latin typeface="Century Gothic" panose="020B0502020202020204" pitchFamily="34" charset="0"/>
              </a:rPr>
              <a:t>Земли. </a:t>
            </a:r>
            <a:r>
              <a:rPr lang="ru-RU" sz="1000" dirty="0" smtClean="0">
                <a:latin typeface="Century Gothic" panose="020B0502020202020204" pitchFamily="34" charset="0"/>
              </a:rPr>
              <a:t>Источник</a:t>
            </a:r>
            <a:r>
              <a:rPr lang="ru-RU" sz="1000" dirty="0">
                <a:latin typeface="Century Gothic" panose="020B0502020202020204" pitchFamily="34" charset="0"/>
              </a:rPr>
              <a:t>: </a:t>
            </a:r>
            <a:r>
              <a:rPr lang="ru-RU" sz="1000" dirty="0">
                <a:latin typeface="Century Gothic" panose="020B0502020202020204" pitchFamily="34" charset="0"/>
                <a:hlinkClick r:id="rId2"/>
              </a:rPr>
              <a:t>http://fishki.net/1477772-chto-my-unichtozhili-na-planete-za-poslednie-50-let.html</a:t>
            </a:r>
            <a:r>
              <a:rPr lang="ru-RU" sz="1000" dirty="0">
                <a:latin typeface="Century Gothic" panose="020B0502020202020204" pitchFamily="34" charset="0"/>
              </a:rPr>
              <a:t> © </a:t>
            </a:r>
            <a:r>
              <a:rPr lang="ru-RU" sz="1000" dirty="0" smtClean="0">
                <a:latin typeface="Century Gothic" panose="020B0502020202020204" pitchFamily="34" charset="0"/>
              </a:rPr>
              <a:t>Fishki.net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000" dirty="0">
              <a:latin typeface="Century Gothic" panose="020B0502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 smtClean="0">
                <a:latin typeface="Century Gothic" panose="020B0502020202020204" pitchFamily="34" charset="0"/>
              </a:rPr>
              <a:t>	Автором </a:t>
            </a:r>
            <a:r>
              <a:rPr lang="ru-RU" sz="1400" b="1" smtClean="0">
                <a:latin typeface="Century Gothic" panose="020B0502020202020204" pitchFamily="34" charset="0"/>
              </a:rPr>
              <a:t>разработана программы</a:t>
            </a:r>
            <a:r>
              <a:rPr lang="en-US" sz="1400" b="1" smtClean="0">
                <a:latin typeface="Century Gothic" panose="020B0502020202020204" pitchFamily="34" charset="0"/>
              </a:rPr>
              <a:t>:</a:t>
            </a:r>
            <a:r>
              <a:rPr lang="ru-RU" sz="1400" b="1" smtClean="0">
                <a:latin typeface="Century Gothic" panose="020B0502020202020204" pitchFamily="34" charset="0"/>
              </a:rPr>
              <a:t> </a:t>
            </a:r>
            <a:r>
              <a:rPr lang="ru-RU" sz="1400" b="1" dirty="0" smtClean="0">
                <a:latin typeface="Century Gothic" panose="020B0502020202020204" pitchFamily="34" charset="0"/>
              </a:rPr>
              <a:t>«КОМПЛЕКСНОЕ ВОССОЗДАНИЕ ПРИРОДЫ», «100 ДЕРЕВЬЕВ»  (рис.10)</a:t>
            </a:r>
            <a:endParaRPr lang="ru-RU" sz="1400" b="1" dirty="0">
              <a:latin typeface="Century Gothic" panose="020B0502020202020204" pitchFamily="34" charset="0"/>
            </a:endParaRPr>
          </a:p>
        </p:txBody>
      </p:sp>
      <p:pic>
        <p:nvPicPr>
          <p:cNvPr id="5" name="Picture 5" descr="D:\Теремки\Конкурс Дальневосточный гектар\Горохов\Логотип\ФИ3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291" y="5990019"/>
            <a:ext cx="727866" cy="72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16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59691" y="5997999"/>
            <a:ext cx="676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1C4C2E"/>
                </a:solidFill>
                <a:latin typeface="Century Gothic" panose="020B0502020202020204" pitchFamily="34" charset="0"/>
              </a:rPr>
              <a:t>рис.7</a:t>
            </a:r>
            <a:endParaRPr lang="ru-RU" sz="1400" b="1" dirty="0">
              <a:solidFill>
                <a:srgbClr val="1C4C2E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9550" y="245533"/>
            <a:ext cx="61531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Century Gothic" panose="020B0502020202020204" pitchFamily="34" charset="0"/>
              </a:rPr>
              <a:t>	Пойма умершей реки (рис.9). Здесь несколько столетий назад протекала река, о чем свидетельствует плоское дно поймы. Для увеличения сельхозугодий много лет назад были вырублены леса вдоль реки. Предлагается воссоздавать природу в поймах умерших рек (рис.10). Действуя поэтапно (схемы 1-2-3-4-5) можно в короткие сроки воссоздавать природу, создавать уникальные Биосферные парки, заповедники и территории.</a:t>
            </a:r>
          </a:p>
        </p:txBody>
      </p:sp>
      <p:pic>
        <p:nvPicPr>
          <p:cNvPr id="2" name="Picture 2" descr="D:\Теремки\ПРАВЕДЬ\Аспекты организации поселений\Картинки\05 Комплексное Воссоздание Природ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239" y="245533"/>
            <a:ext cx="5295493" cy="62738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286796" y="2061415"/>
            <a:ext cx="5943892" cy="4457919"/>
            <a:chOff x="286796" y="3419475"/>
            <a:chExt cx="4008967" cy="300672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4098" name="Picture 2" descr="D:\Фото Видео\2013\2013 07\DSC0004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796" y="3419475"/>
              <a:ext cx="4008967" cy="3006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32976" y="3471607"/>
              <a:ext cx="456472" cy="2075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рис.9</a:t>
              </a:r>
              <a:endParaRPr lang="ru-RU" sz="1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609197" y="6068788"/>
            <a:ext cx="7777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рис.10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5" descr="D:\Теремки\Конкурс Дальневосточный гектар\Горохов\Логотип\ФИ3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291" y="5990019"/>
            <a:ext cx="727866" cy="72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98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451443" y="2760105"/>
            <a:ext cx="2654616" cy="3957780"/>
            <a:chOff x="277271" y="2760105"/>
            <a:chExt cx="2654616" cy="3957780"/>
          </a:xfrm>
        </p:grpSpPr>
        <p:pic>
          <p:nvPicPr>
            <p:cNvPr id="3074" name="Picture 2" descr="D:\Теремки\Фото Видео\РП\621852_image62365404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271" y="2760105"/>
              <a:ext cx="2654615" cy="194671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 descr="D:\Теремки\Фото Видео\РП\2015060515393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273" y="4706823"/>
              <a:ext cx="2654614" cy="201106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6" name="Picture 4" descr="D:\Теремки\Фото Видео\РП\posadka_derevev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028" y="2760105"/>
            <a:ext cx="8270443" cy="39620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7271" y="132843"/>
            <a:ext cx="117668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Century Gothic" panose="020B0502020202020204" pitchFamily="34" charset="0"/>
              </a:rPr>
              <a:t>	Почему </a:t>
            </a:r>
            <a:r>
              <a:rPr lang="ru-RU" sz="1400" b="1" dirty="0" smtClean="0">
                <a:solidFill>
                  <a:srgbClr val="1C4C2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100 ДЕРЕВЬЕВ?</a:t>
            </a:r>
            <a:r>
              <a:rPr lang="ru-RU" sz="1400" b="1" dirty="0" smtClean="0">
                <a:latin typeface="Century Gothic" panose="020B0502020202020204" pitchFamily="34" charset="0"/>
              </a:rPr>
              <a:t> Если нам вдвоем удавалось за два выходных высаживать по 500 саженцев кустарников и деревьев, то предполагается, что трудоспособный человек может высадить в год 100 деревьев. Берем расчет, что в определенной местности, в сельских поселениях насчитывается 1000 человек, которые могут высаживать по 100 саженцев в год. Одно дерево занимает 10м2. Итого 1000 человек Х 100 деревьев Х 10м2 = 1 000 000м2 лесных массивов в год, или 100га, или 1 квадратный километр. Если не просто высаживать леса, а по схеме Биосферного Купола (рис.7) включая каскады прудов, то получаем следующее. Ширина биосферного купола 300м (рис.7, схема 5), из них в центре 100м открытое пространство с каскадами прудов, пляжами, набережными, ... и по 100м слева и справа - лесные массивы «птичье крыло» (200м). Делим 1 000 000 м на 200 м = 5 000 м или 5 километров! Т.е. усилием 1000 человек за год можно создавать Биосферные Парки вдоль русел бывших рек протяженность 5 км! А если это 2 000 человек и по 200 деревьев в год, то получаем Биосферные Парки протяженность в 20 километров! За 10 лет это уже 200 км!</a:t>
            </a:r>
          </a:p>
          <a:p>
            <a:pPr algn="just"/>
            <a:r>
              <a:rPr lang="ru-RU" sz="1400" b="1" dirty="0" smtClean="0">
                <a:latin typeface="Century Gothic" panose="020B0502020202020204" pitchFamily="34" charset="0"/>
              </a:rPr>
              <a:t>	Замечательно будет, что вместе со взрослыми и дети будут сажать леса, воссоздавать природу, создавать биосферные парки и заповедники!</a:t>
            </a:r>
          </a:p>
        </p:txBody>
      </p:sp>
      <p:pic>
        <p:nvPicPr>
          <p:cNvPr id="5" name="Picture 5" descr="D:\Теремки\Конкурс Дальневосточный гектар\Горохов\Логотип\ФИ3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291" y="5990019"/>
            <a:ext cx="727866" cy="72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24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897923" y="439184"/>
            <a:ext cx="10857471" cy="6109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rgbClr val="1C4C2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	Основная идея «Концептуального проекта </a:t>
            </a:r>
            <a:r>
              <a:rPr lang="ru-RU" sz="1600" b="1" dirty="0">
                <a:solidFill>
                  <a:srgbClr val="1C4C2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БИОСФЕРНЫЙ </a:t>
            </a:r>
            <a:r>
              <a:rPr lang="ru-RU" sz="1600" b="1" dirty="0" smtClean="0">
                <a:solidFill>
                  <a:srgbClr val="1C4C2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КУПОЛ»</a:t>
            </a:r>
            <a:r>
              <a:rPr lang="en-US" sz="1600" b="1" dirty="0" smtClean="0">
                <a:solidFill>
                  <a:srgbClr val="1C4C2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:</a:t>
            </a:r>
            <a:endParaRPr lang="ru-RU" sz="1600" b="1" dirty="0" smtClean="0">
              <a:solidFill>
                <a:srgbClr val="1C4C2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u="sng" dirty="0" smtClean="0">
                <a:solidFill>
                  <a:srgbClr val="1C4C2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на гектаре земли воссоздать природу близкую к изначальному состоянию</a:t>
            </a:r>
            <a:r>
              <a:rPr lang="ru-RU" sz="1600" b="1" dirty="0" smtClean="0">
                <a:solidFill>
                  <a:srgbClr val="1C4C2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, природный баланс, симбиоз, уникальный микроклимат, улучшить многократно плодородие, создать самые благоприятные условия для жизни человека и его семьи</a:t>
            </a:r>
            <a:r>
              <a:rPr lang="en-US" sz="1600" b="1" dirty="0" smtClean="0">
                <a:solidFill>
                  <a:srgbClr val="1C4C2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;</a:t>
            </a:r>
            <a:r>
              <a:rPr lang="ru-RU" sz="1600" b="1" dirty="0" smtClean="0">
                <a:solidFill>
                  <a:srgbClr val="1C4C2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а так же пермакультура, </a:t>
            </a:r>
            <a:r>
              <a:rPr lang="ru-RU" sz="1600" b="1" dirty="0">
                <a:solidFill>
                  <a:srgbClr val="1C4C2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органическое </a:t>
            </a:r>
            <a:r>
              <a:rPr lang="ru-RU" sz="1600" b="1" dirty="0" smtClean="0">
                <a:solidFill>
                  <a:srgbClr val="1C4C2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земледелие</a:t>
            </a:r>
            <a:r>
              <a:rPr lang="ru-RU" sz="1600" b="1" dirty="0">
                <a:solidFill>
                  <a:srgbClr val="1C4C2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.</a:t>
            </a:r>
            <a:endParaRPr lang="ru-RU" sz="1600" b="1" dirty="0" smtClean="0">
              <a:solidFill>
                <a:srgbClr val="1C4C2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600" b="1" dirty="0" smtClean="0">
              <a:solidFill>
                <a:srgbClr val="1C4C2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1C4C2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	</a:t>
            </a:r>
            <a:r>
              <a:rPr lang="ru-RU" sz="1600" b="1" dirty="0" smtClean="0">
                <a:solidFill>
                  <a:srgbClr val="1C4C2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Применение концепции проекта возможно и необходимо на территориях</a:t>
            </a:r>
            <a:r>
              <a:rPr lang="en-US" sz="1600" b="1" dirty="0" smtClean="0">
                <a:solidFill>
                  <a:srgbClr val="1C4C2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</a:pPr>
            <a:r>
              <a:rPr lang="ru-RU" sz="16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экстремальных природных условий (пустыни, северные области)</a:t>
            </a:r>
            <a:r>
              <a:rPr lang="en-US" sz="16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;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</a:pPr>
            <a:r>
              <a:rPr lang="ru-RU" sz="16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родовых поместий</a:t>
            </a:r>
            <a:r>
              <a:rPr lang="en-US" sz="16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;</a:t>
            </a:r>
            <a:endParaRPr lang="ru-RU" sz="16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</a:pPr>
            <a:r>
              <a:rPr lang="ru-RU" sz="16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поселений (села, деревни, поселки, города)</a:t>
            </a:r>
            <a:r>
              <a:rPr lang="en-US" sz="16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;</a:t>
            </a:r>
            <a:endParaRPr lang="ru-RU" sz="1600" b="1" dirty="0" smtClean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</a:pPr>
            <a:r>
              <a:rPr lang="ru-RU" sz="16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пойм существующих и ранее существовавших рек</a:t>
            </a:r>
            <a:r>
              <a:rPr lang="en-US" sz="16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;</a:t>
            </a:r>
            <a:endParaRPr lang="ru-RU" sz="1600" b="1" dirty="0" smtClean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</a:pPr>
            <a:r>
              <a:rPr lang="ru-RU" sz="16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зон экологических катастроф, и т.д..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</a:pPr>
            <a:endParaRPr lang="ru-RU" sz="1600" b="1" dirty="0" smtClean="0">
              <a:solidFill>
                <a:srgbClr val="1C4C2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1C4C2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	</a:t>
            </a:r>
            <a:r>
              <a:rPr lang="ru-RU" sz="1600" b="1" dirty="0" smtClean="0">
                <a:solidFill>
                  <a:srgbClr val="1C4C2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Основные аспекты проекта</a:t>
            </a:r>
            <a:r>
              <a:rPr lang="en-US" sz="1600" b="1" dirty="0" smtClean="0">
                <a:solidFill>
                  <a:srgbClr val="1C4C2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6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Защита от ветровой эрозии, управление ветрами.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6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Термозащита.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6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З</a:t>
            </a:r>
            <a:r>
              <a:rPr lang="ru-RU" sz="16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ащита от водной эрозии, </a:t>
            </a:r>
            <a:r>
              <a:rPr lang="ru-RU" sz="16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водный ландшафт, </a:t>
            </a:r>
            <a:r>
              <a:rPr lang="ru-RU" sz="16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термоаккумулятор.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6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П</a:t>
            </a:r>
            <a:r>
              <a:rPr lang="ru-RU" sz="16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ротивопожарная защита.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6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В</a:t>
            </a:r>
            <a:r>
              <a:rPr lang="ru-RU" sz="16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осстановление плодородия.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6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Природный баланс, симбиоз, Биосферный Купол.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6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Моно или Пермакультура?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6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Создание Биосферного купола Поселения.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6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Комплексное Воссоздание Природы, создание Биосферных парков и Территорий.</a:t>
            </a:r>
            <a:endParaRPr lang="ru-RU" sz="16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5" descr="D:\Теремки\Конкурс Дальневосточный гектар\Горохов\Логотип\ФИ3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291" y="5990019"/>
            <a:ext cx="727866" cy="72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9442486" y="2336258"/>
            <a:ext cx="2316119" cy="3399121"/>
            <a:chOff x="9194800" y="2352417"/>
            <a:chExt cx="2396067" cy="3529564"/>
          </a:xfrm>
        </p:grpSpPr>
        <p:pic>
          <p:nvPicPr>
            <p:cNvPr id="7" name="Picture 2" descr="D:\Теремки\Фото Видео\РП\_ae_d1t_943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8122" y="2352417"/>
              <a:ext cx="2392745" cy="168061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D:\Теремки\Фото Видео\РП\ue_4t_178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4800" y="4187813"/>
              <a:ext cx="2395794" cy="169416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7535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498103" y="171899"/>
            <a:ext cx="11283719" cy="6531899"/>
            <a:chOff x="-276226" y="-5119688"/>
            <a:chExt cx="13107467" cy="7587627"/>
          </a:xfrm>
        </p:grpSpPr>
        <p:pic>
          <p:nvPicPr>
            <p:cNvPr id="1027" name="Picture 3" descr="D:\000\0. Проекты\00. Горохов\РП\РП вообще\Картинки\28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76226" y="-5119688"/>
              <a:ext cx="6391275" cy="4253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D:\000\0. Проекты\00. Горохов\РП\РП вообще\Картинки\24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049" y="-5102697"/>
              <a:ext cx="6716191" cy="4253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Группа 2"/>
            <p:cNvGrpSpPr/>
            <p:nvPr/>
          </p:nvGrpSpPr>
          <p:grpSpPr>
            <a:xfrm>
              <a:off x="-273051" y="-849412"/>
              <a:ext cx="13104292" cy="3317351"/>
              <a:chOff x="-276226" y="-183239"/>
              <a:chExt cx="16164019" cy="4091921"/>
            </a:xfrm>
          </p:grpSpPr>
          <p:pic>
            <p:nvPicPr>
              <p:cNvPr id="1029" name="Picture 5" descr="D:\000\0. Проекты\00. Горохов\РП\РП вообще\Картинки\22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76226" y="-183239"/>
                <a:ext cx="6391275" cy="40905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6" descr="D:\000\0. Проекты\00. Горохов\РП\РП вообще\Картинки\23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11874" y="-183238"/>
                <a:ext cx="9775919" cy="40919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" name="Picture 5" descr="D:\Теремки\Конкурс Дальневосточный гектар\Горохов\Логотип\ФИ3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291" y="5990019"/>
            <a:ext cx="727866" cy="72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5060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:\Теремки\Конкурс Дальневосточный гектар\Горохов\Логотип\ФИ3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291" y="5990019"/>
            <a:ext cx="727866" cy="72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8000" y="557086"/>
            <a:ext cx="113792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1C4C2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	</a:t>
            </a:r>
            <a:r>
              <a:rPr lang="ru-RU" b="1" dirty="0" smtClean="0">
                <a:solidFill>
                  <a:srgbClr val="1C4C2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ГОД ЭКОЛОГИИ</a:t>
            </a:r>
            <a:endParaRPr lang="ru-RU" b="1" dirty="0" smtClean="0">
              <a:latin typeface="Century Gothic" panose="020B0502020202020204" pitchFamily="34" charset="0"/>
            </a:endParaRPr>
          </a:p>
          <a:p>
            <a:pPr algn="just"/>
            <a:r>
              <a:rPr lang="ru-RU" sz="1400" b="1" dirty="0" smtClean="0">
                <a:latin typeface="Century Gothic" panose="020B0502020202020204" pitchFamily="34" charset="0"/>
              </a:rPr>
              <a:t/>
            </a:r>
            <a:br>
              <a:rPr lang="ru-RU" sz="1400" b="1" dirty="0" smtClean="0">
                <a:latin typeface="Century Gothic" panose="020B0502020202020204" pitchFamily="34" charset="0"/>
              </a:rPr>
            </a:br>
            <a:r>
              <a:rPr lang="ru-RU" sz="1400" b="1" dirty="0" smtClean="0">
                <a:latin typeface="Century Gothic" panose="020B0502020202020204" pitchFamily="34" charset="0"/>
              </a:rPr>
              <a:t>	Смотрел выступление Путина. Очень здорово и своевременно! </a:t>
            </a:r>
            <a:r>
              <a:rPr lang="ru-RU" sz="1200" dirty="0" smtClean="0">
                <a:latin typeface="Century Gothic" panose="020B0502020202020204" pitchFamily="34" charset="0"/>
                <a:hlinkClick r:id="rId4"/>
              </a:rPr>
              <a:t>http://kremlin.ru/misc/53602/videos/3387</a:t>
            </a:r>
            <a:r>
              <a:rPr lang="ru-RU" sz="1400" b="1" dirty="0" smtClean="0">
                <a:latin typeface="Century Gothic" panose="020B0502020202020204" pitchFamily="34" charset="0"/>
              </a:rPr>
              <a:t/>
            </a:r>
            <a:br>
              <a:rPr lang="ru-RU" sz="1400" b="1" dirty="0" smtClean="0">
                <a:latin typeface="Century Gothic" panose="020B0502020202020204" pitchFamily="34" charset="0"/>
              </a:rPr>
            </a:br>
            <a:r>
              <a:rPr lang="ru-RU" sz="1400" b="1" dirty="0" smtClean="0">
                <a:latin typeface="Century Gothic" panose="020B0502020202020204" pitchFamily="34" charset="0"/>
              </a:rPr>
              <a:t>Давайте подумаем и структурируем тему Экологии.</a:t>
            </a:r>
          </a:p>
          <a:p>
            <a:pPr algn="just"/>
            <a:r>
              <a:rPr lang="ru-RU" sz="1400" b="1" dirty="0" smtClean="0">
                <a:latin typeface="Century Gothic" panose="020B0502020202020204" pitchFamily="34" charset="0"/>
              </a:rPr>
              <a:t>	Экология в современном понимании - это охрана окружающей среды, т.е. задача на сегодняшний день Сохранение Окружающей Среды, того что еще осталось, или –</a:t>
            </a:r>
          </a:p>
          <a:p>
            <a:pPr algn="just"/>
            <a:endParaRPr lang="ru-RU" sz="1400" b="1" dirty="0" smtClean="0">
              <a:latin typeface="Century Gothic" panose="020B0502020202020204" pitchFamily="34" charset="0"/>
            </a:endParaRPr>
          </a:p>
          <a:p>
            <a:pPr algn="just"/>
            <a:r>
              <a:rPr lang="ru-RU" sz="1400" b="1" dirty="0" smtClean="0">
                <a:latin typeface="Century Gothic" panose="020B0502020202020204" pitchFamily="34" charset="0"/>
              </a:rPr>
              <a:t>	</a:t>
            </a:r>
            <a:r>
              <a:rPr lang="ru-RU" sz="1400" b="1" dirty="0" smtClean="0">
                <a:solidFill>
                  <a:srgbClr val="1C4C2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1.СОХРАНЕНИЕ</a:t>
            </a:r>
            <a:r>
              <a:rPr lang="ru-RU" sz="1400" b="1" dirty="0" smtClean="0">
                <a:latin typeface="Century Gothic" panose="020B0502020202020204" pitchFamily="34" charset="0"/>
              </a:rPr>
              <a:t> хотя бы в нынешнем ее состоянии. Не допустить или остановить дальнейшее загрязнение окружающей среды, и т.д. . Замечательно! А если мы начинаем сажать леса, восстанавливать реки, перерабатываем отходы, отказываемся от загрязняющих природу производств, восстанавливаем плодородие земли, и т.д. - то это уже следующий шаг –</a:t>
            </a:r>
          </a:p>
          <a:p>
            <a:pPr algn="just"/>
            <a:endParaRPr lang="ru-RU" sz="1400" b="1" dirty="0" smtClean="0">
              <a:latin typeface="Century Gothic" panose="020B0502020202020204" pitchFamily="34" charset="0"/>
            </a:endParaRPr>
          </a:p>
          <a:p>
            <a:pPr algn="just"/>
            <a:r>
              <a:rPr lang="ru-RU" sz="1400" b="1" dirty="0" smtClean="0">
                <a:latin typeface="Century Gothic" panose="020B0502020202020204" pitchFamily="34" charset="0"/>
              </a:rPr>
              <a:t>	</a:t>
            </a:r>
            <a:r>
              <a:rPr lang="ru-RU" sz="1400" b="1" dirty="0" smtClean="0">
                <a:solidFill>
                  <a:srgbClr val="1C4C2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2.ВОССТАНОВЛЕНИЕ ПРИРОДЫ</a:t>
            </a:r>
          </a:p>
          <a:p>
            <a:pPr algn="just"/>
            <a:r>
              <a:rPr lang="ru-RU" sz="1400" b="1" dirty="0" smtClean="0">
                <a:latin typeface="Century Gothic" panose="020B0502020202020204" pitchFamily="34" charset="0"/>
              </a:rPr>
              <a:t>А есть что делать дальше? Следующий шаг? Я думаю есть, это –</a:t>
            </a:r>
          </a:p>
          <a:p>
            <a:pPr algn="just"/>
            <a:endParaRPr lang="ru-RU" sz="1400" b="1" dirty="0" smtClean="0">
              <a:latin typeface="Century Gothic" panose="020B0502020202020204" pitchFamily="34" charset="0"/>
            </a:endParaRPr>
          </a:p>
          <a:p>
            <a:pPr algn="just"/>
            <a:r>
              <a:rPr lang="ru-RU" sz="1400" b="1" dirty="0" smtClean="0">
                <a:latin typeface="Century Gothic" panose="020B0502020202020204" pitchFamily="34" charset="0"/>
              </a:rPr>
              <a:t>	</a:t>
            </a:r>
            <a:r>
              <a:rPr lang="ru-RU" sz="1400" b="1" dirty="0" smtClean="0">
                <a:solidFill>
                  <a:srgbClr val="1C4C2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3.ВОССОЗДАНИЕ ПРИРОДЫ</a:t>
            </a:r>
            <a:r>
              <a:rPr lang="ru-RU" sz="1400" b="1" dirty="0" smtClean="0">
                <a:latin typeface="Century Gothic" panose="020B0502020202020204" pitchFamily="34" charset="0"/>
              </a:rPr>
              <a:t>, т.е. её </a:t>
            </a:r>
            <a:r>
              <a:rPr lang="ru-RU" sz="1400" b="1" dirty="0" smtClean="0">
                <a:solidFill>
                  <a:srgbClr val="1C4C2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ИЗНАЧАЛЬНОГО ГАРМОНИЧНОГО СОСТОЯНИЯ.</a:t>
            </a:r>
            <a:r>
              <a:rPr lang="ru-RU" sz="1400" b="1" dirty="0" smtClean="0">
                <a:latin typeface="Century Gothic" panose="020B0502020202020204" pitchFamily="34" charset="0"/>
              </a:rPr>
              <a:t> Природный баланс, симбиоз растений и животных. Сначала на своих Родовых Поместьях, участках земли делать комплексные действия по созданию Уникального Микроклимата переходящего в Биосферный Купол - комплексное, мгновенное (в масштабах поколения), за 4-5 лет воссоздание природы во всех смыслах, после которого у вас в Поместье и возникает Пространство Счастья, Благополучия и Любви на физическом и информационном уровне. Не существуют аналогов этому на сегодняшний день, дающих такие потрясающие результаты. Далее это Биосферные парки, где по таким же принципам воссоздается природа: в поймах бывших рек, в экологически опасных районах, пустынях, и т.д... Далее - Биосферные Поселения, включая существующие деревни, поселки, города малые и большие. Одновременно - поселения Нового Типа - Поселения Родовых Поместий. Биосферные Районы, Регионы, Страны, Материки и Территории Земной Поверхности - БИОСФЕРНАЯ ПЛАНЕТА! Произойдет мгновенное, за 20-40 лет, Воссоздание Изначального Состояния нашей Планеты, Матушки Земли. Мы спасем цивилизацию и людей от планетарной экологической катастрофы!!</a:t>
            </a:r>
          </a:p>
        </p:txBody>
      </p:sp>
    </p:spTree>
    <p:extLst>
      <p:ext uri="{BB962C8B-B14F-4D97-AF65-F5344CB8AC3E}">
        <p14:creationId xmlns:p14="http://schemas.microsoft.com/office/powerpoint/2010/main" val="68538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Теремки\Фото Видео\Картинки\ЗЕМЛЯ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24" y="203881"/>
            <a:ext cx="6381750" cy="6451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Теремки\Фото Видео\Картинки\ЗЕМЛЯ 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024" y="203879"/>
            <a:ext cx="4838500" cy="6451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D:\Теремки\Конкурс Дальневосточный гектар\Горохов\Логотип\ФИ3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291" y="5990019"/>
            <a:ext cx="727866" cy="72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3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1072" y="5167592"/>
            <a:ext cx="1176232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dirty="0" smtClean="0">
                <a:latin typeface="Century Gothic" panose="020B0502020202020204" pitchFamily="34" charset="0"/>
              </a:rPr>
              <a:t>Горохов Юрий Иванович</a:t>
            </a:r>
          </a:p>
          <a:p>
            <a:pPr algn="just"/>
            <a:r>
              <a:rPr lang="ru-RU" sz="900" dirty="0">
                <a:latin typeface="Century Gothic" panose="020B0502020202020204" pitchFamily="34" charset="0"/>
              </a:rPr>
              <a:t>а</a:t>
            </a:r>
            <a:r>
              <a:rPr lang="ru-RU" sz="900" dirty="0" smtClean="0">
                <a:latin typeface="Century Gothic" panose="020B0502020202020204" pitchFamily="34" charset="0"/>
              </a:rPr>
              <a:t>рхитектор</a:t>
            </a:r>
            <a:r>
              <a:rPr lang="ru-RU" sz="900" dirty="0">
                <a:latin typeface="Century Gothic" panose="020B0502020202020204" pitchFamily="34" charset="0"/>
              </a:rPr>
              <a:t>, член Союза </a:t>
            </a:r>
            <a:r>
              <a:rPr lang="ru-RU" sz="900" dirty="0" smtClean="0">
                <a:latin typeface="Century Gothic" panose="020B0502020202020204" pitchFamily="34" charset="0"/>
              </a:rPr>
              <a:t>Архитекторов </a:t>
            </a:r>
            <a:r>
              <a:rPr lang="ru-RU" sz="900" dirty="0">
                <a:latin typeface="Century Gothic" panose="020B0502020202020204" pitchFamily="34" charset="0"/>
              </a:rPr>
              <a:t>России. </a:t>
            </a:r>
            <a:r>
              <a:rPr lang="ru-RU" sz="900" dirty="0" smtClean="0">
                <a:latin typeface="Century Gothic" panose="020B0502020202020204" pitchFamily="34" charset="0"/>
              </a:rPr>
              <a:t>Рязань.</a:t>
            </a:r>
          </a:p>
          <a:p>
            <a:pPr algn="just"/>
            <a:r>
              <a:rPr lang="ru-RU" sz="900" dirty="0">
                <a:latin typeface="Century Gothic" panose="020B0502020202020204" pitchFamily="34" charset="0"/>
              </a:rPr>
              <a:t>П</a:t>
            </a:r>
            <a:r>
              <a:rPr lang="ru-RU" sz="900" dirty="0" smtClean="0">
                <a:latin typeface="Century Gothic" panose="020B0502020202020204" pitchFamily="34" charset="0"/>
              </a:rPr>
              <a:t>рактическая архитектура, Органическая и Эргономическая Архитектура, Принцип Пространственного Взаимодействия, организация поселений </a:t>
            </a:r>
            <a:r>
              <a:rPr lang="ru-RU" sz="900" dirty="0">
                <a:latin typeface="Century Gothic" panose="020B0502020202020204" pitchFamily="34" charset="0"/>
              </a:rPr>
              <a:t>Родовых </a:t>
            </a:r>
            <a:r>
              <a:rPr lang="ru-RU" sz="900" dirty="0" smtClean="0">
                <a:latin typeface="Century Gothic" panose="020B0502020202020204" pitchFamily="34" charset="0"/>
              </a:rPr>
              <a:t>поместий, руководитель поселения </a:t>
            </a:r>
            <a:r>
              <a:rPr lang="ru-RU" sz="900" dirty="0" smtClean="0">
                <a:latin typeface="Century Gothic" panose="020B0502020202020204" pitchFamily="34" charset="0"/>
                <a:hlinkClick r:id="rId2"/>
              </a:rPr>
              <a:t>ТЕРЕМКИ</a:t>
            </a:r>
            <a:r>
              <a:rPr lang="ru-RU" sz="900" dirty="0" smtClean="0">
                <a:latin typeface="Century Gothic" panose="020B0502020202020204" pitchFamily="34" charset="0"/>
              </a:rPr>
              <a:t>, Микромодель </a:t>
            </a:r>
            <a:r>
              <a:rPr lang="ru-RU" sz="900" dirty="0">
                <a:latin typeface="Century Gothic" panose="020B0502020202020204" pitchFamily="34" charset="0"/>
              </a:rPr>
              <a:t>будущей России </a:t>
            </a:r>
            <a:r>
              <a:rPr lang="ru-RU" sz="900" dirty="0" smtClean="0">
                <a:latin typeface="Century Gothic" panose="020B0502020202020204" pitchFamily="34" charset="0"/>
              </a:rPr>
              <a:t>ПРАВЕДЬ, возрождение Села, Биосферный Купол, Программа </a:t>
            </a:r>
            <a:r>
              <a:rPr lang="ru-RU" sz="900" dirty="0">
                <a:latin typeface="Century Gothic" panose="020B0502020202020204" pitchFamily="34" charset="0"/>
              </a:rPr>
              <a:t>100 </a:t>
            </a:r>
            <a:r>
              <a:rPr lang="ru-RU" sz="900" dirty="0" smtClean="0">
                <a:latin typeface="Century Gothic" panose="020B0502020202020204" pitchFamily="34" charset="0"/>
              </a:rPr>
              <a:t>деревьев или комплексное Воссоздание </a:t>
            </a:r>
            <a:r>
              <a:rPr lang="ru-RU" sz="900" dirty="0">
                <a:latin typeface="Century Gothic" panose="020B0502020202020204" pitchFamily="34" charset="0"/>
              </a:rPr>
              <a:t>П</a:t>
            </a:r>
            <a:r>
              <a:rPr lang="ru-RU" sz="900" dirty="0" smtClean="0">
                <a:latin typeface="Century Gothic" panose="020B0502020202020204" pitchFamily="34" charset="0"/>
              </a:rPr>
              <a:t>рироды, Русская Речь, Поселение СВЕТЛОЕ Рязань, Поселение РОДНОЕ Дальний Восток, Купольный Дом Вегетарий.</a:t>
            </a:r>
          </a:p>
          <a:p>
            <a:pPr algn="just"/>
            <a:r>
              <a:rPr lang="ru-RU" sz="900" dirty="0" smtClean="0">
                <a:latin typeface="Century Gothic" panose="020B0502020202020204" pitchFamily="34" charset="0"/>
              </a:rPr>
              <a:t>т.89105628470, </a:t>
            </a:r>
            <a:r>
              <a:rPr lang="en-US" sz="900" dirty="0" smtClean="0">
                <a:latin typeface="Century Gothic" panose="020B0502020202020204" pitchFamily="34" charset="0"/>
                <a:hlinkClick r:id="rId3"/>
              </a:rPr>
              <a:t>yi-gorohov@yandex.ru</a:t>
            </a:r>
            <a:r>
              <a:rPr lang="ru-RU" sz="900" dirty="0" smtClean="0">
                <a:latin typeface="Century Gothic" panose="020B0502020202020204" pitchFamily="34" charset="0"/>
              </a:rPr>
              <a:t>, </a:t>
            </a:r>
            <a:r>
              <a:rPr lang="en-US" sz="900" dirty="0">
                <a:latin typeface="Century Gothic" panose="020B0502020202020204" pitchFamily="34" charset="0"/>
                <a:hlinkClick r:id="rId4"/>
              </a:rPr>
              <a:t>https://yadi.sk/d/-</a:t>
            </a:r>
            <a:r>
              <a:rPr lang="en-US" sz="900" dirty="0" smtClean="0">
                <a:latin typeface="Century Gothic" panose="020B0502020202020204" pitchFamily="34" charset="0"/>
                <a:hlinkClick r:id="rId4"/>
              </a:rPr>
              <a:t>fa9AWb5sDRQM</a:t>
            </a:r>
            <a:endParaRPr lang="ru-RU" sz="900" dirty="0" smtClean="0">
              <a:latin typeface="Century Gothic" panose="020B0502020202020204" pitchFamily="34" charset="0"/>
            </a:endParaRPr>
          </a:p>
          <a:p>
            <a:pPr algn="just"/>
            <a:endParaRPr lang="ru-RU" sz="900" dirty="0" smtClean="0">
              <a:latin typeface="Century Gothic" panose="020B0502020202020204" pitchFamily="34" charset="0"/>
            </a:endParaRPr>
          </a:p>
          <a:p>
            <a:pPr algn="just"/>
            <a:r>
              <a:rPr lang="ru-RU" sz="1200" b="1" dirty="0" smtClean="0">
                <a:latin typeface="Century Gothic" panose="020B0502020202020204" pitchFamily="34" charset="0"/>
              </a:rPr>
              <a:t>Всех </a:t>
            </a:r>
            <a:r>
              <a:rPr lang="ru-RU" sz="1200" b="1" dirty="0">
                <a:latin typeface="Century Gothic" panose="020B0502020202020204" pitchFamily="34" charset="0"/>
              </a:rPr>
              <a:t>Благ!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201071" y="353332"/>
            <a:ext cx="11762329" cy="4630057"/>
            <a:chOff x="-7661275" y="5508625"/>
            <a:chExt cx="28194000" cy="9753600"/>
          </a:xfrm>
        </p:grpSpPr>
        <p:pic>
          <p:nvPicPr>
            <p:cNvPr id="7" name="Picture 3" descr="D:\Теремки\Фото Видео\Картинки\ЗЕМЛЯ 2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61275" y="5508625"/>
              <a:ext cx="12192000" cy="9753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5" descr="D:\Теремки\Фото Видео\Картинки\ЗЕМЛЯ 4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6965" y="5508625"/>
              <a:ext cx="15605760" cy="9753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5" descr="D:\Теремки\Конкурс Дальневосточный гектар\Горохов\Логотип\ФИ3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291" y="5990019"/>
            <a:ext cx="727866" cy="72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1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Теремки\Фестивали Конференции Вебинары\Биосферное планирование Территорий 2018\Вебинар\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06" y="225073"/>
            <a:ext cx="11488814" cy="642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D:\Теремки\Конкурс Дальневосточный гектар\Горохов\Логотип\ФИ3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291" y="5990019"/>
            <a:ext cx="727866" cy="72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826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275087" y="264223"/>
            <a:ext cx="5462814" cy="6307906"/>
            <a:chOff x="6983284" y="691635"/>
            <a:chExt cx="4906570" cy="5313363"/>
          </a:xfrm>
        </p:grpSpPr>
        <p:pic>
          <p:nvPicPr>
            <p:cNvPr id="5" name="Picture 8" descr="D:\000\0. Проекты\01. Жилые дома\КДВ\КДВ КРЕС\РП\РП сверху 3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3284" y="691635"/>
              <a:ext cx="4906570" cy="5313363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7065768" y="5697221"/>
              <a:ext cx="607874" cy="2592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rgbClr val="1C4C2E"/>
                  </a:solidFill>
                  <a:latin typeface="Century Gothic" panose="020B0502020202020204" pitchFamily="34" charset="0"/>
                </a:rPr>
                <a:t>рис.1</a:t>
              </a:r>
              <a:endParaRPr lang="ru-RU" sz="1400" b="1" dirty="0">
                <a:solidFill>
                  <a:srgbClr val="1C4C2E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8" name="Picture 2" descr="D:\Теремки\Сайт\Сайт Алексея\Для сайта Алексея\Проект РП\Проект РП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274" y="264221"/>
            <a:ext cx="3747424" cy="63079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D:\Теремки\Конкурс Дальневосточный гектар\Горохов\Логотип\ФИ3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291" y="5990019"/>
            <a:ext cx="727866" cy="72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20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711199" y="482600"/>
            <a:ext cx="10690817" cy="59780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1C4C2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	1. ЗАЩИТА ОТ ВЕТРОВОЙ ЭРОЗИИ, УПРАВЛЕНИЕ ВЕТРАМИ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400" b="1" dirty="0" smtClean="0">
              <a:solidFill>
                <a:srgbClr val="1C4C2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	Это необходимо для защиты почвенного слоя и для здорового роста растений.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	</a:t>
            </a: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На примере Родового поместья высаживание кустарников и деревьев </a:t>
            </a:r>
            <a:r>
              <a:rPr lang="ru-RU" sz="1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по определенным принципам позволяет </a:t>
            </a: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за 3-5 </a:t>
            </a:r>
            <a:r>
              <a:rPr lang="ru-RU" sz="1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лет сделать эффективную </a:t>
            </a: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защиту от неблагоприятного воздействия ветров.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	В самом начале освоения участка (рис.1 и 2) по периметру участка высаживается живая изгородь (барбарис, боярышник, пузыреплодник, шиповник, или другие кустарники вашего региона), которая является первым барьером на пути движения ветров, она же является защитой от проникновения и визуальной защитой участка. Высота составляет 2-2,5м. При правильной посадке уже через 3-5 лет она начнет выполнять свою функцию. Целесообразно для ускоренной организации ветрозащиты высаживать быстрорастущие кустарники и деревья (в средней полосе это канадский клен, пирамидальный тополь, ...). Далее, двигаясь ближе к центру поместья, делается аллея шириной 3-4 метра. После в два ряда высаживается высокий кустарник (сирень, черемуха, рябина), 4-7м высотой, потом лиственный лес (10-20м) и хвойный лес (20-40м, ель, сосна, кедр). Посадка делается в порядке высоты кустарников и деревьев - низкие с краю, высокие к центру участка. Если смотреть с боку, то получается очертание крыла птицы. За счет такой формы мы направляем ветра в верхние воздушные слои. Размеры участка при возможности лучше принимать в соотношении</a:t>
            </a:r>
            <a:r>
              <a:rPr lang="en-US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: </a:t>
            </a: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один к корень из двух, или 1</a:t>
            </a:r>
            <a:r>
              <a:rPr lang="en-US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:</a:t>
            </a: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1,414. Если участок 1га, то соотношение сторон 85х120м. В центре участка образуем открытое пространство прим. 50х70м, где - жилой дом, хозяйственный двор, сад, огород, зеленая лужайка, пруд.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400" b="1" dirty="0" smtClean="0">
              <a:solidFill>
                <a:srgbClr val="1C4C2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srgbClr val="1C4C2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	2. ТЕРМОЗАЩИТА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400" b="1" dirty="0">
              <a:solidFill>
                <a:srgbClr val="1C4C2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	Кустарники и </a:t>
            </a: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деревья, </a:t>
            </a:r>
            <a:r>
              <a:rPr lang="ru-RU" sz="1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определенным </a:t>
            </a: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образом </a:t>
            </a:r>
            <a:r>
              <a:rPr lang="ru-RU" sz="1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посаженные на </a:t>
            </a: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участке, </a:t>
            </a:r>
            <a:r>
              <a:rPr lang="ru-RU" sz="1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создают своего рода термос или термозащиту, которая препятствует проникновению </a:t>
            </a: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с ветрами экстремально </a:t>
            </a:r>
            <a:r>
              <a:rPr lang="ru-RU" sz="1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низких или высоких температур внутрь участка. К тому же с холодных ветреных сторон (север, северо-запад, запад) посадка кустарников и деревьев делается наиболее плотно, а с южных сторон делается более разреженно для лучшего проникновения в центральную часть участка солнечных лучей. Возникает своего рода «солнечная ловушка</a:t>
            </a: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».</a:t>
            </a:r>
            <a:endParaRPr lang="ru-RU" sz="14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400" b="1" dirty="0" smtClean="0">
              <a:solidFill>
                <a:srgbClr val="1C4C2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</a:pPr>
            <a:endParaRPr lang="ru-RU" sz="1400" b="1" dirty="0" smtClean="0">
              <a:solidFill>
                <a:srgbClr val="1C4C2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</a:pPr>
            <a:endParaRPr lang="ru-RU" sz="1400" b="1" dirty="0" smtClean="0">
              <a:solidFill>
                <a:srgbClr val="1C4C2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5" descr="D:\Теремки\Конкурс Дальневосточный гектар\Горохов\Логотип\ФИ3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291" y="5990019"/>
            <a:ext cx="727866" cy="72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70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257174" y="626532"/>
            <a:ext cx="11668125" cy="5448551"/>
            <a:chOff x="573643" y="970856"/>
            <a:chExt cx="10742648" cy="4952051"/>
          </a:xfrm>
        </p:grpSpPr>
        <p:pic>
          <p:nvPicPr>
            <p:cNvPr id="5" name="Picture 9" descr="D:\000\0. Проекты\01. Жилые дома\КДВ\КДВ КРЕС\РП\РП сбоку 3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643" y="970856"/>
              <a:ext cx="10742648" cy="4952051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628947" y="5565864"/>
              <a:ext cx="623106" cy="279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rgbClr val="1C4C2E"/>
                  </a:solidFill>
                  <a:latin typeface="Century Gothic" panose="020B0502020202020204" pitchFamily="34" charset="0"/>
                </a:rPr>
                <a:t>рис.2</a:t>
              </a:r>
              <a:endParaRPr lang="ru-RU" sz="1400" b="1" dirty="0">
                <a:solidFill>
                  <a:srgbClr val="1C4C2E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8" name="Picture 5" descr="D:\Теремки\Конкурс Дальневосточный гектар\Горохов\Логотип\ФИ3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291" y="5990019"/>
            <a:ext cx="727866" cy="72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23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:\Теремки\Конкурс Дальневосточный гектар\Горохов\Логотип\ФИ3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291" y="5990019"/>
            <a:ext cx="727866" cy="72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 txBox="1">
            <a:spLocks/>
          </p:cNvSpPr>
          <p:nvPr/>
        </p:nvSpPr>
        <p:spPr>
          <a:xfrm>
            <a:off x="406400" y="173152"/>
            <a:ext cx="11350024" cy="65447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1C4C2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	3. ЗАЩИТА ОТ ВОДНОЙ ЭРОЗИИ, ВОДНЫЙ ЛАНДШАФТ, ТЕРМОАККУМУЛЯТОР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400" b="1" dirty="0" smtClean="0">
              <a:solidFill>
                <a:srgbClr val="1C4C2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	Защита от водной </a:t>
            </a:r>
            <a:r>
              <a:rPr lang="ru-RU" sz="1400" b="1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эрозии </a:t>
            </a:r>
            <a:r>
              <a:rPr lang="ru-RU" sz="1400" b="1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позволяет сохранить гумус - верхний плодородный слой. Во время больших дождей, или весной, во время таяния снегов, образуются значительные </a:t>
            </a: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водные потоки, которые образуют овраги и смывают гумус. Для предотвращения этого по границе участка делается межа (канавка), глубиной 30-40см.. Это позволяет разбить большие потоки на более м</a:t>
            </a:r>
            <a:r>
              <a:rPr lang="ru-RU" sz="1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елкие, </a:t>
            </a: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которые уводят воду </a:t>
            </a:r>
            <a:r>
              <a:rPr lang="ru-RU" sz="1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мимо </a:t>
            </a: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участка. Далее эти потоки можно по микроруслам направить в пруды, расположенные на участке.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	Если позволяет рельеф и природные условия, </a:t>
            </a:r>
            <a:r>
              <a:rPr lang="ru-RU" sz="1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то на участке </a:t>
            </a: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делаются </a:t>
            </a:r>
            <a:r>
              <a:rPr lang="ru-RU" sz="1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пруд или каскад </a:t>
            </a: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прудов. Они имеют огромное значение для создания микроклимата. Большая водная масса дает необходимую влажность на участке, к тому же она является по сути термоаккумулятором, т.е. в холодное время дает тепло, в жаркое время дает прохладу. На участке резко снижается суточные и сезонный перепад температур.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	Пруд дает приятные </a:t>
            </a:r>
            <a:r>
              <a:rPr lang="ru-RU" sz="1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м</a:t>
            </a: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еста отдыха детей и взрослых - пляжи. В пруде можно выращивать рыбу. Если создать микропотоки, то вода в пруде не будет застаиваться, и пруд не будет заболачиваться </a:t>
            </a:r>
            <a:r>
              <a:rPr lang="ru-RU" sz="14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(детально в докладе)</a:t>
            </a: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.</a:t>
            </a:r>
            <a:endParaRPr lang="ru-RU" sz="14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400" b="1" dirty="0" smtClean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1C4C2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	4. ПРОТИВОПОЖАРНАЯ ЗАЩИТА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400" b="1" dirty="0">
              <a:solidFill>
                <a:srgbClr val="1C4C2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	Защита от пожаров имеет крайне важное значение. Представьте. Вы сами или со своей семьей в течении многих лет обустраивали свой участок, сажали живую изгородь, лес лиственный и хвойный, сад, огород, построили дом. И вдруг это все в одно мгновенье может исчезнуть, сгореть. К сожалению леса на территории России горят каждый год. Выгорают тысячи, сотни тысяч гектаров. Вспомним тяжелый 2010 год. Исчезло невероятное количество лесов, а так же сел, деревень.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	Вокруг своего поместья </a:t>
            </a:r>
            <a:r>
              <a:rPr lang="ru-RU" sz="1400" b="1" u="sng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возможно и нужно</a:t>
            </a: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 создать максимально эффективную защиту от пожаров. При выполнении генплана поселения необходимо между участками предусмотреть хозяйственный проезд метра 3-4. Его засаживают плотной низкорастущей травой (например белый клевер), которая не пропускает огонь. Слева и справа от хоз. проезда - живые изгороди по 1 метру, за ними аллеи метра 3-4, которые тоже засаживаются плотной низкорастущей травой. В итоге мы имеем эффективную противопожарную полосу шириной 10-18 метров, которая в </a:t>
            </a:r>
            <a:r>
              <a:rPr lang="ru-RU" sz="1400" b="1" i="1" u="sng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разы</a:t>
            </a: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 снижает риск проникновения огня на участок.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	</a:t>
            </a: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Добавим</a:t>
            </a:r>
            <a:r>
              <a:rPr lang="ru-RU" sz="1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, что высокие деревья нецелесообразно высаживать в этих зонах. Через них огню легче перекинуться на соседние </a:t>
            </a: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участки, к </a:t>
            </a:r>
            <a:r>
              <a:rPr lang="ru-RU" sz="1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тому же высокие деревья </a:t>
            </a: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на краю участка создают </a:t>
            </a:r>
            <a:r>
              <a:rPr lang="ru-RU" sz="1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тень на соседних участках и ухудшают их инсоляцию.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400" b="1" dirty="0" smtClean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45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Фото Видео\00 Фото\Картинки\efotos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1" y="1599052"/>
            <a:ext cx="5835252" cy="38104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Фото Видео\00 Фото\Картинки\efotos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460" y="1599052"/>
            <a:ext cx="5683740" cy="37984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D:\Теремки\Конкурс Дальневосточный гектар\Горохов\Логотип\ФИ3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291" y="5990019"/>
            <a:ext cx="727866" cy="72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817719" y="455220"/>
            <a:ext cx="10862505" cy="60765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1C4C2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	5. ВОССТАНОВЛЕНИЕ ПЛОДОРОДИЯ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400" b="1" dirty="0" smtClean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	Когда </a:t>
            </a:r>
            <a:r>
              <a:rPr lang="ru-RU" sz="1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вы получили участок и начали обустраивать его, то в первое время на участке, как правило, начинает бурно расти жесткий сорняк (пырей, полынь, чертополох, ...). Его ни в коем случае нельзя выкашивать. Жесткий сорняк на молекулярном уровне перерабатывает, расщепляет всю ту гадость - химические удобрения, которые за многие годы вносились в землю. Переработав, он сам примерно через 2 года уходит. Появляется мягкий сорняк - одуванчик и подобные травы. Заметим, что в природе «сорняков» или «сорных трав» не существует. Каждая травинка или былинка имеет свое предназначение. Одуванчик и подобные травы еще на более тонком уровне перерабатывают остатки химического воздействия на землю. Далее через год-два у нас появились поляны ромашек. Потом появилось разнотравье. Практически восстановилась почва. Четыре года назад сами появились грибы, полевая земляника и клубника, разнотравье. Грибы - маслята, подберезовики, свинушки, волнушки. Начали появляться белые, лисички, рыжики, грузди. По некоторым подсчетам в 2015г. можно было собрать более 100 ведер грибов и более 20 ведер полевой земляники и клубники. На соседних пустующих участках или где хозяева полностью выкашивали траву и садили кустарники и деревья не по таким принципам, появление такого разнообразия и микроклимата не произошло.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	</a:t>
            </a: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Хочу отметить - все что делалось на участке в 3га очень реально и по затратам, и по силам, и по времени. Автору проекта вдвоем удалось по сути сделать первый этап создания микроклимата и Биосферного Купола на участке, потратив всего 20 </a:t>
            </a:r>
            <a:r>
              <a:rPr lang="ru-RU" sz="1400" b="1" dirty="0" err="1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т.р</a:t>
            </a: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. для высадки элитного сада в 80 деревьев. Остальные саженцы брались не в ущерб окружающей среде, в питомниках и в местах где поросль была обречена на гибель.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	За 10 лет (2007 - 2017гг.) на участке высажено более 4-х тысяч кустарников и деревьев. Удавалось вдвоем  за два выходных дня (суббота и воскресенье) высаживать по 500 саженцев!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	</a:t>
            </a:r>
            <a:r>
              <a:rPr lang="ru-RU" sz="1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После выполнения вышесказанных моментов через 3-5 лет начинает возникать природный баланс и микроклимат. Через 7 лет он уже более </a:t>
            </a: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ощутим.</a:t>
            </a:r>
            <a:endParaRPr lang="ru-RU" sz="1400" b="1" dirty="0">
              <a:solidFill>
                <a:srgbClr val="1C4C2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	В своем </a:t>
            </a: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  <a:hlinkClick r:id="rId2"/>
              </a:rPr>
              <a:t>Родовом Поместье</a:t>
            </a: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https://yandex.ru/maps/?ll=39.542187,54.520745&amp;z=18&amp;l=sat,skl</a:t>
            </a: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 в Рязанской области, в Рязанском районе, в Екимовском поселении, Поселение Родовых Поместий ТЕРЕМКИ, сделан Биосферный Купол </a:t>
            </a:r>
            <a:r>
              <a:rPr lang="ru-RU" sz="14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(см рис. 3, 4, 5). </a:t>
            </a:r>
            <a:r>
              <a:rPr lang="ru-RU" sz="1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На рис.3 состояние участка после оформления. Рис.4 - через 6 лет. Рис.5 - через 10 лет, 2017 год.</a:t>
            </a:r>
          </a:p>
        </p:txBody>
      </p:sp>
      <p:pic>
        <p:nvPicPr>
          <p:cNvPr id="4" name="Picture 5" descr="D:\Теремки\Конкурс Дальневосточный гектар\Горохов\Логотип\ФИ3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291" y="5990019"/>
            <a:ext cx="727866" cy="72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85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152400" y="5076664"/>
            <a:ext cx="11927048" cy="1781336"/>
            <a:chOff x="152400" y="2021828"/>
            <a:chExt cx="11927048" cy="1781336"/>
          </a:xfrm>
        </p:grpSpPr>
        <p:pic>
          <p:nvPicPr>
            <p:cNvPr id="3075" name="Picture 3" descr="D:\Фото Видео\2016\2016 07\еее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04" b="-5704"/>
            <a:stretch/>
          </p:blipFill>
          <p:spPr bwMode="auto">
            <a:xfrm>
              <a:off x="152400" y="2021828"/>
              <a:ext cx="11927048" cy="1781336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одзаголовок 2"/>
            <p:cNvSpPr txBox="1">
              <a:spLocks/>
            </p:cNvSpPr>
            <p:nvPr/>
          </p:nvSpPr>
          <p:spPr>
            <a:xfrm>
              <a:off x="152400" y="3435288"/>
              <a:ext cx="523875" cy="2608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ru-RU" sz="1000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 Gothic" panose="020B0502020202020204" pitchFamily="34" charset="0"/>
                  <a:cs typeface="Times New Roman" panose="02020603050405020304" pitchFamily="18" charset="0"/>
                </a:rPr>
                <a:t>2016г.</a:t>
              </a:r>
              <a:endParaRPr lang="ru-RU" sz="1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endParaRPr>
            </a:p>
            <a:p>
              <a:pPr marL="0" indent="0" algn="just">
                <a:lnSpc>
                  <a:spcPct val="100000"/>
                </a:lnSpc>
                <a:spcBef>
                  <a:spcPts val="0"/>
                </a:spcBef>
                <a:buNone/>
              </a:pPr>
              <a:endParaRPr lang="ru-RU" sz="10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-316726" y="3212319"/>
            <a:ext cx="12362631" cy="1797698"/>
            <a:chOff x="-316726" y="147958"/>
            <a:chExt cx="12362631" cy="1797698"/>
          </a:xfrm>
        </p:grpSpPr>
        <p:pic>
          <p:nvPicPr>
            <p:cNvPr id="4" name="Picture 7" descr="D:\Фото Видео\2015\2015 10\Фото\2015-10-17 14-39-09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471" r="3471"/>
            <a:stretch/>
          </p:blipFill>
          <p:spPr bwMode="auto">
            <a:xfrm>
              <a:off x="-316726" y="147958"/>
              <a:ext cx="12362631" cy="1797698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Подзаголовок 2"/>
            <p:cNvSpPr txBox="1">
              <a:spLocks/>
            </p:cNvSpPr>
            <p:nvPr/>
          </p:nvSpPr>
          <p:spPr>
            <a:xfrm>
              <a:off x="104775" y="1680553"/>
              <a:ext cx="523875" cy="24445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ru-RU" sz="1000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 Gothic" panose="020B0502020202020204" pitchFamily="34" charset="0"/>
                  <a:cs typeface="Times New Roman" panose="02020603050405020304" pitchFamily="18" charset="0"/>
                </a:rPr>
                <a:t>2013г.</a:t>
              </a:r>
              <a:endParaRPr lang="ru-RU" sz="1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endParaRPr>
            </a:p>
            <a:p>
              <a:pPr marL="0" indent="0" algn="just">
                <a:lnSpc>
                  <a:spcPct val="100000"/>
                </a:lnSpc>
                <a:spcBef>
                  <a:spcPts val="0"/>
                </a:spcBef>
                <a:buNone/>
              </a:pPr>
              <a:endParaRPr lang="ru-RU" sz="10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Picture 5" descr="D:\Теремки\Конкурс Дальневосточный гектар\Горохов\Логотип\ФИ3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291" y="5990019"/>
            <a:ext cx="727866" cy="72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152400" y="247649"/>
            <a:ext cx="11893505" cy="2828926"/>
            <a:chOff x="152400" y="247649"/>
            <a:chExt cx="11893505" cy="2828926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152400" y="247649"/>
              <a:ext cx="11893505" cy="2828926"/>
              <a:chOff x="152400" y="247649"/>
              <a:chExt cx="12153240" cy="2731771"/>
            </a:xfrm>
          </p:grpSpPr>
          <p:pic>
            <p:nvPicPr>
              <p:cNvPr id="1027" name="Picture 3" descr="D:\Фото Видео\2006\P5080014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89385" y="247649"/>
                <a:ext cx="2836987" cy="27317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 descr="D:\Фото Видео\2009\2009 06\DSC00466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26294" y="247650"/>
                <a:ext cx="2836986" cy="27317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2" descr="D:\Фото Видео\2006\P5080007.JP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247650"/>
                <a:ext cx="2836987" cy="27317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9" name="Picture 5" descr="D:\Фото Видео\2009\2009 08\DSC00015.JP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63280" y="247649"/>
                <a:ext cx="3642360" cy="27317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Подзаголовок 2"/>
            <p:cNvSpPr txBox="1">
              <a:spLocks/>
            </p:cNvSpPr>
            <p:nvPr/>
          </p:nvSpPr>
          <p:spPr>
            <a:xfrm>
              <a:off x="152400" y="2832118"/>
              <a:ext cx="523875" cy="24445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ru-RU" sz="1000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 Gothic" panose="020B0502020202020204" pitchFamily="34" charset="0"/>
                  <a:cs typeface="Times New Roman" panose="02020603050405020304" pitchFamily="18" charset="0"/>
                </a:rPr>
                <a:t>2007г.</a:t>
              </a:r>
              <a:endParaRPr lang="ru-RU" sz="1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endParaRPr>
            </a:p>
            <a:p>
              <a:pPr marL="0" indent="0" algn="just">
                <a:lnSpc>
                  <a:spcPct val="100000"/>
                </a:lnSpc>
                <a:spcBef>
                  <a:spcPts val="0"/>
                </a:spcBef>
                <a:buNone/>
              </a:pPr>
              <a:endParaRPr lang="ru-RU" sz="10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Подзаголовок 2"/>
            <p:cNvSpPr txBox="1">
              <a:spLocks/>
            </p:cNvSpPr>
            <p:nvPr/>
          </p:nvSpPr>
          <p:spPr>
            <a:xfrm>
              <a:off x="2928754" y="2832118"/>
              <a:ext cx="523875" cy="24445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ru-RU" sz="1000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 Gothic" panose="020B0502020202020204" pitchFamily="34" charset="0"/>
                  <a:cs typeface="Times New Roman" panose="02020603050405020304" pitchFamily="18" charset="0"/>
                </a:rPr>
                <a:t>2007г.</a:t>
              </a:r>
              <a:endParaRPr lang="ru-RU" sz="1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endParaRPr>
            </a:p>
            <a:p>
              <a:pPr marL="0" indent="0" algn="just">
                <a:lnSpc>
                  <a:spcPct val="100000"/>
                </a:lnSpc>
                <a:spcBef>
                  <a:spcPts val="0"/>
                </a:spcBef>
                <a:buNone/>
              </a:pPr>
              <a:endParaRPr lang="ru-RU" sz="10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Подзаголовок 2"/>
            <p:cNvSpPr txBox="1">
              <a:spLocks/>
            </p:cNvSpPr>
            <p:nvPr/>
          </p:nvSpPr>
          <p:spPr>
            <a:xfrm>
              <a:off x="5705033" y="2832118"/>
              <a:ext cx="523875" cy="24445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ru-RU" sz="1000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 Gothic" panose="020B0502020202020204" pitchFamily="34" charset="0"/>
                  <a:cs typeface="Times New Roman" panose="02020603050405020304" pitchFamily="18" charset="0"/>
                </a:rPr>
                <a:t>2009г.</a:t>
              </a:r>
              <a:endParaRPr lang="ru-RU" sz="1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endParaRPr>
            </a:p>
            <a:p>
              <a:pPr marL="0" indent="0" algn="just">
                <a:lnSpc>
                  <a:spcPct val="100000"/>
                </a:lnSpc>
                <a:spcBef>
                  <a:spcPts val="0"/>
                </a:spcBef>
                <a:buNone/>
              </a:pPr>
              <a:endParaRPr lang="ru-RU" sz="10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Подзаголовок 2"/>
            <p:cNvSpPr txBox="1">
              <a:spLocks/>
            </p:cNvSpPr>
            <p:nvPr/>
          </p:nvSpPr>
          <p:spPr>
            <a:xfrm>
              <a:off x="8472737" y="2832118"/>
              <a:ext cx="523875" cy="24445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ru-RU" sz="1000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 Gothic" panose="020B0502020202020204" pitchFamily="34" charset="0"/>
                  <a:cs typeface="Times New Roman" panose="02020603050405020304" pitchFamily="18" charset="0"/>
                </a:rPr>
                <a:t>2009г.</a:t>
              </a:r>
              <a:endParaRPr lang="ru-RU" sz="1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endParaRPr>
            </a:p>
            <a:p>
              <a:pPr marL="0" indent="0" algn="just">
                <a:lnSpc>
                  <a:spcPct val="100000"/>
                </a:lnSpc>
                <a:spcBef>
                  <a:spcPts val="0"/>
                </a:spcBef>
                <a:buNone/>
              </a:pPr>
              <a:endParaRPr lang="ru-RU" sz="10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52399" y="265261"/>
            <a:ext cx="676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рис.3</a:t>
            </a:r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2399" y="3287431"/>
            <a:ext cx="676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1C4C2E"/>
                </a:solidFill>
                <a:latin typeface="Century Gothic" panose="020B0502020202020204" pitchFamily="34" charset="0"/>
              </a:rPr>
              <a:t>рис.4</a:t>
            </a:r>
            <a:endParaRPr lang="ru-RU" sz="1400" b="1" dirty="0">
              <a:solidFill>
                <a:srgbClr val="1C4C2E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5943" y="5093953"/>
            <a:ext cx="676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1C4C2E"/>
                </a:solidFill>
                <a:latin typeface="Century Gothic" panose="020B0502020202020204" pitchFamily="34" charset="0"/>
              </a:rPr>
              <a:t>рис.5</a:t>
            </a:r>
            <a:endParaRPr lang="ru-RU" sz="1400" b="1" dirty="0">
              <a:solidFill>
                <a:srgbClr val="1C4C2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62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3186</TotalTime>
  <Words>137</Words>
  <Application>Microsoft Office PowerPoint</Application>
  <PresentationFormat>Произвольный</PresentationFormat>
  <Paragraphs>120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идеи-проекта</dc:title>
  <dc:creator>SORABOTNIK</dc:creator>
  <cp:lastModifiedBy>Ciceron</cp:lastModifiedBy>
  <cp:revision>208</cp:revision>
  <dcterms:created xsi:type="dcterms:W3CDTF">2016-03-23T13:49:56Z</dcterms:created>
  <dcterms:modified xsi:type="dcterms:W3CDTF">2018-03-23T10:24:02Z</dcterms:modified>
</cp:coreProperties>
</file>