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metadata" ContentType="application/binary"/>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9" r:id="rId2"/>
  </p:sldMasterIdLst>
  <p:notesMasterIdLst>
    <p:notesMasterId r:id="rId66"/>
  </p:notesMasterIdLst>
  <p:sldIdLst>
    <p:sldId id="256" r:id="rId3"/>
    <p:sldId id="257" r:id="rId4"/>
    <p:sldId id="281" r:id="rId5"/>
    <p:sldId id="282" r:id="rId6"/>
    <p:sldId id="284" r:id="rId7"/>
    <p:sldId id="303" r:id="rId8"/>
    <p:sldId id="258" r:id="rId9"/>
    <p:sldId id="308" r:id="rId10"/>
    <p:sldId id="259" r:id="rId11"/>
    <p:sldId id="309" r:id="rId12"/>
    <p:sldId id="260" r:id="rId13"/>
    <p:sldId id="288" r:id="rId14"/>
    <p:sldId id="261" r:id="rId15"/>
    <p:sldId id="311" r:id="rId16"/>
    <p:sldId id="262" r:id="rId17"/>
    <p:sldId id="310" r:id="rId18"/>
    <p:sldId id="285" r:id="rId19"/>
    <p:sldId id="286" r:id="rId20"/>
    <p:sldId id="307" r:id="rId21"/>
    <p:sldId id="263" r:id="rId22"/>
    <p:sldId id="291" r:id="rId23"/>
    <p:sldId id="264" r:id="rId24"/>
    <p:sldId id="312" r:id="rId25"/>
    <p:sldId id="265" r:id="rId26"/>
    <p:sldId id="266" r:id="rId27"/>
    <p:sldId id="267" r:id="rId28"/>
    <p:sldId id="313" r:id="rId29"/>
    <p:sldId id="292" r:id="rId30"/>
    <p:sldId id="268" r:id="rId31"/>
    <p:sldId id="314" r:id="rId32"/>
    <p:sldId id="269" r:id="rId33"/>
    <p:sldId id="270" r:id="rId34"/>
    <p:sldId id="271" r:id="rId35"/>
    <p:sldId id="289" r:id="rId36"/>
    <p:sldId id="290" r:id="rId37"/>
    <p:sldId id="302" r:id="rId38"/>
    <p:sldId id="315" r:id="rId39"/>
    <p:sldId id="272" r:id="rId40"/>
    <p:sldId id="293" r:id="rId41"/>
    <p:sldId id="301" r:id="rId42"/>
    <p:sldId id="296" r:id="rId43"/>
    <p:sldId id="299" r:id="rId44"/>
    <p:sldId id="316" r:id="rId45"/>
    <p:sldId id="317" r:id="rId46"/>
    <p:sldId id="323" r:id="rId47"/>
    <p:sldId id="318" r:id="rId48"/>
    <p:sldId id="319" r:id="rId49"/>
    <p:sldId id="320" r:id="rId50"/>
    <p:sldId id="321" r:id="rId51"/>
    <p:sldId id="322" r:id="rId52"/>
    <p:sldId id="287" r:id="rId53"/>
    <p:sldId id="274" r:id="rId54"/>
    <p:sldId id="305" r:id="rId55"/>
    <p:sldId id="275" r:id="rId56"/>
    <p:sldId id="276" r:id="rId57"/>
    <p:sldId id="306" r:id="rId58"/>
    <p:sldId id="277" r:id="rId59"/>
    <p:sldId id="278" r:id="rId60"/>
    <p:sldId id="300" r:id="rId61"/>
    <p:sldId id="298" r:id="rId62"/>
    <p:sldId id="279" r:id="rId63"/>
    <p:sldId id="280" r:id="rId64"/>
    <p:sldId id="304" r:id="rId65"/>
  </p:sldIdLst>
  <p:sldSz cx="12192000" cy="6858000"/>
  <p:notesSz cx="6858000" cy="9144000"/>
  <p:embeddedFontLst>
    <p:embeddedFont>
      <p:font typeface="Impact" pitchFamily="34" charset="0"/>
      <p:regular r:id="rId67"/>
    </p:embeddedFont>
    <p:embeddedFont>
      <p:font typeface="Roboto"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2160">
          <p15:clr>
            <a:srgbClr val="A4A3A4"/>
          </p15:clr>
        </p15:guide>
        <p15:guide id="2" pos="384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2" roundtripDataSignature="AMtx7mhX6Ckdmn10lBbQTa3ftyww1ffSj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002164"/>
    <a:srgbClr val="33CCFF"/>
    <a:srgbClr val="5DD5FF"/>
    <a:srgbClr val="00FFFF"/>
    <a:srgbClr val="11C1FF"/>
    <a:srgbClr val="0033CC"/>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31BC7522-53C9-4387-A8EC-A7B0865E2FD8}">
  <a:tblStyle styleId="{31BC7522-53C9-4387-A8EC-A7B0865E2FD8}"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 styleId="{2B0C6236-8558-454E-A318-C4AB14765A2B}" styleName="Table_1">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12700" cap="flat" cmpd="sng">
              <a:solidFill>
                <a:schemeClr val="accent5"/>
              </a:solidFill>
              <a:prstDash val="solid"/>
              <a:round/>
              <a:headEnd type="none" w="sm" len="sm"/>
              <a:tailEnd type="none" w="sm" len="sm"/>
            </a:ln>
          </a:top>
          <a:bottom>
            <a:ln w="12700" cap="flat" cmpd="sng">
              <a:solidFill>
                <a:schemeClr val="accent5"/>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5">
              <a:alpha val="20000"/>
            </a:schemeClr>
          </a:solidFill>
        </a:fill>
      </a:tcStyle>
    </a:band1H>
    <a:band2H>
      <a:tcTxStyle b="off" i="off"/>
      <a:tcStyle>
        <a:tcBdr/>
      </a:tcStyle>
    </a:band2H>
    <a:band1V>
      <a:tcTxStyle b="off" i="off"/>
      <a:tcStyle>
        <a:tcBdr/>
        <a:fill>
          <a:solidFill>
            <a:schemeClr val="accent5">
              <a:alpha val="20000"/>
            </a:schemeClr>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12700" cap="flat" cmpd="sng">
              <a:solidFill>
                <a:schemeClr val="accent5"/>
              </a:solidFill>
              <a:prstDash val="solid"/>
              <a:round/>
              <a:headEnd type="none" w="sm" len="sm"/>
              <a:tailEnd type="none" w="sm" len="sm"/>
            </a:ln>
          </a:top>
        </a:tcBdr>
        <a:fill>
          <a:solidFill>
            <a:srgbClr val="FFFFFF">
              <a:alpha val="0"/>
            </a:srgbClr>
          </a:solidFill>
        </a:fill>
      </a:tcStyle>
    </a:lastRow>
    <a:seCell>
      <a:tcTxStyle b="off" i="off"/>
      <a:tcStyle>
        <a:tcBdr/>
      </a:tcStyle>
    </a:seCell>
    <a:swCell>
      <a:tcTxStyle b="off" i="off"/>
      <a:tcStyle>
        <a:tcBdr/>
      </a:tcStyle>
    </a:swCell>
    <a:firstRow>
      <a:tcTxStyle b="on" i="off"/>
      <a:tcStyle>
        <a:tcBdr>
          <a:bottom>
            <a:ln w="12700" cap="flat" cmpd="sng">
              <a:solidFill>
                <a:schemeClr val="accent5"/>
              </a:solidFill>
              <a:prstDash val="solid"/>
              <a:round/>
              <a:headEnd type="none" w="sm" len="sm"/>
              <a:tailEnd type="none" w="sm" len="sm"/>
            </a:ln>
          </a:bottom>
        </a:tcBdr>
        <a:fill>
          <a:solidFill>
            <a:srgbClr val="FFFFFF">
              <a:alpha val="0"/>
            </a:srgbClr>
          </a:solidFill>
        </a:fill>
      </a:tcStyle>
    </a:firstRow>
    <a:neCell>
      <a:tcTxStyle b="off" i="off"/>
      <a:tcStyle>
        <a:tcBdr/>
      </a:tcStyle>
    </a:neCell>
    <a:nwCell>
      <a:tcTxStyle b="off" i="off"/>
      <a:tcStyle>
        <a:tcBdr/>
      </a:tcStyle>
    </a:nwCell>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napToGrid="0">
      <p:cViewPr>
        <p:scale>
          <a:sx n="70" d="100"/>
          <a:sy n="70" d="100"/>
        </p:scale>
        <p:origin x="-720" y="-54"/>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font" Target="fonts/font2.fntdata"/><Relationship Id="rId76"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notesMaster" Target="notesMasters/notesMaster1.xml"/><Relationship Id="rId7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font" Target="fonts/font3.fntdata"/><Relationship Id="rId8" Type="http://schemas.openxmlformats.org/officeDocument/2006/relationships/slide" Target="slides/slide6.xml"/><Relationship Id="rId51" Type="http://schemas.openxmlformats.org/officeDocument/2006/relationships/slide" Target="slides/slide49.xml"/><Relationship Id="rId72" Type="http://customschemas.google.com/relationships/presentationmetadata" Target="meta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4.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 xmlns:p14="http://schemas.microsoft.com/office/powerpoint/2010/main" val="315340959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1" name="Google Shape;1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3337820474_0_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6" name="Google Shape;206;g13337820474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3337820474_0_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7" name="Google Shape;217;g13337820474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3337820474_0_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7" name="Google Shape;217;g13337820474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13337820474_0_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6" name="Google Shape;206;g13337820474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356f88980c_1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8" name="Google Shape;228;g1356f88980c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356f88980c_1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8" name="Google Shape;228;g1356f88980c_1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9" name="Google Shape;239;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3337820474_0_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0" name="Google Shape;250;g1333782047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13337820474_0_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1" name="Google Shape;261;g13337820474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3" name="Google Shape;27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0" name="Google Shape;16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3" name="Google Shape;27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1356f88980c_1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4" name="Google Shape;284;g1356f88980c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356f88980c_1_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5" name="Google Shape;295;g1356f88980c_1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13337820474_0_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06" name="Google Shape;306;g13337820474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356f88980c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7" name="Google Shape;317;g1356f88980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356f88980c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7" name="Google Shape;317;g1356f88980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356f88980c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7" name="Google Shape;317;g1356f88980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356f88980c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17" name="Google Shape;317;g1356f88980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8" name="Google Shape;32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8" name="Google Shape;32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0" name="Google Shape;16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8" name="Google Shape;32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8" name="Google Shape;328;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350" name="Google Shape;350;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6" name="Google Shape;13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35060590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1" name="Google Shape;361;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2" name="Google Shape;372;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6" name="Google Shape;13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194042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9" name="Google Shape;389;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0" name="Google Shape;400;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6" name="Google Shape;13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4227301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0" name="Google Shape;16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6" name="Google Shape;13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284955751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1" name="Google Shape;411;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3" name="Google Shape;423;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6" name="Google Shape;13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 xmlns:p14="http://schemas.microsoft.com/office/powerpoint/2010/main" val="9232646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0" name="Google Shape;160;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356f88980c_1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3" name="Google Shape;173;g1356f88980c_1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4" name="Google Shape;184;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3337820474_0_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5" name="Google Shape;195;g13337820474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13337820474_0_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5" name="Google Shape;195;g13337820474_0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Титульный слайд" type="title">
  <p:cSld name="TITLE">
    <p:spTree>
      <p:nvGrpSpPr>
        <p:cNvPr id="1" name="Shape 11"/>
        <p:cNvGrpSpPr/>
        <p:nvPr/>
      </p:nvGrpSpPr>
      <p:grpSpPr>
        <a:xfrm>
          <a:off x="0" y="0"/>
          <a:ext cx="0" cy="0"/>
          <a:chOff x="0" y="0"/>
          <a:chExt cx="0" cy="0"/>
        </a:xfrm>
      </p:grpSpPr>
      <p:sp>
        <p:nvSpPr>
          <p:cNvPr id="12" name="Google Shape;12;p1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Заголовок и объект" type="obj">
  <p:cSld name="OBJECT">
    <p:spTree>
      <p:nvGrpSpPr>
        <p:cNvPr id="1" name="Shape 80"/>
        <p:cNvGrpSpPr/>
        <p:nvPr/>
      </p:nvGrpSpPr>
      <p:grpSpPr>
        <a:xfrm>
          <a:off x="0" y="0"/>
          <a:ext cx="0" cy="0"/>
          <a:chOff x="0" y="0"/>
          <a:chExt cx="0" cy="0"/>
        </a:xfrm>
      </p:grpSpPr>
      <p:sp>
        <p:nvSpPr>
          <p:cNvPr id="81" name="Google Shape;81;p35"/>
          <p:cNvSpPr txBox="1">
            <a:spLocks noGrp="1"/>
          </p:cNvSpPr>
          <p:nvPr>
            <p:ph type="title"/>
          </p:nvPr>
        </p:nvSpPr>
        <p:spPr>
          <a:xfrm>
            <a:off x="838200" y="365125"/>
            <a:ext cx="10271100" cy="5478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Титульный слайд" type="title">
  <p:cSld name="TITLE">
    <p:spTree>
      <p:nvGrpSpPr>
        <p:cNvPr id="1" name="Shape 86"/>
        <p:cNvGrpSpPr/>
        <p:nvPr/>
      </p:nvGrpSpPr>
      <p:grpSpPr>
        <a:xfrm>
          <a:off x="0" y="0"/>
          <a:ext cx="0" cy="0"/>
          <a:chOff x="0" y="0"/>
          <a:chExt cx="0" cy="0"/>
        </a:xfrm>
      </p:grpSpPr>
      <p:sp>
        <p:nvSpPr>
          <p:cNvPr id="87" name="Google Shape;87;p3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3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89" name="Google Shape;89;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Заголовок раздела" type="secHead">
  <p:cSld name="SECTION_HEADER">
    <p:spTree>
      <p:nvGrpSpPr>
        <p:cNvPr id="1" name="Shape 92"/>
        <p:cNvGrpSpPr/>
        <p:nvPr/>
      </p:nvGrpSpPr>
      <p:grpSpPr>
        <a:xfrm>
          <a:off x="0" y="0"/>
          <a:ext cx="0" cy="0"/>
          <a:chOff x="0" y="0"/>
          <a:chExt cx="0" cy="0"/>
        </a:xfrm>
      </p:grpSpPr>
      <p:sp>
        <p:nvSpPr>
          <p:cNvPr id="93" name="Google Shape;93;p3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3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95" name="Google Shape;95;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Два объекта" type="twoObj">
  <p:cSld name="TWO_OBJECTS">
    <p:spTree>
      <p:nvGrpSpPr>
        <p:cNvPr id="1" name="Shape 98"/>
        <p:cNvGrpSpPr/>
        <p:nvPr/>
      </p:nvGrpSpPr>
      <p:grpSpPr>
        <a:xfrm>
          <a:off x="0" y="0"/>
          <a:ext cx="0" cy="0"/>
          <a:chOff x="0" y="0"/>
          <a:chExt cx="0" cy="0"/>
        </a:xfrm>
      </p:grpSpPr>
      <p:sp>
        <p:nvSpPr>
          <p:cNvPr id="99" name="Google Shape;99;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0" name="Google Shape;100;p3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3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pPr marL="0" lvl="0" indent="0" algn="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Сравнение" type="twoTxTwoObj">
  <p:cSld name="TWO_OBJECTS_WITH_TEXT">
    <p:spTree>
      <p:nvGrpSpPr>
        <p:cNvPr id="1" name="Shape 105"/>
        <p:cNvGrpSpPr/>
        <p:nvPr/>
      </p:nvGrpSpPr>
      <p:grpSpPr>
        <a:xfrm>
          <a:off x="0" y="0"/>
          <a:ext cx="0" cy="0"/>
          <a:chOff x="0" y="0"/>
          <a:chExt cx="0" cy="0"/>
        </a:xfrm>
      </p:grpSpPr>
      <p:sp>
        <p:nvSpPr>
          <p:cNvPr id="106" name="Google Shape;106;p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08" name="Google Shape;108;p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10" name="Google Shape;110;p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1" name="Google Shape;111;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pPr marL="0" lvl="0" indent="0" algn="r"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TITLE_ONLY">
    <p:spTree>
      <p:nvGrpSpPr>
        <p:cNvPr id="1" name="Shape 114"/>
        <p:cNvGrpSpPr/>
        <p:nvPr/>
      </p:nvGrpSpPr>
      <p:grpSpPr>
        <a:xfrm>
          <a:off x="0" y="0"/>
          <a:ext cx="0" cy="0"/>
          <a:chOff x="0" y="0"/>
          <a:chExt cx="0" cy="0"/>
        </a:xfrm>
      </p:grpSpPr>
      <p:sp>
        <p:nvSpPr>
          <p:cNvPr id="115" name="Google Shape;115;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pPr marL="0" lvl="0" indent="0" algn="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Пустой слайд" type="blank">
  <p:cSld name="BLANK">
    <p:spTree>
      <p:nvGrpSpPr>
        <p:cNvPr id="1" name="Shape 119"/>
        <p:cNvGrpSpPr/>
        <p:nvPr/>
      </p:nvGrpSpPr>
      <p:grpSpPr>
        <a:xfrm>
          <a:off x="0" y="0"/>
          <a:ext cx="0" cy="0"/>
          <a:chOff x="0" y="0"/>
          <a:chExt cx="0" cy="0"/>
        </a:xfrm>
      </p:grpSpPr>
      <p:sp>
        <p:nvSpPr>
          <p:cNvPr id="120" name="Google Shape;120;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1" name="Google Shape;121;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pPr marL="0" lvl="0" indent="0" algn="r" rtl="0">
                <a:spcBef>
                  <a:spcPts val="0"/>
                </a:spcBef>
                <a:spcAft>
                  <a:spcPts val="0"/>
                </a:spcAft>
                <a:buNone/>
              </a:pP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Объект с подписью" type="objTx">
  <p:cSld name="OBJECT_WITH_CAPTION_TEXT">
    <p:spTree>
      <p:nvGrpSpPr>
        <p:cNvPr id="1" name="Shape 123"/>
        <p:cNvGrpSpPr/>
        <p:nvPr/>
      </p:nvGrpSpPr>
      <p:grpSpPr>
        <a:xfrm>
          <a:off x="0" y="0"/>
          <a:ext cx="0" cy="0"/>
          <a:chOff x="0" y="0"/>
          <a:chExt cx="0" cy="0"/>
        </a:xfrm>
      </p:grpSpPr>
      <p:sp>
        <p:nvSpPr>
          <p:cNvPr id="124" name="Google Shape;124;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26" name="Google Shape;126;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27" name="Google Shape;127;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pPr marL="0" lvl="0" indent="0" algn="r" rtl="0">
                <a:spcBef>
                  <a:spcPts val="0"/>
                </a:spcBef>
                <a:spcAft>
                  <a:spcPts val="0"/>
                </a:spcAft>
                <a:buNone/>
              </a:pP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PICTURE_WITH_CAPTION_TEXT">
    <p:spTree>
      <p:nvGrpSpPr>
        <p:cNvPr id="1" name="Shape 130"/>
        <p:cNvGrpSpPr/>
        <p:nvPr/>
      </p:nvGrpSpPr>
      <p:grpSpPr>
        <a:xfrm>
          <a:off x="0" y="0"/>
          <a:ext cx="0" cy="0"/>
          <a:chOff x="0" y="0"/>
          <a:chExt cx="0" cy="0"/>
        </a:xfrm>
      </p:grpSpPr>
      <p:sp>
        <p:nvSpPr>
          <p:cNvPr id="131" name="Google Shape;131;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2" name="Google Shape;132;p43"/>
          <p:cNvSpPr>
            <a:spLocks noGrp="1"/>
          </p:cNvSpPr>
          <p:nvPr>
            <p:ph type="pic" idx="2"/>
          </p:nvPr>
        </p:nvSpPr>
        <p:spPr>
          <a:xfrm>
            <a:off x="5183188" y="987425"/>
            <a:ext cx="6172200" cy="4873625"/>
          </a:xfrm>
          <a:prstGeom prst="rect">
            <a:avLst/>
          </a:prstGeom>
          <a:noFill/>
          <a:ln>
            <a:noFill/>
          </a:ln>
        </p:spPr>
      </p:sp>
      <p:sp>
        <p:nvSpPr>
          <p:cNvPr id="133" name="Google Shape;133;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34" name="Google Shape;134;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5" name="Google Shape;135;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pPr marL="0" lvl="0" indent="0" algn="r" rtl="0">
                <a:spcBef>
                  <a:spcPts val="0"/>
                </a:spcBef>
                <a:spcAft>
                  <a:spcPts val="0"/>
                </a:spcAft>
                <a:buNone/>
              </a:pP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Заголовок и вертикальный текст" type="vertTx">
  <p:cSld name="VERTICAL_TEXT">
    <p:spTree>
      <p:nvGrpSpPr>
        <p:cNvPr id="1" name="Shape 137"/>
        <p:cNvGrpSpPr/>
        <p:nvPr/>
      </p:nvGrpSpPr>
      <p:grpSpPr>
        <a:xfrm>
          <a:off x="0" y="0"/>
          <a:ext cx="0" cy="0"/>
          <a:chOff x="0" y="0"/>
          <a:chExt cx="0" cy="0"/>
        </a:xfrm>
      </p:grpSpPr>
      <p:sp>
        <p:nvSpPr>
          <p:cNvPr id="138" name="Google Shape;138;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9" name="Google Shape;139;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1" name="Google Shape;141;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Заголовок раздела" type="secHead">
  <p:cSld name="SECTION_HEADER">
    <p:spTree>
      <p:nvGrpSpPr>
        <p:cNvPr id="1" name="Shape 17"/>
        <p:cNvGrpSpPr/>
        <p:nvPr/>
      </p:nvGrpSpPr>
      <p:grpSpPr>
        <a:xfrm>
          <a:off x="0" y="0"/>
          <a:ext cx="0" cy="0"/>
          <a:chOff x="0" y="0"/>
          <a:chExt cx="0" cy="0"/>
        </a:xfrm>
      </p:grpSpPr>
      <p:sp>
        <p:nvSpPr>
          <p:cNvPr id="18" name="Google Shape;18;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0" name="Google Shape;20;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pPr marL="0" lvl="0" indent="0" algn="r" rtl="0">
                <a:spcBef>
                  <a:spcPts val="0"/>
                </a:spcBef>
                <a:spcAft>
                  <a:spcPts val="0"/>
                </a:spcAft>
                <a:buNone/>
              </a:pP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Вертикальный заголовок и текст" type="vertTitleAndTx">
  <p:cSld name="VERTICAL_TITLE_AND_VERTICAL_TEXT">
    <p:spTree>
      <p:nvGrpSpPr>
        <p:cNvPr id="1" name="Shape 143"/>
        <p:cNvGrpSpPr/>
        <p:nvPr/>
      </p:nvGrpSpPr>
      <p:grpSpPr>
        <a:xfrm>
          <a:off x="0" y="0"/>
          <a:ext cx="0" cy="0"/>
          <a:chOff x="0" y="0"/>
          <a:chExt cx="0" cy="0"/>
        </a:xfrm>
      </p:grpSpPr>
      <p:sp>
        <p:nvSpPr>
          <p:cNvPr id="144" name="Google Shape;144;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5" name="Google Shape;145;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6" name="Google Shape;146;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7" name="Google Shape;147;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Сравнение" type="twoTxTwoObj">
  <p:cSld name="TWO_OBJECTS_WITH_TEXT">
    <p:spTree>
      <p:nvGrpSpPr>
        <p:cNvPr id="1" name="Shape 30"/>
        <p:cNvGrpSpPr/>
        <p:nvPr/>
      </p:nvGrpSpPr>
      <p:grpSpPr>
        <a:xfrm>
          <a:off x="0" y="0"/>
          <a:ext cx="0" cy="0"/>
          <a:chOff x="0" y="0"/>
          <a:chExt cx="0" cy="0"/>
        </a:xfrm>
      </p:grpSpPr>
      <p:sp>
        <p:nvSpPr>
          <p:cNvPr id="31" name="Google Shape;31;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5" name="Google Shape;35;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Только заголовок" type="titleOnly">
  <p:cSld name="TITLE_ONLY">
    <p:spTree>
      <p:nvGrpSpPr>
        <p:cNvPr id="1" name="Shape 39"/>
        <p:cNvGrpSpPr/>
        <p:nvPr/>
      </p:nvGrpSpPr>
      <p:grpSpPr>
        <a:xfrm>
          <a:off x="0" y="0"/>
          <a:ext cx="0" cy="0"/>
          <a:chOff x="0" y="0"/>
          <a:chExt cx="0" cy="0"/>
        </a:xfrm>
      </p:grpSpPr>
      <p:sp>
        <p:nvSpPr>
          <p:cNvPr id="40" name="Google Shape;4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Пустой слайд" type="blank">
  <p:cSld name="BLANK">
    <p:spTree>
      <p:nvGrpSpPr>
        <p:cNvPr id="1" name="Shape 44"/>
        <p:cNvGrpSpPr/>
        <p:nvPr/>
      </p:nvGrpSpPr>
      <p:grpSpPr>
        <a:xfrm>
          <a:off x="0" y="0"/>
          <a:ext cx="0" cy="0"/>
          <a:chOff x="0" y="0"/>
          <a:chExt cx="0" cy="0"/>
        </a:xfrm>
      </p:grpSpPr>
      <p:sp>
        <p:nvSpPr>
          <p:cNvPr id="45" name="Google Shape;45;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Объект с подписью" type="objTx">
  <p:cSld name="OBJECT_WITH_CAPTION_TEXT">
    <p:spTree>
      <p:nvGrpSpPr>
        <p:cNvPr id="1" name="Shape 48"/>
        <p:cNvGrpSpPr/>
        <p:nvPr/>
      </p:nvGrpSpPr>
      <p:grpSpPr>
        <a:xfrm>
          <a:off x="0" y="0"/>
          <a:ext cx="0" cy="0"/>
          <a:chOff x="0" y="0"/>
          <a:chExt cx="0" cy="0"/>
        </a:xfrm>
      </p:grpSpPr>
      <p:sp>
        <p:nvSpPr>
          <p:cNvPr id="49" name="Google Shape;49;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1" name="Google Shape;51;p2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2" name="Google Shape;5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Рисунок с подписью" type="picTx">
  <p:cSld name="PICTURE_WITH_CAPTION_TEXT">
    <p:spTree>
      <p:nvGrpSpPr>
        <p:cNvPr id="1" name="Shape 55"/>
        <p:cNvGrpSpPr/>
        <p:nvPr/>
      </p:nvGrpSpPr>
      <p:grpSpPr>
        <a:xfrm>
          <a:off x="0" y="0"/>
          <a:ext cx="0" cy="0"/>
          <a:chOff x="0" y="0"/>
          <a:chExt cx="0" cy="0"/>
        </a:xfrm>
      </p:grpSpPr>
      <p:sp>
        <p:nvSpPr>
          <p:cNvPr id="56" name="Google Shape;56;p2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1"/>
          <p:cNvSpPr>
            <a:spLocks noGrp="1"/>
          </p:cNvSpPr>
          <p:nvPr>
            <p:ph type="pic" idx="2"/>
          </p:nvPr>
        </p:nvSpPr>
        <p:spPr>
          <a:xfrm>
            <a:off x="5183188" y="987425"/>
            <a:ext cx="6172200" cy="4873625"/>
          </a:xfrm>
          <a:prstGeom prst="rect">
            <a:avLst/>
          </a:prstGeom>
          <a:noFill/>
          <a:ln>
            <a:noFill/>
          </a:ln>
        </p:spPr>
      </p:sp>
      <p:sp>
        <p:nvSpPr>
          <p:cNvPr id="58" name="Google Shape;5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 name="Google Shape;59;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Заголовок и вертикальный текст" type="vertTx">
  <p:cSld name="VERTICAL_TEXT">
    <p:spTree>
      <p:nvGrpSpPr>
        <p:cNvPr id="1" name="Shape 62"/>
        <p:cNvGrpSpPr/>
        <p:nvPr/>
      </p:nvGrpSpPr>
      <p:grpSpPr>
        <a:xfrm>
          <a:off x="0" y="0"/>
          <a:ext cx="0" cy="0"/>
          <a:chOff x="0" y="0"/>
          <a:chExt cx="0" cy="0"/>
        </a:xfrm>
      </p:grpSpPr>
      <p:sp>
        <p:nvSpPr>
          <p:cNvPr id="63" name="Google Shape;63;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Вертикальный заголовок и текст" type="vertTitleAndTx">
  <p:cSld name="VERTICAL_TITLE_AND_VERTICAL_TEXT">
    <p:spTree>
      <p:nvGrpSpPr>
        <p:cNvPr id="1" name="Shape 68"/>
        <p:cNvGrpSpPr/>
        <p:nvPr/>
      </p:nvGrpSpPr>
      <p:grpSpPr>
        <a:xfrm>
          <a:off x="0" y="0"/>
          <a:ext cx="0" cy="0"/>
          <a:chOff x="0" y="0"/>
          <a:chExt cx="0" cy="0"/>
        </a:xfrm>
      </p:grpSpPr>
      <p:sp>
        <p:nvSpPr>
          <p:cNvPr id="69" name="Google Shape;69;p2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8" name="Google Shape;8;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 name="Google Shape;9;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 name="Google Shape;10;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6" r:id="rId7"/>
    <p:sldLayoutId id="2147483657" r:id="rId8"/>
    <p:sldLayoutId id="2147483658"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
        <p:cNvGrpSpPr/>
        <p:nvPr/>
      </p:nvGrpSpPr>
      <p:grpSpPr>
        <a:xfrm>
          <a:off x="0" y="0"/>
          <a:ext cx="0" cy="0"/>
          <a:chOff x="0" y="0"/>
          <a:chExt cx="0" cy="0"/>
        </a:xfrm>
      </p:grpSpPr>
      <p:sp>
        <p:nvSpPr>
          <p:cNvPr id="75" name="Google Shape;75;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6" name="Google Shape;76;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7" name="Google Shape;77;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8" name="Google Shape;78;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9" name="Google Shape;79;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ru-RU"/>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28.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29.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0.xml"/><Relationship Id="rId5" Type="http://schemas.openxmlformats.org/officeDocument/2006/relationships/image" Target="../media/image30.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16.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32.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3.jpeg"/><Relationship Id="rId1" Type="http://schemas.openxmlformats.org/officeDocument/2006/relationships/slideLayout" Target="../slideLayouts/slideLayout16.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34.jpe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Layout" Target="../slideLayouts/slideLayout16.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5.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hyperlink" Target="https://mcx.gov.ru/press-service/news/oborotnaya-storona-zemli-pochemu-v-rossii-ostayutsya-nevostrebovannymi-selkhozugodya/" TargetMode="External"/><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www.rosbalt.ru/piter/2021/05/27/1903779.html"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slideLayout" Target="../slideLayouts/slideLayout16.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jpeg"/><Relationship Id="rId1" Type="http://schemas.openxmlformats.org/officeDocument/2006/relationships/slideLayout" Target="../slideLayouts/slideLayout16.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jpeg"/><Relationship Id="rId1" Type="http://schemas.openxmlformats.org/officeDocument/2006/relationships/slideLayout" Target="../slideLayouts/slideLayout16.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41.jpeg"/><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43.jpe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0.xml"/><Relationship Id="rId5" Type="http://schemas.openxmlformats.org/officeDocument/2006/relationships/image" Target="../media/image44.jpe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0.xml"/><Relationship Id="rId6" Type="http://schemas.openxmlformats.org/officeDocument/2006/relationships/image" Target="../media/image2.png"/><Relationship Id="rId5" Type="http://schemas.openxmlformats.org/officeDocument/2006/relationships/image" Target="../media/image47.jpeg"/><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6.xml"/><Relationship Id="rId4" Type="http://schemas.openxmlformats.org/officeDocument/2006/relationships/image" Target="../media/image49.jpe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6.xml"/><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6.xml"/><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6.xml"/><Relationship Id="rId4" Type="http://schemas.openxmlformats.org/officeDocument/2006/relationships/image" Target="../media/image52.jpe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6.xml"/><Relationship Id="rId4" Type="http://schemas.openxmlformats.org/officeDocument/2006/relationships/image" Target="../media/image53.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6.xml"/><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6.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20.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6.xml"/><Relationship Id="rId4" Type="http://schemas.openxmlformats.org/officeDocument/2006/relationships/image" Target="../media/image56.jpe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0.xml"/><Relationship Id="rId5" Type="http://schemas.openxmlformats.org/officeDocument/2006/relationships/image" Target="../media/image57.pn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5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notesSlide" Target="../notesSlides/notesSlide33.xml"/><Relationship Id="rId7" Type="http://schemas.openxmlformats.org/officeDocument/2006/relationships/image" Target="../media/image59.jpeg"/><Relationship Id="rId12" Type="http://schemas.openxmlformats.org/officeDocument/2006/relationships/image" Target="../media/image64.jpeg"/><Relationship Id="rId2" Type="http://schemas.openxmlformats.org/officeDocument/2006/relationships/slideLayout" Target="../slideLayouts/slideLayout10.xml"/><Relationship Id="rId1" Type="http://schemas.openxmlformats.org/officeDocument/2006/relationships/vmlDrawing" Target="../drawings/vmlDrawing1.vml"/><Relationship Id="rId6" Type="http://schemas.openxmlformats.org/officeDocument/2006/relationships/image" Target="../media/image3.png"/><Relationship Id="rId11" Type="http://schemas.openxmlformats.org/officeDocument/2006/relationships/image" Target="../media/image63.png"/><Relationship Id="rId5" Type="http://schemas.openxmlformats.org/officeDocument/2006/relationships/image" Target="../media/image2.png"/><Relationship Id="rId10" Type="http://schemas.openxmlformats.org/officeDocument/2006/relationships/image" Target="../media/image62.png"/><Relationship Id="rId4" Type="http://schemas.openxmlformats.org/officeDocument/2006/relationships/oleObject" Target="../embeddings/oleObject1.bin"/><Relationship Id="rId9" Type="http://schemas.openxmlformats.org/officeDocument/2006/relationships/image" Target="../media/image61.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0.xml"/><Relationship Id="rId5" Type="http://schemas.openxmlformats.org/officeDocument/2006/relationships/image" Target="../media/image66.jpeg"/><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0.xml"/><Relationship Id="rId1" Type="http://schemas.openxmlformats.org/officeDocument/2006/relationships/vmlDrawing" Target="../drawings/vmlDrawing2.v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oleObject" Target="../embeddings/oleObject2.bin"/></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0.xml"/><Relationship Id="rId5" Type="http://schemas.openxmlformats.org/officeDocument/2006/relationships/hyperlink" Target="https://uchi.pro/" TargetMode="Externa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8" Type="http://schemas.openxmlformats.org/officeDocument/2006/relationships/hyperlink" Target="https://uchi.pro/" TargetMode="External"/><Relationship Id="rId3" Type="http://schemas.openxmlformats.org/officeDocument/2006/relationships/notesSlide" Target="../notesSlides/notesSlide39.xml"/><Relationship Id="rId7" Type="http://schemas.openxmlformats.org/officeDocument/2006/relationships/image" Target="../media/image3.png"/><Relationship Id="rId2" Type="http://schemas.openxmlformats.org/officeDocument/2006/relationships/slideLayout" Target="../slideLayouts/slideLayout10.xml"/><Relationship Id="rId1" Type="http://schemas.openxmlformats.org/officeDocument/2006/relationships/vmlDrawing" Target="../drawings/vmlDrawing3.vml"/><Relationship Id="rId6" Type="http://schemas.openxmlformats.org/officeDocument/2006/relationships/image" Target="../media/image2.png"/><Relationship Id="rId5" Type="http://schemas.openxmlformats.org/officeDocument/2006/relationships/oleObject" Target="../embeddings/oleObject3.bin"/><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1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0.xml"/><Relationship Id="rId1" Type="http://schemas.openxmlformats.org/officeDocument/2006/relationships/vmlDrawing" Target="../drawings/vmlDrawing4.v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oleObject" Target="../embeddings/oleObject4.bin"/></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hyperlink" Target="mailto:coop.business@bk.ru" TargetMode="External"/><Relationship Id="rId2" Type="http://schemas.openxmlformats.org/officeDocument/2006/relationships/slideLayout" Target="../slideLayouts/slideLayout10.xml"/><Relationship Id="rId1" Type="http://schemas.openxmlformats.org/officeDocument/2006/relationships/vmlDrawing" Target="../drawings/vmlDrawing5.v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oleObject" Target="../embeddings/oleObject5.bin"/></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Layout" Target="../slideLayouts/slideLayout16.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2" name="TextBox 11"/>
          <p:cNvSpPr txBox="1"/>
          <p:nvPr/>
        </p:nvSpPr>
        <p:spPr>
          <a:xfrm>
            <a:off x="0" y="2887682"/>
            <a:ext cx="12192000" cy="3970318"/>
          </a:xfrm>
          <a:prstGeom prst="rect">
            <a:avLst/>
          </a:prstGeom>
          <a:solidFill>
            <a:srgbClr val="002060"/>
          </a:solidFill>
        </p:spPr>
        <p:txBody>
          <a:bodyPr wrap="square" rtlCol="0">
            <a:spAutoFit/>
          </a:bodyPr>
          <a:lstStyle/>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smtClean="0"/>
          </a:p>
          <a:p>
            <a:endParaRPr lang="ru-RU" dirty="0"/>
          </a:p>
        </p:txBody>
      </p:sp>
      <p:pic>
        <p:nvPicPr>
          <p:cNvPr id="154" name="Google Shape;154;p1" descr="Изображение"/>
          <p:cNvPicPr preferRelativeResize="0"/>
          <p:nvPr/>
        </p:nvPicPr>
        <p:blipFill rotWithShape="1">
          <a:blip r:embed="rId3">
            <a:alphaModFix/>
          </a:blip>
          <a:srcRect/>
          <a:stretch/>
        </p:blipFill>
        <p:spPr>
          <a:xfrm>
            <a:off x="20105023" y="889971"/>
            <a:ext cx="3717608" cy="1417573"/>
          </a:xfrm>
          <a:prstGeom prst="rect">
            <a:avLst/>
          </a:prstGeom>
          <a:noFill/>
          <a:ln>
            <a:noFill/>
          </a:ln>
        </p:spPr>
      </p:pic>
      <p:pic>
        <p:nvPicPr>
          <p:cNvPr id="155" name="Google Shape;155;p1" descr="Изображение"/>
          <p:cNvPicPr preferRelativeResize="0"/>
          <p:nvPr/>
        </p:nvPicPr>
        <p:blipFill rotWithShape="1">
          <a:blip r:embed="rId4">
            <a:alphaModFix/>
          </a:blip>
          <a:srcRect/>
          <a:stretch/>
        </p:blipFill>
        <p:spPr>
          <a:xfrm>
            <a:off x="9184943" y="5527343"/>
            <a:ext cx="2740882" cy="1143899"/>
          </a:xfrm>
          <a:prstGeom prst="rect">
            <a:avLst/>
          </a:prstGeom>
          <a:noFill/>
          <a:ln>
            <a:noFill/>
          </a:ln>
        </p:spPr>
      </p:pic>
      <p:pic>
        <p:nvPicPr>
          <p:cNvPr id="156" name="Google Shape;156;p1" descr="Изображение"/>
          <p:cNvPicPr preferRelativeResize="0"/>
          <p:nvPr/>
        </p:nvPicPr>
        <p:blipFill rotWithShape="1">
          <a:blip r:embed="rId5">
            <a:alphaModFix/>
          </a:blip>
          <a:srcRect/>
          <a:stretch/>
        </p:blipFill>
        <p:spPr>
          <a:xfrm>
            <a:off x="282169" y="5882185"/>
            <a:ext cx="3812160" cy="618488"/>
          </a:xfrm>
          <a:prstGeom prst="rect">
            <a:avLst/>
          </a:prstGeom>
          <a:noFill/>
          <a:ln>
            <a:noFill/>
          </a:ln>
        </p:spPr>
      </p:pic>
      <p:sp>
        <p:nvSpPr>
          <p:cNvPr id="157" name="Google Shape;157;p1"/>
          <p:cNvSpPr txBox="1"/>
          <p:nvPr/>
        </p:nvSpPr>
        <p:spPr>
          <a:xfrm>
            <a:off x="4816109" y="6114196"/>
            <a:ext cx="3904810" cy="2154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b="0" i="0" u="none" strike="noStrike" cap="none" dirty="0">
                <a:solidFill>
                  <a:schemeClr val="bg1"/>
                </a:solidFill>
                <a:latin typeface="Arial"/>
                <a:ea typeface="Arial"/>
                <a:cs typeface="Arial"/>
                <a:sym typeface="Arial"/>
              </a:rPr>
              <a:t>#</a:t>
            </a:r>
            <a:r>
              <a:rPr lang="ru-RU" b="0" i="0" u="none" strike="noStrike" cap="none" dirty="0" smtClean="0">
                <a:solidFill>
                  <a:schemeClr val="bg1"/>
                </a:solidFill>
                <a:latin typeface="Arial"/>
                <a:ea typeface="Arial"/>
                <a:cs typeface="Arial"/>
                <a:sym typeface="Arial"/>
              </a:rPr>
              <a:t>страну_меняют_люди</a:t>
            </a:r>
            <a:endParaRPr b="0" i="0" u="none" strike="noStrike" cap="none">
              <a:solidFill>
                <a:schemeClr val="bg1"/>
              </a:solidFill>
              <a:latin typeface="Arial"/>
              <a:ea typeface="Arial"/>
              <a:cs typeface="Arial"/>
              <a:sym typeface="Arial"/>
            </a:endParaRPr>
          </a:p>
        </p:txBody>
      </p:sp>
      <p:sp>
        <p:nvSpPr>
          <p:cNvPr id="7" name="TextBox 6"/>
          <p:cNvSpPr txBox="1"/>
          <p:nvPr/>
        </p:nvSpPr>
        <p:spPr>
          <a:xfrm>
            <a:off x="0" y="3120377"/>
            <a:ext cx="12192000" cy="769441"/>
          </a:xfrm>
          <a:prstGeom prst="rect">
            <a:avLst/>
          </a:prstGeom>
          <a:noFill/>
        </p:spPr>
        <p:txBody>
          <a:bodyPr wrap="square" rtlCol="0">
            <a:spAutoFit/>
          </a:bodyPr>
          <a:lstStyle/>
          <a:p>
            <a:pPr algn="ctr"/>
            <a:r>
              <a:rPr lang="ru-RU" sz="4400" dirty="0" smtClean="0">
                <a:solidFill>
                  <a:srgbClr val="33CCFF"/>
                </a:solidFill>
                <a:latin typeface="Impact" pitchFamily="34" charset="0"/>
              </a:rPr>
              <a:t>Социально-экономическая  платформа</a:t>
            </a:r>
            <a:endParaRPr lang="ru-RU" sz="4400" dirty="0">
              <a:solidFill>
                <a:srgbClr val="33CCFF"/>
              </a:solidFill>
              <a:latin typeface="Impact" pitchFamily="34" charset="0"/>
            </a:endParaRPr>
          </a:p>
        </p:txBody>
      </p:sp>
      <p:sp>
        <p:nvSpPr>
          <p:cNvPr id="8" name="TextBox 7"/>
          <p:cNvSpPr txBox="1"/>
          <p:nvPr/>
        </p:nvSpPr>
        <p:spPr>
          <a:xfrm>
            <a:off x="0" y="3693583"/>
            <a:ext cx="12192000" cy="1323439"/>
          </a:xfrm>
          <a:prstGeom prst="rect">
            <a:avLst/>
          </a:prstGeom>
          <a:noFill/>
        </p:spPr>
        <p:txBody>
          <a:bodyPr wrap="square" rtlCol="0">
            <a:spAutoFit/>
          </a:bodyPr>
          <a:lstStyle/>
          <a:p>
            <a:pPr algn="ctr"/>
            <a:r>
              <a:rPr lang="ru-RU" sz="8000" dirty="0" smtClean="0">
                <a:solidFill>
                  <a:srgbClr val="33CCFF"/>
                </a:solidFill>
                <a:latin typeface="Impact" pitchFamily="34" charset="0"/>
              </a:rPr>
              <a:t>«КООПСЕТЬ»</a:t>
            </a:r>
            <a:endParaRPr lang="ru-RU" sz="8000" dirty="0">
              <a:solidFill>
                <a:srgbClr val="33CCFF"/>
              </a:solidFill>
              <a:latin typeface="Impact" pitchFamily="34" charset="0"/>
            </a:endParaRPr>
          </a:p>
        </p:txBody>
      </p:sp>
      <p:sp>
        <p:nvSpPr>
          <p:cNvPr id="9" name="TextBox 8"/>
          <p:cNvSpPr txBox="1"/>
          <p:nvPr/>
        </p:nvSpPr>
        <p:spPr>
          <a:xfrm>
            <a:off x="0" y="4821180"/>
            <a:ext cx="12192000" cy="646331"/>
          </a:xfrm>
          <a:prstGeom prst="rect">
            <a:avLst/>
          </a:prstGeom>
          <a:noFill/>
        </p:spPr>
        <p:txBody>
          <a:bodyPr wrap="square" rtlCol="0">
            <a:spAutoFit/>
          </a:bodyPr>
          <a:lstStyle/>
          <a:p>
            <a:pPr algn="ctr"/>
            <a:r>
              <a:rPr lang="ru-RU" sz="3600" dirty="0" smtClean="0">
                <a:solidFill>
                  <a:srgbClr val="33CCFF"/>
                </a:solidFill>
                <a:latin typeface="Impact" pitchFamily="34" charset="0"/>
              </a:rPr>
              <a:t>Для  создателей  </a:t>
            </a:r>
            <a:r>
              <a:rPr lang="ru-RU" sz="3600" dirty="0" smtClean="0">
                <a:solidFill>
                  <a:srgbClr val="33CCFF"/>
                </a:solidFill>
                <a:latin typeface="Impact" pitchFamily="34" charset="0"/>
              </a:rPr>
              <a:t>СРП и МФХ,  субъектов  ТОС  и  МСП</a:t>
            </a:r>
            <a:endParaRPr lang="ru-RU" sz="3600" dirty="0">
              <a:solidFill>
                <a:srgbClr val="33CCFF"/>
              </a:solidFill>
              <a:latin typeface="Impact" pitchFamily="34" charset="0"/>
            </a:endParaRPr>
          </a:p>
        </p:txBody>
      </p:sp>
      <p:pic>
        <p:nvPicPr>
          <p:cNvPr id="11" name="Рисунок 10" descr="КООПСЕТЬ_8-904-637-5740_www.gektar78.ru.jpg"/>
          <p:cNvPicPr>
            <a:picLocks noChangeAspect="1"/>
          </p:cNvPicPr>
          <p:nvPr/>
        </p:nvPicPr>
        <p:blipFill>
          <a:blip r:embed="rId6"/>
          <a:stretch>
            <a:fillRect/>
          </a:stretch>
        </p:blipFill>
        <p:spPr>
          <a:xfrm>
            <a:off x="0" y="0"/>
            <a:ext cx="12192000" cy="294787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_При_наличии_достаточных_ресурсов_КООПСЕТЬ_для_создателей_семейных_родовых_поместий.jpg"/>
          <p:cNvPicPr>
            <a:picLocks noChangeAspect="1"/>
          </p:cNvPicPr>
          <p:nvPr/>
        </p:nvPicPr>
        <p:blipFill>
          <a:blip r:embed="rId2"/>
          <a:stretch>
            <a:fillRect/>
          </a:stretch>
        </p:blipFill>
        <p:spPr>
          <a:xfrm>
            <a:off x="0" y="-51391"/>
            <a:ext cx="12192000" cy="6960781"/>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13337820474_0_56"/>
          <p:cNvSpPr txBox="1">
            <a:spLocks noGrp="1"/>
          </p:cNvSpPr>
          <p:nvPr>
            <p:ph type="title"/>
          </p:nvPr>
        </p:nvSpPr>
        <p:spPr>
          <a:xfrm>
            <a:off x="336000" y="451782"/>
            <a:ext cx="10151400" cy="726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33A1D8"/>
              </a:buClr>
              <a:buSzPts val="4800"/>
              <a:buNone/>
            </a:pPr>
            <a:r>
              <a:rPr lang="ru-RU" sz="4800" cap="none" dirty="0">
                <a:solidFill>
                  <a:srgbClr val="33A1D8"/>
                </a:solidFill>
                <a:latin typeface="Impact" pitchFamily="34" charset="0"/>
                <a:sym typeface="Arial"/>
              </a:rPr>
              <a:t>ПРОБЛЕМА </a:t>
            </a:r>
            <a:r>
              <a:rPr lang="ru-RU" sz="4800" dirty="0">
                <a:solidFill>
                  <a:srgbClr val="33A1D8"/>
                </a:solidFill>
                <a:latin typeface="Impact" pitchFamily="34" charset="0"/>
              </a:rPr>
              <a:t>3</a:t>
            </a:r>
            <a:endParaRPr sz="4800" cap="none">
              <a:solidFill>
                <a:srgbClr val="33A1D8"/>
              </a:solidFill>
              <a:latin typeface="Impact" pitchFamily="34" charset="0"/>
              <a:sym typeface="Arial"/>
            </a:endParaRPr>
          </a:p>
        </p:txBody>
      </p:sp>
      <p:sp>
        <p:nvSpPr>
          <p:cNvPr id="198" name="Google Shape;198;g13337820474_0_56"/>
          <p:cNvSpPr txBox="1">
            <a:spLocks noGrp="1"/>
          </p:cNvSpPr>
          <p:nvPr>
            <p:ph type="body" idx="1"/>
          </p:nvPr>
        </p:nvSpPr>
        <p:spPr>
          <a:xfrm>
            <a:off x="319585" y="1499654"/>
            <a:ext cx="10515600" cy="4351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523"/>
              <a:buFont typeface="Arial"/>
              <a:buNone/>
            </a:pPr>
            <a:r>
              <a:rPr lang="ru-RU" sz="2100" b="1" dirty="0">
                <a:solidFill>
                  <a:schemeClr val="accent1">
                    <a:lumMod val="75000"/>
                  </a:schemeClr>
                </a:solidFill>
                <a:latin typeface="Roboto"/>
                <a:ea typeface="Roboto"/>
                <a:cs typeface="Roboto"/>
                <a:sym typeface="Roboto"/>
              </a:rPr>
              <a:t>Актуальность проблем:</a:t>
            </a:r>
            <a:endParaRPr sz="2100" b="1" dirty="0">
              <a:solidFill>
                <a:schemeClr val="accent1">
                  <a:lumMod val="75000"/>
                </a:schemeClr>
              </a:solidFill>
              <a:latin typeface="Roboto"/>
              <a:ea typeface="Roboto"/>
              <a:cs typeface="Roboto"/>
              <a:sym typeface="Roboto"/>
            </a:endParaRPr>
          </a:p>
          <a:p>
            <a:pPr marL="0" lvl="0" indent="0" algn="l" rtl="0">
              <a:spcBef>
                <a:spcPts val="0"/>
              </a:spcBef>
              <a:spcAft>
                <a:spcPts val="0"/>
              </a:spcAft>
              <a:buSzPts val="523"/>
              <a:buNone/>
            </a:pPr>
            <a:endParaRPr sz="1800" dirty="0">
              <a:solidFill>
                <a:srgbClr val="434343"/>
              </a:solidFill>
              <a:latin typeface="Roboto"/>
              <a:ea typeface="Roboto"/>
              <a:cs typeface="Roboto"/>
              <a:sym typeface="Roboto"/>
            </a:endParaRPr>
          </a:p>
          <a:p>
            <a:pPr marL="0" lvl="0" indent="0" algn="l" rtl="0">
              <a:spcBef>
                <a:spcPts val="0"/>
              </a:spcBef>
              <a:spcAft>
                <a:spcPts val="0"/>
              </a:spcAft>
              <a:buSzPts val="523"/>
              <a:buNone/>
            </a:pPr>
            <a:endParaRPr sz="1800" dirty="0">
              <a:solidFill>
                <a:srgbClr val="434343"/>
              </a:solidFill>
              <a:latin typeface="Roboto"/>
              <a:ea typeface="Roboto"/>
              <a:cs typeface="Roboto"/>
              <a:sym typeface="Roboto"/>
            </a:endParaRPr>
          </a:p>
          <a:p>
            <a:pPr marL="0" lvl="0" indent="0" algn="l" rtl="0">
              <a:spcBef>
                <a:spcPts val="0"/>
              </a:spcBef>
              <a:spcAft>
                <a:spcPts val="0"/>
              </a:spcAft>
              <a:buSzPts val="523"/>
              <a:buNone/>
            </a:pPr>
            <a:endParaRPr sz="1600" dirty="0">
              <a:solidFill>
                <a:srgbClr val="434343"/>
              </a:solidFill>
              <a:latin typeface="Roboto"/>
              <a:ea typeface="Roboto"/>
              <a:cs typeface="Roboto"/>
              <a:sym typeface="Roboto"/>
            </a:endParaRPr>
          </a:p>
          <a:p>
            <a:pPr marL="0" lvl="0" indent="0" algn="l" rtl="0">
              <a:spcBef>
                <a:spcPts val="0"/>
              </a:spcBef>
              <a:spcAft>
                <a:spcPts val="0"/>
              </a:spcAft>
              <a:buSzPts val="523"/>
              <a:buNone/>
            </a:pPr>
            <a:endParaRPr sz="1200" dirty="0">
              <a:latin typeface="Roboto"/>
              <a:ea typeface="Roboto"/>
              <a:cs typeface="Roboto"/>
              <a:sym typeface="Roboto"/>
            </a:endParaRPr>
          </a:p>
        </p:txBody>
      </p:sp>
      <p:sp>
        <p:nvSpPr>
          <p:cNvPr id="199" name="Google Shape;199;g13337820474_0_56"/>
          <p:cNvSpPr txBox="1"/>
          <p:nvPr/>
        </p:nvSpPr>
        <p:spPr>
          <a:xfrm>
            <a:off x="336000" y="1053325"/>
            <a:ext cx="10092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800" b="0" i="0" u="none" strike="noStrike" cap="none">
                <a:solidFill>
                  <a:srgbClr val="000000"/>
                </a:solidFill>
                <a:latin typeface="Arial"/>
                <a:ea typeface="Arial"/>
                <a:cs typeface="Arial"/>
                <a:sym typeface="Arial"/>
              </a:rPr>
              <a:t>Какую проблему решает проект? В чем ее актуальность? Каков масштаб проблемы?</a:t>
            </a:r>
            <a:endParaRPr sz="1400" b="0" i="0" u="none" strike="noStrike" cap="none">
              <a:solidFill>
                <a:srgbClr val="000000"/>
              </a:solidFill>
              <a:latin typeface="Arial"/>
              <a:ea typeface="Arial"/>
              <a:cs typeface="Arial"/>
              <a:sym typeface="Arial"/>
            </a:endParaRPr>
          </a:p>
        </p:txBody>
      </p:sp>
      <p:pic>
        <p:nvPicPr>
          <p:cNvPr id="200" name="Google Shape;200;g13337820474_0_56" descr="Изображение"/>
          <p:cNvPicPr preferRelativeResize="0"/>
          <p:nvPr/>
        </p:nvPicPr>
        <p:blipFill rotWithShape="1">
          <a:blip r:embed="rId3">
            <a:alphaModFix/>
          </a:blip>
          <a:srcRect/>
          <a:stretch/>
        </p:blipFill>
        <p:spPr>
          <a:xfrm>
            <a:off x="9809776" y="424656"/>
            <a:ext cx="2046223" cy="780252"/>
          </a:xfrm>
          <a:prstGeom prst="rect">
            <a:avLst/>
          </a:prstGeom>
          <a:noFill/>
          <a:ln>
            <a:noFill/>
          </a:ln>
        </p:spPr>
      </p:pic>
      <p:pic>
        <p:nvPicPr>
          <p:cNvPr id="201" name="Google Shape;201;g13337820474_0_56" descr="Изображение"/>
          <p:cNvPicPr preferRelativeResize="0"/>
          <p:nvPr/>
        </p:nvPicPr>
        <p:blipFill rotWithShape="1">
          <a:blip r:embed="rId4">
            <a:alphaModFix/>
          </a:blip>
          <a:srcRect/>
          <a:stretch/>
        </p:blipFill>
        <p:spPr>
          <a:xfrm>
            <a:off x="404999" y="6178409"/>
            <a:ext cx="3445105" cy="472390"/>
          </a:xfrm>
          <a:prstGeom prst="rect">
            <a:avLst/>
          </a:prstGeom>
          <a:noFill/>
          <a:ln>
            <a:noFill/>
          </a:ln>
        </p:spPr>
      </p:pic>
      <p:sp>
        <p:nvSpPr>
          <p:cNvPr id="202" name="Google Shape;202;g13337820474_0_56"/>
          <p:cNvSpPr txBox="1"/>
          <p:nvPr/>
        </p:nvSpPr>
        <p:spPr>
          <a:xfrm>
            <a:off x="4611393" y="6363591"/>
            <a:ext cx="34257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203" name="Google Shape;203;g13337820474_0_56"/>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sp>
        <p:nvSpPr>
          <p:cNvPr id="2" name="TextBox 1"/>
          <p:cNvSpPr txBox="1"/>
          <p:nvPr/>
        </p:nvSpPr>
        <p:spPr>
          <a:xfrm>
            <a:off x="344037" y="1981958"/>
            <a:ext cx="5961229" cy="3447098"/>
          </a:xfrm>
          <a:prstGeom prst="rect">
            <a:avLst/>
          </a:prstGeom>
          <a:noFill/>
        </p:spPr>
        <p:txBody>
          <a:bodyPr wrap="square" rtlCol="0">
            <a:spAutoFit/>
          </a:bodyPr>
          <a:lstStyle/>
          <a:p>
            <a:r>
              <a:rPr lang="ru-RU" sz="2800" dirty="0">
                <a:solidFill>
                  <a:srgbClr val="002164"/>
                </a:solidFill>
                <a:latin typeface="Impact" pitchFamily="34" charset="0"/>
              </a:rPr>
              <a:t>Борьба с бедностью </a:t>
            </a:r>
            <a:endParaRPr lang="ru-RU" sz="2800" dirty="0" smtClean="0">
              <a:solidFill>
                <a:srgbClr val="002164"/>
              </a:solidFill>
              <a:latin typeface="Impact" pitchFamily="34" charset="0"/>
            </a:endParaRPr>
          </a:p>
          <a:p>
            <a:r>
              <a:rPr lang="ru-RU" sz="1800" dirty="0" smtClean="0"/>
              <a:t>Численность </a:t>
            </a:r>
            <a:r>
              <a:rPr lang="ru-RU" sz="1800" dirty="0"/>
              <a:t>населения России с доходами ниже границы бедности в </a:t>
            </a:r>
            <a:r>
              <a:rPr lang="ru-RU" sz="1800" dirty="0" smtClean="0"/>
              <a:t>I </a:t>
            </a:r>
            <a:r>
              <a:rPr lang="ru-RU" sz="1800" dirty="0"/>
              <a:t>квартале 2022 </a:t>
            </a:r>
            <a:r>
              <a:rPr lang="ru-RU" sz="1800" dirty="0" smtClean="0"/>
              <a:t>года </a:t>
            </a:r>
            <a:r>
              <a:rPr lang="ru-RU" sz="1800" dirty="0"/>
              <a:t>достигла </a:t>
            </a:r>
            <a:endParaRPr lang="ru-RU" sz="1800" dirty="0" smtClean="0"/>
          </a:p>
          <a:p>
            <a:r>
              <a:rPr lang="ru-RU" sz="1800" dirty="0" smtClean="0"/>
              <a:t>20,9 миллионов человек </a:t>
            </a:r>
            <a:r>
              <a:rPr lang="ru-RU" sz="1800" dirty="0"/>
              <a:t>или 14,3% жителей страны, подсчитал Росстат. Граница бедности в начале текущего года составила </a:t>
            </a:r>
            <a:r>
              <a:rPr lang="ru-RU" sz="1800" dirty="0" smtClean="0"/>
              <a:t>12 </a:t>
            </a:r>
            <a:r>
              <a:rPr lang="ru-RU" sz="1800" dirty="0"/>
              <a:t>916 </a:t>
            </a:r>
            <a:r>
              <a:rPr lang="ru-RU" sz="1800" dirty="0" smtClean="0"/>
              <a:t>руб</a:t>
            </a:r>
            <a:r>
              <a:rPr lang="ru-RU" sz="1800" dirty="0" smtClean="0"/>
              <a:t>лей.</a:t>
            </a:r>
            <a:endParaRPr lang="ru-RU" sz="1800" dirty="0" smtClean="0"/>
          </a:p>
          <a:p>
            <a:endParaRPr lang="ru-RU" sz="1800" dirty="0"/>
          </a:p>
          <a:p>
            <a:r>
              <a:rPr lang="ru-RU" sz="1800" b="1" dirty="0" smtClean="0">
                <a:solidFill>
                  <a:schemeClr val="accent1">
                    <a:lumMod val="75000"/>
                  </a:schemeClr>
                </a:solidFill>
              </a:rPr>
              <a:t>Раздайте землю, научите на ней </a:t>
            </a:r>
            <a:r>
              <a:rPr lang="ru-RU" sz="1800" b="1" dirty="0" smtClean="0">
                <a:solidFill>
                  <a:schemeClr val="accent1">
                    <a:lumMod val="75000"/>
                  </a:schemeClr>
                </a:solidFill>
              </a:rPr>
              <a:t>работать и зарабатывать, </a:t>
            </a:r>
            <a:r>
              <a:rPr lang="ru-RU" sz="1800" b="1" dirty="0" smtClean="0">
                <a:solidFill>
                  <a:schemeClr val="accent1">
                    <a:lumMod val="75000"/>
                  </a:schemeClr>
                </a:solidFill>
              </a:rPr>
              <a:t>обеспечьте условия </a:t>
            </a:r>
            <a:r>
              <a:rPr lang="ru-RU" sz="1800" b="1" dirty="0" smtClean="0">
                <a:solidFill>
                  <a:schemeClr val="accent1">
                    <a:lumMod val="75000"/>
                  </a:schemeClr>
                </a:solidFill>
              </a:rPr>
              <a:t>проживания, решите вопросы инфраструктуры и дорог, и </a:t>
            </a:r>
            <a:r>
              <a:rPr lang="ru-RU" sz="1800" b="1" dirty="0" smtClean="0">
                <a:solidFill>
                  <a:schemeClr val="accent1">
                    <a:lumMod val="75000"/>
                  </a:schemeClr>
                </a:solidFill>
              </a:rPr>
              <a:t>… </a:t>
            </a:r>
            <a:r>
              <a:rPr lang="ru-RU" sz="1800" dirty="0" smtClean="0"/>
              <a:t/>
            </a:r>
            <a:br>
              <a:rPr lang="ru-RU" sz="1800" dirty="0" smtClean="0"/>
            </a:br>
            <a:r>
              <a:rPr lang="ru-RU" sz="2800" dirty="0" smtClean="0">
                <a:solidFill>
                  <a:srgbClr val="002164"/>
                </a:solidFill>
                <a:latin typeface="Impact" pitchFamily="34" charset="0"/>
              </a:rPr>
              <a:t>бедных в России не будет!</a:t>
            </a:r>
            <a:endParaRPr lang="ru-RU" sz="2800" dirty="0">
              <a:solidFill>
                <a:srgbClr val="002164"/>
              </a:solidFill>
              <a:latin typeface="Impact" pitchFamily="34" charset="0"/>
            </a:endParaRPr>
          </a:p>
        </p:txBody>
      </p:sp>
      <p:pic>
        <p:nvPicPr>
          <p:cNvPr id="3" name="Рисунок 2"/>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6488527" y="1523160"/>
            <a:ext cx="5470850" cy="4586202"/>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13337820474_0_56"/>
          <p:cNvSpPr txBox="1">
            <a:spLocks noGrp="1"/>
          </p:cNvSpPr>
          <p:nvPr>
            <p:ph type="title"/>
          </p:nvPr>
        </p:nvSpPr>
        <p:spPr>
          <a:xfrm>
            <a:off x="336000" y="451782"/>
            <a:ext cx="10151400" cy="726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33A1D8"/>
              </a:buClr>
              <a:buSzPts val="4800"/>
              <a:buNone/>
            </a:pPr>
            <a:r>
              <a:rPr lang="ru-RU" sz="4800" cap="none" dirty="0">
                <a:solidFill>
                  <a:srgbClr val="33A1D8"/>
                </a:solidFill>
                <a:latin typeface="Impact" pitchFamily="34" charset="0"/>
                <a:sym typeface="Arial"/>
              </a:rPr>
              <a:t>ПРОБЛЕМА </a:t>
            </a:r>
            <a:r>
              <a:rPr lang="ru-RU" sz="4800" dirty="0">
                <a:solidFill>
                  <a:srgbClr val="33A1D8"/>
                </a:solidFill>
                <a:latin typeface="Impact" pitchFamily="34" charset="0"/>
              </a:rPr>
              <a:t>3</a:t>
            </a:r>
            <a:endParaRPr sz="4800" cap="none">
              <a:solidFill>
                <a:srgbClr val="33A1D8"/>
              </a:solidFill>
              <a:latin typeface="Impact" pitchFamily="34" charset="0"/>
              <a:sym typeface="Arial"/>
            </a:endParaRPr>
          </a:p>
        </p:txBody>
      </p:sp>
      <p:sp>
        <p:nvSpPr>
          <p:cNvPr id="198" name="Google Shape;198;g13337820474_0_56"/>
          <p:cNvSpPr txBox="1">
            <a:spLocks noGrp="1"/>
          </p:cNvSpPr>
          <p:nvPr>
            <p:ph type="body" idx="1"/>
          </p:nvPr>
        </p:nvSpPr>
        <p:spPr>
          <a:xfrm>
            <a:off x="346881" y="1431416"/>
            <a:ext cx="10515600" cy="4351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523"/>
              <a:buFont typeface="Arial"/>
              <a:buNone/>
            </a:pPr>
            <a:r>
              <a:rPr lang="ru-RU" sz="2100" b="1" dirty="0">
                <a:solidFill>
                  <a:schemeClr val="accent1">
                    <a:lumMod val="75000"/>
                  </a:schemeClr>
                </a:solidFill>
                <a:latin typeface="Roboto"/>
                <a:ea typeface="Roboto"/>
                <a:cs typeface="Roboto"/>
                <a:sym typeface="Roboto"/>
              </a:rPr>
              <a:t>Актуальность проблем:</a:t>
            </a:r>
            <a:endParaRPr sz="2100" b="1" dirty="0">
              <a:solidFill>
                <a:schemeClr val="accent1">
                  <a:lumMod val="75000"/>
                </a:schemeClr>
              </a:solidFill>
              <a:latin typeface="Roboto"/>
              <a:ea typeface="Roboto"/>
              <a:cs typeface="Roboto"/>
              <a:sym typeface="Roboto"/>
            </a:endParaRPr>
          </a:p>
          <a:p>
            <a:pPr marL="0" lvl="0" indent="0" algn="l" rtl="0">
              <a:spcBef>
                <a:spcPts val="0"/>
              </a:spcBef>
              <a:spcAft>
                <a:spcPts val="0"/>
              </a:spcAft>
              <a:buSzPts val="523"/>
              <a:buNone/>
            </a:pPr>
            <a:endParaRPr sz="1800" dirty="0">
              <a:solidFill>
                <a:srgbClr val="434343"/>
              </a:solidFill>
              <a:latin typeface="Roboto"/>
              <a:ea typeface="Roboto"/>
              <a:cs typeface="Roboto"/>
              <a:sym typeface="Roboto"/>
            </a:endParaRPr>
          </a:p>
          <a:p>
            <a:pPr marL="0" lvl="0" indent="0" algn="l" rtl="0">
              <a:spcBef>
                <a:spcPts val="0"/>
              </a:spcBef>
              <a:spcAft>
                <a:spcPts val="0"/>
              </a:spcAft>
              <a:buSzPts val="523"/>
              <a:buNone/>
            </a:pPr>
            <a:endParaRPr sz="1600" dirty="0">
              <a:solidFill>
                <a:srgbClr val="434343"/>
              </a:solidFill>
              <a:latin typeface="Roboto"/>
              <a:ea typeface="Roboto"/>
              <a:cs typeface="Roboto"/>
              <a:sym typeface="Roboto"/>
            </a:endParaRPr>
          </a:p>
          <a:p>
            <a:pPr marL="0" lvl="0" indent="0" algn="l" rtl="0">
              <a:spcBef>
                <a:spcPts val="0"/>
              </a:spcBef>
              <a:spcAft>
                <a:spcPts val="0"/>
              </a:spcAft>
              <a:buSzPts val="523"/>
              <a:buNone/>
            </a:pPr>
            <a:endParaRPr sz="1200" dirty="0">
              <a:latin typeface="Roboto"/>
              <a:ea typeface="Roboto"/>
              <a:cs typeface="Roboto"/>
              <a:sym typeface="Roboto"/>
            </a:endParaRPr>
          </a:p>
        </p:txBody>
      </p:sp>
      <p:sp>
        <p:nvSpPr>
          <p:cNvPr id="199" name="Google Shape;199;g13337820474_0_56"/>
          <p:cNvSpPr txBox="1"/>
          <p:nvPr/>
        </p:nvSpPr>
        <p:spPr>
          <a:xfrm>
            <a:off x="336000" y="1053325"/>
            <a:ext cx="10092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800" b="0" i="0" u="none" strike="noStrike" cap="none">
                <a:solidFill>
                  <a:srgbClr val="000000"/>
                </a:solidFill>
                <a:latin typeface="Arial"/>
                <a:ea typeface="Arial"/>
                <a:cs typeface="Arial"/>
                <a:sym typeface="Arial"/>
              </a:rPr>
              <a:t>Какую проблему решает проект? В чем ее актуальность? Каков масштаб проблемы?</a:t>
            </a:r>
            <a:endParaRPr sz="1400" b="0" i="0" u="none" strike="noStrike" cap="none">
              <a:solidFill>
                <a:srgbClr val="000000"/>
              </a:solidFill>
              <a:latin typeface="Arial"/>
              <a:ea typeface="Arial"/>
              <a:cs typeface="Arial"/>
              <a:sym typeface="Arial"/>
            </a:endParaRPr>
          </a:p>
        </p:txBody>
      </p:sp>
      <p:pic>
        <p:nvPicPr>
          <p:cNvPr id="200" name="Google Shape;200;g13337820474_0_56" descr="Изображение"/>
          <p:cNvPicPr preferRelativeResize="0"/>
          <p:nvPr/>
        </p:nvPicPr>
        <p:blipFill rotWithShape="1">
          <a:blip r:embed="rId3">
            <a:alphaModFix/>
          </a:blip>
          <a:srcRect/>
          <a:stretch/>
        </p:blipFill>
        <p:spPr>
          <a:xfrm>
            <a:off x="9809776" y="424656"/>
            <a:ext cx="2046223" cy="780252"/>
          </a:xfrm>
          <a:prstGeom prst="rect">
            <a:avLst/>
          </a:prstGeom>
          <a:noFill/>
          <a:ln>
            <a:noFill/>
          </a:ln>
        </p:spPr>
      </p:pic>
      <p:pic>
        <p:nvPicPr>
          <p:cNvPr id="201" name="Google Shape;201;g13337820474_0_56" descr="Изображение"/>
          <p:cNvPicPr preferRelativeResize="0"/>
          <p:nvPr/>
        </p:nvPicPr>
        <p:blipFill rotWithShape="1">
          <a:blip r:embed="rId4">
            <a:alphaModFix/>
          </a:blip>
          <a:srcRect/>
          <a:stretch/>
        </p:blipFill>
        <p:spPr>
          <a:xfrm>
            <a:off x="404999" y="6178409"/>
            <a:ext cx="3445105" cy="472390"/>
          </a:xfrm>
          <a:prstGeom prst="rect">
            <a:avLst/>
          </a:prstGeom>
          <a:noFill/>
          <a:ln>
            <a:noFill/>
          </a:ln>
        </p:spPr>
      </p:pic>
      <p:sp>
        <p:nvSpPr>
          <p:cNvPr id="202" name="Google Shape;202;g13337820474_0_56"/>
          <p:cNvSpPr txBox="1"/>
          <p:nvPr/>
        </p:nvSpPr>
        <p:spPr>
          <a:xfrm>
            <a:off x="4611393" y="6363591"/>
            <a:ext cx="34257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203" name="Google Shape;203;g13337820474_0_56"/>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sp>
        <p:nvSpPr>
          <p:cNvPr id="2" name="TextBox 1"/>
          <p:cNvSpPr txBox="1"/>
          <p:nvPr/>
        </p:nvSpPr>
        <p:spPr>
          <a:xfrm>
            <a:off x="427820" y="1780085"/>
            <a:ext cx="4991100" cy="4401205"/>
          </a:xfrm>
          <a:prstGeom prst="rect">
            <a:avLst/>
          </a:prstGeom>
          <a:noFill/>
        </p:spPr>
        <p:txBody>
          <a:bodyPr wrap="square" rtlCol="0">
            <a:spAutoFit/>
          </a:bodyPr>
          <a:lstStyle/>
          <a:p>
            <a:r>
              <a:rPr lang="ru-RU" sz="2800" spc="30" dirty="0" smtClean="0">
                <a:solidFill>
                  <a:srgbClr val="002164"/>
                </a:solidFill>
                <a:latin typeface="Impact" pitchFamily="34" charset="0"/>
              </a:rPr>
              <a:t>Потери  </a:t>
            </a:r>
            <a:r>
              <a:rPr lang="ru-RU" sz="2800" spc="30" dirty="0">
                <a:solidFill>
                  <a:srgbClr val="002164"/>
                </a:solidFill>
                <a:latin typeface="Impact" pitchFamily="34" charset="0"/>
              </a:rPr>
              <a:t>при </a:t>
            </a:r>
            <a:r>
              <a:rPr lang="ru-RU" sz="2800" spc="30" dirty="0" smtClean="0">
                <a:solidFill>
                  <a:srgbClr val="002164"/>
                </a:solidFill>
                <a:latin typeface="Impact" pitchFamily="34" charset="0"/>
              </a:rPr>
              <a:t> хранении  </a:t>
            </a:r>
            <a:r>
              <a:rPr lang="ru-RU" sz="2800" spc="30" dirty="0">
                <a:solidFill>
                  <a:srgbClr val="002164"/>
                </a:solidFill>
                <a:latin typeface="Impact" pitchFamily="34" charset="0"/>
              </a:rPr>
              <a:t>и транспортировке </a:t>
            </a:r>
            <a:r>
              <a:rPr lang="ru-RU" sz="2800" spc="30" dirty="0" smtClean="0">
                <a:solidFill>
                  <a:srgbClr val="002164"/>
                </a:solidFill>
                <a:latin typeface="Impact" pitchFamily="34" charset="0"/>
              </a:rPr>
              <a:t> </a:t>
            </a:r>
            <a:r>
              <a:rPr lang="ru-RU" sz="1600" dirty="0" smtClean="0"/>
              <a:t>В </a:t>
            </a:r>
            <a:r>
              <a:rPr lang="ru-RU" sz="1600" dirty="0"/>
              <a:t>России ежегодно выбрасывают 17 </a:t>
            </a:r>
            <a:r>
              <a:rPr lang="ru-RU" sz="1600" dirty="0" smtClean="0"/>
              <a:t>млн. тонн </a:t>
            </a:r>
            <a:r>
              <a:rPr lang="ru-RU" sz="1600" dirty="0"/>
              <a:t>еды стоимостью более 1,6 трлн руб. Оказавшихся на помойке продуктов хватило бы, чтобы прокормить 30 </a:t>
            </a:r>
            <a:r>
              <a:rPr lang="ru-RU" sz="1600" dirty="0" smtClean="0"/>
              <a:t>млн. </a:t>
            </a:r>
            <a:r>
              <a:rPr lang="ru-RU" sz="1600" dirty="0"/>
              <a:t>человек в течение года — больше, чем россиян, живущих за чертой бедности. Ежегодно около 30% производимого в мире продовольствия теряется или выбрасывается: (1) во время сбора урожая, его хранения и транспортировки, (2) а также в ходе сбыта и потребления. Глобальная экономика теряет из-за этого порядка $1 трлн каждый год. Кроме этого, 820 млн человек в мире голодают, и еще больше - страдают от ожирения, поскольку не могут позволить себе здоровую пищу.</a:t>
            </a:r>
          </a:p>
        </p:txBody>
      </p:sp>
      <p:pic>
        <p:nvPicPr>
          <p:cNvPr id="3" name="Рисунок 2"/>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5260638" y="1774210"/>
            <a:ext cx="6786120" cy="4314646"/>
          </a:xfrm>
          <a:prstGeom prst="rect">
            <a:avLst/>
          </a:prstGeom>
        </p:spPr>
      </p:pic>
    </p:spTree>
    <p:extLst>
      <p:ext uri="{BB962C8B-B14F-4D97-AF65-F5344CB8AC3E}">
        <p14:creationId xmlns="" xmlns:p14="http://schemas.microsoft.com/office/powerpoint/2010/main" val="30962637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13337820474_0_66"/>
          <p:cNvSpPr txBox="1">
            <a:spLocks noGrp="1"/>
          </p:cNvSpPr>
          <p:nvPr>
            <p:ph type="title"/>
          </p:nvPr>
        </p:nvSpPr>
        <p:spPr>
          <a:xfrm>
            <a:off x="336000" y="451782"/>
            <a:ext cx="10151400" cy="726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33A1D8"/>
              </a:buClr>
              <a:buSzPts val="4800"/>
              <a:buNone/>
            </a:pPr>
            <a:r>
              <a:rPr lang="ru-RU" sz="4800" cap="none" dirty="0">
                <a:solidFill>
                  <a:srgbClr val="33A1D8"/>
                </a:solidFill>
                <a:latin typeface="Impact" pitchFamily="34" charset="0"/>
                <a:sym typeface="Arial"/>
              </a:rPr>
              <a:t>ПРОБЛЕМА </a:t>
            </a:r>
            <a:r>
              <a:rPr lang="ru-RU" sz="4800" dirty="0">
                <a:solidFill>
                  <a:srgbClr val="33A1D8"/>
                </a:solidFill>
                <a:latin typeface="Impact" pitchFamily="34" charset="0"/>
              </a:rPr>
              <a:t>4</a:t>
            </a:r>
            <a:endParaRPr sz="4800" cap="none">
              <a:solidFill>
                <a:srgbClr val="33A1D8"/>
              </a:solidFill>
              <a:latin typeface="Impact" pitchFamily="34" charset="0"/>
              <a:sym typeface="Arial"/>
            </a:endParaRPr>
          </a:p>
        </p:txBody>
      </p:sp>
      <p:sp>
        <p:nvSpPr>
          <p:cNvPr id="209" name="Google Shape;209;g13337820474_0_66"/>
          <p:cNvSpPr txBox="1">
            <a:spLocks noGrp="1"/>
          </p:cNvSpPr>
          <p:nvPr>
            <p:ph type="body" idx="1"/>
          </p:nvPr>
        </p:nvSpPr>
        <p:spPr>
          <a:xfrm>
            <a:off x="360528" y="1554245"/>
            <a:ext cx="10515600" cy="4351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523"/>
              <a:buNone/>
            </a:pPr>
            <a:r>
              <a:rPr lang="ru-RU" sz="2100" b="1" dirty="0">
                <a:solidFill>
                  <a:schemeClr val="accent1">
                    <a:lumMod val="75000"/>
                  </a:schemeClr>
                </a:solidFill>
                <a:latin typeface="Roboto"/>
                <a:ea typeface="Roboto"/>
                <a:cs typeface="Roboto"/>
                <a:sym typeface="Roboto"/>
              </a:rPr>
              <a:t>Актуальность проблем:</a:t>
            </a:r>
            <a:endParaRPr sz="2100" b="1" dirty="0">
              <a:solidFill>
                <a:schemeClr val="accent1">
                  <a:lumMod val="75000"/>
                </a:schemeClr>
              </a:solidFill>
              <a:latin typeface="Roboto"/>
              <a:ea typeface="Roboto"/>
              <a:cs typeface="Roboto"/>
              <a:sym typeface="Roboto"/>
            </a:endParaRPr>
          </a:p>
          <a:p>
            <a:pPr marL="0" lvl="0" indent="0" algn="l" rtl="0">
              <a:spcBef>
                <a:spcPts val="0"/>
              </a:spcBef>
              <a:spcAft>
                <a:spcPts val="0"/>
              </a:spcAft>
              <a:buSzPts val="523"/>
              <a:buNone/>
            </a:pPr>
            <a:endParaRPr sz="1800" dirty="0">
              <a:highlight>
                <a:srgbClr val="FFFFFF"/>
              </a:highlight>
              <a:latin typeface="Roboto"/>
              <a:ea typeface="Roboto"/>
              <a:cs typeface="Roboto"/>
              <a:sym typeface="Roboto"/>
            </a:endParaRPr>
          </a:p>
        </p:txBody>
      </p:sp>
      <p:sp>
        <p:nvSpPr>
          <p:cNvPr id="210" name="Google Shape;210;g13337820474_0_66"/>
          <p:cNvSpPr txBox="1"/>
          <p:nvPr/>
        </p:nvSpPr>
        <p:spPr>
          <a:xfrm>
            <a:off x="336000" y="1053325"/>
            <a:ext cx="100926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600" b="0" i="0" u="none" strike="noStrike" cap="none" dirty="0">
                <a:solidFill>
                  <a:srgbClr val="000000"/>
                </a:solidFill>
                <a:latin typeface="Arial"/>
                <a:ea typeface="Arial"/>
                <a:cs typeface="Arial"/>
                <a:sym typeface="Arial"/>
              </a:rPr>
              <a:t>Какую проблему решает проект? В чем ее актуальность? Каков масштаб проблемы?</a:t>
            </a:r>
            <a:endParaRPr sz="1600" b="0" i="0" u="none" strike="noStrike" cap="none">
              <a:solidFill>
                <a:srgbClr val="000000"/>
              </a:solidFill>
              <a:latin typeface="Arial"/>
              <a:ea typeface="Arial"/>
              <a:cs typeface="Arial"/>
              <a:sym typeface="Arial"/>
            </a:endParaRPr>
          </a:p>
        </p:txBody>
      </p:sp>
      <p:pic>
        <p:nvPicPr>
          <p:cNvPr id="211" name="Google Shape;211;g13337820474_0_66" descr="Изображение"/>
          <p:cNvPicPr preferRelativeResize="0"/>
          <p:nvPr/>
        </p:nvPicPr>
        <p:blipFill rotWithShape="1">
          <a:blip r:embed="rId3">
            <a:alphaModFix/>
          </a:blip>
          <a:srcRect/>
          <a:stretch/>
        </p:blipFill>
        <p:spPr>
          <a:xfrm>
            <a:off x="9809776" y="424656"/>
            <a:ext cx="2046223" cy="780252"/>
          </a:xfrm>
          <a:prstGeom prst="rect">
            <a:avLst/>
          </a:prstGeom>
          <a:noFill/>
          <a:ln>
            <a:noFill/>
          </a:ln>
        </p:spPr>
      </p:pic>
      <p:pic>
        <p:nvPicPr>
          <p:cNvPr id="212" name="Google Shape;212;g13337820474_0_66" descr="Изображение"/>
          <p:cNvPicPr preferRelativeResize="0"/>
          <p:nvPr/>
        </p:nvPicPr>
        <p:blipFill rotWithShape="1">
          <a:blip r:embed="rId4">
            <a:alphaModFix/>
          </a:blip>
          <a:srcRect/>
          <a:stretch/>
        </p:blipFill>
        <p:spPr>
          <a:xfrm>
            <a:off x="404999" y="6178409"/>
            <a:ext cx="3445105" cy="472390"/>
          </a:xfrm>
          <a:prstGeom prst="rect">
            <a:avLst/>
          </a:prstGeom>
          <a:noFill/>
          <a:ln>
            <a:noFill/>
          </a:ln>
        </p:spPr>
      </p:pic>
      <p:sp>
        <p:nvSpPr>
          <p:cNvPr id="213" name="Google Shape;213;g13337820474_0_66"/>
          <p:cNvSpPr txBox="1"/>
          <p:nvPr/>
        </p:nvSpPr>
        <p:spPr>
          <a:xfrm>
            <a:off x="4611393" y="6363591"/>
            <a:ext cx="34257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214" name="Google Shape;214;g13337820474_0_66"/>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sp>
        <p:nvSpPr>
          <p:cNvPr id="2" name="TextBox 1"/>
          <p:cNvSpPr txBox="1"/>
          <p:nvPr/>
        </p:nvSpPr>
        <p:spPr>
          <a:xfrm>
            <a:off x="397319" y="2071676"/>
            <a:ext cx="5621344" cy="3170099"/>
          </a:xfrm>
          <a:prstGeom prst="rect">
            <a:avLst/>
          </a:prstGeom>
          <a:noFill/>
        </p:spPr>
        <p:txBody>
          <a:bodyPr wrap="square" rtlCol="0">
            <a:spAutoFit/>
          </a:bodyPr>
          <a:lstStyle/>
          <a:p>
            <a:r>
              <a:rPr lang="ru-RU" sz="2800" dirty="0">
                <a:solidFill>
                  <a:srgbClr val="002164"/>
                </a:solidFill>
                <a:latin typeface="Impact" pitchFamily="34" charset="0"/>
              </a:rPr>
              <a:t>Системы поддержки </a:t>
            </a:r>
            <a:endParaRPr lang="ru-RU" sz="2800" dirty="0" smtClean="0">
              <a:solidFill>
                <a:srgbClr val="002164"/>
              </a:solidFill>
              <a:latin typeface="Impact" pitchFamily="34" charset="0"/>
            </a:endParaRPr>
          </a:p>
          <a:p>
            <a:r>
              <a:rPr lang="ru-RU" sz="2800" dirty="0" smtClean="0">
                <a:solidFill>
                  <a:srgbClr val="002164"/>
                </a:solidFill>
                <a:latin typeface="Impact" pitchFamily="34" charset="0"/>
              </a:rPr>
              <a:t>принятия </a:t>
            </a:r>
            <a:r>
              <a:rPr lang="ru-RU" sz="2800" dirty="0">
                <a:solidFill>
                  <a:srgbClr val="002164"/>
                </a:solidFill>
                <a:latin typeface="Impact" pitchFamily="34" charset="0"/>
              </a:rPr>
              <a:t>решений </a:t>
            </a:r>
            <a:endParaRPr lang="ru-RU" sz="2800" dirty="0" smtClean="0">
              <a:solidFill>
                <a:srgbClr val="002164"/>
              </a:solidFill>
              <a:latin typeface="Impact" pitchFamily="34" charset="0"/>
            </a:endParaRPr>
          </a:p>
          <a:p>
            <a:r>
              <a:rPr lang="ru-RU" sz="1800" dirty="0" smtClean="0"/>
              <a:t>В </a:t>
            </a:r>
            <a:r>
              <a:rPr lang="ru-RU" sz="1800" dirty="0"/>
              <a:t>системе государственного управления фактически отсутствует инструментарий для разработки решений, обеспечивающих комплексную реализацию </a:t>
            </a:r>
            <a:r>
              <a:rPr lang="ru-RU" sz="1800" dirty="0" smtClean="0"/>
              <a:t>Постановления </a:t>
            </a:r>
            <a:r>
              <a:rPr lang="ru-RU" sz="1800" dirty="0"/>
              <a:t>Правительства РФ от 20 августа 2015 г. </a:t>
            </a:r>
            <a:r>
              <a:rPr lang="ru-RU" sz="1800" dirty="0" smtClean="0"/>
              <a:t>№ 870</a:t>
            </a:r>
            <a:r>
              <a:rPr lang="ru-RU" sz="1800" dirty="0"/>
              <a:t>, </a:t>
            </a:r>
            <a:endParaRPr lang="ru-RU" sz="1800" dirty="0" smtClean="0"/>
          </a:p>
          <a:p>
            <a:r>
              <a:rPr lang="ru-RU" sz="1800" dirty="0" smtClean="0"/>
              <a:t>в </a:t>
            </a:r>
            <a:r>
              <a:rPr lang="ru-RU" sz="1800" dirty="0"/>
              <a:t>котором закреплены приоритеты, цели и задачи комплексного регионального развития Российской Федерации. </a:t>
            </a:r>
          </a:p>
        </p:txBody>
      </p:sp>
      <p:pic>
        <p:nvPicPr>
          <p:cNvPr id="3" name="Рисунок 2"/>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6122917" y="1471279"/>
            <a:ext cx="5600510" cy="4693482"/>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_КООПСЕТЬ_как_проект_создан_для_изменения_экономики_России_АСИ (1).png"/>
          <p:cNvPicPr>
            <a:picLocks noChangeAspect="1"/>
          </p:cNvPicPr>
          <p:nvPr/>
        </p:nvPicPr>
        <p:blipFill>
          <a:blip r:embed="rId2"/>
          <a:stretch>
            <a:fillRect/>
          </a:stretch>
        </p:blipFill>
        <p:spPr>
          <a:xfrm>
            <a:off x="2334580" y="1514901"/>
            <a:ext cx="7984646" cy="4544705"/>
          </a:xfrm>
          <a:prstGeom prst="rect">
            <a:avLst/>
          </a:prstGeom>
        </p:spPr>
      </p:pic>
      <p:sp>
        <p:nvSpPr>
          <p:cNvPr id="3" name="Google Shape;220;g13337820474_0_76"/>
          <p:cNvSpPr txBox="1">
            <a:spLocks/>
          </p:cNvSpPr>
          <p:nvPr/>
        </p:nvSpPr>
        <p:spPr>
          <a:xfrm>
            <a:off x="336000" y="451782"/>
            <a:ext cx="10151400" cy="7260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33A1D8"/>
              </a:buClr>
              <a:buSzPts val="4800"/>
              <a:buFont typeface="Arial"/>
              <a:buNone/>
              <a:tabLst/>
              <a:defRPr/>
            </a:pPr>
            <a:r>
              <a:rPr kumimoji="0" lang="ru-RU" sz="4800" b="0" i="0" u="none" strike="noStrike" kern="0" cap="none" spc="0" normalizeH="0" baseline="0" noProof="0" dirty="0" smtClean="0">
                <a:ln>
                  <a:noFill/>
                </a:ln>
                <a:solidFill>
                  <a:srgbClr val="33A1D8"/>
                </a:solidFill>
                <a:effectLst/>
                <a:uLnTx/>
                <a:uFillTx/>
                <a:latin typeface="Impact" pitchFamily="34" charset="0"/>
                <a:ea typeface="Arial"/>
                <a:cs typeface="Arial"/>
                <a:sym typeface="Arial"/>
              </a:rPr>
              <a:t>ПРОБЛЕМА 5</a:t>
            </a:r>
            <a:endParaRPr kumimoji="0" lang="ru-RU" sz="4800" b="0" i="0" u="none" strike="noStrike" kern="0" cap="none" spc="0" normalizeH="0" baseline="0" noProof="0" dirty="0">
              <a:ln>
                <a:noFill/>
              </a:ln>
              <a:solidFill>
                <a:srgbClr val="33A1D8"/>
              </a:solidFill>
              <a:effectLst/>
              <a:uLnTx/>
              <a:uFillTx/>
              <a:latin typeface="Impact" pitchFamily="34" charset="0"/>
              <a:ea typeface="Arial"/>
              <a:cs typeface="Arial"/>
              <a:sym typeface="Arial"/>
            </a:endParaRPr>
          </a:p>
        </p:txBody>
      </p:sp>
      <p:sp>
        <p:nvSpPr>
          <p:cNvPr id="4" name="Google Shape;221;g13337820474_0_76"/>
          <p:cNvSpPr txBox="1"/>
          <p:nvPr/>
        </p:nvSpPr>
        <p:spPr>
          <a:xfrm>
            <a:off x="336000" y="1053325"/>
            <a:ext cx="100926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600" b="0" i="0" u="none" strike="noStrike" cap="none" dirty="0">
                <a:solidFill>
                  <a:srgbClr val="000000"/>
                </a:solidFill>
                <a:latin typeface="Arial"/>
                <a:ea typeface="Arial"/>
                <a:cs typeface="Arial"/>
                <a:sym typeface="Arial"/>
              </a:rPr>
              <a:t>Какую проблему решает проект? В чем ее актуальность? Каков масштаб проблемы?</a:t>
            </a:r>
            <a:endParaRPr sz="1600" b="0" i="0" u="none" strike="noStrike" cap="none">
              <a:solidFill>
                <a:srgbClr val="000000"/>
              </a:solidFill>
              <a:latin typeface="Arial"/>
              <a:ea typeface="Arial"/>
              <a:cs typeface="Arial"/>
              <a:sym typeface="Arial"/>
            </a:endParaRPr>
          </a:p>
        </p:txBody>
      </p:sp>
      <p:pic>
        <p:nvPicPr>
          <p:cNvPr id="5" name="Google Shape;222;g13337820474_0_76" descr="Изображение"/>
          <p:cNvPicPr preferRelativeResize="0"/>
          <p:nvPr/>
        </p:nvPicPr>
        <p:blipFill rotWithShape="1">
          <a:blip r:embed="rId3">
            <a:alphaModFix/>
          </a:blip>
          <a:srcRect/>
          <a:stretch/>
        </p:blipFill>
        <p:spPr>
          <a:xfrm>
            <a:off x="9809776" y="424656"/>
            <a:ext cx="2046223" cy="780252"/>
          </a:xfrm>
          <a:prstGeom prst="rect">
            <a:avLst/>
          </a:prstGeom>
          <a:noFill/>
          <a:ln>
            <a:noFill/>
          </a:ln>
        </p:spPr>
      </p:pic>
      <p:pic>
        <p:nvPicPr>
          <p:cNvPr id="6" name="Google Shape;223;g13337820474_0_76" descr="Изображение"/>
          <p:cNvPicPr preferRelativeResize="0"/>
          <p:nvPr/>
        </p:nvPicPr>
        <p:blipFill rotWithShape="1">
          <a:blip r:embed="rId4">
            <a:alphaModFix/>
          </a:blip>
          <a:srcRect/>
          <a:stretch/>
        </p:blipFill>
        <p:spPr>
          <a:xfrm>
            <a:off x="404999" y="6178409"/>
            <a:ext cx="3445105" cy="472390"/>
          </a:xfrm>
          <a:prstGeom prst="rect">
            <a:avLst/>
          </a:prstGeom>
          <a:noFill/>
          <a:ln>
            <a:noFill/>
          </a:ln>
        </p:spPr>
      </p:pic>
      <p:sp>
        <p:nvSpPr>
          <p:cNvPr id="7" name="Google Shape;224;g13337820474_0_76"/>
          <p:cNvSpPr txBox="1"/>
          <p:nvPr/>
        </p:nvSpPr>
        <p:spPr>
          <a:xfrm>
            <a:off x="4611393" y="6363591"/>
            <a:ext cx="34257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8" name="Google Shape;225;g13337820474_0_76"/>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13337820474_0_76"/>
          <p:cNvSpPr txBox="1">
            <a:spLocks noGrp="1"/>
          </p:cNvSpPr>
          <p:nvPr>
            <p:ph type="body" idx="1"/>
          </p:nvPr>
        </p:nvSpPr>
        <p:spPr>
          <a:xfrm>
            <a:off x="374176" y="1513302"/>
            <a:ext cx="10515600" cy="4351200"/>
          </a:xfrm>
          <a:prstGeom prst="rect">
            <a:avLst/>
          </a:prstGeom>
          <a:noFill/>
          <a:ln>
            <a:noFill/>
          </a:ln>
        </p:spPr>
        <p:txBody>
          <a:bodyPr spcFirstLastPara="1" wrap="square" lIns="91425" tIns="45700" rIns="91425" bIns="45700" anchor="t" anchorCtr="0">
            <a:noAutofit/>
          </a:bodyPr>
          <a:lstStyle/>
          <a:p>
            <a:pPr marL="0" lvl="0" indent="0">
              <a:spcBef>
                <a:spcPts val="0"/>
              </a:spcBef>
              <a:buSzPts val="523"/>
              <a:buNone/>
            </a:pPr>
            <a:r>
              <a:rPr lang="ru-RU" sz="2100" b="1" dirty="0" smtClean="0">
                <a:solidFill>
                  <a:schemeClr val="accent1">
                    <a:lumMod val="75000"/>
                  </a:schemeClr>
                </a:solidFill>
                <a:latin typeface="Roboto"/>
                <a:ea typeface="Roboto"/>
                <a:cs typeface="Roboto"/>
                <a:sym typeface="Roboto"/>
              </a:rPr>
              <a:t>Актуальность проблем:</a:t>
            </a:r>
          </a:p>
          <a:p>
            <a:pPr marL="0" lvl="0" indent="0" algn="l" rtl="0">
              <a:spcBef>
                <a:spcPts val="0"/>
              </a:spcBef>
              <a:spcAft>
                <a:spcPts val="0"/>
              </a:spcAft>
              <a:buSzPts val="523"/>
              <a:buNone/>
            </a:pPr>
            <a:endParaRPr sz="1800" b="1" dirty="0">
              <a:solidFill>
                <a:srgbClr val="434343"/>
              </a:solidFill>
              <a:latin typeface="Roboto"/>
              <a:ea typeface="Roboto"/>
              <a:cs typeface="Roboto"/>
              <a:sym typeface="Roboto"/>
            </a:endParaRPr>
          </a:p>
          <a:p>
            <a:pPr marL="0" lvl="0" indent="0" algn="l" rtl="0">
              <a:spcBef>
                <a:spcPts val="0"/>
              </a:spcBef>
              <a:spcAft>
                <a:spcPts val="0"/>
              </a:spcAft>
              <a:buSzPts val="523"/>
              <a:buNone/>
            </a:pPr>
            <a:endParaRPr sz="1800" b="1" dirty="0">
              <a:solidFill>
                <a:srgbClr val="434343"/>
              </a:solidFill>
              <a:latin typeface="Roboto"/>
              <a:ea typeface="Roboto"/>
              <a:cs typeface="Roboto"/>
              <a:sym typeface="Roboto"/>
            </a:endParaRPr>
          </a:p>
          <a:p>
            <a:pPr marL="0" lvl="0" indent="0" algn="l" rtl="0">
              <a:spcBef>
                <a:spcPts val="0"/>
              </a:spcBef>
              <a:spcAft>
                <a:spcPts val="0"/>
              </a:spcAft>
              <a:buSzPts val="523"/>
              <a:buNone/>
            </a:pPr>
            <a:endParaRPr sz="1800" dirty="0">
              <a:solidFill>
                <a:srgbClr val="434343"/>
              </a:solidFill>
              <a:latin typeface="Roboto"/>
              <a:ea typeface="Roboto"/>
              <a:cs typeface="Roboto"/>
              <a:sym typeface="Roboto"/>
            </a:endParaRPr>
          </a:p>
          <a:p>
            <a:pPr marL="0" lvl="0" indent="0" algn="l" rtl="0">
              <a:spcBef>
                <a:spcPts val="0"/>
              </a:spcBef>
              <a:spcAft>
                <a:spcPts val="0"/>
              </a:spcAft>
              <a:buClr>
                <a:schemeClr val="dk1"/>
              </a:buClr>
              <a:buSzPts val="523"/>
              <a:buFont typeface="Arial"/>
              <a:buNone/>
            </a:pPr>
            <a:endParaRPr sz="1800" dirty="0">
              <a:solidFill>
                <a:srgbClr val="434343"/>
              </a:solidFill>
              <a:latin typeface="Roboto"/>
              <a:ea typeface="Roboto"/>
              <a:cs typeface="Roboto"/>
              <a:sym typeface="Roboto"/>
            </a:endParaRPr>
          </a:p>
          <a:p>
            <a:pPr marL="0" lvl="0" indent="0" algn="l" rtl="0">
              <a:spcBef>
                <a:spcPts val="0"/>
              </a:spcBef>
              <a:spcAft>
                <a:spcPts val="0"/>
              </a:spcAft>
              <a:buClr>
                <a:schemeClr val="dk1"/>
              </a:buClr>
              <a:buSzPts val="523"/>
              <a:buFont typeface="Arial"/>
              <a:buNone/>
            </a:pPr>
            <a:endParaRPr sz="1800" dirty="0">
              <a:solidFill>
                <a:srgbClr val="434343"/>
              </a:solidFill>
              <a:latin typeface="Roboto"/>
              <a:ea typeface="Roboto"/>
              <a:cs typeface="Roboto"/>
              <a:sym typeface="Roboto"/>
            </a:endParaRPr>
          </a:p>
          <a:p>
            <a:pPr marL="0" lvl="0" indent="0" algn="l" rtl="0">
              <a:spcBef>
                <a:spcPts val="0"/>
              </a:spcBef>
              <a:spcAft>
                <a:spcPts val="0"/>
              </a:spcAft>
              <a:buSzPts val="523"/>
              <a:buNone/>
            </a:pPr>
            <a:endParaRPr sz="1600" dirty="0">
              <a:solidFill>
                <a:srgbClr val="434343"/>
              </a:solidFill>
              <a:latin typeface="Roboto"/>
              <a:ea typeface="Roboto"/>
              <a:cs typeface="Roboto"/>
              <a:sym typeface="Roboto"/>
            </a:endParaRPr>
          </a:p>
          <a:p>
            <a:pPr marL="0" lvl="0" indent="0" algn="l" rtl="0">
              <a:spcBef>
                <a:spcPts val="0"/>
              </a:spcBef>
              <a:spcAft>
                <a:spcPts val="0"/>
              </a:spcAft>
              <a:buSzPts val="523"/>
              <a:buNone/>
            </a:pPr>
            <a:endParaRPr sz="1200" dirty="0">
              <a:latin typeface="Roboto"/>
              <a:ea typeface="Roboto"/>
              <a:cs typeface="Roboto"/>
              <a:sym typeface="Roboto"/>
            </a:endParaRPr>
          </a:p>
        </p:txBody>
      </p:sp>
      <p:sp>
        <p:nvSpPr>
          <p:cNvPr id="220" name="Google Shape;220;g13337820474_0_76"/>
          <p:cNvSpPr txBox="1">
            <a:spLocks noGrp="1"/>
          </p:cNvSpPr>
          <p:nvPr>
            <p:ph type="title"/>
          </p:nvPr>
        </p:nvSpPr>
        <p:spPr>
          <a:xfrm>
            <a:off x="336000" y="451782"/>
            <a:ext cx="10151400" cy="726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33A1D8"/>
              </a:buClr>
              <a:buSzPts val="4800"/>
              <a:buNone/>
            </a:pPr>
            <a:r>
              <a:rPr lang="ru-RU" sz="4800" cap="none" dirty="0">
                <a:solidFill>
                  <a:srgbClr val="33A1D8"/>
                </a:solidFill>
                <a:latin typeface="Impact" pitchFamily="34" charset="0"/>
                <a:sym typeface="Arial"/>
              </a:rPr>
              <a:t>ПРОБЛЕМА </a:t>
            </a:r>
            <a:r>
              <a:rPr lang="ru-RU" sz="4800" dirty="0">
                <a:solidFill>
                  <a:srgbClr val="33A1D8"/>
                </a:solidFill>
                <a:latin typeface="Impact" pitchFamily="34" charset="0"/>
              </a:rPr>
              <a:t>5</a:t>
            </a:r>
            <a:endParaRPr sz="4800" cap="none">
              <a:solidFill>
                <a:srgbClr val="33A1D8"/>
              </a:solidFill>
              <a:latin typeface="Impact" pitchFamily="34" charset="0"/>
              <a:sym typeface="Arial"/>
            </a:endParaRPr>
          </a:p>
        </p:txBody>
      </p:sp>
      <p:sp>
        <p:nvSpPr>
          <p:cNvPr id="221" name="Google Shape;221;g13337820474_0_76"/>
          <p:cNvSpPr txBox="1"/>
          <p:nvPr/>
        </p:nvSpPr>
        <p:spPr>
          <a:xfrm>
            <a:off x="336000" y="1053325"/>
            <a:ext cx="100926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600" b="0" i="0" u="none" strike="noStrike" cap="none" dirty="0">
                <a:solidFill>
                  <a:srgbClr val="000000"/>
                </a:solidFill>
                <a:latin typeface="Arial"/>
                <a:ea typeface="Arial"/>
                <a:cs typeface="Arial"/>
                <a:sym typeface="Arial"/>
              </a:rPr>
              <a:t>Какую проблему решает проект? В чем ее актуальность? Каков масштаб проблемы?</a:t>
            </a:r>
            <a:endParaRPr sz="1600" b="0" i="0" u="none" strike="noStrike" cap="none">
              <a:solidFill>
                <a:srgbClr val="000000"/>
              </a:solidFill>
              <a:latin typeface="Arial"/>
              <a:ea typeface="Arial"/>
              <a:cs typeface="Arial"/>
              <a:sym typeface="Arial"/>
            </a:endParaRPr>
          </a:p>
        </p:txBody>
      </p:sp>
      <p:pic>
        <p:nvPicPr>
          <p:cNvPr id="222" name="Google Shape;222;g13337820474_0_76" descr="Изображение"/>
          <p:cNvPicPr preferRelativeResize="0"/>
          <p:nvPr/>
        </p:nvPicPr>
        <p:blipFill rotWithShape="1">
          <a:blip r:embed="rId3">
            <a:alphaModFix/>
          </a:blip>
          <a:srcRect/>
          <a:stretch/>
        </p:blipFill>
        <p:spPr>
          <a:xfrm>
            <a:off x="9809776" y="424656"/>
            <a:ext cx="2046223" cy="780252"/>
          </a:xfrm>
          <a:prstGeom prst="rect">
            <a:avLst/>
          </a:prstGeom>
          <a:noFill/>
          <a:ln>
            <a:noFill/>
          </a:ln>
        </p:spPr>
      </p:pic>
      <p:pic>
        <p:nvPicPr>
          <p:cNvPr id="223" name="Google Shape;223;g13337820474_0_76" descr="Изображение"/>
          <p:cNvPicPr preferRelativeResize="0"/>
          <p:nvPr/>
        </p:nvPicPr>
        <p:blipFill rotWithShape="1">
          <a:blip r:embed="rId4">
            <a:alphaModFix/>
          </a:blip>
          <a:srcRect/>
          <a:stretch/>
        </p:blipFill>
        <p:spPr>
          <a:xfrm>
            <a:off x="404999" y="6178409"/>
            <a:ext cx="3445105" cy="472390"/>
          </a:xfrm>
          <a:prstGeom prst="rect">
            <a:avLst/>
          </a:prstGeom>
          <a:noFill/>
          <a:ln>
            <a:noFill/>
          </a:ln>
        </p:spPr>
      </p:pic>
      <p:sp>
        <p:nvSpPr>
          <p:cNvPr id="224" name="Google Shape;224;g13337820474_0_76"/>
          <p:cNvSpPr txBox="1"/>
          <p:nvPr/>
        </p:nvSpPr>
        <p:spPr>
          <a:xfrm>
            <a:off x="4611393" y="6363591"/>
            <a:ext cx="34257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225" name="Google Shape;225;g13337820474_0_76"/>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sp>
        <p:nvSpPr>
          <p:cNvPr id="2" name="TextBox 1"/>
          <p:cNvSpPr txBox="1"/>
          <p:nvPr/>
        </p:nvSpPr>
        <p:spPr>
          <a:xfrm>
            <a:off x="418307" y="1947675"/>
            <a:ext cx="4904320" cy="3631763"/>
          </a:xfrm>
          <a:prstGeom prst="rect">
            <a:avLst/>
          </a:prstGeom>
          <a:noFill/>
        </p:spPr>
        <p:txBody>
          <a:bodyPr wrap="square" rtlCol="0">
            <a:spAutoFit/>
          </a:bodyPr>
          <a:lstStyle/>
          <a:p>
            <a:r>
              <a:rPr lang="ru-RU" sz="2800" spc="30" dirty="0">
                <a:solidFill>
                  <a:srgbClr val="002164"/>
                </a:solidFill>
                <a:latin typeface="Impact" pitchFamily="34" charset="0"/>
              </a:rPr>
              <a:t>Простой </a:t>
            </a:r>
            <a:r>
              <a:rPr lang="ru-RU" sz="2800" spc="30" dirty="0" smtClean="0">
                <a:solidFill>
                  <a:srgbClr val="002164"/>
                </a:solidFill>
                <a:latin typeface="Impact" pitchFamily="34" charset="0"/>
              </a:rPr>
              <a:t>оборудования</a:t>
            </a:r>
          </a:p>
          <a:p>
            <a:r>
              <a:rPr lang="ru-RU" sz="1800" dirty="0" smtClean="0"/>
              <a:t>Уровень </a:t>
            </a:r>
            <a:r>
              <a:rPr lang="ru-RU" sz="1800" dirty="0"/>
              <a:t>загрузки производственных мощностей в промышленности в феврале 2021 года опустился ниже 60%, по данным Центра конъюнктурных исследований ИСИЭЗ НИУ ВШЭ в результате опроса примерно 4000 руководителей крупных и средних промышленных предприятий. Такой низкий уровень загрузки производства зафиксирован впервые со времен финансово-экономического кризиса 2008–2009 гг.</a:t>
            </a:r>
          </a:p>
        </p:txBody>
      </p:sp>
      <p:pic>
        <p:nvPicPr>
          <p:cNvPr id="3" name="Рисунок 2"/>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5310028" y="1534425"/>
            <a:ext cx="6544359" cy="4320465"/>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_КООПСЕТЬ_позволяет_стать_её_частью_с_любым_ресурсом.jpg"/>
          <p:cNvPicPr>
            <a:picLocks noChangeAspect="1"/>
          </p:cNvPicPr>
          <p:nvPr/>
        </p:nvPicPr>
        <p:blipFill>
          <a:blip r:embed="rId2"/>
          <a:stretch>
            <a:fillRect/>
          </a:stretch>
        </p:blipFill>
        <p:spPr>
          <a:xfrm>
            <a:off x="1364779" y="1501253"/>
            <a:ext cx="9430604" cy="4580835"/>
          </a:xfrm>
          <a:prstGeom prst="rect">
            <a:avLst/>
          </a:prstGeom>
        </p:spPr>
      </p:pic>
      <p:sp>
        <p:nvSpPr>
          <p:cNvPr id="3" name="Google Shape;220;g13337820474_0_76"/>
          <p:cNvSpPr txBox="1">
            <a:spLocks/>
          </p:cNvSpPr>
          <p:nvPr/>
        </p:nvSpPr>
        <p:spPr>
          <a:xfrm>
            <a:off x="336000" y="451782"/>
            <a:ext cx="10151400" cy="7260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33A1D8"/>
              </a:buClr>
              <a:buSzPts val="4800"/>
              <a:buFont typeface="Arial"/>
              <a:buNone/>
              <a:tabLst/>
              <a:defRPr/>
            </a:pPr>
            <a:r>
              <a:rPr kumimoji="0" lang="ru-RU" sz="4800" b="0" i="0" u="none" strike="noStrike" kern="0" cap="none" spc="0" normalizeH="0" baseline="0" noProof="0" smtClean="0">
                <a:ln>
                  <a:noFill/>
                </a:ln>
                <a:solidFill>
                  <a:srgbClr val="33A1D8"/>
                </a:solidFill>
                <a:effectLst/>
                <a:uLnTx/>
                <a:uFillTx/>
                <a:latin typeface="Impact" pitchFamily="34" charset="0"/>
                <a:ea typeface="Arial"/>
                <a:cs typeface="Arial"/>
                <a:sym typeface="Arial"/>
              </a:rPr>
              <a:t>ПРОБЛЕМА 5</a:t>
            </a:r>
            <a:endParaRPr kumimoji="0" lang="ru-RU" sz="4800" b="0" i="0" u="none" strike="noStrike" kern="0" cap="none" spc="0" normalizeH="0" baseline="0" noProof="0">
              <a:ln>
                <a:noFill/>
              </a:ln>
              <a:solidFill>
                <a:srgbClr val="33A1D8"/>
              </a:solidFill>
              <a:effectLst/>
              <a:uLnTx/>
              <a:uFillTx/>
              <a:latin typeface="Impact" pitchFamily="34" charset="0"/>
              <a:ea typeface="Arial"/>
              <a:cs typeface="Arial"/>
              <a:sym typeface="Arial"/>
            </a:endParaRPr>
          </a:p>
        </p:txBody>
      </p:sp>
      <p:sp>
        <p:nvSpPr>
          <p:cNvPr id="4" name="Google Shape;221;g13337820474_0_76"/>
          <p:cNvSpPr txBox="1"/>
          <p:nvPr/>
        </p:nvSpPr>
        <p:spPr>
          <a:xfrm>
            <a:off x="336000" y="1053325"/>
            <a:ext cx="100926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600" b="0" i="0" u="none" strike="noStrike" cap="none" dirty="0">
                <a:solidFill>
                  <a:srgbClr val="000000"/>
                </a:solidFill>
                <a:latin typeface="Arial"/>
                <a:ea typeface="Arial"/>
                <a:cs typeface="Arial"/>
                <a:sym typeface="Arial"/>
              </a:rPr>
              <a:t>Какую проблему решает проект? В чем ее актуальность? Каков масштаб проблемы?</a:t>
            </a:r>
            <a:endParaRPr sz="1600" b="0" i="0" u="none" strike="noStrike" cap="none">
              <a:solidFill>
                <a:srgbClr val="000000"/>
              </a:solidFill>
              <a:latin typeface="Arial"/>
              <a:ea typeface="Arial"/>
              <a:cs typeface="Arial"/>
              <a:sym typeface="Arial"/>
            </a:endParaRPr>
          </a:p>
        </p:txBody>
      </p:sp>
      <p:pic>
        <p:nvPicPr>
          <p:cNvPr id="5" name="Google Shape;222;g13337820474_0_76" descr="Изображение"/>
          <p:cNvPicPr preferRelativeResize="0"/>
          <p:nvPr/>
        </p:nvPicPr>
        <p:blipFill rotWithShape="1">
          <a:blip r:embed="rId3">
            <a:alphaModFix/>
          </a:blip>
          <a:srcRect/>
          <a:stretch/>
        </p:blipFill>
        <p:spPr>
          <a:xfrm>
            <a:off x="9809776" y="424656"/>
            <a:ext cx="2046223" cy="780252"/>
          </a:xfrm>
          <a:prstGeom prst="rect">
            <a:avLst/>
          </a:prstGeom>
          <a:noFill/>
          <a:ln>
            <a:noFill/>
          </a:ln>
        </p:spPr>
      </p:pic>
      <p:pic>
        <p:nvPicPr>
          <p:cNvPr id="6" name="Google Shape;223;g13337820474_0_76" descr="Изображение"/>
          <p:cNvPicPr preferRelativeResize="0"/>
          <p:nvPr/>
        </p:nvPicPr>
        <p:blipFill rotWithShape="1">
          <a:blip r:embed="rId4">
            <a:alphaModFix/>
          </a:blip>
          <a:srcRect/>
          <a:stretch/>
        </p:blipFill>
        <p:spPr>
          <a:xfrm>
            <a:off x="404999" y="6178409"/>
            <a:ext cx="3445105" cy="472390"/>
          </a:xfrm>
          <a:prstGeom prst="rect">
            <a:avLst/>
          </a:prstGeom>
          <a:noFill/>
          <a:ln>
            <a:noFill/>
          </a:ln>
        </p:spPr>
      </p:pic>
      <p:sp>
        <p:nvSpPr>
          <p:cNvPr id="7" name="Google Shape;224;g13337820474_0_76"/>
          <p:cNvSpPr txBox="1"/>
          <p:nvPr/>
        </p:nvSpPr>
        <p:spPr>
          <a:xfrm>
            <a:off x="4611393" y="6363591"/>
            <a:ext cx="34257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8" name="Google Shape;225;g13337820474_0_76"/>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13337820474_0_76"/>
          <p:cNvSpPr txBox="1">
            <a:spLocks noGrp="1"/>
          </p:cNvSpPr>
          <p:nvPr>
            <p:ph type="body" idx="1"/>
          </p:nvPr>
        </p:nvSpPr>
        <p:spPr>
          <a:xfrm>
            <a:off x="305936" y="1540597"/>
            <a:ext cx="11581263" cy="4351200"/>
          </a:xfrm>
          <a:prstGeom prst="rect">
            <a:avLst/>
          </a:prstGeom>
          <a:noFill/>
          <a:ln>
            <a:noFill/>
          </a:ln>
        </p:spPr>
        <p:txBody>
          <a:bodyPr spcFirstLastPara="1" wrap="square" lIns="91425" tIns="45700" rIns="91425" bIns="45700" anchor="t" anchorCtr="0">
            <a:noAutofit/>
          </a:bodyPr>
          <a:lstStyle/>
          <a:p>
            <a:pPr marL="0" lvl="0" indent="0">
              <a:spcBef>
                <a:spcPts val="0"/>
              </a:spcBef>
              <a:buSzPts val="523"/>
              <a:buNone/>
            </a:pPr>
            <a:r>
              <a:rPr lang="ru-RU" sz="2100" b="1" dirty="0" smtClean="0">
                <a:solidFill>
                  <a:schemeClr val="accent1">
                    <a:lumMod val="75000"/>
                  </a:schemeClr>
                </a:solidFill>
                <a:latin typeface="Roboto"/>
                <a:ea typeface="Roboto"/>
                <a:cs typeface="Roboto"/>
                <a:sym typeface="Roboto"/>
              </a:rPr>
              <a:t>Актуальность проблем:</a:t>
            </a:r>
          </a:p>
          <a:p>
            <a:pPr marL="0" lvl="0" indent="0" algn="l" rtl="0">
              <a:spcBef>
                <a:spcPts val="0"/>
              </a:spcBef>
              <a:spcAft>
                <a:spcPts val="0"/>
              </a:spcAft>
              <a:buSzPts val="523"/>
              <a:buNone/>
            </a:pPr>
            <a:endParaRPr sz="1800" b="1" dirty="0">
              <a:solidFill>
                <a:srgbClr val="434343"/>
              </a:solidFill>
              <a:latin typeface="Roboto"/>
              <a:ea typeface="Roboto"/>
              <a:cs typeface="Roboto"/>
              <a:sym typeface="Roboto"/>
            </a:endParaRPr>
          </a:p>
          <a:p>
            <a:pPr marL="0" lvl="0" indent="0" algn="l" rtl="0">
              <a:spcBef>
                <a:spcPts val="0"/>
              </a:spcBef>
              <a:spcAft>
                <a:spcPts val="0"/>
              </a:spcAft>
              <a:buSzPts val="523"/>
              <a:buNone/>
            </a:pPr>
            <a:r>
              <a:rPr lang="ru-RU" spc="30" dirty="0">
                <a:solidFill>
                  <a:srgbClr val="002164"/>
                </a:solidFill>
                <a:latin typeface="Impact" pitchFamily="34" charset="0"/>
                <a:ea typeface="Roboto"/>
                <a:cs typeface="Roboto"/>
                <a:sym typeface="Roboto"/>
              </a:rPr>
              <a:t>Посредничество </a:t>
            </a:r>
            <a:endParaRPr lang="ru-RU" spc="30" dirty="0" smtClean="0">
              <a:solidFill>
                <a:srgbClr val="002164"/>
              </a:solidFill>
              <a:latin typeface="Impact" pitchFamily="34" charset="0"/>
              <a:ea typeface="Roboto"/>
              <a:cs typeface="Roboto"/>
              <a:sym typeface="Roboto"/>
            </a:endParaRPr>
          </a:p>
          <a:p>
            <a:pPr marL="0" lvl="0" indent="0" algn="l" rtl="0">
              <a:spcBef>
                <a:spcPts val="0"/>
              </a:spcBef>
              <a:spcAft>
                <a:spcPts val="0"/>
              </a:spcAft>
              <a:buSzPts val="523"/>
              <a:buNone/>
            </a:pPr>
            <a:r>
              <a:rPr lang="ru-RU" sz="1800" dirty="0" smtClean="0">
                <a:solidFill>
                  <a:srgbClr val="333333"/>
                </a:solidFill>
                <a:highlight>
                  <a:srgbClr val="FFFFFF"/>
                </a:highlight>
                <a:latin typeface="Roboto"/>
                <a:ea typeface="Roboto"/>
                <a:cs typeface="Roboto"/>
                <a:sym typeface="Roboto"/>
              </a:rPr>
              <a:t>Посредник </a:t>
            </a:r>
            <a:r>
              <a:rPr lang="ru-RU" sz="1800" dirty="0">
                <a:solidFill>
                  <a:srgbClr val="333333"/>
                </a:solidFill>
                <a:highlight>
                  <a:srgbClr val="FFFFFF"/>
                </a:highlight>
                <a:latin typeface="Roboto"/>
                <a:ea typeface="Roboto"/>
                <a:cs typeface="Roboto"/>
                <a:sym typeface="Roboto"/>
              </a:rPr>
              <a:t>нужен тогда, когда предоставляет какой-то сервис, который продавец не может предоставить самостоятельно. </a:t>
            </a:r>
            <a:r>
              <a:rPr lang="ru-RU" sz="1800" dirty="0">
                <a:solidFill>
                  <a:srgbClr val="202020"/>
                </a:solidFill>
                <a:highlight>
                  <a:srgbClr val="FFFFFF"/>
                </a:highlight>
                <a:latin typeface="Roboto"/>
                <a:ea typeface="Roboto"/>
                <a:cs typeface="Roboto"/>
                <a:sym typeface="Roboto"/>
              </a:rPr>
              <a:t>В более сложном хозяйстве система взаимоотношений всегда несовершенна и в ней легче найти возможность пристроиться к финансовому потоку и вести паразитическую (не созидательную) коммерческую деятельность.</a:t>
            </a:r>
            <a:endParaRPr sz="1800" dirty="0">
              <a:solidFill>
                <a:srgbClr val="434343"/>
              </a:solidFill>
              <a:latin typeface="Roboto"/>
              <a:ea typeface="Roboto"/>
              <a:cs typeface="Roboto"/>
              <a:sym typeface="Roboto"/>
            </a:endParaRPr>
          </a:p>
          <a:p>
            <a:pPr marL="0" lvl="0" indent="0" algn="l" rtl="0">
              <a:spcBef>
                <a:spcPts val="0"/>
              </a:spcBef>
              <a:spcAft>
                <a:spcPts val="0"/>
              </a:spcAft>
              <a:buSzPts val="523"/>
              <a:buNone/>
            </a:pPr>
            <a:endParaRPr sz="1800" b="1" dirty="0">
              <a:solidFill>
                <a:srgbClr val="434343"/>
              </a:solidFill>
              <a:latin typeface="Roboto"/>
              <a:ea typeface="Roboto"/>
              <a:cs typeface="Roboto"/>
              <a:sym typeface="Roboto"/>
            </a:endParaRPr>
          </a:p>
          <a:p>
            <a:pPr marL="0" lvl="0" indent="0" algn="l" rtl="0">
              <a:spcBef>
                <a:spcPts val="0"/>
              </a:spcBef>
              <a:spcAft>
                <a:spcPts val="0"/>
              </a:spcAft>
              <a:buSzPts val="523"/>
              <a:buNone/>
            </a:pPr>
            <a:r>
              <a:rPr lang="ru-RU" spc="30" dirty="0">
                <a:solidFill>
                  <a:srgbClr val="002164"/>
                </a:solidFill>
                <a:latin typeface="Impact" pitchFamily="34" charset="0"/>
                <a:ea typeface="Roboto"/>
                <a:cs typeface="Roboto"/>
                <a:sym typeface="Roboto"/>
              </a:rPr>
              <a:t>Управление сменой технологий </a:t>
            </a:r>
            <a:endParaRPr lang="ru-RU" spc="30" dirty="0" smtClean="0">
              <a:solidFill>
                <a:srgbClr val="002164"/>
              </a:solidFill>
              <a:latin typeface="Impact" pitchFamily="34" charset="0"/>
              <a:ea typeface="Roboto"/>
              <a:cs typeface="Roboto"/>
              <a:sym typeface="Roboto"/>
            </a:endParaRPr>
          </a:p>
          <a:p>
            <a:pPr marL="0" lvl="0" indent="0" algn="l" rtl="0">
              <a:spcBef>
                <a:spcPts val="0"/>
              </a:spcBef>
              <a:spcAft>
                <a:spcPts val="0"/>
              </a:spcAft>
              <a:buSzPts val="523"/>
              <a:buNone/>
            </a:pPr>
            <a:r>
              <a:rPr lang="ru-RU" sz="1800" dirty="0" smtClean="0">
                <a:solidFill>
                  <a:schemeClr val="tx1"/>
                </a:solidFill>
                <a:highlight>
                  <a:srgbClr val="FFFFFF"/>
                </a:highlight>
              </a:rPr>
              <a:t>В </a:t>
            </a:r>
            <a:r>
              <a:rPr lang="ru-RU" sz="1800" dirty="0">
                <a:solidFill>
                  <a:schemeClr val="tx1"/>
                </a:solidFill>
                <a:highlight>
                  <a:srgbClr val="FFFFFF"/>
                </a:highlight>
              </a:rPr>
              <a:t>первой половине 2021 года с рынка ушло 724 тыс. юридических лиц и индивидуальных предпринимателей, что стало самым высоким показателем с 2013-го. Наименьшие сроки жизни у компаний с высокой долей конкуренции на рынке 4-5 лет.</a:t>
            </a:r>
            <a:endParaRPr sz="1800" dirty="0">
              <a:solidFill>
                <a:schemeClr val="tx1"/>
              </a:solidFill>
              <a:latin typeface="Roboto"/>
              <a:ea typeface="Roboto"/>
              <a:cs typeface="Roboto"/>
              <a:sym typeface="Roboto"/>
            </a:endParaRPr>
          </a:p>
          <a:p>
            <a:pPr marL="0" lvl="0" indent="0" algn="l" rtl="0">
              <a:spcBef>
                <a:spcPts val="0"/>
              </a:spcBef>
              <a:spcAft>
                <a:spcPts val="0"/>
              </a:spcAft>
              <a:buSzPts val="523"/>
              <a:buNone/>
            </a:pPr>
            <a:endParaRPr sz="1800" dirty="0">
              <a:solidFill>
                <a:srgbClr val="434343"/>
              </a:solidFill>
              <a:latin typeface="Roboto"/>
              <a:ea typeface="Roboto"/>
              <a:cs typeface="Roboto"/>
              <a:sym typeface="Roboto"/>
            </a:endParaRPr>
          </a:p>
          <a:p>
            <a:pPr marL="0" lvl="0" indent="0" algn="l" rtl="0">
              <a:spcBef>
                <a:spcPts val="0"/>
              </a:spcBef>
              <a:spcAft>
                <a:spcPts val="0"/>
              </a:spcAft>
              <a:buClr>
                <a:schemeClr val="dk1"/>
              </a:buClr>
              <a:buSzPts val="523"/>
              <a:buFont typeface="Arial"/>
              <a:buNone/>
            </a:pPr>
            <a:endParaRPr sz="1800" dirty="0">
              <a:solidFill>
                <a:srgbClr val="434343"/>
              </a:solidFill>
              <a:latin typeface="Roboto"/>
              <a:ea typeface="Roboto"/>
              <a:cs typeface="Roboto"/>
              <a:sym typeface="Roboto"/>
            </a:endParaRPr>
          </a:p>
          <a:p>
            <a:pPr marL="0" lvl="0" indent="0" algn="l" rtl="0">
              <a:spcBef>
                <a:spcPts val="0"/>
              </a:spcBef>
              <a:spcAft>
                <a:spcPts val="0"/>
              </a:spcAft>
              <a:buClr>
                <a:schemeClr val="dk1"/>
              </a:buClr>
              <a:buSzPts val="523"/>
              <a:buFont typeface="Arial"/>
              <a:buNone/>
            </a:pPr>
            <a:endParaRPr sz="1800" dirty="0">
              <a:solidFill>
                <a:srgbClr val="434343"/>
              </a:solidFill>
              <a:latin typeface="Roboto"/>
              <a:ea typeface="Roboto"/>
              <a:cs typeface="Roboto"/>
              <a:sym typeface="Roboto"/>
            </a:endParaRPr>
          </a:p>
          <a:p>
            <a:pPr marL="0" lvl="0" indent="0" algn="l" rtl="0">
              <a:spcBef>
                <a:spcPts val="0"/>
              </a:spcBef>
              <a:spcAft>
                <a:spcPts val="0"/>
              </a:spcAft>
              <a:buSzPts val="523"/>
              <a:buNone/>
            </a:pPr>
            <a:endParaRPr sz="1600" dirty="0">
              <a:solidFill>
                <a:srgbClr val="434343"/>
              </a:solidFill>
              <a:latin typeface="Roboto"/>
              <a:ea typeface="Roboto"/>
              <a:cs typeface="Roboto"/>
              <a:sym typeface="Roboto"/>
            </a:endParaRPr>
          </a:p>
          <a:p>
            <a:pPr marL="0" lvl="0" indent="0" algn="l" rtl="0">
              <a:spcBef>
                <a:spcPts val="0"/>
              </a:spcBef>
              <a:spcAft>
                <a:spcPts val="0"/>
              </a:spcAft>
              <a:buSzPts val="523"/>
              <a:buNone/>
            </a:pPr>
            <a:endParaRPr sz="1200" dirty="0">
              <a:latin typeface="Roboto"/>
              <a:ea typeface="Roboto"/>
              <a:cs typeface="Roboto"/>
              <a:sym typeface="Roboto"/>
            </a:endParaRPr>
          </a:p>
        </p:txBody>
      </p:sp>
      <p:sp>
        <p:nvSpPr>
          <p:cNvPr id="220" name="Google Shape;220;g13337820474_0_76"/>
          <p:cNvSpPr txBox="1">
            <a:spLocks noGrp="1"/>
          </p:cNvSpPr>
          <p:nvPr>
            <p:ph type="title"/>
          </p:nvPr>
        </p:nvSpPr>
        <p:spPr>
          <a:xfrm>
            <a:off x="336000" y="451782"/>
            <a:ext cx="10151400" cy="726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33A1D8"/>
              </a:buClr>
              <a:buSzPts val="4800"/>
              <a:buNone/>
            </a:pPr>
            <a:r>
              <a:rPr lang="ru-RU" sz="4800" cap="none" dirty="0">
                <a:solidFill>
                  <a:srgbClr val="33A1D8"/>
                </a:solidFill>
                <a:latin typeface="Impact" pitchFamily="34" charset="0"/>
                <a:sym typeface="Arial"/>
              </a:rPr>
              <a:t>ПРОБЛЕМА </a:t>
            </a:r>
            <a:r>
              <a:rPr lang="ru-RU" sz="4800" dirty="0">
                <a:solidFill>
                  <a:srgbClr val="33A1D8"/>
                </a:solidFill>
                <a:latin typeface="Impact" pitchFamily="34" charset="0"/>
              </a:rPr>
              <a:t>5</a:t>
            </a:r>
            <a:endParaRPr sz="4800" cap="none">
              <a:solidFill>
                <a:srgbClr val="33A1D8"/>
              </a:solidFill>
              <a:latin typeface="Impact" pitchFamily="34" charset="0"/>
              <a:sym typeface="Arial"/>
            </a:endParaRPr>
          </a:p>
        </p:txBody>
      </p:sp>
      <p:sp>
        <p:nvSpPr>
          <p:cNvPr id="221" name="Google Shape;221;g13337820474_0_76"/>
          <p:cNvSpPr txBox="1"/>
          <p:nvPr/>
        </p:nvSpPr>
        <p:spPr>
          <a:xfrm>
            <a:off x="336000" y="1053325"/>
            <a:ext cx="10092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800" b="0" i="0" u="none" strike="noStrike" cap="none">
                <a:solidFill>
                  <a:srgbClr val="000000"/>
                </a:solidFill>
                <a:latin typeface="Arial"/>
                <a:ea typeface="Arial"/>
                <a:cs typeface="Arial"/>
                <a:sym typeface="Arial"/>
              </a:rPr>
              <a:t>Какую проблему решает проект? В чем ее актуальность? Каков масштаб проблемы?</a:t>
            </a:r>
            <a:endParaRPr sz="1400" b="0" i="0" u="none" strike="noStrike" cap="none">
              <a:solidFill>
                <a:srgbClr val="000000"/>
              </a:solidFill>
              <a:latin typeface="Arial"/>
              <a:ea typeface="Arial"/>
              <a:cs typeface="Arial"/>
              <a:sym typeface="Arial"/>
            </a:endParaRPr>
          </a:p>
        </p:txBody>
      </p:sp>
      <p:pic>
        <p:nvPicPr>
          <p:cNvPr id="222" name="Google Shape;222;g13337820474_0_76" descr="Изображение"/>
          <p:cNvPicPr preferRelativeResize="0"/>
          <p:nvPr/>
        </p:nvPicPr>
        <p:blipFill rotWithShape="1">
          <a:blip r:embed="rId3">
            <a:alphaModFix/>
          </a:blip>
          <a:srcRect/>
          <a:stretch/>
        </p:blipFill>
        <p:spPr>
          <a:xfrm>
            <a:off x="9809776" y="424656"/>
            <a:ext cx="2046223" cy="780252"/>
          </a:xfrm>
          <a:prstGeom prst="rect">
            <a:avLst/>
          </a:prstGeom>
          <a:noFill/>
          <a:ln>
            <a:noFill/>
          </a:ln>
        </p:spPr>
      </p:pic>
      <p:pic>
        <p:nvPicPr>
          <p:cNvPr id="223" name="Google Shape;223;g13337820474_0_76" descr="Изображение"/>
          <p:cNvPicPr preferRelativeResize="0"/>
          <p:nvPr/>
        </p:nvPicPr>
        <p:blipFill rotWithShape="1">
          <a:blip r:embed="rId4">
            <a:alphaModFix/>
          </a:blip>
          <a:srcRect/>
          <a:stretch/>
        </p:blipFill>
        <p:spPr>
          <a:xfrm>
            <a:off x="404999" y="6178409"/>
            <a:ext cx="3445105" cy="472390"/>
          </a:xfrm>
          <a:prstGeom prst="rect">
            <a:avLst/>
          </a:prstGeom>
          <a:noFill/>
          <a:ln>
            <a:noFill/>
          </a:ln>
        </p:spPr>
      </p:pic>
      <p:sp>
        <p:nvSpPr>
          <p:cNvPr id="224" name="Google Shape;224;g13337820474_0_76"/>
          <p:cNvSpPr txBox="1"/>
          <p:nvPr/>
        </p:nvSpPr>
        <p:spPr>
          <a:xfrm>
            <a:off x="4611393" y="6363591"/>
            <a:ext cx="34257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225" name="Google Shape;225;g13337820474_0_76"/>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spTree>
    <p:extLst>
      <p:ext uri="{BB962C8B-B14F-4D97-AF65-F5344CB8AC3E}">
        <p14:creationId xmlns="" xmlns:p14="http://schemas.microsoft.com/office/powerpoint/2010/main" val="40930948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13337820474_0_66"/>
          <p:cNvSpPr txBox="1">
            <a:spLocks noGrp="1"/>
          </p:cNvSpPr>
          <p:nvPr>
            <p:ph type="title"/>
          </p:nvPr>
        </p:nvSpPr>
        <p:spPr>
          <a:xfrm>
            <a:off x="336000" y="451782"/>
            <a:ext cx="10151400" cy="726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33A1D8"/>
              </a:buClr>
              <a:buSzPts val="4800"/>
              <a:buNone/>
            </a:pPr>
            <a:r>
              <a:rPr lang="ru-RU" sz="4800" cap="none" dirty="0">
                <a:solidFill>
                  <a:srgbClr val="33A1D8"/>
                </a:solidFill>
                <a:latin typeface="Impact" pitchFamily="34" charset="0"/>
                <a:sym typeface="Arial"/>
              </a:rPr>
              <a:t>ПРОБЛЕМА </a:t>
            </a:r>
            <a:r>
              <a:rPr lang="ru-RU" sz="4800" dirty="0">
                <a:solidFill>
                  <a:srgbClr val="33A1D8"/>
                </a:solidFill>
                <a:latin typeface="Impact" pitchFamily="34" charset="0"/>
              </a:rPr>
              <a:t>4</a:t>
            </a:r>
            <a:endParaRPr sz="4800" cap="none">
              <a:solidFill>
                <a:srgbClr val="33A1D8"/>
              </a:solidFill>
              <a:latin typeface="Impact" pitchFamily="34" charset="0"/>
              <a:sym typeface="Arial"/>
            </a:endParaRPr>
          </a:p>
        </p:txBody>
      </p:sp>
      <p:sp>
        <p:nvSpPr>
          <p:cNvPr id="209" name="Google Shape;209;g13337820474_0_66"/>
          <p:cNvSpPr txBox="1">
            <a:spLocks noGrp="1"/>
          </p:cNvSpPr>
          <p:nvPr>
            <p:ph type="body" idx="1"/>
          </p:nvPr>
        </p:nvSpPr>
        <p:spPr>
          <a:xfrm>
            <a:off x="346881" y="1458710"/>
            <a:ext cx="10515600" cy="4351200"/>
          </a:xfrm>
          <a:prstGeom prst="rect">
            <a:avLst/>
          </a:prstGeom>
          <a:noFill/>
          <a:ln>
            <a:noFill/>
          </a:ln>
        </p:spPr>
        <p:txBody>
          <a:bodyPr spcFirstLastPara="1" wrap="square" lIns="91425" tIns="45700" rIns="91425" bIns="45700" anchor="t" anchorCtr="0">
            <a:noAutofit/>
          </a:bodyPr>
          <a:lstStyle/>
          <a:p>
            <a:pPr marL="0" lvl="0" indent="0">
              <a:spcBef>
                <a:spcPts val="0"/>
              </a:spcBef>
              <a:buSzPts val="523"/>
              <a:buNone/>
            </a:pPr>
            <a:r>
              <a:rPr lang="ru-RU" sz="2100" b="1" dirty="0" smtClean="0">
                <a:solidFill>
                  <a:schemeClr val="accent1">
                    <a:lumMod val="75000"/>
                  </a:schemeClr>
                </a:solidFill>
                <a:latin typeface="Roboto"/>
                <a:ea typeface="Roboto"/>
                <a:cs typeface="Roboto"/>
                <a:sym typeface="Roboto"/>
              </a:rPr>
              <a:t>Актуальность проблем:</a:t>
            </a:r>
          </a:p>
          <a:p>
            <a:pPr marL="0" lvl="0" indent="0" algn="l" rtl="0">
              <a:spcBef>
                <a:spcPts val="0"/>
              </a:spcBef>
              <a:spcAft>
                <a:spcPts val="0"/>
              </a:spcAft>
              <a:buSzPts val="523"/>
              <a:buNone/>
            </a:pPr>
            <a:endParaRPr sz="1800" dirty="0">
              <a:highlight>
                <a:srgbClr val="FFFFFF"/>
              </a:highlight>
              <a:latin typeface="Roboto"/>
              <a:ea typeface="Roboto"/>
              <a:cs typeface="Roboto"/>
              <a:sym typeface="Roboto"/>
            </a:endParaRPr>
          </a:p>
        </p:txBody>
      </p:sp>
      <p:sp>
        <p:nvSpPr>
          <p:cNvPr id="210" name="Google Shape;210;g13337820474_0_66"/>
          <p:cNvSpPr txBox="1"/>
          <p:nvPr/>
        </p:nvSpPr>
        <p:spPr>
          <a:xfrm>
            <a:off x="336000" y="1053325"/>
            <a:ext cx="100926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600" b="0" i="0" u="none" strike="noStrike" cap="none" dirty="0">
                <a:solidFill>
                  <a:srgbClr val="000000"/>
                </a:solidFill>
                <a:latin typeface="Arial"/>
                <a:ea typeface="Arial"/>
                <a:cs typeface="Arial"/>
                <a:sym typeface="Arial"/>
              </a:rPr>
              <a:t>Какую проблему решает проект? В чем ее актуальность? Каков масштаб проблемы?</a:t>
            </a:r>
            <a:endParaRPr sz="1600" b="0" i="0" u="none" strike="noStrike" cap="none">
              <a:solidFill>
                <a:srgbClr val="000000"/>
              </a:solidFill>
              <a:latin typeface="Arial"/>
              <a:ea typeface="Arial"/>
              <a:cs typeface="Arial"/>
              <a:sym typeface="Arial"/>
            </a:endParaRPr>
          </a:p>
        </p:txBody>
      </p:sp>
      <p:pic>
        <p:nvPicPr>
          <p:cNvPr id="211" name="Google Shape;211;g13337820474_0_66" descr="Изображение"/>
          <p:cNvPicPr preferRelativeResize="0"/>
          <p:nvPr/>
        </p:nvPicPr>
        <p:blipFill rotWithShape="1">
          <a:blip r:embed="rId3">
            <a:alphaModFix/>
          </a:blip>
          <a:srcRect/>
          <a:stretch/>
        </p:blipFill>
        <p:spPr>
          <a:xfrm>
            <a:off x="9809776" y="424656"/>
            <a:ext cx="2046223" cy="780252"/>
          </a:xfrm>
          <a:prstGeom prst="rect">
            <a:avLst/>
          </a:prstGeom>
          <a:noFill/>
          <a:ln>
            <a:noFill/>
          </a:ln>
        </p:spPr>
      </p:pic>
      <p:pic>
        <p:nvPicPr>
          <p:cNvPr id="212" name="Google Shape;212;g13337820474_0_66" descr="Изображение"/>
          <p:cNvPicPr preferRelativeResize="0"/>
          <p:nvPr/>
        </p:nvPicPr>
        <p:blipFill rotWithShape="1">
          <a:blip r:embed="rId4">
            <a:alphaModFix/>
          </a:blip>
          <a:srcRect/>
          <a:stretch/>
        </p:blipFill>
        <p:spPr>
          <a:xfrm>
            <a:off x="404999" y="6178409"/>
            <a:ext cx="3445105" cy="472390"/>
          </a:xfrm>
          <a:prstGeom prst="rect">
            <a:avLst/>
          </a:prstGeom>
          <a:noFill/>
          <a:ln>
            <a:noFill/>
          </a:ln>
        </p:spPr>
      </p:pic>
      <p:sp>
        <p:nvSpPr>
          <p:cNvPr id="213" name="Google Shape;213;g13337820474_0_66"/>
          <p:cNvSpPr txBox="1"/>
          <p:nvPr/>
        </p:nvSpPr>
        <p:spPr>
          <a:xfrm>
            <a:off x="4611393" y="6363591"/>
            <a:ext cx="34257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214" name="Google Shape;214;g13337820474_0_66"/>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sp>
        <p:nvSpPr>
          <p:cNvPr id="3" name="TextBox 2"/>
          <p:cNvSpPr txBox="1"/>
          <p:nvPr/>
        </p:nvSpPr>
        <p:spPr>
          <a:xfrm>
            <a:off x="411672" y="1921488"/>
            <a:ext cx="5538751" cy="3908762"/>
          </a:xfrm>
          <a:prstGeom prst="rect">
            <a:avLst/>
          </a:prstGeom>
          <a:noFill/>
        </p:spPr>
        <p:txBody>
          <a:bodyPr wrap="square" rtlCol="0">
            <a:spAutoFit/>
          </a:bodyPr>
          <a:lstStyle/>
          <a:p>
            <a:r>
              <a:rPr lang="ru-RU" sz="2800" spc="40" dirty="0">
                <a:solidFill>
                  <a:srgbClr val="002164"/>
                </a:solidFill>
                <a:latin typeface="Impact" pitchFamily="34" charset="0"/>
              </a:rPr>
              <a:t>Системы поддержки принятия решений </a:t>
            </a:r>
            <a:r>
              <a:rPr lang="ru-RU" sz="2800" spc="40" dirty="0" smtClean="0">
                <a:solidFill>
                  <a:srgbClr val="002164"/>
                </a:solidFill>
                <a:latin typeface="Impact" pitchFamily="34" charset="0"/>
              </a:rPr>
              <a:t> </a:t>
            </a:r>
            <a:r>
              <a:rPr lang="ru-RU" sz="1600" dirty="0" smtClean="0"/>
              <a:t>Максимально </a:t>
            </a:r>
            <a:r>
              <a:rPr lang="ru-RU" sz="1600" dirty="0"/>
              <a:t>широко привлекаются внешние исполнители для разработки схем территориального планирования (до 70%) и стратегий социально-экономического развития (около 60%). В результате «добавленные трудозатраты» увеличивают итоговую стоимость работ примерно в 1,5 раза.</a:t>
            </a:r>
          </a:p>
          <a:p>
            <a:r>
              <a:rPr lang="ru-RU" sz="1600" dirty="0"/>
              <a:t>Эти обстоятельства актуализируют проблему разработки инструментария поддержки принятия решений при управлении </a:t>
            </a:r>
            <a:r>
              <a:rPr lang="ru-RU" sz="1600" dirty="0" smtClean="0"/>
              <a:t>населёнными </a:t>
            </a:r>
            <a:r>
              <a:rPr lang="ru-RU" sz="1600" dirty="0"/>
              <a:t>пунктами и регионами, способного развивать собственные компетенции органов государственной и муниципальной власти в сфере прогнозирования и планирования.</a:t>
            </a:r>
          </a:p>
        </p:txBody>
      </p:sp>
      <p:pic>
        <p:nvPicPr>
          <p:cNvPr id="4" name="Рисунок 3"/>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6095999" y="1479450"/>
            <a:ext cx="5682019" cy="4545070"/>
          </a:xfrm>
          <a:prstGeom prst="rect">
            <a:avLst/>
          </a:prstGeom>
        </p:spPr>
      </p:pic>
    </p:spTree>
    <p:extLst>
      <p:ext uri="{BB962C8B-B14F-4D97-AF65-F5344CB8AC3E}">
        <p14:creationId xmlns="" xmlns:p14="http://schemas.microsoft.com/office/powerpoint/2010/main" val="13676344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descr="В.В.Путин_подписал_проект_ФЗ_о_семейном_родовом_поместье_и_семейных_поселениях_www.gektar78.ru_8-904-637-57-40.jpg"/>
          <p:cNvPicPr>
            <a:picLocks noChangeAspect="1"/>
          </p:cNvPicPr>
          <p:nvPr/>
        </p:nvPicPr>
        <p:blipFill>
          <a:blip r:embed="rId2"/>
          <a:stretch>
            <a:fillRect/>
          </a:stretch>
        </p:blipFill>
        <p:spPr>
          <a:xfrm>
            <a:off x="2033518" y="1460405"/>
            <a:ext cx="8079474" cy="4537786"/>
          </a:xfrm>
          <a:prstGeom prst="rect">
            <a:avLst/>
          </a:prstGeom>
        </p:spPr>
      </p:pic>
      <p:sp>
        <p:nvSpPr>
          <p:cNvPr id="4" name="Google Shape;220;g13337820474_0_76"/>
          <p:cNvSpPr txBox="1">
            <a:spLocks/>
          </p:cNvSpPr>
          <p:nvPr/>
        </p:nvSpPr>
        <p:spPr>
          <a:xfrm>
            <a:off x="336000" y="451782"/>
            <a:ext cx="10151400" cy="7260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33A1D8"/>
              </a:buClr>
              <a:buSzPts val="4800"/>
              <a:buFont typeface="Arial"/>
              <a:buNone/>
              <a:tabLst/>
              <a:defRPr/>
            </a:pPr>
            <a:r>
              <a:rPr kumimoji="0" lang="ru-RU" sz="4800" b="0" i="0" u="none" strike="noStrike" kern="0" cap="none" spc="0" normalizeH="0" baseline="0" noProof="0" smtClean="0">
                <a:ln>
                  <a:noFill/>
                </a:ln>
                <a:solidFill>
                  <a:srgbClr val="33A1D8"/>
                </a:solidFill>
                <a:effectLst/>
                <a:uLnTx/>
                <a:uFillTx/>
                <a:latin typeface="Impact" pitchFamily="34" charset="0"/>
                <a:ea typeface="Arial"/>
                <a:cs typeface="Arial"/>
                <a:sym typeface="Arial"/>
              </a:rPr>
              <a:t>ПРОБЛЕМА 5</a:t>
            </a:r>
            <a:endParaRPr kumimoji="0" lang="ru-RU" sz="4800" b="0" i="0" u="none" strike="noStrike" kern="0" cap="none" spc="0" normalizeH="0" baseline="0" noProof="0">
              <a:ln>
                <a:noFill/>
              </a:ln>
              <a:solidFill>
                <a:srgbClr val="33A1D8"/>
              </a:solidFill>
              <a:effectLst/>
              <a:uLnTx/>
              <a:uFillTx/>
              <a:latin typeface="Impact" pitchFamily="34" charset="0"/>
              <a:ea typeface="Arial"/>
              <a:cs typeface="Arial"/>
              <a:sym typeface="Arial"/>
            </a:endParaRPr>
          </a:p>
        </p:txBody>
      </p:sp>
      <p:sp>
        <p:nvSpPr>
          <p:cNvPr id="5" name="Google Shape;221;g13337820474_0_76"/>
          <p:cNvSpPr txBox="1"/>
          <p:nvPr/>
        </p:nvSpPr>
        <p:spPr>
          <a:xfrm>
            <a:off x="336000" y="1053325"/>
            <a:ext cx="100926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600" b="0" i="0" u="none" strike="noStrike" cap="none" dirty="0">
                <a:solidFill>
                  <a:srgbClr val="000000"/>
                </a:solidFill>
                <a:latin typeface="Arial"/>
                <a:ea typeface="Arial"/>
                <a:cs typeface="Arial"/>
                <a:sym typeface="Arial"/>
              </a:rPr>
              <a:t>Какую проблему решает проект? В чем ее актуальность? Каков масштаб проблемы?</a:t>
            </a:r>
            <a:endParaRPr sz="1600" b="0" i="0" u="none" strike="noStrike" cap="none">
              <a:solidFill>
                <a:srgbClr val="000000"/>
              </a:solidFill>
              <a:latin typeface="Arial"/>
              <a:ea typeface="Arial"/>
              <a:cs typeface="Arial"/>
              <a:sym typeface="Arial"/>
            </a:endParaRPr>
          </a:p>
        </p:txBody>
      </p:sp>
      <p:pic>
        <p:nvPicPr>
          <p:cNvPr id="6" name="Google Shape;222;g13337820474_0_76" descr="Изображение"/>
          <p:cNvPicPr preferRelativeResize="0"/>
          <p:nvPr/>
        </p:nvPicPr>
        <p:blipFill rotWithShape="1">
          <a:blip r:embed="rId3">
            <a:alphaModFix/>
          </a:blip>
          <a:srcRect/>
          <a:stretch/>
        </p:blipFill>
        <p:spPr>
          <a:xfrm>
            <a:off x="9809776" y="424656"/>
            <a:ext cx="2046223" cy="780252"/>
          </a:xfrm>
          <a:prstGeom prst="rect">
            <a:avLst/>
          </a:prstGeom>
          <a:noFill/>
          <a:ln>
            <a:noFill/>
          </a:ln>
        </p:spPr>
      </p:pic>
      <p:pic>
        <p:nvPicPr>
          <p:cNvPr id="7" name="Google Shape;223;g13337820474_0_76" descr="Изображение"/>
          <p:cNvPicPr preferRelativeResize="0"/>
          <p:nvPr/>
        </p:nvPicPr>
        <p:blipFill rotWithShape="1">
          <a:blip r:embed="rId4">
            <a:alphaModFix/>
          </a:blip>
          <a:srcRect/>
          <a:stretch/>
        </p:blipFill>
        <p:spPr>
          <a:xfrm>
            <a:off x="404999" y="6178409"/>
            <a:ext cx="3445105" cy="472390"/>
          </a:xfrm>
          <a:prstGeom prst="rect">
            <a:avLst/>
          </a:prstGeom>
          <a:noFill/>
          <a:ln>
            <a:noFill/>
          </a:ln>
        </p:spPr>
      </p:pic>
      <p:sp>
        <p:nvSpPr>
          <p:cNvPr id="8" name="Google Shape;224;g13337820474_0_76"/>
          <p:cNvSpPr txBox="1"/>
          <p:nvPr/>
        </p:nvSpPr>
        <p:spPr>
          <a:xfrm>
            <a:off x="4611393" y="6363591"/>
            <a:ext cx="34257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9" name="Google Shape;225;g13337820474_0_76"/>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9"/>
          <p:cNvSpPr txBox="1">
            <a:spLocks noGrp="1"/>
          </p:cNvSpPr>
          <p:nvPr>
            <p:ph type="title"/>
          </p:nvPr>
        </p:nvSpPr>
        <p:spPr>
          <a:xfrm>
            <a:off x="336000" y="451782"/>
            <a:ext cx="10151415" cy="726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33A1D8"/>
              </a:buClr>
              <a:buSzPts val="4800"/>
              <a:buNone/>
            </a:pPr>
            <a:r>
              <a:rPr lang="ru-RU" sz="4800" cap="none" dirty="0">
                <a:solidFill>
                  <a:srgbClr val="33A1D8"/>
                </a:solidFill>
                <a:latin typeface="Impact" pitchFamily="34" charset="0"/>
                <a:sym typeface="Arial"/>
              </a:rPr>
              <a:t>КОМАНДА ПРОЕКТА </a:t>
            </a:r>
            <a:endParaRPr sz="4800" cap="none">
              <a:solidFill>
                <a:srgbClr val="33A1D8"/>
              </a:solidFill>
              <a:latin typeface="Impact" pitchFamily="34" charset="0"/>
              <a:sym typeface="Arial"/>
            </a:endParaRPr>
          </a:p>
        </p:txBody>
      </p:sp>
      <p:sp>
        <p:nvSpPr>
          <p:cNvPr id="164" name="Google Shape;164;p9"/>
          <p:cNvSpPr txBox="1"/>
          <p:nvPr/>
        </p:nvSpPr>
        <p:spPr>
          <a:xfrm>
            <a:off x="336000" y="1053325"/>
            <a:ext cx="1009260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600" b="0" i="0" u="none" strike="noStrike" cap="none" dirty="0">
                <a:solidFill>
                  <a:srgbClr val="000000"/>
                </a:solidFill>
                <a:latin typeface="Arial"/>
                <a:ea typeface="Arial"/>
                <a:cs typeface="Arial"/>
                <a:sym typeface="Arial"/>
              </a:rPr>
              <a:t>Инициатор идеи, ключевые участники проекта, зоны ответственности и опыт участников</a:t>
            </a:r>
            <a:endParaRPr sz="1600" b="0" i="0" u="none" strike="noStrike" cap="none">
              <a:solidFill>
                <a:srgbClr val="000000"/>
              </a:solidFill>
              <a:latin typeface="Arial"/>
              <a:ea typeface="Arial"/>
              <a:cs typeface="Arial"/>
              <a:sym typeface="Arial"/>
            </a:endParaRPr>
          </a:p>
        </p:txBody>
      </p:sp>
      <p:pic>
        <p:nvPicPr>
          <p:cNvPr id="165" name="Google Shape;165;p9" descr="Изображение"/>
          <p:cNvPicPr preferRelativeResize="0"/>
          <p:nvPr/>
        </p:nvPicPr>
        <p:blipFill rotWithShape="1">
          <a:blip r:embed="rId3">
            <a:alphaModFix/>
          </a:blip>
          <a:srcRect/>
          <a:stretch/>
        </p:blipFill>
        <p:spPr>
          <a:xfrm>
            <a:off x="9809776" y="424656"/>
            <a:ext cx="2046224" cy="780252"/>
          </a:xfrm>
          <a:prstGeom prst="rect">
            <a:avLst/>
          </a:prstGeom>
          <a:noFill/>
          <a:ln>
            <a:noFill/>
          </a:ln>
        </p:spPr>
      </p:pic>
      <p:pic>
        <p:nvPicPr>
          <p:cNvPr id="166" name="Google Shape;166;p9" descr="Изображение"/>
          <p:cNvPicPr preferRelativeResize="0"/>
          <p:nvPr/>
        </p:nvPicPr>
        <p:blipFill rotWithShape="1">
          <a:blip r:embed="rId4">
            <a:alphaModFix/>
          </a:blip>
          <a:srcRect/>
          <a:stretch/>
        </p:blipFill>
        <p:spPr>
          <a:xfrm>
            <a:off x="404999" y="6178409"/>
            <a:ext cx="3445106" cy="472390"/>
          </a:xfrm>
          <a:prstGeom prst="rect">
            <a:avLst/>
          </a:prstGeom>
          <a:noFill/>
          <a:ln>
            <a:noFill/>
          </a:ln>
        </p:spPr>
      </p:pic>
      <p:sp>
        <p:nvSpPr>
          <p:cNvPr id="167" name="Google Shape;167;p9"/>
          <p:cNvSpPr txBox="1"/>
          <p:nvPr/>
        </p:nvSpPr>
        <p:spPr>
          <a:xfrm>
            <a:off x="4611393" y="6363591"/>
            <a:ext cx="3425702"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168" name="Google Shape;168;p9"/>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pic>
        <p:nvPicPr>
          <p:cNvPr id="21" name="Рисунок 20" descr="Общее фото комады для ПРЕЗЕНТАЦИИ.jpg"/>
          <p:cNvPicPr>
            <a:picLocks noChangeAspect="1"/>
          </p:cNvPicPr>
          <p:nvPr/>
        </p:nvPicPr>
        <p:blipFill>
          <a:blip r:embed="rId5"/>
          <a:stretch>
            <a:fillRect/>
          </a:stretch>
        </p:blipFill>
        <p:spPr>
          <a:xfrm>
            <a:off x="1433015" y="1414113"/>
            <a:ext cx="9335069" cy="481609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g1356f88980c_1_25"/>
          <p:cNvSpPr txBox="1">
            <a:spLocks noGrp="1"/>
          </p:cNvSpPr>
          <p:nvPr>
            <p:ph type="body" idx="1"/>
          </p:nvPr>
        </p:nvSpPr>
        <p:spPr>
          <a:xfrm>
            <a:off x="319583" y="1554245"/>
            <a:ext cx="11444785" cy="4351200"/>
          </a:xfrm>
          <a:prstGeom prst="rect">
            <a:avLst/>
          </a:prstGeom>
          <a:noFill/>
          <a:ln>
            <a:noFill/>
          </a:ln>
        </p:spPr>
        <p:txBody>
          <a:bodyPr spcFirstLastPara="1" wrap="square" lIns="91425" tIns="45700" rIns="91425" bIns="45700" anchor="t" anchorCtr="0">
            <a:noAutofit/>
          </a:bodyPr>
          <a:lstStyle/>
          <a:p>
            <a:pPr marL="0" lvl="0" indent="0">
              <a:spcBef>
                <a:spcPts val="0"/>
              </a:spcBef>
              <a:buSzPts val="523"/>
              <a:buNone/>
            </a:pPr>
            <a:r>
              <a:rPr lang="ru-RU" sz="2100" b="1" dirty="0" smtClean="0">
                <a:solidFill>
                  <a:schemeClr val="accent1">
                    <a:lumMod val="75000"/>
                  </a:schemeClr>
                </a:solidFill>
                <a:latin typeface="Roboto"/>
                <a:ea typeface="Roboto"/>
                <a:cs typeface="Roboto"/>
                <a:sym typeface="Roboto"/>
              </a:rPr>
              <a:t>Актуальность проблем:</a:t>
            </a:r>
          </a:p>
          <a:p>
            <a:pPr marL="0" lvl="0" indent="0" algn="l" rtl="0">
              <a:spcBef>
                <a:spcPts val="0"/>
              </a:spcBef>
              <a:spcAft>
                <a:spcPts val="0"/>
              </a:spcAft>
              <a:buSzPts val="523"/>
              <a:buNone/>
            </a:pPr>
            <a:endParaRPr sz="1800" b="1" dirty="0">
              <a:solidFill>
                <a:srgbClr val="434343"/>
              </a:solidFill>
              <a:latin typeface="Roboto"/>
              <a:ea typeface="Roboto"/>
              <a:cs typeface="Roboto"/>
              <a:sym typeface="Roboto"/>
            </a:endParaRPr>
          </a:p>
          <a:p>
            <a:pPr marL="0" lvl="0" indent="0" algn="l" rtl="0">
              <a:spcBef>
                <a:spcPts val="0"/>
              </a:spcBef>
              <a:spcAft>
                <a:spcPts val="0"/>
              </a:spcAft>
              <a:buSzPts val="523"/>
              <a:buNone/>
            </a:pPr>
            <a:r>
              <a:rPr lang="ru-RU" spc="40" dirty="0">
                <a:solidFill>
                  <a:srgbClr val="002164"/>
                </a:solidFill>
                <a:latin typeface="Impact" pitchFamily="34" charset="0"/>
                <a:ea typeface="Roboto"/>
                <a:cs typeface="Roboto"/>
                <a:sym typeface="Roboto"/>
              </a:rPr>
              <a:t>Заболачивание, опустынивание, понижение уровня грунтовых вод, зарастание лесом и кустарником, возврат в сельхозоборот пустующих земель сельхоз </a:t>
            </a:r>
            <a:r>
              <a:rPr lang="ru-RU" spc="40" dirty="0" smtClean="0">
                <a:solidFill>
                  <a:srgbClr val="002164"/>
                </a:solidFill>
                <a:latin typeface="Impact" pitchFamily="34" charset="0"/>
                <a:ea typeface="Roboto"/>
                <a:cs typeface="Roboto"/>
                <a:sym typeface="Roboto"/>
              </a:rPr>
              <a:t>назначения.</a:t>
            </a:r>
            <a:endParaRPr spc="40" dirty="0">
              <a:solidFill>
                <a:srgbClr val="002164"/>
              </a:solidFill>
              <a:latin typeface="Impact" pitchFamily="34" charset="0"/>
              <a:ea typeface="Roboto"/>
              <a:cs typeface="Roboto"/>
              <a:sym typeface="Roboto"/>
            </a:endParaRPr>
          </a:p>
          <a:p>
            <a:pPr marL="0" lvl="0" indent="0" algn="l" rtl="0">
              <a:spcBef>
                <a:spcPts val="0"/>
              </a:spcBef>
              <a:spcAft>
                <a:spcPts val="0"/>
              </a:spcAft>
              <a:buSzPts val="523"/>
              <a:buNone/>
            </a:pPr>
            <a:endParaRPr lang="ru-RU" sz="1800" dirty="0" smtClean="0">
              <a:solidFill>
                <a:srgbClr val="333333"/>
              </a:solidFill>
              <a:highlight>
                <a:srgbClr val="FFFFFF"/>
              </a:highlight>
            </a:endParaRPr>
          </a:p>
          <a:p>
            <a:pPr marL="0" lvl="0" indent="0" algn="l" rtl="0">
              <a:spcBef>
                <a:spcPts val="0"/>
              </a:spcBef>
              <a:spcAft>
                <a:spcPts val="0"/>
              </a:spcAft>
              <a:buSzPts val="523"/>
              <a:buNone/>
            </a:pPr>
            <a:r>
              <a:rPr lang="ru-RU" sz="1800" dirty="0" smtClean="0">
                <a:solidFill>
                  <a:srgbClr val="333333"/>
                </a:solidFill>
                <a:highlight>
                  <a:srgbClr val="FFFFFF"/>
                </a:highlight>
              </a:rPr>
              <a:t>Точной </a:t>
            </a:r>
            <a:r>
              <a:rPr lang="ru-RU" sz="1800" dirty="0">
                <a:solidFill>
                  <a:srgbClr val="333333"/>
                </a:solidFill>
                <a:highlight>
                  <a:srgbClr val="FFFFFF"/>
                </a:highlight>
              </a:rPr>
              <a:t>информации о том, сколько именно земли пустует, до сих пор нет. </a:t>
            </a:r>
            <a:r>
              <a:rPr lang="ru-RU" sz="1800" dirty="0" smtClean="0">
                <a:solidFill>
                  <a:srgbClr val="333333"/>
                </a:solidFill>
                <a:highlight>
                  <a:srgbClr val="FFFFFF"/>
                </a:highlight>
              </a:rPr>
              <a:t>Так,  </a:t>
            </a:r>
            <a:r>
              <a:rPr lang="ru-RU" sz="1800" u="sng" dirty="0" smtClean="0">
                <a:solidFill>
                  <a:schemeClr val="hlink"/>
                </a:solidFill>
                <a:highlight>
                  <a:srgbClr val="FFFFFF"/>
                </a:highlight>
                <a:hlinkClick r:id="rId3"/>
              </a:rPr>
              <a:t>по </a:t>
            </a:r>
            <a:r>
              <a:rPr lang="ru-RU" sz="1800" u="sng" dirty="0">
                <a:solidFill>
                  <a:schemeClr val="hlink"/>
                </a:solidFill>
                <a:highlight>
                  <a:srgbClr val="FFFFFF"/>
                </a:highlight>
                <a:hlinkClick r:id="rId3"/>
              </a:rPr>
              <a:t>данным </a:t>
            </a:r>
            <a:r>
              <a:rPr lang="ru-RU" sz="1800" u="sng" dirty="0" err="1">
                <a:solidFill>
                  <a:schemeClr val="hlink"/>
                </a:solidFill>
                <a:highlight>
                  <a:srgbClr val="FFFFFF"/>
                </a:highlight>
                <a:hlinkClick r:id="rId3"/>
              </a:rPr>
              <a:t>Росреестра</a:t>
            </a:r>
            <a:r>
              <a:rPr lang="ru-RU" sz="1800" dirty="0">
                <a:solidFill>
                  <a:srgbClr val="333333"/>
                </a:solidFill>
                <a:highlight>
                  <a:srgbClr val="FFFFFF"/>
                </a:highlight>
              </a:rPr>
              <a:t>, за организациями и гражданами числится 193,2 </a:t>
            </a:r>
            <a:r>
              <a:rPr lang="ru-RU" sz="1800" dirty="0" smtClean="0">
                <a:solidFill>
                  <a:srgbClr val="333333"/>
                </a:solidFill>
                <a:highlight>
                  <a:srgbClr val="FFFFFF"/>
                </a:highlight>
              </a:rPr>
              <a:t>млн. гектаров </a:t>
            </a:r>
            <a:r>
              <a:rPr lang="ru-RU" sz="1800" dirty="0">
                <a:solidFill>
                  <a:srgbClr val="333333"/>
                </a:solidFill>
                <a:highlight>
                  <a:srgbClr val="FFFFFF"/>
                </a:highlight>
              </a:rPr>
              <a:t>сельхозугодий, при этом всего в России 222 </a:t>
            </a:r>
            <a:r>
              <a:rPr lang="ru-RU" sz="1800" dirty="0" smtClean="0">
                <a:solidFill>
                  <a:srgbClr val="333333"/>
                </a:solidFill>
                <a:highlight>
                  <a:srgbClr val="FFFFFF"/>
                </a:highlight>
              </a:rPr>
              <a:t>млн. гектар </a:t>
            </a:r>
            <a:r>
              <a:rPr lang="ru-RU" sz="1800" dirty="0">
                <a:solidFill>
                  <a:srgbClr val="333333"/>
                </a:solidFill>
                <a:highlight>
                  <a:srgbClr val="FFFFFF"/>
                </a:highlight>
              </a:rPr>
              <a:t>таких земель. </a:t>
            </a:r>
            <a:endParaRPr lang="ru-RU" sz="1800" dirty="0" smtClean="0">
              <a:solidFill>
                <a:srgbClr val="333333"/>
              </a:solidFill>
              <a:highlight>
                <a:srgbClr val="FFFFFF"/>
              </a:highlight>
            </a:endParaRPr>
          </a:p>
          <a:p>
            <a:pPr marL="0" lvl="0" indent="0" algn="l" rtl="0">
              <a:spcBef>
                <a:spcPts val="0"/>
              </a:spcBef>
              <a:spcAft>
                <a:spcPts val="0"/>
              </a:spcAft>
              <a:buSzPts val="523"/>
              <a:buNone/>
            </a:pPr>
            <a:r>
              <a:rPr lang="ru-RU" sz="1800" dirty="0" smtClean="0">
                <a:solidFill>
                  <a:srgbClr val="333333"/>
                </a:solidFill>
                <a:highlight>
                  <a:srgbClr val="FFFFFF"/>
                </a:highlight>
              </a:rPr>
              <a:t>Получается</a:t>
            </a:r>
            <a:r>
              <a:rPr lang="ru-RU" sz="1800" dirty="0">
                <a:solidFill>
                  <a:srgbClr val="333333"/>
                </a:solidFill>
                <a:highlight>
                  <a:srgbClr val="FFFFFF"/>
                </a:highlight>
              </a:rPr>
              <a:t>, что не используется из них почти 100 </a:t>
            </a:r>
            <a:r>
              <a:rPr lang="ru-RU" sz="1800" dirty="0" smtClean="0">
                <a:solidFill>
                  <a:srgbClr val="333333"/>
                </a:solidFill>
                <a:highlight>
                  <a:srgbClr val="FFFFFF"/>
                </a:highlight>
              </a:rPr>
              <a:t>миллионов гектаров. </a:t>
            </a:r>
            <a:r>
              <a:rPr lang="ru-RU" sz="1800" dirty="0">
                <a:solidFill>
                  <a:srgbClr val="333333"/>
                </a:solidFill>
                <a:highlight>
                  <a:srgbClr val="FFFFFF"/>
                </a:highlight>
              </a:rPr>
              <a:t>По другим оценкам значительно меньше. Существуют механизмы природопользования направленные сохранение и восстановление плодородия почв и повышение биологического разнообразия. На популяризацию и широкое использование таких механизмов и технологий направлен наш проект. </a:t>
            </a:r>
            <a:r>
              <a:rPr lang="ru-RU" sz="1800" dirty="0" smtClean="0">
                <a:solidFill>
                  <a:srgbClr val="333333"/>
                </a:solidFill>
                <a:highlight>
                  <a:srgbClr val="FFFFFF"/>
                </a:highlight>
              </a:rPr>
              <a:t>Единственный в России </a:t>
            </a:r>
            <a:r>
              <a:rPr lang="ru-RU" sz="1800" dirty="0" err="1" smtClean="0">
                <a:solidFill>
                  <a:srgbClr val="333333"/>
                </a:solidFill>
                <a:highlight>
                  <a:srgbClr val="FFFFFF"/>
                </a:highlight>
              </a:rPr>
              <a:t>авторконцептуального</a:t>
            </a:r>
            <a:r>
              <a:rPr lang="ru-RU" sz="1800" dirty="0" smtClean="0">
                <a:solidFill>
                  <a:srgbClr val="333333"/>
                </a:solidFill>
                <a:highlight>
                  <a:srgbClr val="FFFFFF"/>
                </a:highlight>
              </a:rPr>
              <a:t> проекта биосферного планирования проживания человека – Ю.И.Горохов – является членом проектной команды.</a:t>
            </a:r>
            <a:endParaRPr sz="1800" b="1" dirty="0">
              <a:solidFill>
                <a:srgbClr val="434343"/>
              </a:solidFill>
              <a:latin typeface="Roboto"/>
              <a:ea typeface="Roboto"/>
              <a:cs typeface="Roboto"/>
              <a:sym typeface="Roboto"/>
            </a:endParaRPr>
          </a:p>
          <a:p>
            <a:pPr marL="0" lvl="0" indent="0" algn="l" rtl="0">
              <a:spcBef>
                <a:spcPts val="0"/>
              </a:spcBef>
              <a:spcAft>
                <a:spcPts val="0"/>
              </a:spcAft>
              <a:buSzPts val="523"/>
              <a:buNone/>
            </a:pPr>
            <a:endParaRPr sz="1800" dirty="0">
              <a:solidFill>
                <a:srgbClr val="434343"/>
              </a:solidFill>
              <a:latin typeface="Roboto"/>
              <a:ea typeface="Roboto"/>
              <a:cs typeface="Roboto"/>
              <a:sym typeface="Roboto"/>
            </a:endParaRPr>
          </a:p>
          <a:p>
            <a:pPr marL="0" lvl="0" indent="0" algn="l" rtl="0">
              <a:spcBef>
                <a:spcPts val="0"/>
              </a:spcBef>
              <a:spcAft>
                <a:spcPts val="0"/>
              </a:spcAft>
              <a:buClr>
                <a:schemeClr val="dk1"/>
              </a:buClr>
              <a:buSzPts val="523"/>
              <a:buFont typeface="Arial"/>
              <a:buNone/>
            </a:pPr>
            <a:endParaRPr sz="1800" dirty="0">
              <a:solidFill>
                <a:srgbClr val="434343"/>
              </a:solidFill>
              <a:latin typeface="Roboto"/>
              <a:ea typeface="Roboto"/>
              <a:cs typeface="Roboto"/>
              <a:sym typeface="Roboto"/>
            </a:endParaRPr>
          </a:p>
          <a:p>
            <a:pPr marL="0" lvl="0" indent="0" algn="l" rtl="0">
              <a:spcBef>
                <a:spcPts val="0"/>
              </a:spcBef>
              <a:spcAft>
                <a:spcPts val="0"/>
              </a:spcAft>
              <a:buClr>
                <a:schemeClr val="dk1"/>
              </a:buClr>
              <a:buSzPts val="523"/>
              <a:buFont typeface="Arial"/>
              <a:buNone/>
            </a:pPr>
            <a:endParaRPr sz="1800" dirty="0">
              <a:solidFill>
                <a:srgbClr val="434343"/>
              </a:solidFill>
              <a:latin typeface="Roboto"/>
              <a:ea typeface="Roboto"/>
              <a:cs typeface="Roboto"/>
              <a:sym typeface="Roboto"/>
            </a:endParaRPr>
          </a:p>
          <a:p>
            <a:pPr marL="0" lvl="0" indent="0" algn="l" rtl="0">
              <a:spcBef>
                <a:spcPts val="0"/>
              </a:spcBef>
              <a:spcAft>
                <a:spcPts val="0"/>
              </a:spcAft>
              <a:buSzPts val="523"/>
              <a:buNone/>
            </a:pPr>
            <a:endParaRPr sz="1600" dirty="0">
              <a:solidFill>
                <a:srgbClr val="434343"/>
              </a:solidFill>
              <a:latin typeface="Roboto"/>
              <a:ea typeface="Roboto"/>
              <a:cs typeface="Roboto"/>
              <a:sym typeface="Roboto"/>
            </a:endParaRPr>
          </a:p>
          <a:p>
            <a:pPr marL="0" lvl="0" indent="0" algn="l" rtl="0">
              <a:spcBef>
                <a:spcPts val="0"/>
              </a:spcBef>
              <a:spcAft>
                <a:spcPts val="0"/>
              </a:spcAft>
              <a:buSzPts val="523"/>
              <a:buNone/>
            </a:pPr>
            <a:endParaRPr sz="1200" dirty="0">
              <a:latin typeface="Roboto"/>
              <a:ea typeface="Roboto"/>
              <a:cs typeface="Roboto"/>
              <a:sym typeface="Roboto"/>
            </a:endParaRPr>
          </a:p>
        </p:txBody>
      </p:sp>
      <p:sp>
        <p:nvSpPr>
          <p:cNvPr id="231" name="Google Shape;231;g1356f88980c_1_25"/>
          <p:cNvSpPr txBox="1">
            <a:spLocks noGrp="1"/>
          </p:cNvSpPr>
          <p:nvPr>
            <p:ph type="title"/>
          </p:nvPr>
        </p:nvSpPr>
        <p:spPr>
          <a:xfrm>
            <a:off x="336000" y="451782"/>
            <a:ext cx="10151400" cy="726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33A1D8"/>
              </a:buClr>
              <a:buSzPts val="4800"/>
              <a:buNone/>
            </a:pPr>
            <a:r>
              <a:rPr lang="ru-RU" sz="4800" cap="none" dirty="0">
                <a:solidFill>
                  <a:srgbClr val="33A1D8"/>
                </a:solidFill>
                <a:latin typeface="Impact" pitchFamily="34" charset="0"/>
                <a:sym typeface="Arial"/>
              </a:rPr>
              <a:t>ПРОБЛЕМА </a:t>
            </a:r>
            <a:r>
              <a:rPr lang="ru-RU" sz="4800" cap="none" dirty="0">
                <a:solidFill>
                  <a:srgbClr val="33A1D8"/>
                </a:solidFill>
                <a:latin typeface="Impact" pitchFamily="34" charset="0"/>
                <a:sym typeface="Arial"/>
              </a:rPr>
              <a:t>5</a:t>
            </a:r>
            <a:endParaRPr sz="4800" cap="none">
              <a:solidFill>
                <a:srgbClr val="33A1D8"/>
              </a:solidFill>
              <a:latin typeface="Impact" pitchFamily="34" charset="0"/>
              <a:sym typeface="Arial"/>
            </a:endParaRPr>
          </a:p>
        </p:txBody>
      </p:sp>
      <p:sp>
        <p:nvSpPr>
          <p:cNvPr id="232" name="Google Shape;232;g1356f88980c_1_25"/>
          <p:cNvSpPr txBox="1"/>
          <p:nvPr/>
        </p:nvSpPr>
        <p:spPr>
          <a:xfrm>
            <a:off x="336000" y="1053325"/>
            <a:ext cx="10092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800" b="0" i="0" u="none" strike="noStrike" cap="none">
                <a:solidFill>
                  <a:srgbClr val="000000"/>
                </a:solidFill>
                <a:latin typeface="Arial"/>
                <a:ea typeface="Arial"/>
                <a:cs typeface="Arial"/>
                <a:sym typeface="Arial"/>
              </a:rPr>
              <a:t>Какую проблему решает проект? В чем ее актуальность? Каков масштаб проблемы?</a:t>
            </a:r>
            <a:endParaRPr sz="1400" b="0" i="0" u="none" strike="noStrike" cap="none">
              <a:solidFill>
                <a:srgbClr val="000000"/>
              </a:solidFill>
              <a:latin typeface="Arial"/>
              <a:ea typeface="Arial"/>
              <a:cs typeface="Arial"/>
              <a:sym typeface="Arial"/>
            </a:endParaRPr>
          </a:p>
        </p:txBody>
      </p:sp>
      <p:pic>
        <p:nvPicPr>
          <p:cNvPr id="233" name="Google Shape;233;g1356f88980c_1_25" descr="Изображение"/>
          <p:cNvPicPr preferRelativeResize="0"/>
          <p:nvPr/>
        </p:nvPicPr>
        <p:blipFill rotWithShape="1">
          <a:blip r:embed="rId4">
            <a:alphaModFix/>
          </a:blip>
          <a:srcRect/>
          <a:stretch/>
        </p:blipFill>
        <p:spPr>
          <a:xfrm>
            <a:off x="9809776" y="424656"/>
            <a:ext cx="2046223" cy="780252"/>
          </a:xfrm>
          <a:prstGeom prst="rect">
            <a:avLst/>
          </a:prstGeom>
          <a:noFill/>
          <a:ln>
            <a:noFill/>
          </a:ln>
        </p:spPr>
      </p:pic>
      <p:pic>
        <p:nvPicPr>
          <p:cNvPr id="234" name="Google Shape;234;g1356f88980c_1_25" descr="Изображение"/>
          <p:cNvPicPr preferRelativeResize="0"/>
          <p:nvPr/>
        </p:nvPicPr>
        <p:blipFill rotWithShape="1">
          <a:blip r:embed="rId5">
            <a:alphaModFix/>
          </a:blip>
          <a:srcRect/>
          <a:stretch/>
        </p:blipFill>
        <p:spPr>
          <a:xfrm>
            <a:off x="404999" y="6178409"/>
            <a:ext cx="3445105" cy="472390"/>
          </a:xfrm>
          <a:prstGeom prst="rect">
            <a:avLst/>
          </a:prstGeom>
          <a:noFill/>
          <a:ln>
            <a:noFill/>
          </a:ln>
        </p:spPr>
      </p:pic>
      <p:sp>
        <p:nvSpPr>
          <p:cNvPr id="235" name="Google Shape;235;g1356f88980c_1_25"/>
          <p:cNvSpPr txBox="1"/>
          <p:nvPr/>
        </p:nvSpPr>
        <p:spPr>
          <a:xfrm>
            <a:off x="4611393" y="6363591"/>
            <a:ext cx="34257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236" name="Google Shape;236;g1356f88980c_1_25"/>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11" name="Рисунок 10" descr="Фемида.jpg"/>
          <p:cNvPicPr>
            <a:picLocks noChangeAspect="1"/>
          </p:cNvPicPr>
          <p:nvPr/>
        </p:nvPicPr>
        <p:blipFill>
          <a:blip r:embed="rId3"/>
          <a:stretch>
            <a:fillRect/>
          </a:stretch>
        </p:blipFill>
        <p:spPr>
          <a:xfrm>
            <a:off x="7698118" y="2963767"/>
            <a:ext cx="4029075" cy="3305175"/>
          </a:xfrm>
          <a:prstGeom prst="rect">
            <a:avLst/>
          </a:prstGeom>
        </p:spPr>
      </p:pic>
      <p:sp>
        <p:nvSpPr>
          <p:cNvPr id="230" name="Google Shape;230;g1356f88980c_1_25"/>
          <p:cNvSpPr txBox="1">
            <a:spLocks noGrp="1"/>
          </p:cNvSpPr>
          <p:nvPr>
            <p:ph type="body" idx="1"/>
          </p:nvPr>
        </p:nvSpPr>
        <p:spPr>
          <a:xfrm>
            <a:off x="346879" y="1499654"/>
            <a:ext cx="11581263" cy="4351200"/>
          </a:xfrm>
          <a:prstGeom prst="rect">
            <a:avLst/>
          </a:prstGeom>
          <a:noFill/>
          <a:ln>
            <a:noFill/>
          </a:ln>
        </p:spPr>
        <p:txBody>
          <a:bodyPr spcFirstLastPara="1" wrap="square" lIns="91425" tIns="45700" rIns="91425" bIns="45700" anchor="t" anchorCtr="0">
            <a:noAutofit/>
          </a:bodyPr>
          <a:lstStyle/>
          <a:p>
            <a:pPr marL="0" lvl="0" indent="0">
              <a:spcBef>
                <a:spcPts val="0"/>
              </a:spcBef>
              <a:buSzPts val="523"/>
              <a:buNone/>
            </a:pPr>
            <a:r>
              <a:rPr lang="ru-RU" sz="2100" b="1" dirty="0" smtClean="0">
                <a:solidFill>
                  <a:schemeClr val="accent1">
                    <a:lumMod val="75000"/>
                  </a:schemeClr>
                </a:solidFill>
                <a:latin typeface="Roboto"/>
                <a:ea typeface="Roboto"/>
                <a:cs typeface="Roboto"/>
                <a:sym typeface="Roboto"/>
              </a:rPr>
              <a:t>Актуальность проблем:</a:t>
            </a:r>
          </a:p>
          <a:p>
            <a:pPr marL="0" lvl="0" indent="0" algn="l" rtl="0">
              <a:spcBef>
                <a:spcPts val="0"/>
              </a:spcBef>
              <a:spcAft>
                <a:spcPts val="0"/>
              </a:spcAft>
              <a:buSzPts val="523"/>
              <a:buNone/>
            </a:pPr>
            <a:endParaRPr sz="1800" b="1" dirty="0">
              <a:solidFill>
                <a:srgbClr val="434343"/>
              </a:solidFill>
              <a:latin typeface="Roboto"/>
              <a:ea typeface="Roboto"/>
              <a:cs typeface="Roboto"/>
              <a:sym typeface="Roboto"/>
            </a:endParaRPr>
          </a:p>
          <a:p>
            <a:pPr marL="0" lvl="0" indent="0" algn="l" rtl="0">
              <a:spcBef>
                <a:spcPts val="0"/>
              </a:spcBef>
              <a:spcAft>
                <a:spcPts val="0"/>
              </a:spcAft>
              <a:buSzPts val="523"/>
              <a:buNone/>
            </a:pPr>
            <a:r>
              <a:rPr lang="ru-RU" spc="40" dirty="0" smtClean="0">
                <a:solidFill>
                  <a:srgbClr val="002164"/>
                </a:solidFill>
                <a:latin typeface="Impact" pitchFamily="34" charset="0"/>
                <a:ea typeface="Roboto"/>
                <a:cs typeface="Roboto"/>
                <a:sym typeface="Roboto"/>
              </a:rPr>
              <a:t>Конфликтные ситуации между владельцами земельных </a:t>
            </a:r>
            <a:r>
              <a:rPr lang="ru-RU" spc="40" dirty="0" smtClean="0">
                <a:solidFill>
                  <a:srgbClr val="002164"/>
                </a:solidFill>
                <a:latin typeface="Impact" pitchFamily="34" charset="0"/>
                <a:ea typeface="Roboto"/>
                <a:cs typeface="Roboto"/>
                <a:sym typeface="Roboto"/>
              </a:rPr>
              <a:t>участков</a:t>
            </a:r>
            <a:endParaRPr spc="40" dirty="0">
              <a:solidFill>
                <a:srgbClr val="002164"/>
              </a:solidFill>
              <a:latin typeface="Impact" pitchFamily="34" charset="0"/>
              <a:ea typeface="Roboto"/>
              <a:cs typeface="Roboto"/>
              <a:sym typeface="Roboto"/>
            </a:endParaRPr>
          </a:p>
          <a:p>
            <a:pPr marL="0" lvl="0" indent="0">
              <a:spcBef>
                <a:spcPts val="0"/>
              </a:spcBef>
              <a:buSzPts val="523"/>
              <a:buNone/>
            </a:pPr>
            <a:r>
              <a:rPr lang="ru-RU" sz="1800" spc="20" dirty="0">
                <a:solidFill>
                  <a:srgbClr val="333333"/>
                </a:solidFill>
                <a:highlight>
                  <a:srgbClr val="FFFFFF"/>
                </a:highlight>
                <a:latin typeface="Roboto" charset="0"/>
                <a:ea typeface="Roboto" charset="0"/>
              </a:rPr>
              <a:t>Ежегодно в России рассматривается более 17 тыс. </a:t>
            </a:r>
            <a:r>
              <a:rPr lang="ru-RU" sz="1800" spc="20" dirty="0">
                <a:solidFill>
                  <a:srgbClr val="333333"/>
                </a:solidFill>
                <a:highlight>
                  <a:srgbClr val="FFFFFF"/>
                </a:highlight>
                <a:latin typeface="Roboto" charset="0"/>
                <a:ea typeface="Roboto" charset="0"/>
                <a:hlinkClick r:id="rId4"/>
              </a:rPr>
              <a:t>судебных споров </a:t>
            </a:r>
            <a:r>
              <a:rPr lang="ru-RU" sz="1800" spc="20" dirty="0">
                <a:solidFill>
                  <a:srgbClr val="333333"/>
                </a:solidFill>
                <a:highlight>
                  <a:srgbClr val="FFFFFF"/>
                </a:highlight>
                <a:latin typeface="Roboto" charset="0"/>
                <a:ea typeface="Roboto" charset="0"/>
              </a:rPr>
              <a:t>вокруг садоводств. Около 80% тяжб завязаны на оспаривании членства в дачных объединениях и вопросах пользования земельными участками. Следом идут иски, в которых </a:t>
            </a:r>
            <a:r>
              <a:rPr lang="ru-RU" sz="1800" spc="20" dirty="0" err="1" smtClean="0">
                <a:solidFill>
                  <a:srgbClr val="333333"/>
                </a:solidFill>
                <a:highlight>
                  <a:srgbClr val="FFFFFF"/>
                </a:highlight>
                <a:latin typeface="Roboto" charset="0"/>
                <a:ea typeface="Roboto" charset="0"/>
              </a:rPr>
              <a:t>собст</a:t>
            </a:r>
            <a:r>
              <a:rPr lang="ru-RU" sz="1800" spc="20" dirty="0" smtClean="0">
                <a:solidFill>
                  <a:srgbClr val="333333"/>
                </a:solidFill>
                <a:highlight>
                  <a:srgbClr val="FFFFFF"/>
                </a:highlight>
                <a:latin typeface="Roboto" charset="0"/>
                <a:ea typeface="Roboto" charset="0"/>
              </a:rPr>
              <a:t>-</a:t>
            </a:r>
          </a:p>
          <a:p>
            <a:pPr marL="0" lvl="0" indent="0">
              <a:spcBef>
                <a:spcPts val="0"/>
              </a:spcBef>
              <a:buSzPts val="523"/>
              <a:buNone/>
            </a:pPr>
            <a:r>
              <a:rPr lang="ru-RU" sz="1800" spc="20" dirty="0" err="1" smtClean="0">
                <a:solidFill>
                  <a:srgbClr val="333333"/>
                </a:solidFill>
                <a:highlight>
                  <a:srgbClr val="FFFFFF"/>
                </a:highlight>
                <a:latin typeface="Roboto" charset="0"/>
                <a:ea typeface="Roboto" charset="0"/>
              </a:rPr>
              <a:t>венники</a:t>
            </a:r>
            <a:r>
              <a:rPr lang="ru-RU" sz="1800" spc="20" dirty="0" smtClean="0">
                <a:solidFill>
                  <a:srgbClr val="333333"/>
                </a:solidFill>
                <a:highlight>
                  <a:srgbClr val="FFFFFF"/>
                </a:highlight>
                <a:latin typeface="Roboto" charset="0"/>
                <a:ea typeface="Roboto" charset="0"/>
              </a:rPr>
              <a:t> </a:t>
            </a:r>
            <a:r>
              <a:rPr lang="ru-RU" sz="1800" spc="20" dirty="0">
                <a:solidFill>
                  <a:srgbClr val="333333"/>
                </a:solidFill>
                <a:highlight>
                  <a:srgbClr val="FFFFFF"/>
                </a:highlight>
                <a:latin typeface="Roboto" charset="0"/>
                <a:ea typeface="Roboto" charset="0"/>
              </a:rPr>
              <a:t>жалуются на незаконные решения общих собраний, </a:t>
            </a:r>
            <a:endParaRPr lang="ru-RU" sz="1800" spc="20" dirty="0" smtClean="0">
              <a:solidFill>
                <a:srgbClr val="333333"/>
              </a:solidFill>
              <a:highlight>
                <a:srgbClr val="FFFFFF"/>
              </a:highlight>
              <a:latin typeface="Roboto" charset="0"/>
              <a:ea typeface="Roboto" charset="0"/>
            </a:endParaRPr>
          </a:p>
          <a:p>
            <a:pPr marL="0" lvl="0" indent="0">
              <a:spcBef>
                <a:spcPts val="0"/>
              </a:spcBef>
              <a:buSzPts val="523"/>
              <a:buNone/>
            </a:pPr>
            <a:r>
              <a:rPr lang="ru-RU" sz="1800" spc="20" dirty="0" smtClean="0">
                <a:solidFill>
                  <a:srgbClr val="333333"/>
                </a:solidFill>
                <a:highlight>
                  <a:srgbClr val="FFFFFF"/>
                </a:highlight>
                <a:latin typeface="Roboto" charset="0"/>
                <a:ea typeface="Roboto" charset="0"/>
              </a:rPr>
              <a:t>вплоть </a:t>
            </a:r>
            <a:r>
              <a:rPr lang="ru-RU" sz="1800" spc="20" dirty="0">
                <a:solidFill>
                  <a:srgbClr val="333333"/>
                </a:solidFill>
                <a:highlight>
                  <a:srgbClr val="FFFFFF"/>
                </a:highlight>
                <a:latin typeface="Roboto" charset="0"/>
                <a:ea typeface="Roboto" charset="0"/>
              </a:rPr>
              <a:t>до подделки документов</a:t>
            </a:r>
            <a:r>
              <a:rPr lang="ru-RU" sz="1800" spc="20" dirty="0" smtClean="0">
                <a:solidFill>
                  <a:srgbClr val="333333"/>
                </a:solidFill>
                <a:highlight>
                  <a:srgbClr val="FFFFFF"/>
                </a:highlight>
                <a:latin typeface="Roboto" charset="0"/>
                <a:ea typeface="Roboto" charset="0"/>
              </a:rPr>
              <a:t>.</a:t>
            </a:r>
          </a:p>
          <a:p>
            <a:pPr marL="0" lvl="0" indent="0">
              <a:spcBef>
                <a:spcPts val="0"/>
              </a:spcBef>
              <a:buSzPts val="523"/>
              <a:buNone/>
            </a:pPr>
            <a:endParaRPr sz="1800" spc="20" dirty="0">
              <a:solidFill>
                <a:srgbClr val="434343"/>
              </a:solidFill>
              <a:latin typeface="Roboto" charset="0"/>
              <a:ea typeface="Roboto" charset="0"/>
              <a:cs typeface="Roboto"/>
              <a:sym typeface="Roboto"/>
            </a:endParaRPr>
          </a:p>
          <a:p>
            <a:pPr marL="0" lvl="0" indent="0">
              <a:spcBef>
                <a:spcPts val="0"/>
              </a:spcBef>
              <a:buSzPts val="523"/>
              <a:buNone/>
            </a:pPr>
            <a:r>
              <a:rPr lang="ru-RU" sz="1800" spc="20" dirty="0" smtClean="0">
                <a:solidFill>
                  <a:srgbClr val="434343"/>
                </a:solidFill>
                <a:latin typeface="Roboto" charset="0"/>
                <a:ea typeface="Roboto" charset="0"/>
                <a:cs typeface="Roboto"/>
                <a:sym typeface="Roboto"/>
              </a:rPr>
              <a:t>Конфликты </a:t>
            </a:r>
            <a:r>
              <a:rPr lang="ru-RU" sz="1800" spc="20" dirty="0">
                <a:solidFill>
                  <a:srgbClr val="434343"/>
                </a:solidFill>
                <a:latin typeface="Roboto" charset="0"/>
                <a:ea typeface="Roboto" charset="0"/>
                <a:cs typeface="Roboto"/>
                <a:sym typeface="Roboto"/>
              </a:rPr>
              <a:t>— изюминка больших садоводств, где </a:t>
            </a:r>
            <a:r>
              <a:rPr lang="ru-RU" sz="1800" spc="20" dirty="0" err="1" smtClean="0">
                <a:solidFill>
                  <a:srgbClr val="434343"/>
                </a:solidFill>
                <a:latin typeface="Roboto" charset="0"/>
                <a:ea typeface="Roboto" charset="0"/>
                <a:cs typeface="Roboto"/>
                <a:sym typeface="Roboto"/>
              </a:rPr>
              <a:t>аккумулиро</a:t>
            </a:r>
            <a:r>
              <a:rPr lang="ru-RU" sz="1800" spc="20" dirty="0" smtClean="0">
                <a:solidFill>
                  <a:srgbClr val="434343"/>
                </a:solidFill>
                <a:latin typeface="Roboto" charset="0"/>
                <a:ea typeface="Roboto" charset="0"/>
                <a:cs typeface="Roboto"/>
                <a:sym typeface="Roboto"/>
              </a:rPr>
              <a:t>-</a:t>
            </a:r>
          </a:p>
          <a:p>
            <a:pPr marL="0" lvl="0" indent="0">
              <a:spcBef>
                <a:spcPts val="0"/>
              </a:spcBef>
              <a:buSzPts val="523"/>
              <a:buNone/>
            </a:pPr>
            <a:r>
              <a:rPr lang="ru-RU" sz="1800" spc="20" dirty="0" err="1" smtClean="0">
                <a:solidFill>
                  <a:srgbClr val="434343"/>
                </a:solidFill>
                <a:latin typeface="Roboto" charset="0"/>
                <a:ea typeface="Roboto" charset="0"/>
                <a:cs typeface="Roboto"/>
                <a:sym typeface="Roboto"/>
              </a:rPr>
              <a:t>ваны</a:t>
            </a:r>
            <a:r>
              <a:rPr lang="ru-RU" sz="1800" spc="20" dirty="0" smtClean="0">
                <a:solidFill>
                  <a:srgbClr val="434343"/>
                </a:solidFill>
                <a:latin typeface="Roboto" charset="0"/>
                <a:ea typeface="Roboto" charset="0"/>
                <a:cs typeface="Roboto"/>
                <a:sym typeface="Roboto"/>
              </a:rPr>
              <a:t> </a:t>
            </a:r>
            <a:r>
              <a:rPr lang="ru-RU" sz="1800" spc="20" dirty="0">
                <a:solidFill>
                  <a:srgbClr val="434343"/>
                </a:solidFill>
                <a:latin typeface="Roboto" charset="0"/>
                <a:ea typeface="Roboto" charset="0"/>
                <a:cs typeface="Roboto"/>
                <a:sym typeface="Roboto"/>
              </a:rPr>
              <a:t>богатства собственников, нередко проживающих </a:t>
            </a:r>
            <a:r>
              <a:rPr lang="ru-RU" sz="1800" spc="20" dirty="0" smtClean="0">
                <a:solidFill>
                  <a:srgbClr val="434343"/>
                </a:solidFill>
                <a:latin typeface="Roboto" charset="0"/>
                <a:ea typeface="Roboto" charset="0"/>
                <a:cs typeface="Roboto"/>
                <a:sym typeface="Roboto"/>
              </a:rPr>
              <a:t>кругло-</a:t>
            </a:r>
          </a:p>
          <a:p>
            <a:pPr marL="0" lvl="0" indent="0">
              <a:spcBef>
                <a:spcPts val="0"/>
              </a:spcBef>
              <a:buSzPts val="523"/>
              <a:buNone/>
            </a:pPr>
            <a:r>
              <a:rPr lang="ru-RU" sz="1800" spc="20" dirty="0" err="1" smtClean="0">
                <a:solidFill>
                  <a:srgbClr val="434343"/>
                </a:solidFill>
                <a:latin typeface="Roboto" charset="0"/>
                <a:ea typeface="Roboto" charset="0"/>
                <a:cs typeface="Roboto"/>
                <a:sym typeface="Roboto"/>
              </a:rPr>
              <a:t>годично</a:t>
            </a:r>
            <a:r>
              <a:rPr lang="ru-RU" sz="1800" spc="20" dirty="0">
                <a:solidFill>
                  <a:srgbClr val="434343"/>
                </a:solidFill>
                <a:latin typeface="Roboto" charset="0"/>
                <a:ea typeface="Roboto" charset="0"/>
                <a:cs typeface="Roboto"/>
                <a:sym typeface="Roboto"/>
              </a:rPr>
              <a:t>. Расходы требуются большие, и как следствие — </a:t>
            </a:r>
            <a:endParaRPr lang="ru-RU" sz="1800" spc="20" dirty="0" smtClean="0">
              <a:solidFill>
                <a:srgbClr val="434343"/>
              </a:solidFill>
              <a:latin typeface="Roboto" charset="0"/>
              <a:ea typeface="Roboto" charset="0"/>
              <a:cs typeface="Roboto"/>
              <a:sym typeface="Roboto"/>
            </a:endParaRPr>
          </a:p>
          <a:p>
            <a:pPr marL="0" lvl="0" indent="0">
              <a:spcBef>
                <a:spcPts val="0"/>
              </a:spcBef>
              <a:buSzPts val="523"/>
              <a:buNone/>
            </a:pPr>
            <a:r>
              <a:rPr lang="ru-RU" sz="1800" spc="20" dirty="0" smtClean="0">
                <a:solidFill>
                  <a:srgbClr val="434343"/>
                </a:solidFill>
                <a:latin typeface="Roboto" charset="0"/>
                <a:ea typeface="Roboto" charset="0"/>
                <a:cs typeface="Roboto"/>
                <a:sym typeface="Roboto"/>
              </a:rPr>
              <a:t>подложные </a:t>
            </a:r>
            <a:r>
              <a:rPr lang="ru-RU" sz="1800" spc="20" dirty="0">
                <a:solidFill>
                  <a:srgbClr val="434343"/>
                </a:solidFill>
                <a:latin typeface="Roboto" charset="0"/>
                <a:ea typeface="Roboto" charset="0"/>
                <a:cs typeface="Roboto"/>
                <a:sym typeface="Roboto"/>
              </a:rPr>
              <a:t>документы, выполненные только на бумагах работы</a:t>
            </a:r>
            <a:r>
              <a:rPr lang="ru-RU" sz="1800" spc="20" dirty="0" smtClean="0">
                <a:solidFill>
                  <a:srgbClr val="434343"/>
                </a:solidFill>
                <a:latin typeface="Roboto" charset="0"/>
                <a:ea typeface="Roboto" charset="0"/>
                <a:cs typeface="Roboto"/>
                <a:sym typeface="Roboto"/>
              </a:rPr>
              <a:t>,</a:t>
            </a:r>
          </a:p>
          <a:p>
            <a:pPr marL="0" lvl="0" indent="0">
              <a:spcBef>
                <a:spcPts val="0"/>
              </a:spcBef>
              <a:buSzPts val="523"/>
              <a:buNone/>
            </a:pPr>
            <a:r>
              <a:rPr lang="ru-RU" sz="1800" spc="20" dirty="0" smtClean="0">
                <a:solidFill>
                  <a:srgbClr val="434343"/>
                </a:solidFill>
                <a:latin typeface="Roboto" charset="0"/>
                <a:ea typeface="Roboto" charset="0"/>
                <a:cs typeface="Roboto"/>
                <a:sym typeface="Roboto"/>
              </a:rPr>
              <a:t>подставные </a:t>
            </a:r>
            <a:r>
              <a:rPr lang="ru-RU" sz="1800" spc="20" dirty="0">
                <a:solidFill>
                  <a:srgbClr val="434343"/>
                </a:solidFill>
                <a:latin typeface="Roboto" charset="0"/>
                <a:ea typeface="Roboto" charset="0"/>
                <a:cs typeface="Roboto"/>
                <a:sym typeface="Roboto"/>
              </a:rPr>
              <a:t>фирмы-подрядчики, двойные зарплаты «своим» </a:t>
            </a:r>
            <a:endParaRPr lang="ru-RU" sz="1800" spc="20" dirty="0" smtClean="0">
              <a:solidFill>
                <a:srgbClr val="434343"/>
              </a:solidFill>
              <a:latin typeface="Roboto" charset="0"/>
              <a:ea typeface="Roboto" charset="0"/>
              <a:cs typeface="Roboto"/>
              <a:sym typeface="Roboto"/>
            </a:endParaRPr>
          </a:p>
          <a:p>
            <a:pPr marL="0" lvl="0" indent="0">
              <a:spcBef>
                <a:spcPts val="0"/>
              </a:spcBef>
              <a:buSzPts val="523"/>
              <a:buNone/>
            </a:pPr>
            <a:r>
              <a:rPr lang="ru-RU" sz="1800" spc="20" dirty="0" smtClean="0">
                <a:solidFill>
                  <a:srgbClr val="434343"/>
                </a:solidFill>
                <a:latin typeface="Roboto" charset="0"/>
                <a:ea typeface="Roboto" charset="0"/>
                <a:cs typeface="Roboto"/>
                <a:sym typeface="Roboto"/>
              </a:rPr>
              <a:t>сотрудникам </a:t>
            </a:r>
            <a:r>
              <a:rPr lang="ru-RU" sz="1800" spc="20" dirty="0">
                <a:solidFill>
                  <a:srgbClr val="434343"/>
                </a:solidFill>
                <a:latin typeface="Roboto" charset="0"/>
                <a:ea typeface="Roboto" charset="0"/>
                <a:cs typeface="Roboto"/>
                <a:sym typeface="Roboto"/>
              </a:rPr>
              <a:t>и минимум внимания со стороны </a:t>
            </a:r>
            <a:r>
              <a:rPr lang="ru-RU" sz="1800" spc="20" dirty="0" smtClean="0">
                <a:solidFill>
                  <a:srgbClr val="434343"/>
                </a:solidFill>
                <a:latin typeface="Roboto" charset="0"/>
                <a:ea typeface="Roboto" charset="0"/>
                <a:cs typeface="Roboto"/>
                <a:sym typeface="Roboto"/>
              </a:rPr>
              <a:t>контролирующих</a:t>
            </a:r>
          </a:p>
          <a:p>
            <a:pPr marL="0" lvl="0" indent="0">
              <a:spcBef>
                <a:spcPts val="0"/>
              </a:spcBef>
              <a:buSzPts val="523"/>
              <a:buNone/>
            </a:pPr>
            <a:r>
              <a:rPr lang="ru-RU" sz="1800" spc="20" dirty="0" smtClean="0">
                <a:solidFill>
                  <a:srgbClr val="434343"/>
                </a:solidFill>
                <a:latin typeface="Roboto" charset="0"/>
                <a:ea typeface="Roboto" charset="0"/>
                <a:cs typeface="Roboto"/>
                <a:sym typeface="Roboto"/>
              </a:rPr>
              <a:t>органов</a:t>
            </a:r>
            <a:r>
              <a:rPr lang="ru-RU" sz="1800" spc="20" dirty="0">
                <a:solidFill>
                  <a:srgbClr val="434343"/>
                </a:solidFill>
                <a:latin typeface="Roboto" charset="0"/>
                <a:ea typeface="Roboto" charset="0"/>
                <a:cs typeface="Roboto"/>
                <a:sym typeface="Roboto"/>
              </a:rPr>
              <a:t>.</a:t>
            </a:r>
            <a:endParaRPr sz="1800" spc="20" dirty="0">
              <a:solidFill>
                <a:srgbClr val="434343"/>
              </a:solidFill>
              <a:latin typeface="Roboto" charset="0"/>
              <a:ea typeface="Roboto" charset="0"/>
              <a:cs typeface="Roboto"/>
              <a:sym typeface="Roboto"/>
            </a:endParaRPr>
          </a:p>
          <a:p>
            <a:pPr marL="0" lvl="0" indent="0" algn="l" rtl="0">
              <a:spcBef>
                <a:spcPts val="0"/>
              </a:spcBef>
              <a:spcAft>
                <a:spcPts val="0"/>
              </a:spcAft>
              <a:buClr>
                <a:schemeClr val="dk1"/>
              </a:buClr>
              <a:buSzPts val="523"/>
              <a:buFont typeface="Arial"/>
              <a:buNone/>
            </a:pPr>
            <a:endParaRPr sz="1800" dirty="0">
              <a:solidFill>
                <a:srgbClr val="434343"/>
              </a:solidFill>
              <a:latin typeface="Roboto"/>
              <a:ea typeface="Roboto"/>
              <a:cs typeface="Roboto"/>
              <a:sym typeface="Roboto"/>
            </a:endParaRPr>
          </a:p>
          <a:p>
            <a:pPr marL="0" lvl="0" indent="0" algn="l" rtl="0">
              <a:spcBef>
                <a:spcPts val="0"/>
              </a:spcBef>
              <a:spcAft>
                <a:spcPts val="0"/>
              </a:spcAft>
              <a:buSzPts val="523"/>
              <a:buNone/>
            </a:pPr>
            <a:endParaRPr sz="1600" dirty="0">
              <a:solidFill>
                <a:srgbClr val="434343"/>
              </a:solidFill>
              <a:latin typeface="Roboto"/>
              <a:ea typeface="Roboto"/>
              <a:cs typeface="Roboto"/>
              <a:sym typeface="Roboto"/>
            </a:endParaRPr>
          </a:p>
          <a:p>
            <a:pPr marL="0" lvl="0" indent="0" algn="l" rtl="0">
              <a:spcBef>
                <a:spcPts val="0"/>
              </a:spcBef>
              <a:spcAft>
                <a:spcPts val="0"/>
              </a:spcAft>
              <a:buSzPts val="523"/>
              <a:buNone/>
            </a:pPr>
            <a:endParaRPr sz="1200" dirty="0">
              <a:latin typeface="Roboto"/>
              <a:ea typeface="Roboto"/>
              <a:cs typeface="Roboto"/>
              <a:sym typeface="Roboto"/>
            </a:endParaRPr>
          </a:p>
        </p:txBody>
      </p:sp>
      <p:sp>
        <p:nvSpPr>
          <p:cNvPr id="231" name="Google Shape;231;g1356f88980c_1_25"/>
          <p:cNvSpPr txBox="1">
            <a:spLocks noGrp="1"/>
          </p:cNvSpPr>
          <p:nvPr>
            <p:ph type="title"/>
          </p:nvPr>
        </p:nvSpPr>
        <p:spPr>
          <a:xfrm>
            <a:off x="336000" y="451782"/>
            <a:ext cx="10151400" cy="726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33A1D8"/>
              </a:buClr>
              <a:buSzPts val="4800"/>
              <a:buNone/>
            </a:pPr>
            <a:r>
              <a:rPr lang="ru-RU" sz="4800" cap="none" dirty="0">
                <a:solidFill>
                  <a:srgbClr val="33A1D8"/>
                </a:solidFill>
                <a:latin typeface="Impact" pitchFamily="34" charset="0"/>
                <a:sym typeface="Arial"/>
              </a:rPr>
              <a:t>ПРОБЛЕМА </a:t>
            </a:r>
            <a:r>
              <a:rPr lang="ru-RU" sz="4800" dirty="0">
                <a:solidFill>
                  <a:srgbClr val="33A1D8"/>
                </a:solidFill>
                <a:latin typeface="Impact" pitchFamily="34" charset="0"/>
              </a:rPr>
              <a:t>6</a:t>
            </a:r>
            <a:endParaRPr sz="4800" cap="none">
              <a:solidFill>
                <a:srgbClr val="33A1D8"/>
              </a:solidFill>
              <a:latin typeface="Impact" pitchFamily="34" charset="0"/>
              <a:sym typeface="Arial"/>
            </a:endParaRPr>
          </a:p>
        </p:txBody>
      </p:sp>
      <p:sp>
        <p:nvSpPr>
          <p:cNvPr id="232" name="Google Shape;232;g1356f88980c_1_25"/>
          <p:cNvSpPr txBox="1"/>
          <p:nvPr/>
        </p:nvSpPr>
        <p:spPr>
          <a:xfrm>
            <a:off x="336000" y="1053325"/>
            <a:ext cx="10092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800" b="0" i="0" u="none" strike="noStrike" cap="none">
                <a:solidFill>
                  <a:srgbClr val="000000"/>
                </a:solidFill>
                <a:latin typeface="Arial"/>
                <a:ea typeface="Arial"/>
                <a:cs typeface="Arial"/>
                <a:sym typeface="Arial"/>
              </a:rPr>
              <a:t>Какую проблему решает проект? В чем ее актуальность? Каков масштаб проблемы?</a:t>
            </a:r>
            <a:endParaRPr sz="1400" b="0" i="0" u="none" strike="noStrike" cap="none">
              <a:solidFill>
                <a:srgbClr val="000000"/>
              </a:solidFill>
              <a:latin typeface="Arial"/>
              <a:ea typeface="Arial"/>
              <a:cs typeface="Arial"/>
              <a:sym typeface="Arial"/>
            </a:endParaRPr>
          </a:p>
        </p:txBody>
      </p:sp>
      <p:pic>
        <p:nvPicPr>
          <p:cNvPr id="233" name="Google Shape;233;g1356f88980c_1_25" descr="Изображение"/>
          <p:cNvPicPr preferRelativeResize="0"/>
          <p:nvPr/>
        </p:nvPicPr>
        <p:blipFill rotWithShape="1">
          <a:blip r:embed="rId5">
            <a:alphaModFix/>
          </a:blip>
          <a:srcRect/>
          <a:stretch/>
        </p:blipFill>
        <p:spPr>
          <a:xfrm>
            <a:off x="9809776" y="424656"/>
            <a:ext cx="2046223" cy="780252"/>
          </a:xfrm>
          <a:prstGeom prst="rect">
            <a:avLst/>
          </a:prstGeom>
          <a:noFill/>
          <a:ln>
            <a:noFill/>
          </a:ln>
        </p:spPr>
      </p:pic>
      <p:pic>
        <p:nvPicPr>
          <p:cNvPr id="234" name="Google Shape;234;g1356f88980c_1_25" descr="Изображение"/>
          <p:cNvPicPr preferRelativeResize="0"/>
          <p:nvPr/>
        </p:nvPicPr>
        <p:blipFill rotWithShape="1">
          <a:blip r:embed="rId6">
            <a:alphaModFix/>
          </a:blip>
          <a:srcRect/>
          <a:stretch/>
        </p:blipFill>
        <p:spPr>
          <a:xfrm>
            <a:off x="404999" y="6178409"/>
            <a:ext cx="3445105" cy="472390"/>
          </a:xfrm>
          <a:prstGeom prst="rect">
            <a:avLst/>
          </a:prstGeom>
          <a:noFill/>
          <a:ln>
            <a:noFill/>
          </a:ln>
        </p:spPr>
      </p:pic>
      <p:sp>
        <p:nvSpPr>
          <p:cNvPr id="235" name="Google Shape;235;g1356f88980c_1_25"/>
          <p:cNvSpPr txBox="1"/>
          <p:nvPr/>
        </p:nvSpPr>
        <p:spPr>
          <a:xfrm>
            <a:off x="4611393" y="6363591"/>
            <a:ext cx="34257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236" name="Google Shape;236;g1356f88980c_1_25"/>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sp>
        <p:nvSpPr>
          <p:cNvPr id="150530" name="AutoShape 2" descr="Фемида, леди справедливость, справедливост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
        <p:nvSpPr>
          <p:cNvPr id="150532" name="AutoShape 4" descr="Почему богиня Фемида с завязанными глазами, и что пытались  продемонстрировать с помощью повязки древние греки?"/>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p>
        </p:txBody>
      </p:sp>
    </p:spTree>
    <p:extLst>
      <p:ext uri="{BB962C8B-B14F-4D97-AF65-F5344CB8AC3E}">
        <p14:creationId xmlns="" xmlns:p14="http://schemas.microsoft.com/office/powerpoint/2010/main" val="13988823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24"/>
          <p:cNvSpPr txBox="1">
            <a:spLocks noGrp="1"/>
          </p:cNvSpPr>
          <p:nvPr>
            <p:ph type="title"/>
          </p:nvPr>
        </p:nvSpPr>
        <p:spPr>
          <a:xfrm>
            <a:off x="336000" y="451782"/>
            <a:ext cx="10151415" cy="726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33A1D8"/>
              </a:buClr>
              <a:buSzPts val="4800"/>
              <a:buNone/>
            </a:pPr>
            <a:r>
              <a:rPr lang="ru-RU" sz="4800" cap="none" dirty="0">
                <a:solidFill>
                  <a:srgbClr val="33A1D8"/>
                </a:solidFill>
                <a:latin typeface="Impact" pitchFamily="34" charset="0"/>
                <a:sym typeface="Arial"/>
              </a:rPr>
              <a:t>ЦЕЛЬ ПРОЕКТА </a:t>
            </a:r>
            <a:endParaRPr sz="4800" cap="none">
              <a:solidFill>
                <a:srgbClr val="33A1D8"/>
              </a:solidFill>
              <a:latin typeface="Impact" pitchFamily="34" charset="0"/>
              <a:sym typeface="Arial"/>
            </a:endParaRPr>
          </a:p>
        </p:txBody>
      </p:sp>
      <p:sp>
        <p:nvSpPr>
          <p:cNvPr id="242" name="Google Shape;242;p24"/>
          <p:cNvSpPr txBox="1">
            <a:spLocks noGrp="1"/>
          </p:cNvSpPr>
          <p:nvPr>
            <p:ph type="body" idx="1"/>
          </p:nvPr>
        </p:nvSpPr>
        <p:spPr>
          <a:xfrm>
            <a:off x="272955" y="1528549"/>
            <a:ext cx="11641541" cy="4648276"/>
          </a:xfrm>
          <a:prstGeom prst="rect">
            <a:avLst/>
          </a:prstGeom>
          <a:noFill/>
          <a:ln>
            <a:noFill/>
          </a:ln>
        </p:spPr>
        <p:txBody>
          <a:bodyPr spcFirstLastPara="1" wrap="square" lIns="91425" tIns="45700" rIns="91425" bIns="45700" anchor="t" anchorCtr="0">
            <a:normAutofit lnSpcReduction="10000"/>
          </a:bodyPr>
          <a:lstStyle/>
          <a:p>
            <a:pPr marL="457200" lvl="0" indent="-336550" algn="l" rtl="0">
              <a:lnSpc>
                <a:spcPct val="115000"/>
              </a:lnSpc>
              <a:spcBef>
                <a:spcPts val="500"/>
              </a:spcBef>
              <a:spcAft>
                <a:spcPts val="0"/>
              </a:spcAft>
              <a:buSzPts val="1700"/>
              <a:buNone/>
            </a:pPr>
            <a:r>
              <a:rPr lang="ru-RU" sz="2700" dirty="0" smtClean="0">
                <a:solidFill>
                  <a:srgbClr val="002164"/>
                </a:solidFill>
                <a:highlight>
                  <a:srgbClr val="FEFEFE"/>
                </a:highlight>
                <a:latin typeface="Impact" pitchFamily="34" charset="0"/>
                <a:ea typeface="Roboto"/>
                <a:cs typeface="Roboto"/>
                <a:sym typeface="Roboto"/>
              </a:rPr>
              <a:t>ОБЪЕДИНЕНИЕ </a:t>
            </a:r>
            <a:r>
              <a:rPr lang="ru-RU" sz="1700" dirty="0" smtClean="0">
                <a:highlight>
                  <a:srgbClr val="FEFEFE"/>
                </a:highlight>
                <a:latin typeface="Roboto"/>
                <a:ea typeface="Roboto"/>
                <a:cs typeface="Roboto"/>
                <a:sym typeface="Roboto"/>
              </a:rPr>
              <a:t>для </a:t>
            </a:r>
            <a:r>
              <a:rPr lang="ru-RU" sz="1700" dirty="0">
                <a:highlight>
                  <a:srgbClr val="FEFEFE"/>
                </a:highlight>
                <a:latin typeface="Roboto"/>
                <a:ea typeface="Roboto"/>
                <a:cs typeface="Roboto"/>
                <a:sym typeface="Roboto"/>
              </a:rPr>
              <a:t>удовлетворения потребностей каждого. Их легче реализовать в случае наличия информации о потребностях каждого в едином информационном центре.</a:t>
            </a:r>
            <a:endParaRPr sz="1700">
              <a:highlight>
                <a:srgbClr val="FEFEFE"/>
              </a:highlight>
              <a:latin typeface="Roboto"/>
              <a:ea typeface="Roboto"/>
              <a:cs typeface="Roboto"/>
              <a:sym typeface="Roboto"/>
            </a:endParaRPr>
          </a:p>
          <a:p>
            <a:pPr marL="457200" lvl="0" indent="-336550" algn="l" rtl="0">
              <a:lnSpc>
                <a:spcPct val="115000"/>
              </a:lnSpc>
              <a:spcBef>
                <a:spcPts val="0"/>
              </a:spcBef>
              <a:spcAft>
                <a:spcPts val="0"/>
              </a:spcAft>
              <a:buSzPts val="1700"/>
              <a:buNone/>
            </a:pPr>
            <a:r>
              <a:rPr lang="ru-RU" sz="2700" dirty="0" smtClean="0">
                <a:solidFill>
                  <a:srgbClr val="002164"/>
                </a:solidFill>
                <a:highlight>
                  <a:srgbClr val="FEFEFE"/>
                </a:highlight>
                <a:latin typeface="Impact" pitchFamily="34" charset="0"/>
                <a:ea typeface="Roboto"/>
                <a:cs typeface="Roboto"/>
                <a:sym typeface="Roboto"/>
              </a:rPr>
              <a:t>ПРЕОДОЛЕНИЕ ЦИФРОВОГО РАЗРЫВА, </a:t>
            </a:r>
            <a:r>
              <a:rPr lang="ru-RU" sz="1700" dirty="0" smtClean="0">
                <a:highlight>
                  <a:srgbClr val="FEFEFE"/>
                </a:highlight>
                <a:latin typeface="Roboto"/>
                <a:ea typeface="Roboto"/>
                <a:cs typeface="Roboto"/>
                <a:sym typeface="Roboto"/>
              </a:rPr>
              <a:t>возникающего в следствии </a:t>
            </a:r>
            <a:r>
              <a:rPr lang="ru-RU" sz="1700" dirty="0">
                <a:highlight>
                  <a:srgbClr val="FEFEFE"/>
                </a:highlight>
                <a:latin typeface="Roboto"/>
                <a:ea typeface="Roboto"/>
                <a:cs typeface="Roboto"/>
                <a:sym typeface="Roboto"/>
              </a:rPr>
              <a:t>необходимости участия в нескольких информационных системах для решения отдельных задач. Формирования единого площадки закрывающей </a:t>
            </a:r>
            <a:r>
              <a:rPr lang="ru-RU" sz="1700" dirty="0" smtClean="0">
                <a:highlight>
                  <a:srgbClr val="FEFEFE"/>
                </a:highlight>
                <a:latin typeface="Roboto"/>
                <a:ea typeface="Roboto"/>
                <a:cs typeface="Roboto"/>
                <a:sym typeface="Roboto"/>
              </a:rPr>
              <a:t>большинство </a:t>
            </a:r>
            <a:r>
              <a:rPr lang="ru-RU" sz="1700" dirty="0">
                <a:highlight>
                  <a:srgbClr val="FEFEFE"/>
                </a:highlight>
                <a:latin typeface="Roboto"/>
                <a:ea typeface="Roboto"/>
                <a:cs typeface="Roboto"/>
                <a:sym typeface="Roboto"/>
              </a:rPr>
              <a:t>потребностей.</a:t>
            </a:r>
            <a:endParaRPr sz="1700">
              <a:highlight>
                <a:srgbClr val="FEFEFE"/>
              </a:highlight>
              <a:latin typeface="Roboto"/>
              <a:ea typeface="Roboto"/>
              <a:cs typeface="Roboto"/>
              <a:sym typeface="Roboto"/>
            </a:endParaRPr>
          </a:p>
          <a:p>
            <a:pPr marL="457200" lvl="0" indent="-336550" algn="l" rtl="0">
              <a:lnSpc>
                <a:spcPct val="115000"/>
              </a:lnSpc>
              <a:spcBef>
                <a:spcPts val="0"/>
              </a:spcBef>
              <a:spcAft>
                <a:spcPts val="0"/>
              </a:spcAft>
              <a:buSzPts val="1700"/>
              <a:buNone/>
            </a:pPr>
            <a:r>
              <a:rPr lang="ru-RU" sz="2700" dirty="0" smtClean="0">
                <a:solidFill>
                  <a:srgbClr val="002164"/>
                </a:solidFill>
                <a:highlight>
                  <a:srgbClr val="FEFEFE"/>
                </a:highlight>
                <a:latin typeface="Impact" pitchFamily="34" charset="0"/>
                <a:ea typeface="Roboto"/>
                <a:cs typeface="Roboto"/>
                <a:sym typeface="Roboto"/>
              </a:rPr>
              <a:t>СНИЖЕНИЕ СТОИМОСТИ ТОВАРОВ </a:t>
            </a:r>
            <a:r>
              <a:rPr lang="ru-RU" sz="1700" dirty="0" smtClean="0">
                <a:highlight>
                  <a:srgbClr val="FEFEFE"/>
                </a:highlight>
                <a:latin typeface="Roboto"/>
                <a:ea typeface="Roboto"/>
                <a:cs typeface="Roboto"/>
                <a:sym typeface="Roboto"/>
              </a:rPr>
              <a:t>для </a:t>
            </a:r>
            <a:r>
              <a:rPr lang="ru-RU" sz="1700" dirty="0">
                <a:highlight>
                  <a:srgbClr val="FEFEFE"/>
                </a:highlight>
                <a:latin typeface="Roboto"/>
                <a:ea typeface="Roboto"/>
                <a:cs typeface="Roboto"/>
                <a:sym typeface="Roboto"/>
              </a:rPr>
              <a:t>участников проекта, создание рабочих мест, улучшение условий труда.</a:t>
            </a:r>
            <a:endParaRPr sz="1700">
              <a:highlight>
                <a:srgbClr val="FEFEFE"/>
              </a:highlight>
              <a:latin typeface="Roboto"/>
              <a:ea typeface="Roboto"/>
              <a:cs typeface="Roboto"/>
              <a:sym typeface="Roboto"/>
            </a:endParaRPr>
          </a:p>
          <a:p>
            <a:pPr marL="457200" lvl="0" indent="-336550" algn="l" rtl="0">
              <a:spcBef>
                <a:spcPts val="0"/>
              </a:spcBef>
              <a:spcAft>
                <a:spcPts val="0"/>
              </a:spcAft>
              <a:buSzPts val="1700"/>
              <a:buNone/>
            </a:pPr>
            <a:r>
              <a:rPr lang="ru-RU" sz="2700" dirty="0" smtClean="0">
                <a:solidFill>
                  <a:srgbClr val="002164"/>
                </a:solidFill>
                <a:latin typeface="Impact" pitchFamily="34" charset="0"/>
              </a:rPr>
              <a:t>ЭКОНОМИЯ ВРЕМЕНИ И ДРУГИХ РЕСУРСОВ </a:t>
            </a:r>
            <a:r>
              <a:rPr lang="ru-RU" sz="1700" dirty="0" smtClean="0"/>
              <a:t>участников </a:t>
            </a:r>
            <a:r>
              <a:rPr lang="ru-RU" sz="1700" dirty="0"/>
              <a:t>проекта при разных уровнях вовлеченности от 5% до 40% и более.</a:t>
            </a:r>
            <a:endParaRPr sz="1700"/>
          </a:p>
          <a:p>
            <a:pPr marL="457200" lvl="0" indent="-336550" algn="l" rtl="0">
              <a:lnSpc>
                <a:spcPct val="115000"/>
              </a:lnSpc>
              <a:spcBef>
                <a:spcPts val="0"/>
              </a:spcBef>
              <a:spcAft>
                <a:spcPts val="0"/>
              </a:spcAft>
              <a:buSzPts val="1700"/>
              <a:buNone/>
            </a:pPr>
            <a:r>
              <a:rPr lang="ru-RU" sz="2700" dirty="0" smtClean="0">
                <a:solidFill>
                  <a:srgbClr val="002164"/>
                </a:solidFill>
                <a:highlight>
                  <a:srgbClr val="FEFEFE"/>
                </a:highlight>
                <a:latin typeface="Impact" pitchFamily="34" charset="0"/>
                <a:ea typeface="Roboto"/>
                <a:cs typeface="Roboto"/>
                <a:sym typeface="Roboto"/>
              </a:rPr>
              <a:t>УВЕЛИЧИТЬ РОСТ ВВП</a:t>
            </a:r>
            <a:r>
              <a:rPr lang="ru-RU" sz="2700" dirty="0" smtClean="0">
                <a:solidFill>
                  <a:srgbClr val="002164"/>
                </a:solidFill>
                <a:highlight>
                  <a:srgbClr val="FEFEFE"/>
                </a:highlight>
                <a:latin typeface="Impact" pitchFamily="34" charset="0"/>
                <a:ea typeface="Roboto"/>
                <a:cs typeface="Roboto"/>
                <a:sym typeface="Roboto"/>
              </a:rPr>
              <a:t>. </a:t>
            </a:r>
            <a:r>
              <a:rPr lang="ru-RU" sz="1700" dirty="0" smtClean="0">
                <a:solidFill>
                  <a:srgbClr val="002164"/>
                </a:solidFill>
                <a:highlight>
                  <a:srgbClr val="FEFEFE"/>
                </a:highlight>
                <a:latin typeface="Roboto"/>
                <a:ea typeface="Roboto"/>
                <a:cs typeface="Roboto"/>
                <a:sym typeface="Roboto"/>
              </a:rPr>
              <a:t>В Р</a:t>
            </a:r>
            <a:r>
              <a:rPr lang="ru-RU" sz="1700" dirty="0" smtClean="0">
                <a:highlight>
                  <a:srgbClr val="FEFEFE"/>
                </a:highlight>
                <a:latin typeface="Roboto"/>
                <a:ea typeface="Roboto"/>
                <a:cs typeface="Roboto"/>
                <a:sym typeface="Roboto"/>
              </a:rPr>
              <a:t>оссии </a:t>
            </a:r>
            <a:r>
              <a:rPr lang="ru-RU" sz="1700" dirty="0">
                <a:highlight>
                  <a:srgbClr val="FEFEFE"/>
                </a:highlight>
                <a:latin typeface="Roboto"/>
                <a:ea typeface="Roboto"/>
                <a:cs typeface="Roboto"/>
                <a:sym typeface="Roboto"/>
              </a:rPr>
              <a:t>с каждым годом увеличивается сегмент розничной торговли, которая по некоторым оценкам в 1,5 раза превышает рост ВВП. </a:t>
            </a:r>
            <a:endParaRPr sz="1700" b="1">
              <a:highlight>
                <a:srgbClr val="FEFEFE"/>
              </a:highlight>
              <a:latin typeface="Roboto"/>
              <a:ea typeface="Roboto"/>
              <a:cs typeface="Roboto"/>
              <a:sym typeface="Roboto"/>
            </a:endParaRPr>
          </a:p>
          <a:p>
            <a:pPr marL="457200" lvl="0" indent="-336550" algn="l" rtl="0">
              <a:lnSpc>
                <a:spcPct val="115000"/>
              </a:lnSpc>
              <a:spcBef>
                <a:spcPts val="0"/>
              </a:spcBef>
              <a:spcAft>
                <a:spcPts val="0"/>
              </a:spcAft>
              <a:buSzPts val="1700"/>
              <a:buNone/>
            </a:pPr>
            <a:r>
              <a:rPr lang="ru-RU" sz="2700" dirty="0" smtClean="0">
                <a:solidFill>
                  <a:srgbClr val="002164"/>
                </a:solidFill>
                <a:highlight>
                  <a:srgbClr val="FEFEFE"/>
                </a:highlight>
                <a:latin typeface="Impact" pitchFamily="34" charset="0"/>
                <a:ea typeface="Roboto"/>
                <a:cs typeface="Roboto"/>
                <a:sym typeface="Roboto"/>
              </a:rPr>
              <a:t>34 000 ЗЕМЛЕВЛАДЕЛЬЦЕВ В ЛЕНИНГРАДСКОЙ ОБЛАСТИ В ТЕЧЕНИИ 2 ЛЕТ. </a:t>
            </a:r>
          </a:p>
          <a:p>
            <a:pPr marL="457200" lvl="0" indent="-336550" algn="l" rtl="0">
              <a:lnSpc>
                <a:spcPct val="115000"/>
              </a:lnSpc>
              <a:spcBef>
                <a:spcPts val="0"/>
              </a:spcBef>
              <a:spcAft>
                <a:spcPts val="0"/>
              </a:spcAft>
              <a:buSzPts val="1700"/>
              <a:buNone/>
            </a:pPr>
            <a:r>
              <a:rPr lang="ru-RU" sz="1700" dirty="0" smtClean="0">
                <a:highlight>
                  <a:srgbClr val="FEFEFE"/>
                </a:highlight>
                <a:latin typeface="Roboto"/>
                <a:ea typeface="Roboto"/>
                <a:cs typeface="Roboto"/>
                <a:sym typeface="Roboto"/>
              </a:rPr>
              <a:t>17 </a:t>
            </a:r>
            <a:r>
              <a:rPr lang="ru-RU" sz="1700" dirty="0">
                <a:highlight>
                  <a:srgbClr val="FEFEFE"/>
                </a:highlight>
                <a:latin typeface="Roboto"/>
                <a:ea typeface="Roboto"/>
                <a:cs typeface="Roboto"/>
                <a:sym typeface="Roboto"/>
              </a:rPr>
              <a:t>районов Ленинградской области по 2000 землевладельцев по районам.</a:t>
            </a:r>
            <a:endParaRPr sz="1700">
              <a:highlight>
                <a:srgbClr val="FEFEFE"/>
              </a:highlight>
              <a:latin typeface="Roboto"/>
              <a:ea typeface="Roboto"/>
              <a:cs typeface="Roboto"/>
              <a:sym typeface="Roboto"/>
            </a:endParaRPr>
          </a:p>
          <a:p>
            <a:pPr marL="0" lvl="0" indent="0" algn="l" rtl="0">
              <a:lnSpc>
                <a:spcPct val="115000"/>
              </a:lnSpc>
              <a:spcBef>
                <a:spcPts val="500"/>
              </a:spcBef>
              <a:spcAft>
                <a:spcPts val="0"/>
              </a:spcAft>
              <a:buClr>
                <a:schemeClr val="dk1"/>
              </a:buClr>
              <a:buSzPts val="523"/>
              <a:buFont typeface="Arial"/>
              <a:buNone/>
            </a:pPr>
            <a:endParaRPr sz="1100">
              <a:highlight>
                <a:srgbClr val="FEFEFE"/>
              </a:highlight>
              <a:latin typeface="Roboto"/>
              <a:ea typeface="Roboto"/>
              <a:cs typeface="Roboto"/>
              <a:sym typeface="Roboto"/>
            </a:endParaRPr>
          </a:p>
          <a:p>
            <a:pPr marL="0" lvl="0" indent="0" algn="l" rtl="0">
              <a:lnSpc>
                <a:spcPct val="115000"/>
              </a:lnSpc>
              <a:spcBef>
                <a:spcPts val="0"/>
              </a:spcBef>
              <a:spcAft>
                <a:spcPts val="0"/>
              </a:spcAft>
              <a:buClr>
                <a:srgbClr val="000000"/>
              </a:buClr>
              <a:buSzPts val="2200"/>
              <a:buNone/>
            </a:pPr>
            <a:endParaRPr sz="2000">
              <a:solidFill>
                <a:srgbClr val="434343"/>
              </a:solidFill>
            </a:endParaRPr>
          </a:p>
        </p:txBody>
      </p:sp>
      <p:sp>
        <p:nvSpPr>
          <p:cNvPr id="243" name="Google Shape;243;p24"/>
          <p:cNvSpPr txBox="1"/>
          <p:nvPr/>
        </p:nvSpPr>
        <p:spPr>
          <a:xfrm>
            <a:off x="336000" y="1053325"/>
            <a:ext cx="1009260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600" b="0" i="0" u="none" strike="noStrike" cap="none" dirty="0">
                <a:solidFill>
                  <a:srgbClr val="000000"/>
                </a:solidFill>
                <a:latin typeface="Arial"/>
                <a:ea typeface="Arial"/>
                <a:cs typeface="Arial"/>
                <a:sym typeface="Arial"/>
              </a:rPr>
              <a:t>Какое желаемое состояние мы планируем достичь реализацией проекта? </a:t>
            </a:r>
            <a:endParaRPr sz="1600" b="0" i="0" u="none" strike="noStrike" cap="none">
              <a:solidFill>
                <a:srgbClr val="000000"/>
              </a:solidFill>
              <a:latin typeface="Arial"/>
              <a:ea typeface="Arial"/>
              <a:cs typeface="Arial"/>
              <a:sym typeface="Arial"/>
            </a:endParaRPr>
          </a:p>
        </p:txBody>
      </p:sp>
      <p:pic>
        <p:nvPicPr>
          <p:cNvPr id="244" name="Google Shape;244;p24" descr="Изображение"/>
          <p:cNvPicPr preferRelativeResize="0"/>
          <p:nvPr/>
        </p:nvPicPr>
        <p:blipFill rotWithShape="1">
          <a:blip r:embed="rId3">
            <a:alphaModFix/>
          </a:blip>
          <a:srcRect/>
          <a:stretch/>
        </p:blipFill>
        <p:spPr>
          <a:xfrm>
            <a:off x="9809776" y="424656"/>
            <a:ext cx="2046224" cy="780252"/>
          </a:xfrm>
          <a:prstGeom prst="rect">
            <a:avLst/>
          </a:prstGeom>
          <a:noFill/>
          <a:ln>
            <a:noFill/>
          </a:ln>
        </p:spPr>
      </p:pic>
      <p:pic>
        <p:nvPicPr>
          <p:cNvPr id="245" name="Google Shape;245;p24" descr="Изображение"/>
          <p:cNvPicPr preferRelativeResize="0"/>
          <p:nvPr/>
        </p:nvPicPr>
        <p:blipFill rotWithShape="1">
          <a:blip r:embed="rId4">
            <a:alphaModFix/>
          </a:blip>
          <a:srcRect/>
          <a:stretch/>
        </p:blipFill>
        <p:spPr>
          <a:xfrm>
            <a:off x="404999" y="6178409"/>
            <a:ext cx="3445106" cy="472390"/>
          </a:xfrm>
          <a:prstGeom prst="rect">
            <a:avLst/>
          </a:prstGeom>
          <a:noFill/>
          <a:ln>
            <a:noFill/>
          </a:ln>
        </p:spPr>
      </p:pic>
      <p:sp>
        <p:nvSpPr>
          <p:cNvPr id="246" name="Google Shape;246;p24"/>
          <p:cNvSpPr txBox="1"/>
          <p:nvPr/>
        </p:nvSpPr>
        <p:spPr>
          <a:xfrm>
            <a:off x="4611393" y="6363591"/>
            <a:ext cx="3425702"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247" name="Google Shape;247;p24"/>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_Объединение_для_удовлетворения_потребностей_каждого.jpg"/>
          <p:cNvPicPr>
            <a:picLocks noChangeAspect="1"/>
          </p:cNvPicPr>
          <p:nvPr/>
        </p:nvPicPr>
        <p:blipFill>
          <a:blip r:embed="rId2"/>
          <a:stretch>
            <a:fillRect/>
          </a:stretch>
        </p:blipFill>
        <p:spPr>
          <a:xfrm>
            <a:off x="2183641" y="1542196"/>
            <a:ext cx="7937936" cy="4484710"/>
          </a:xfrm>
          <a:prstGeom prst="rect">
            <a:avLst/>
          </a:prstGeom>
        </p:spPr>
      </p:pic>
      <p:sp>
        <p:nvSpPr>
          <p:cNvPr id="3" name="Google Shape;220;g13337820474_0_76"/>
          <p:cNvSpPr txBox="1">
            <a:spLocks/>
          </p:cNvSpPr>
          <p:nvPr/>
        </p:nvSpPr>
        <p:spPr>
          <a:xfrm>
            <a:off x="336000" y="451782"/>
            <a:ext cx="10151400" cy="7260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33A1D8"/>
              </a:buClr>
              <a:buSzPts val="4800"/>
              <a:buFont typeface="Arial"/>
              <a:buNone/>
              <a:tabLst/>
              <a:defRPr/>
            </a:pPr>
            <a:r>
              <a:rPr kumimoji="0" lang="ru-RU" sz="4800" b="0" i="0" u="none" strike="noStrike" kern="0" cap="none" spc="0" normalizeH="0" baseline="0" noProof="0" smtClean="0">
                <a:ln>
                  <a:noFill/>
                </a:ln>
                <a:solidFill>
                  <a:srgbClr val="33A1D8"/>
                </a:solidFill>
                <a:effectLst/>
                <a:uLnTx/>
                <a:uFillTx/>
                <a:latin typeface="Impact" pitchFamily="34" charset="0"/>
                <a:ea typeface="Arial"/>
                <a:cs typeface="Arial"/>
                <a:sym typeface="Arial"/>
              </a:rPr>
              <a:t>ПРОБЛЕМА 5</a:t>
            </a:r>
            <a:endParaRPr kumimoji="0" lang="ru-RU" sz="4800" b="0" i="0" u="none" strike="noStrike" kern="0" cap="none" spc="0" normalizeH="0" baseline="0" noProof="0">
              <a:ln>
                <a:noFill/>
              </a:ln>
              <a:solidFill>
                <a:srgbClr val="33A1D8"/>
              </a:solidFill>
              <a:effectLst/>
              <a:uLnTx/>
              <a:uFillTx/>
              <a:latin typeface="Impact" pitchFamily="34" charset="0"/>
              <a:ea typeface="Arial"/>
              <a:cs typeface="Arial"/>
              <a:sym typeface="Arial"/>
            </a:endParaRPr>
          </a:p>
        </p:txBody>
      </p:sp>
      <p:sp>
        <p:nvSpPr>
          <p:cNvPr id="4" name="Google Shape;221;g13337820474_0_76"/>
          <p:cNvSpPr txBox="1"/>
          <p:nvPr/>
        </p:nvSpPr>
        <p:spPr>
          <a:xfrm>
            <a:off x="336000" y="1053325"/>
            <a:ext cx="100926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600" b="0" i="0" u="none" strike="noStrike" cap="none" dirty="0">
                <a:solidFill>
                  <a:srgbClr val="000000"/>
                </a:solidFill>
                <a:latin typeface="Arial"/>
                <a:ea typeface="Arial"/>
                <a:cs typeface="Arial"/>
                <a:sym typeface="Arial"/>
              </a:rPr>
              <a:t>Какую проблему решает проект? В чем ее актуальность? Каков масштаб проблемы?</a:t>
            </a:r>
            <a:endParaRPr sz="1600" b="0" i="0" u="none" strike="noStrike" cap="none">
              <a:solidFill>
                <a:srgbClr val="000000"/>
              </a:solidFill>
              <a:latin typeface="Arial"/>
              <a:ea typeface="Arial"/>
              <a:cs typeface="Arial"/>
              <a:sym typeface="Arial"/>
            </a:endParaRPr>
          </a:p>
        </p:txBody>
      </p:sp>
      <p:pic>
        <p:nvPicPr>
          <p:cNvPr id="5" name="Google Shape;222;g13337820474_0_76" descr="Изображение"/>
          <p:cNvPicPr preferRelativeResize="0"/>
          <p:nvPr/>
        </p:nvPicPr>
        <p:blipFill rotWithShape="1">
          <a:blip r:embed="rId3">
            <a:alphaModFix/>
          </a:blip>
          <a:srcRect/>
          <a:stretch/>
        </p:blipFill>
        <p:spPr>
          <a:xfrm>
            <a:off x="9809776" y="424656"/>
            <a:ext cx="2046223" cy="780252"/>
          </a:xfrm>
          <a:prstGeom prst="rect">
            <a:avLst/>
          </a:prstGeom>
          <a:noFill/>
          <a:ln>
            <a:noFill/>
          </a:ln>
        </p:spPr>
      </p:pic>
      <p:pic>
        <p:nvPicPr>
          <p:cNvPr id="6" name="Google Shape;223;g13337820474_0_76" descr="Изображение"/>
          <p:cNvPicPr preferRelativeResize="0"/>
          <p:nvPr/>
        </p:nvPicPr>
        <p:blipFill rotWithShape="1">
          <a:blip r:embed="rId4">
            <a:alphaModFix/>
          </a:blip>
          <a:srcRect/>
          <a:stretch/>
        </p:blipFill>
        <p:spPr>
          <a:xfrm>
            <a:off x="404999" y="6178409"/>
            <a:ext cx="3445105" cy="472390"/>
          </a:xfrm>
          <a:prstGeom prst="rect">
            <a:avLst/>
          </a:prstGeom>
          <a:noFill/>
          <a:ln>
            <a:noFill/>
          </a:ln>
        </p:spPr>
      </p:pic>
      <p:sp>
        <p:nvSpPr>
          <p:cNvPr id="7" name="Google Shape;224;g13337820474_0_76"/>
          <p:cNvSpPr txBox="1"/>
          <p:nvPr/>
        </p:nvSpPr>
        <p:spPr>
          <a:xfrm>
            <a:off x="4611393" y="6363591"/>
            <a:ext cx="34257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8" name="Google Shape;225;g13337820474_0_76"/>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g13337820474_0_17"/>
          <p:cNvSpPr txBox="1">
            <a:spLocks noGrp="1"/>
          </p:cNvSpPr>
          <p:nvPr>
            <p:ph type="title"/>
          </p:nvPr>
        </p:nvSpPr>
        <p:spPr>
          <a:xfrm>
            <a:off x="336000" y="451782"/>
            <a:ext cx="10151400" cy="726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33A1D8"/>
              </a:buClr>
              <a:buSzPts val="4800"/>
              <a:buNone/>
            </a:pPr>
            <a:r>
              <a:rPr lang="ru-RU" sz="4800" cap="none" dirty="0">
                <a:solidFill>
                  <a:srgbClr val="33A1D8"/>
                </a:solidFill>
                <a:latin typeface="Impact" pitchFamily="34" charset="0"/>
                <a:sym typeface="Arial"/>
              </a:rPr>
              <a:t>ЦЕЛЬ ПРОЕКТА </a:t>
            </a:r>
            <a:r>
              <a:rPr lang="ru-RU" sz="4800" dirty="0">
                <a:solidFill>
                  <a:srgbClr val="33A1D8"/>
                </a:solidFill>
                <a:latin typeface="Impact" pitchFamily="34" charset="0"/>
              </a:rPr>
              <a:t>2</a:t>
            </a:r>
            <a:r>
              <a:rPr lang="ru-RU" sz="4800" cap="none" dirty="0">
                <a:solidFill>
                  <a:srgbClr val="33A1D8"/>
                </a:solidFill>
                <a:latin typeface="Impact" pitchFamily="34" charset="0"/>
                <a:sym typeface="Arial"/>
              </a:rPr>
              <a:t> </a:t>
            </a:r>
            <a:endParaRPr sz="4800" cap="none">
              <a:solidFill>
                <a:srgbClr val="33A1D8"/>
              </a:solidFill>
              <a:latin typeface="Impact" pitchFamily="34" charset="0"/>
              <a:sym typeface="Arial"/>
            </a:endParaRPr>
          </a:p>
        </p:txBody>
      </p:sp>
      <p:sp>
        <p:nvSpPr>
          <p:cNvPr id="253" name="Google Shape;253;g13337820474_0_17"/>
          <p:cNvSpPr txBox="1">
            <a:spLocks noGrp="1"/>
          </p:cNvSpPr>
          <p:nvPr>
            <p:ph type="body" idx="1"/>
          </p:nvPr>
        </p:nvSpPr>
        <p:spPr>
          <a:xfrm>
            <a:off x="360528" y="1402543"/>
            <a:ext cx="11499376" cy="4766244"/>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115000"/>
              </a:lnSpc>
              <a:spcBef>
                <a:spcPts val="500"/>
              </a:spcBef>
              <a:spcAft>
                <a:spcPts val="0"/>
              </a:spcAft>
              <a:buNone/>
            </a:pPr>
            <a:r>
              <a:rPr lang="ru-RU" sz="11200" spc="40" dirty="0">
                <a:solidFill>
                  <a:srgbClr val="002164"/>
                </a:solidFill>
                <a:highlight>
                  <a:srgbClr val="FEFEFE"/>
                </a:highlight>
                <a:latin typeface="Impact" pitchFamily="34" charset="0"/>
                <a:ea typeface="Roboto"/>
                <a:cs typeface="Roboto"/>
                <a:sym typeface="Roboto"/>
              </a:rPr>
              <a:t>Условия которых хотим достичь </a:t>
            </a:r>
            <a:r>
              <a:rPr lang="ru-RU" sz="6800" dirty="0" smtClean="0">
                <a:highlight>
                  <a:srgbClr val="FEFEFE"/>
                </a:highlight>
                <a:latin typeface="Roboto"/>
                <a:ea typeface="Roboto"/>
                <a:cs typeface="Roboto"/>
                <a:sym typeface="Roboto"/>
              </a:rPr>
              <a:t>– </a:t>
            </a:r>
            <a:r>
              <a:rPr lang="ru-RU" sz="6800" b="1" dirty="0" smtClean="0">
                <a:highlight>
                  <a:srgbClr val="FEFEFE"/>
                </a:highlight>
                <a:latin typeface="Roboto"/>
                <a:ea typeface="Roboto"/>
                <a:cs typeface="Roboto"/>
                <a:sym typeface="Roboto"/>
              </a:rPr>
              <a:t>комфортное </a:t>
            </a:r>
            <a:r>
              <a:rPr lang="ru-RU" sz="6800" b="1" dirty="0">
                <a:highlight>
                  <a:srgbClr val="FEFEFE"/>
                </a:highlight>
                <a:latin typeface="Roboto"/>
                <a:ea typeface="Roboto"/>
                <a:cs typeface="Roboto"/>
                <a:sym typeface="Roboto"/>
              </a:rPr>
              <a:t>проживание</a:t>
            </a:r>
            <a:r>
              <a:rPr lang="ru-RU" sz="6800" dirty="0">
                <a:highlight>
                  <a:srgbClr val="FEFEFE"/>
                </a:highlight>
                <a:latin typeface="Roboto"/>
                <a:ea typeface="Roboto"/>
                <a:cs typeface="Roboto"/>
                <a:sym typeface="Roboto"/>
              </a:rPr>
              <a:t> для жителей на земле </a:t>
            </a:r>
            <a:r>
              <a:rPr lang="ru-RU" sz="6800" dirty="0">
                <a:solidFill>
                  <a:srgbClr val="FF0000"/>
                </a:solidFill>
                <a:highlight>
                  <a:srgbClr val="FEFEFE"/>
                </a:highlight>
                <a:latin typeface="Roboto"/>
                <a:ea typeface="Roboto"/>
                <a:cs typeface="Roboto"/>
                <a:sym typeface="Roboto"/>
              </a:rPr>
              <a:t>и </a:t>
            </a:r>
            <a:r>
              <a:rPr lang="ru-RU" sz="6800" dirty="0" smtClean="0">
                <a:solidFill>
                  <a:srgbClr val="FF0000"/>
                </a:solidFill>
                <a:highlight>
                  <a:srgbClr val="FEFEFE"/>
                </a:highlight>
                <a:latin typeface="Roboto"/>
                <a:ea typeface="Roboto"/>
                <a:cs typeface="Roboto"/>
                <a:sym typeface="Roboto"/>
              </a:rPr>
              <a:t>её </a:t>
            </a:r>
            <a:r>
              <a:rPr lang="ru-RU" sz="6800" dirty="0">
                <a:solidFill>
                  <a:srgbClr val="FF0000"/>
                </a:solidFill>
                <a:highlight>
                  <a:srgbClr val="FEFEFE"/>
                </a:highlight>
                <a:latin typeface="Roboto"/>
                <a:ea typeface="Roboto"/>
                <a:cs typeface="Roboto"/>
                <a:sym typeface="Roboto"/>
              </a:rPr>
              <a:t>обрабатывающих.</a:t>
            </a:r>
            <a:endParaRPr sz="6800">
              <a:solidFill>
                <a:srgbClr val="FF0000"/>
              </a:solidFill>
              <a:highlight>
                <a:srgbClr val="FEFEFE"/>
              </a:highlight>
              <a:latin typeface="Roboto"/>
              <a:ea typeface="Roboto"/>
              <a:cs typeface="Roboto"/>
              <a:sym typeface="Roboto"/>
            </a:endParaRPr>
          </a:p>
          <a:p>
            <a:pPr marL="457200" lvl="0" indent="-336550" algn="l" rtl="0">
              <a:lnSpc>
                <a:spcPct val="115000"/>
              </a:lnSpc>
              <a:spcBef>
                <a:spcPts val="500"/>
              </a:spcBef>
              <a:spcAft>
                <a:spcPts val="0"/>
              </a:spcAft>
              <a:buSzPct val="100000"/>
              <a:buFont typeface="Wingdings" pitchFamily="2" charset="2"/>
              <a:buChar char="ü"/>
            </a:pPr>
            <a:r>
              <a:rPr lang="ru-RU" sz="6800" dirty="0">
                <a:highlight>
                  <a:srgbClr val="FEFEFE"/>
                </a:highlight>
                <a:latin typeface="Roboto"/>
                <a:ea typeface="Roboto"/>
                <a:cs typeface="Roboto"/>
                <a:sym typeface="Roboto"/>
              </a:rPr>
              <a:t>создание </a:t>
            </a:r>
            <a:r>
              <a:rPr lang="ru-RU" sz="6800" b="1" dirty="0">
                <a:highlight>
                  <a:srgbClr val="FEFEFE"/>
                </a:highlight>
                <a:latin typeface="Roboto"/>
                <a:ea typeface="Roboto"/>
                <a:cs typeface="Roboto"/>
                <a:sym typeface="Roboto"/>
              </a:rPr>
              <a:t>информационного поля</a:t>
            </a:r>
            <a:r>
              <a:rPr lang="ru-RU" sz="6800" dirty="0">
                <a:highlight>
                  <a:srgbClr val="FEFEFE"/>
                </a:highlight>
                <a:latin typeface="Roboto"/>
                <a:ea typeface="Roboto"/>
                <a:cs typeface="Roboto"/>
                <a:sym typeface="Roboto"/>
              </a:rPr>
              <a:t>, размещение объявлений, обмен </a:t>
            </a:r>
            <a:r>
              <a:rPr lang="ru-RU" sz="6800" dirty="0" smtClean="0">
                <a:highlight>
                  <a:srgbClr val="FEFEFE"/>
                </a:highlight>
                <a:latin typeface="Roboto"/>
                <a:ea typeface="Roboto"/>
                <a:cs typeface="Roboto"/>
                <a:sym typeface="Roboto"/>
              </a:rPr>
              <a:t>мнениями, общение,</a:t>
            </a:r>
            <a:endParaRPr sz="6800">
              <a:highlight>
                <a:srgbClr val="FEFEFE"/>
              </a:highlight>
              <a:latin typeface="Roboto"/>
              <a:ea typeface="Roboto"/>
              <a:cs typeface="Roboto"/>
              <a:sym typeface="Roboto"/>
            </a:endParaRPr>
          </a:p>
          <a:p>
            <a:pPr marL="457200" lvl="0" indent="-336550" algn="l" rtl="0">
              <a:lnSpc>
                <a:spcPct val="115000"/>
              </a:lnSpc>
              <a:spcBef>
                <a:spcPts val="0"/>
              </a:spcBef>
              <a:spcAft>
                <a:spcPts val="0"/>
              </a:spcAft>
              <a:buSzPct val="100000"/>
              <a:buFont typeface="Wingdings" pitchFamily="2" charset="2"/>
              <a:buChar char="ü"/>
            </a:pPr>
            <a:r>
              <a:rPr lang="ru-RU" sz="6800" b="1" dirty="0" smtClean="0">
                <a:highlight>
                  <a:srgbClr val="FEFEFE"/>
                </a:highlight>
                <a:latin typeface="Roboto"/>
                <a:ea typeface="Roboto"/>
                <a:cs typeface="Roboto"/>
                <a:sym typeface="Roboto"/>
              </a:rPr>
              <a:t>образовательный </a:t>
            </a:r>
            <a:r>
              <a:rPr lang="ru-RU" sz="6800" b="1" dirty="0">
                <a:highlight>
                  <a:srgbClr val="FEFEFE"/>
                </a:highlight>
                <a:latin typeface="Roboto"/>
                <a:ea typeface="Roboto"/>
                <a:cs typeface="Roboto"/>
                <a:sym typeface="Roboto"/>
              </a:rPr>
              <a:t>сегмент </a:t>
            </a:r>
            <a:r>
              <a:rPr lang="ru-RU" sz="6800" dirty="0">
                <a:highlight>
                  <a:srgbClr val="FEFEFE"/>
                </a:highlight>
                <a:latin typeface="Roboto"/>
                <a:ea typeface="Roboto"/>
                <a:cs typeface="Roboto"/>
                <a:sym typeface="Roboto"/>
              </a:rPr>
              <a:t>для садоводов по выращиванию и сохранению урожая, ландшафтному дизайну, законодательству в области землепользования и </a:t>
            </a:r>
            <a:r>
              <a:rPr lang="ru-RU" sz="6800" dirty="0" smtClean="0">
                <a:highlight>
                  <a:srgbClr val="FEFEFE"/>
                </a:highlight>
                <a:latin typeface="Roboto"/>
                <a:ea typeface="Roboto"/>
                <a:cs typeface="Roboto"/>
                <a:sym typeface="Roboto"/>
              </a:rPr>
              <a:t>другим,</a:t>
            </a:r>
            <a:endParaRPr sz="6800">
              <a:highlight>
                <a:srgbClr val="FEFEFE"/>
              </a:highlight>
              <a:latin typeface="Roboto"/>
              <a:ea typeface="Roboto"/>
              <a:cs typeface="Roboto"/>
              <a:sym typeface="Roboto"/>
            </a:endParaRPr>
          </a:p>
          <a:p>
            <a:pPr marL="457200" lvl="0" indent="-336550" algn="l" rtl="0">
              <a:lnSpc>
                <a:spcPct val="115000"/>
              </a:lnSpc>
              <a:spcBef>
                <a:spcPts val="0"/>
              </a:spcBef>
              <a:spcAft>
                <a:spcPts val="0"/>
              </a:spcAft>
              <a:buSzPct val="100000"/>
              <a:buFont typeface="Wingdings" pitchFamily="2" charset="2"/>
              <a:buChar char="ü"/>
            </a:pPr>
            <a:r>
              <a:rPr lang="ru-RU" sz="6800" dirty="0">
                <a:highlight>
                  <a:srgbClr val="FEFEFE"/>
                </a:highlight>
                <a:latin typeface="Roboto"/>
                <a:ea typeface="Roboto"/>
                <a:cs typeface="Roboto"/>
                <a:sym typeface="Roboto"/>
              </a:rPr>
              <a:t>проведение </a:t>
            </a:r>
            <a:r>
              <a:rPr lang="ru-RU" sz="6800" b="1" dirty="0">
                <a:highlight>
                  <a:srgbClr val="FEFEFE"/>
                </a:highlight>
                <a:latin typeface="Roboto"/>
                <a:ea typeface="Roboto"/>
                <a:cs typeface="Roboto"/>
                <a:sym typeface="Roboto"/>
              </a:rPr>
              <a:t>совместных мероприятий</a:t>
            </a:r>
            <a:r>
              <a:rPr lang="ru-RU" sz="6800" dirty="0">
                <a:highlight>
                  <a:srgbClr val="FEFEFE"/>
                </a:highlight>
                <a:latin typeface="Roboto"/>
                <a:ea typeface="Roboto"/>
                <a:cs typeface="Roboto"/>
                <a:sym typeface="Roboto"/>
              </a:rPr>
              <a:t>: благоустройство прилегающей территории, общий водоем, дорожки, освещение, совместная зона отдыха, детская </a:t>
            </a:r>
            <a:r>
              <a:rPr lang="ru-RU" sz="6800" dirty="0" smtClean="0">
                <a:highlight>
                  <a:srgbClr val="FEFEFE"/>
                </a:highlight>
                <a:latin typeface="Roboto"/>
                <a:ea typeface="Roboto"/>
                <a:cs typeface="Roboto"/>
                <a:sym typeface="Roboto"/>
              </a:rPr>
              <a:t>площадка,</a:t>
            </a:r>
            <a:endParaRPr sz="6800">
              <a:highlight>
                <a:srgbClr val="FEFEFE"/>
              </a:highlight>
              <a:latin typeface="Roboto"/>
              <a:ea typeface="Roboto"/>
              <a:cs typeface="Roboto"/>
              <a:sym typeface="Roboto"/>
            </a:endParaRPr>
          </a:p>
          <a:p>
            <a:pPr marL="457200" lvl="0" indent="-336550" algn="l" rtl="0">
              <a:lnSpc>
                <a:spcPct val="115000"/>
              </a:lnSpc>
              <a:spcBef>
                <a:spcPts val="0"/>
              </a:spcBef>
              <a:spcAft>
                <a:spcPts val="0"/>
              </a:spcAft>
              <a:buSzPct val="100000"/>
              <a:buFont typeface="Wingdings" pitchFamily="2" charset="2"/>
              <a:buChar char="ü"/>
            </a:pPr>
            <a:r>
              <a:rPr lang="ru-RU" sz="6800" b="1" dirty="0">
                <a:highlight>
                  <a:srgbClr val="FEFEFE"/>
                </a:highlight>
                <a:latin typeface="Roboto"/>
                <a:ea typeface="Roboto"/>
                <a:cs typeface="Roboto"/>
                <a:sym typeface="Roboto"/>
              </a:rPr>
              <a:t>сбыт продукции</a:t>
            </a:r>
            <a:r>
              <a:rPr lang="ru-RU" sz="6800" dirty="0">
                <a:highlight>
                  <a:srgbClr val="FEFEFE"/>
                </a:highlight>
                <a:latin typeface="Roboto"/>
                <a:ea typeface="Roboto"/>
                <a:cs typeface="Roboto"/>
                <a:sym typeface="Roboto"/>
              </a:rPr>
              <a:t>, самостоятельно и совместно (сбытовая организация, собственные торговая точки), одному покупателю или группе объединенной в оптовую </a:t>
            </a:r>
            <a:r>
              <a:rPr lang="ru-RU" sz="6800" dirty="0" smtClean="0">
                <a:highlight>
                  <a:srgbClr val="FEFEFE"/>
                </a:highlight>
                <a:latin typeface="Roboto"/>
                <a:ea typeface="Roboto"/>
                <a:cs typeface="Roboto"/>
                <a:sym typeface="Roboto"/>
              </a:rPr>
              <a:t>закупку,</a:t>
            </a:r>
            <a:endParaRPr sz="6800">
              <a:highlight>
                <a:srgbClr val="FEFEFE"/>
              </a:highlight>
              <a:latin typeface="Roboto"/>
              <a:ea typeface="Roboto"/>
              <a:cs typeface="Roboto"/>
              <a:sym typeface="Roboto"/>
            </a:endParaRPr>
          </a:p>
          <a:p>
            <a:pPr marL="457200" lvl="0" indent="-336550" algn="l" rtl="0">
              <a:lnSpc>
                <a:spcPct val="115000"/>
              </a:lnSpc>
              <a:spcBef>
                <a:spcPts val="0"/>
              </a:spcBef>
              <a:spcAft>
                <a:spcPts val="0"/>
              </a:spcAft>
              <a:buSzPct val="100000"/>
              <a:buFont typeface="Wingdings" pitchFamily="2" charset="2"/>
              <a:buChar char="ü"/>
            </a:pPr>
            <a:r>
              <a:rPr lang="ru-RU" sz="6800" b="1" dirty="0">
                <a:highlight>
                  <a:srgbClr val="FEFEFE"/>
                </a:highlight>
                <a:latin typeface="Roboto"/>
                <a:ea typeface="Roboto"/>
                <a:cs typeface="Roboto"/>
                <a:sym typeface="Roboto"/>
              </a:rPr>
              <a:t>земельные вопросы</a:t>
            </a:r>
            <a:r>
              <a:rPr lang="ru-RU" sz="6800" dirty="0">
                <a:highlight>
                  <a:srgbClr val="FEFEFE"/>
                </a:highlight>
                <a:latin typeface="Roboto"/>
                <a:ea typeface="Roboto"/>
                <a:cs typeface="Roboto"/>
                <a:sym typeface="Roboto"/>
              </a:rPr>
              <a:t> - </a:t>
            </a:r>
            <a:r>
              <a:rPr lang="ru-RU" sz="6800" dirty="0" err="1">
                <a:highlight>
                  <a:srgbClr val="FEFEFE"/>
                </a:highlight>
                <a:latin typeface="Roboto"/>
                <a:ea typeface="Roboto"/>
                <a:cs typeface="Roboto"/>
                <a:sym typeface="Roboto"/>
              </a:rPr>
              <a:t>вопросы</a:t>
            </a:r>
            <a:r>
              <a:rPr lang="ru-RU" sz="6800" dirty="0">
                <a:highlight>
                  <a:srgbClr val="FEFEFE"/>
                </a:highlight>
                <a:latin typeface="Roboto"/>
                <a:ea typeface="Roboto"/>
                <a:cs typeface="Roboto"/>
                <a:sym typeface="Roboto"/>
              </a:rPr>
              <a:t> продажи/приобретения участков или их </a:t>
            </a:r>
            <a:r>
              <a:rPr lang="ru-RU" sz="6800" dirty="0" smtClean="0">
                <a:highlight>
                  <a:srgbClr val="FEFEFE"/>
                </a:highlight>
                <a:latin typeface="Roboto"/>
                <a:ea typeface="Roboto"/>
                <a:cs typeface="Roboto"/>
                <a:sym typeface="Roboto"/>
              </a:rPr>
              <a:t>расширения,</a:t>
            </a:r>
            <a:endParaRPr sz="6800">
              <a:highlight>
                <a:srgbClr val="FEFEFE"/>
              </a:highlight>
              <a:latin typeface="Roboto"/>
              <a:ea typeface="Roboto"/>
              <a:cs typeface="Roboto"/>
              <a:sym typeface="Roboto"/>
            </a:endParaRPr>
          </a:p>
          <a:p>
            <a:pPr marL="457200" lvl="0" indent="-336550" algn="l" rtl="0">
              <a:lnSpc>
                <a:spcPct val="115000"/>
              </a:lnSpc>
              <a:spcBef>
                <a:spcPts val="0"/>
              </a:spcBef>
              <a:spcAft>
                <a:spcPts val="0"/>
              </a:spcAft>
              <a:buSzPct val="100000"/>
              <a:buFont typeface="Wingdings" pitchFamily="2" charset="2"/>
              <a:buChar char="ü"/>
            </a:pPr>
            <a:r>
              <a:rPr lang="ru-RU" sz="6800" b="1" dirty="0">
                <a:highlight>
                  <a:srgbClr val="FEFEFE"/>
                </a:highlight>
                <a:latin typeface="Roboto"/>
                <a:ea typeface="Roboto"/>
                <a:cs typeface="Roboto"/>
                <a:sym typeface="Roboto"/>
              </a:rPr>
              <a:t>совместное использование техники и оборудования </a:t>
            </a:r>
            <a:r>
              <a:rPr lang="ru-RU" sz="6800" dirty="0">
                <a:highlight>
                  <a:srgbClr val="FEFEFE"/>
                </a:highlight>
                <a:latin typeface="Roboto"/>
                <a:ea typeface="Roboto"/>
                <a:cs typeface="Roboto"/>
                <a:sym typeface="Roboto"/>
              </a:rPr>
              <a:t>(</a:t>
            </a:r>
            <a:r>
              <a:rPr lang="ru-RU" sz="6800" dirty="0" err="1">
                <a:highlight>
                  <a:srgbClr val="FEFEFE"/>
                </a:highlight>
                <a:latin typeface="Roboto"/>
                <a:ea typeface="Roboto"/>
                <a:cs typeface="Roboto"/>
                <a:sym typeface="Roboto"/>
              </a:rPr>
              <a:t>тримеры</a:t>
            </a:r>
            <a:r>
              <a:rPr lang="ru-RU" sz="6800" dirty="0">
                <a:highlight>
                  <a:srgbClr val="FEFEFE"/>
                </a:highlight>
                <a:latin typeface="Roboto"/>
                <a:ea typeface="Roboto"/>
                <a:cs typeface="Roboto"/>
                <a:sym typeface="Roboto"/>
              </a:rPr>
              <a:t>, культиваторы, инвентарь</a:t>
            </a:r>
            <a:r>
              <a:rPr lang="ru-RU" sz="6800" dirty="0" smtClean="0">
                <a:highlight>
                  <a:srgbClr val="FEFEFE"/>
                </a:highlight>
                <a:latin typeface="Roboto"/>
                <a:ea typeface="Roboto"/>
                <a:cs typeface="Roboto"/>
                <a:sym typeface="Roboto"/>
              </a:rPr>
              <a:t>),</a:t>
            </a:r>
            <a:endParaRPr sz="6800">
              <a:highlight>
                <a:srgbClr val="FEFEFE"/>
              </a:highlight>
              <a:latin typeface="Roboto"/>
              <a:ea typeface="Roboto"/>
              <a:cs typeface="Roboto"/>
              <a:sym typeface="Roboto"/>
            </a:endParaRPr>
          </a:p>
          <a:p>
            <a:pPr marL="457200" lvl="0" indent="-336550" algn="l" rtl="0">
              <a:lnSpc>
                <a:spcPct val="115000"/>
              </a:lnSpc>
              <a:spcBef>
                <a:spcPts val="0"/>
              </a:spcBef>
              <a:spcAft>
                <a:spcPts val="0"/>
              </a:spcAft>
              <a:buSzPct val="100000"/>
              <a:buFont typeface="Wingdings" pitchFamily="2" charset="2"/>
              <a:buChar char="ü"/>
            </a:pPr>
            <a:r>
              <a:rPr lang="ru-RU" sz="6800" dirty="0">
                <a:highlight>
                  <a:srgbClr val="FEFEFE"/>
                </a:highlight>
                <a:latin typeface="Roboto"/>
                <a:ea typeface="Roboto"/>
                <a:cs typeface="Roboto"/>
                <a:sym typeface="Roboto"/>
              </a:rPr>
              <a:t>площадка для организаций предоставляющих услуги  и товары для садоводов, размещение запросов на </a:t>
            </a:r>
            <a:r>
              <a:rPr lang="ru-RU" sz="6800" b="1" dirty="0">
                <a:highlight>
                  <a:srgbClr val="FEFEFE"/>
                </a:highlight>
                <a:latin typeface="Roboto"/>
                <a:ea typeface="Roboto"/>
                <a:cs typeface="Roboto"/>
                <a:sym typeface="Roboto"/>
              </a:rPr>
              <a:t>товары и услуги</a:t>
            </a:r>
            <a:r>
              <a:rPr lang="ru-RU" sz="6800" dirty="0">
                <a:highlight>
                  <a:srgbClr val="FEFEFE"/>
                </a:highlight>
                <a:latin typeface="Roboto"/>
                <a:ea typeface="Roboto"/>
                <a:cs typeface="Roboto"/>
                <a:sym typeface="Roboto"/>
              </a:rPr>
              <a:t> </a:t>
            </a:r>
            <a:r>
              <a:rPr lang="ru-RU" sz="6800" dirty="0" smtClean="0">
                <a:highlight>
                  <a:srgbClr val="FEFEFE"/>
                </a:highlight>
                <a:latin typeface="Roboto"/>
                <a:ea typeface="Roboto"/>
                <a:cs typeface="Roboto"/>
                <a:sym typeface="Roboto"/>
              </a:rPr>
              <a:t>(сможем учитывать платежеспособный </a:t>
            </a:r>
            <a:r>
              <a:rPr lang="ru-RU" sz="6800" dirty="0">
                <a:highlight>
                  <a:srgbClr val="FEFEFE"/>
                </a:highlight>
                <a:latin typeface="Roboto"/>
                <a:ea typeface="Roboto"/>
                <a:cs typeface="Roboto"/>
                <a:sym typeface="Roboto"/>
              </a:rPr>
              <a:t>и не платежеспособный спрос</a:t>
            </a:r>
            <a:r>
              <a:rPr lang="ru-RU" sz="6800" dirty="0" smtClean="0">
                <a:highlight>
                  <a:srgbClr val="FEFEFE"/>
                </a:highlight>
                <a:latin typeface="Roboto"/>
                <a:ea typeface="Roboto"/>
                <a:cs typeface="Roboto"/>
                <a:sym typeface="Roboto"/>
              </a:rPr>
              <a:t>),</a:t>
            </a:r>
            <a:endParaRPr sz="6800">
              <a:highlight>
                <a:srgbClr val="FEFEFE"/>
              </a:highlight>
              <a:latin typeface="Roboto"/>
              <a:ea typeface="Roboto"/>
              <a:cs typeface="Roboto"/>
              <a:sym typeface="Roboto"/>
            </a:endParaRPr>
          </a:p>
          <a:p>
            <a:pPr marL="457200" lvl="0" indent="-336550" algn="l" rtl="0">
              <a:lnSpc>
                <a:spcPct val="115000"/>
              </a:lnSpc>
              <a:spcBef>
                <a:spcPts val="0"/>
              </a:spcBef>
              <a:spcAft>
                <a:spcPts val="0"/>
              </a:spcAft>
              <a:buSzPct val="100000"/>
              <a:buFont typeface="Wingdings" pitchFamily="2" charset="2"/>
              <a:buChar char="ü"/>
            </a:pPr>
            <a:r>
              <a:rPr lang="ru-RU" sz="6800" dirty="0">
                <a:highlight>
                  <a:srgbClr val="FEFEFE"/>
                </a:highlight>
                <a:latin typeface="Roboto"/>
                <a:ea typeface="Roboto"/>
                <a:cs typeface="Roboto"/>
                <a:sym typeface="Roboto"/>
              </a:rPr>
              <a:t>оказание </a:t>
            </a:r>
            <a:r>
              <a:rPr lang="ru-RU" sz="6800" b="1" dirty="0">
                <a:highlight>
                  <a:srgbClr val="FEFEFE"/>
                </a:highlight>
                <a:latin typeface="Roboto"/>
                <a:ea typeface="Roboto"/>
                <a:cs typeface="Roboto"/>
                <a:sym typeface="Roboto"/>
              </a:rPr>
              <a:t>помощи и </a:t>
            </a:r>
            <a:r>
              <a:rPr lang="ru-RU" sz="6800" b="1" dirty="0" smtClean="0">
                <a:highlight>
                  <a:srgbClr val="FEFEFE"/>
                </a:highlight>
                <a:latin typeface="Roboto"/>
                <a:ea typeface="Roboto"/>
                <a:cs typeface="Roboto"/>
                <a:sym typeface="Roboto"/>
              </a:rPr>
              <a:t>поддержки</a:t>
            </a:r>
            <a:r>
              <a:rPr lang="ru-RU" sz="6800" b="1" dirty="0" smtClean="0">
                <a:highlight>
                  <a:srgbClr val="FEFEFE"/>
                </a:highlight>
                <a:latin typeface="Roboto"/>
                <a:ea typeface="Roboto"/>
                <a:cs typeface="Roboto"/>
                <a:sym typeface="Roboto"/>
              </a:rPr>
              <a:t>,</a:t>
            </a:r>
            <a:r>
              <a:rPr lang="ru-RU" sz="6800" dirty="0" smtClean="0">
                <a:highlight>
                  <a:srgbClr val="FEFEFE"/>
                </a:highlight>
                <a:latin typeface="Roboto"/>
                <a:ea typeface="Roboto"/>
                <a:cs typeface="Roboto"/>
                <a:sym typeface="Roboto"/>
              </a:rPr>
              <a:t> </a:t>
            </a:r>
          </a:p>
          <a:p>
            <a:pPr marL="457200" lvl="0" indent="-336550" algn="l" rtl="0">
              <a:lnSpc>
                <a:spcPct val="115000"/>
              </a:lnSpc>
              <a:spcBef>
                <a:spcPts val="0"/>
              </a:spcBef>
              <a:spcAft>
                <a:spcPts val="0"/>
              </a:spcAft>
              <a:buSzPct val="100000"/>
              <a:buFont typeface="Wingdings" pitchFamily="2" charset="2"/>
              <a:buChar char="ü"/>
            </a:pPr>
            <a:r>
              <a:rPr lang="ru-RU" sz="6800" dirty="0" smtClean="0">
                <a:highlight>
                  <a:srgbClr val="FEFEFE"/>
                </a:highlight>
                <a:latin typeface="Roboto"/>
                <a:ea typeface="Roboto"/>
                <a:cs typeface="Roboto"/>
                <a:sym typeface="Roboto"/>
              </a:rPr>
              <a:t>продвижение социальных проектов,</a:t>
            </a:r>
          </a:p>
          <a:p>
            <a:pPr indent="-336550">
              <a:lnSpc>
                <a:spcPct val="115000"/>
              </a:lnSpc>
              <a:spcBef>
                <a:spcPts val="0"/>
              </a:spcBef>
              <a:buSzPct val="100000"/>
              <a:buFont typeface="Wingdings" pitchFamily="2" charset="2"/>
              <a:buChar char="ü"/>
            </a:pPr>
            <a:r>
              <a:rPr lang="ru-RU" sz="6800" dirty="0" smtClean="0">
                <a:highlight>
                  <a:srgbClr val="FEFEFE"/>
                </a:highlight>
                <a:latin typeface="Roboto"/>
                <a:ea typeface="Roboto"/>
                <a:cs typeface="Roboto"/>
                <a:sym typeface="Roboto"/>
              </a:rPr>
              <a:t>приём платежей</a:t>
            </a:r>
            <a:r>
              <a:rPr lang="ru-RU" sz="6800" dirty="0" smtClean="0">
                <a:highlight>
                  <a:srgbClr val="FEFEFE"/>
                </a:highlight>
                <a:latin typeface="Roboto"/>
                <a:ea typeface="Roboto"/>
                <a:cs typeface="Roboto"/>
                <a:sym typeface="Roboto"/>
              </a:rPr>
              <a:t>, другие в ЛК пользователя СНТ, ЖКХ, ПРП и т.д.</a:t>
            </a:r>
            <a:endParaRPr sz="6800">
              <a:highlight>
                <a:srgbClr val="FEFEFE"/>
              </a:highlight>
              <a:latin typeface="Roboto"/>
              <a:ea typeface="Roboto"/>
              <a:cs typeface="Roboto"/>
              <a:sym typeface="Roboto"/>
            </a:endParaRPr>
          </a:p>
          <a:p>
            <a:pPr marL="457200" lvl="0" indent="-336550" algn="l" rtl="0">
              <a:lnSpc>
                <a:spcPct val="115000"/>
              </a:lnSpc>
              <a:spcBef>
                <a:spcPts val="0"/>
              </a:spcBef>
              <a:spcAft>
                <a:spcPts val="0"/>
              </a:spcAft>
              <a:buSzPct val="100000"/>
              <a:buFont typeface="Wingdings" pitchFamily="2" charset="2"/>
              <a:buChar char="ü"/>
            </a:pPr>
            <a:r>
              <a:rPr lang="ru-RU" sz="6800" b="1" dirty="0">
                <a:highlight>
                  <a:srgbClr val="FEFEFE"/>
                </a:highlight>
                <a:latin typeface="Roboto"/>
                <a:ea typeface="Roboto"/>
                <a:cs typeface="Roboto"/>
                <a:sym typeface="Roboto"/>
              </a:rPr>
              <a:t>формирование местного сообщества</a:t>
            </a:r>
            <a:r>
              <a:rPr lang="ru-RU" sz="6800" dirty="0">
                <a:highlight>
                  <a:srgbClr val="FEFEFE"/>
                </a:highlight>
                <a:latin typeface="Roboto"/>
                <a:ea typeface="Roboto"/>
                <a:cs typeface="Roboto"/>
                <a:sym typeface="Roboto"/>
              </a:rPr>
              <a:t> направленного на </a:t>
            </a:r>
            <a:r>
              <a:rPr lang="ru-RU" sz="6800" b="1" dirty="0">
                <a:highlight>
                  <a:srgbClr val="FEFEFE"/>
                </a:highlight>
                <a:latin typeface="Roboto"/>
                <a:ea typeface="Roboto"/>
                <a:cs typeface="Roboto"/>
                <a:sym typeface="Roboto"/>
              </a:rPr>
              <a:t>гармонизацию окружающей среды</a:t>
            </a:r>
            <a:r>
              <a:rPr lang="ru-RU" sz="6800" dirty="0">
                <a:highlight>
                  <a:srgbClr val="FEFEFE"/>
                </a:highlight>
                <a:latin typeface="Roboto"/>
                <a:ea typeface="Roboto"/>
                <a:cs typeface="Roboto"/>
                <a:sym typeface="Roboto"/>
              </a:rPr>
              <a:t>.</a:t>
            </a:r>
            <a:endParaRPr sz="6800">
              <a:highlight>
                <a:srgbClr val="FEFEFE"/>
              </a:highlight>
              <a:latin typeface="Roboto"/>
              <a:ea typeface="Roboto"/>
              <a:cs typeface="Roboto"/>
              <a:sym typeface="Roboto"/>
            </a:endParaRPr>
          </a:p>
          <a:p>
            <a:pPr marL="0" lvl="0" indent="0" algn="l" rtl="0">
              <a:lnSpc>
                <a:spcPct val="115000"/>
              </a:lnSpc>
              <a:spcBef>
                <a:spcPts val="500"/>
              </a:spcBef>
              <a:spcAft>
                <a:spcPts val="0"/>
              </a:spcAft>
              <a:buClr>
                <a:schemeClr val="dk1"/>
              </a:buClr>
              <a:buSzPct val="47500"/>
              <a:buFont typeface="Arial"/>
              <a:buNone/>
            </a:pPr>
            <a:endParaRPr sz="1100">
              <a:highlight>
                <a:srgbClr val="FEFEFE"/>
              </a:highlight>
              <a:latin typeface="Roboto"/>
              <a:ea typeface="Roboto"/>
              <a:cs typeface="Roboto"/>
              <a:sym typeface="Roboto"/>
            </a:endParaRPr>
          </a:p>
          <a:p>
            <a:pPr marL="0" lvl="0" indent="0" algn="l" rtl="0">
              <a:lnSpc>
                <a:spcPct val="115000"/>
              </a:lnSpc>
              <a:spcBef>
                <a:spcPts val="0"/>
              </a:spcBef>
              <a:spcAft>
                <a:spcPts val="0"/>
              </a:spcAft>
              <a:buClr>
                <a:srgbClr val="000000"/>
              </a:buClr>
              <a:buSzPct val="110000"/>
              <a:buNone/>
            </a:pPr>
            <a:endParaRPr sz="2000">
              <a:solidFill>
                <a:srgbClr val="434343"/>
              </a:solidFill>
            </a:endParaRPr>
          </a:p>
        </p:txBody>
      </p:sp>
      <p:sp>
        <p:nvSpPr>
          <p:cNvPr id="254" name="Google Shape;254;g13337820474_0_17"/>
          <p:cNvSpPr txBox="1"/>
          <p:nvPr/>
        </p:nvSpPr>
        <p:spPr>
          <a:xfrm>
            <a:off x="336000" y="1053325"/>
            <a:ext cx="100926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600" b="0" i="0" u="none" strike="noStrike" cap="none" dirty="0">
                <a:solidFill>
                  <a:srgbClr val="000000"/>
                </a:solidFill>
                <a:latin typeface="Arial"/>
                <a:ea typeface="Arial"/>
                <a:cs typeface="Arial"/>
                <a:sym typeface="Arial"/>
              </a:rPr>
              <a:t>Какое желаемое состояние мы планируем достичь реализацией проекта? </a:t>
            </a:r>
            <a:endParaRPr sz="1600" b="0" i="0" u="none" strike="noStrike" cap="none">
              <a:solidFill>
                <a:srgbClr val="000000"/>
              </a:solidFill>
              <a:latin typeface="Arial"/>
              <a:ea typeface="Arial"/>
              <a:cs typeface="Arial"/>
              <a:sym typeface="Arial"/>
            </a:endParaRPr>
          </a:p>
        </p:txBody>
      </p:sp>
      <p:pic>
        <p:nvPicPr>
          <p:cNvPr id="255" name="Google Shape;255;g13337820474_0_17" descr="Изображение"/>
          <p:cNvPicPr preferRelativeResize="0"/>
          <p:nvPr/>
        </p:nvPicPr>
        <p:blipFill rotWithShape="1">
          <a:blip r:embed="rId3">
            <a:alphaModFix/>
          </a:blip>
          <a:srcRect/>
          <a:stretch/>
        </p:blipFill>
        <p:spPr>
          <a:xfrm>
            <a:off x="9809776" y="424656"/>
            <a:ext cx="2046223" cy="780252"/>
          </a:xfrm>
          <a:prstGeom prst="rect">
            <a:avLst/>
          </a:prstGeom>
          <a:noFill/>
          <a:ln>
            <a:noFill/>
          </a:ln>
        </p:spPr>
      </p:pic>
      <p:pic>
        <p:nvPicPr>
          <p:cNvPr id="256" name="Google Shape;256;g13337820474_0_17" descr="Изображение"/>
          <p:cNvPicPr preferRelativeResize="0"/>
          <p:nvPr/>
        </p:nvPicPr>
        <p:blipFill rotWithShape="1">
          <a:blip r:embed="rId4">
            <a:alphaModFix/>
          </a:blip>
          <a:srcRect/>
          <a:stretch/>
        </p:blipFill>
        <p:spPr>
          <a:xfrm>
            <a:off x="404999" y="6178409"/>
            <a:ext cx="3445105" cy="472390"/>
          </a:xfrm>
          <a:prstGeom prst="rect">
            <a:avLst/>
          </a:prstGeom>
          <a:noFill/>
          <a:ln>
            <a:noFill/>
          </a:ln>
        </p:spPr>
      </p:pic>
      <p:sp>
        <p:nvSpPr>
          <p:cNvPr id="257" name="Google Shape;257;g13337820474_0_17"/>
          <p:cNvSpPr txBox="1"/>
          <p:nvPr/>
        </p:nvSpPr>
        <p:spPr>
          <a:xfrm>
            <a:off x="4611393" y="6363591"/>
            <a:ext cx="34257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258" name="Google Shape;258;g13337820474_0_17"/>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4" name="Google Shape;264;g13337820474_0_2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500"/>
              </a:spcBef>
              <a:spcAft>
                <a:spcPts val="0"/>
              </a:spcAft>
              <a:buNone/>
            </a:pPr>
            <a:endParaRPr sz="1700" b="1">
              <a:highlight>
                <a:srgbClr val="FEFEFE"/>
              </a:highlight>
              <a:latin typeface="Roboto"/>
              <a:ea typeface="Roboto"/>
              <a:cs typeface="Roboto"/>
              <a:sym typeface="Roboto"/>
            </a:endParaRPr>
          </a:p>
          <a:p>
            <a:pPr marL="0" lvl="0" indent="0" algn="l" rtl="0">
              <a:lnSpc>
                <a:spcPct val="115000"/>
              </a:lnSpc>
              <a:spcBef>
                <a:spcPts val="500"/>
              </a:spcBef>
              <a:spcAft>
                <a:spcPts val="0"/>
              </a:spcAft>
              <a:buClr>
                <a:schemeClr val="dk1"/>
              </a:buClr>
              <a:buSzPts val="523"/>
              <a:buFont typeface="Arial"/>
              <a:buNone/>
            </a:pPr>
            <a:endParaRPr sz="1100">
              <a:highlight>
                <a:srgbClr val="FEFEFE"/>
              </a:highlight>
              <a:latin typeface="Roboto"/>
              <a:ea typeface="Roboto"/>
              <a:cs typeface="Roboto"/>
              <a:sym typeface="Roboto"/>
            </a:endParaRPr>
          </a:p>
          <a:p>
            <a:pPr marL="0" lvl="0" indent="0" algn="l" rtl="0">
              <a:lnSpc>
                <a:spcPct val="115000"/>
              </a:lnSpc>
              <a:spcBef>
                <a:spcPts val="0"/>
              </a:spcBef>
              <a:spcAft>
                <a:spcPts val="0"/>
              </a:spcAft>
              <a:buClr>
                <a:srgbClr val="000000"/>
              </a:buClr>
              <a:buSzPts val="2200"/>
              <a:buNone/>
            </a:pPr>
            <a:endParaRPr sz="2000">
              <a:solidFill>
                <a:srgbClr val="434343"/>
              </a:solidFill>
            </a:endParaRPr>
          </a:p>
        </p:txBody>
      </p:sp>
      <p:pic>
        <p:nvPicPr>
          <p:cNvPr id="270" name="Google Shape;270;g13337820474_0_27"/>
          <p:cNvPicPr preferRelativeResize="0"/>
          <p:nvPr/>
        </p:nvPicPr>
        <p:blipFill>
          <a:blip r:embed="rId3">
            <a:alphaModFix/>
          </a:blip>
          <a:stretch>
            <a:fillRect/>
          </a:stretch>
        </p:blipFill>
        <p:spPr>
          <a:xfrm>
            <a:off x="1787857" y="1501254"/>
            <a:ext cx="8434316" cy="4640239"/>
          </a:xfrm>
          <a:prstGeom prst="rect">
            <a:avLst/>
          </a:prstGeom>
          <a:noFill/>
          <a:ln>
            <a:noFill/>
          </a:ln>
        </p:spPr>
      </p:pic>
      <p:sp>
        <p:nvSpPr>
          <p:cNvPr id="11" name="Google Shape;220;g13337820474_0_76"/>
          <p:cNvSpPr txBox="1">
            <a:spLocks/>
          </p:cNvSpPr>
          <p:nvPr/>
        </p:nvSpPr>
        <p:spPr>
          <a:xfrm>
            <a:off x="336000" y="451782"/>
            <a:ext cx="10151400" cy="7260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33A1D8"/>
              </a:buClr>
              <a:buSzPts val="4800"/>
              <a:buFont typeface="Arial"/>
              <a:buNone/>
              <a:tabLst/>
              <a:defRPr/>
            </a:pPr>
            <a:r>
              <a:rPr kumimoji="0" lang="ru-RU" sz="4800" b="0" i="0" u="none" strike="noStrike" kern="0" cap="none" spc="0" normalizeH="0" baseline="0" noProof="0" smtClean="0">
                <a:ln>
                  <a:noFill/>
                </a:ln>
                <a:solidFill>
                  <a:srgbClr val="33A1D8"/>
                </a:solidFill>
                <a:effectLst/>
                <a:uLnTx/>
                <a:uFillTx/>
                <a:latin typeface="Impact" pitchFamily="34" charset="0"/>
                <a:ea typeface="Arial"/>
                <a:cs typeface="Arial"/>
                <a:sym typeface="Arial"/>
              </a:rPr>
              <a:t>ПРОБЛЕМА 5</a:t>
            </a:r>
            <a:endParaRPr kumimoji="0" lang="ru-RU" sz="4800" b="0" i="0" u="none" strike="noStrike" kern="0" cap="none" spc="0" normalizeH="0" baseline="0" noProof="0">
              <a:ln>
                <a:noFill/>
              </a:ln>
              <a:solidFill>
                <a:srgbClr val="33A1D8"/>
              </a:solidFill>
              <a:effectLst/>
              <a:uLnTx/>
              <a:uFillTx/>
              <a:latin typeface="Impact" pitchFamily="34" charset="0"/>
              <a:ea typeface="Arial"/>
              <a:cs typeface="Arial"/>
              <a:sym typeface="Arial"/>
            </a:endParaRPr>
          </a:p>
        </p:txBody>
      </p:sp>
      <p:sp>
        <p:nvSpPr>
          <p:cNvPr id="12" name="Google Shape;221;g13337820474_0_76"/>
          <p:cNvSpPr txBox="1"/>
          <p:nvPr/>
        </p:nvSpPr>
        <p:spPr>
          <a:xfrm>
            <a:off x="336000" y="1053325"/>
            <a:ext cx="100926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600" b="0" i="0" u="none" strike="noStrike" cap="none" dirty="0">
                <a:solidFill>
                  <a:srgbClr val="000000"/>
                </a:solidFill>
                <a:latin typeface="Arial"/>
                <a:ea typeface="Arial"/>
                <a:cs typeface="Arial"/>
                <a:sym typeface="Arial"/>
              </a:rPr>
              <a:t>Какую проблему решает проект? В чем ее актуальность? Каков масштаб проблемы?</a:t>
            </a:r>
            <a:endParaRPr sz="1600" b="0" i="0" u="none" strike="noStrike" cap="none">
              <a:solidFill>
                <a:srgbClr val="000000"/>
              </a:solidFill>
              <a:latin typeface="Arial"/>
              <a:ea typeface="Arial"/>
              <a:cs typeface="Arial"/>
              <a:sym typeface="Arial"/>
            </a:endParaRPr>
          </a:p>
        </p:txBody>
      </p:sp>
      <p:pic>
        <p:nvPicPr>
          <p:cNvPr id="13" name="Google Shape;222;g13337820474_0_76" descr="Изображение"/>
          <p:cNvPicPr preferRelativeResize="0"/>
          <p:nvPr/>
        </p:nvPicPr>
        <p:blipFill rotWithShape="1">
          <a:blip r:embed="rId4">
            <a:alphaModFix/>
          </a:blip>
          <a:srcRect/>
          <a:stretch/>
        </p:blipFill>
        <p:spPr>
          <a:xfrm>
            <a:off x="9809776" y="424656"/>
            <a:ext cx="2046223" cy="780252"/>
          </a:xfrm>
          <a:prstGeom prst="rect">
            <a:avLst/>
          </a:prstGeom>
          <a:noFill/>
          <a:ln>
            <a:noFill/>
          </a:ln>
        </p:spPr>
      </p:pic>
      <p:pic>
        <p:nvPicPr>
          <p:cNvPr id="14" name="Google Shape;223;g13337820474_0_76" descr="Изображение"/>
          <p:cNvPicPr preferRelativeResize="0"/>
          <p:nvPr/>
        </p:nvPicPr>
        <p:blipFill rotWithShape="1">
          <a:blip r:embed="rId5">
            <a:alphaModFix/>
          </a:blip>
          <a:srcRect/>
          <a:stretch/>
        </p:blipFill>
        <p:spPr>
          <a:xfrm>
            <a:off x="404999" y="6178409"/>
            <a:ext cx="3445105" cy="472390"/>
          </a:xfrm>
          <a:prstGeom prst="rect">
            <a:avLst/>
          </a:prstGeom>
          <a:noFill/>
          <a:ln>
            <a:noFill/>
          </a:ln>
        </p:spPr>
      </p:pic>
      <p:sp>
        <p:nvSpPr>
          <p:cNvPr id="15" name="Google Shape;224;g13337820474_0_76"/>
          <p:cNvSpPr txBox="1"/>
          <p:nvPr/>
        </p:nvSpPr>
        <p:spPr>
          <a:xfrm>
            <a:off x="4611393" y="6363591"/>
            <a:ext cx="34257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16" name="Google Shape;225;g13337820474_0_76"/>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5"/>
          <p:cNvSpPr txBox="1">
            <a:spLocks noGrp="1"/>
          </p:cNvSpPr>
          <p:nvPr>
            <p:ph type="title"/>
          </p:nvPr>
        </p:nvSpPr>
        <p:spPr>
          <a:xfrm>
            <a:off x="336000" y="451782"/>
            <a:ext cx="10151415" cy="726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33A1D8"/>
              </a:buClr>
              <a:buSzPts val="4800"/>
              <a:buNone/>
            </a:pPr>
            <a:r>
              <a:rPr lang="ru-RU" sz="4800" cap="none" dirty="0">
                <a:solidFill>
                  <a:srgbClr val="33A1D8"/>
                </a:solidFill>
                <a:latin typeface="Impact" pitchFamily="34" charset="0"/>
                <a:sym typeface="Arial"/>
              </a:rPr>
              <a:t>СУТЬ ПРОЕКТА</a:t>
            </a:r>
            <a:endParaRPr sz="4800" cap="none">
              <a:solidFill>
                <a:srgbClr val="33A1D8"/>
              </a:solidFill>
              <a:latin typeface="Impact" pitchFamily="34" charset="0"/>
              <a:sym typeface="Arial"/>
            </a:endParaRPr>
          </a:p>
        </p:txBody>
      </p:sp>
      <p:sp>
        <p:nvSpPr>
          <p:cNvPr id="276" name="Google Shape;276;p25"/>
          <p:cNvSpPr txBox="1">
            <a:spLocks noGrp="1"/>
          </p:cNvSpPr>
          <p:nvPr>
            <p:ph type="body" idx="1"/>
          </p:nvPr>
        </p:nvSpPr>
        <p:spPr>
          <a:xfrm>
            <a:off x="259304" y="1484429"/>
            <a:ext cx="11627896" cy="4698005"/>
          </a:xfrm>
          <a:prstGeom prst="rect">
            <a:avLst/>
          </a:prstGeom>
          <a:noFill/>
          <a:ln>
            <a:noFill/>
          </a:ln>
        </p:spPr>
        <p:txBody>
          <a:bodyPr spcFirstLastPara="1" wrap="square" lIns="91425" tIns="45700" rIns="91425" bIns="45700" anchor="t" anchorCtr="0">
            <a:normAutofit fontScale="55000" lnSpcReduction="20000"/>
          </a:bodyPr>
          <a:lstStyle/>
          <a:p>
            <a:pPr marL="12700" lvl="0" indent="0" algn="l" rtl="0">
              <a:lnSpc>
                <a:spcPct val="100000"/>
              </a:lnSpc>
              <a:spcBef>
                <a:spcPts val="500"/>
              </a:spcBef>
              <a:spcAft>
                <a:spcPts val="0"/>
              </a:spcAft>
              <a:buClr>
                <a:schemeClr val="dk1"/>
              </a:buClr>
              <a:buSzPct val="36065"/>
              <a:buNone/>
            </a:pPr>
            <a:r>
              <a:rPr lang="ru-RU" sz="5100" dirty="0">
                <a:solidFill>
                  <a:srgbClr val="002164"/>
                </a:solidFill>
                <a:latin typeface="Impact" pitchFamily="34" charset="0"/>
              </a:rPr>
              <a:t>ПРЕДЛОЖЕНИЕ:</a:t>
            </a:r>
            <a:endParaRPr sz="5100">
              <a:solidFill>
                <a:srgbClr val="002164"/>
              </a:solidFill>
              <a:latin typeface="Impact" pitchFamily="34" charset="0"/>
            </a:endParaRPr>
          </a:p>
          <a:p>
            <a:pPr marL="12700" lvl="0" indent="0" algn="l" rtl="0">
              <a:lnSpc>
                <a:spcPct val="100000"/>
              </a:lnSpc>
              <a:spcBef>
                <a:spcPts val="500"/>
              </a:spcBef>
              <a:spcAft>
                <a:spcPts val="0"/>
              </a:spcAft>
              <a:buClr>
                <a:schemeClr val="dk1"/>
              </a:buClr>
              <a:buSzPct val="36065"/>
              <a:buNone/>
            </a:pPr>
            <a:r>
              <a:rPr lang="ru-RU" sz="3050" dirty="0"/>
              <a:t>Информационная система для сбора информации об активности человека и организаций в разных сферах для самостоятельного анализа и выстраивания эффективного взаимодействия с окружающими.</a:t>
            </a:r>
            <a:endParaRPr sz="3050"/>
          </a:p>
          <a:p>
            <a:pPr marL="0" lvl="0" indent="0" algn="l" rtl="0">
              <a:lnSpc>
                <a:spcPct val="100000"/>
              </a:lnSpc>
              <a:spcBef>
                <a:spcPts val="500"/>
              </a:spcBef>
              <a:spcAft>
                <a:spcPts val="0"/>
              </a:spcAft>
              <a:buClr>
                <a:schemeClr val="dk1"/>
              </a:buClr>
              <a:buSzPct val="36065"/>
              <a:buFont typeface="Arial"/>
              <a:buNone/>
            </a:pPr>
            <a:r>
              <a:rPr lang="ru-RU" sz="5100" dirty="0">
                <a:solidFill>
                  <a:srgbClr val="002164"/>
                </a:solidFill>
                <a:highlight>
                  <a:srgbClr val="FEFEFE"/>
                </a:highlight>
                <a:latin typeface="Impact" pitchFamily="34" charset="0"/>
                <a:ea typeface="Roboto"/>
                <a:cs typeface="Roboto"/>
                <a:sym typeface="Roboto"/>
              </a:rPr>
              <a:t>МЕТОД </a:t>
            </a:r>
            <a:r>
              <a:rPr lang="ru-RU" sz="5100" dirty="0" smtClean="0">
                <a:solidFill>
                  <a:srgbClr val="002164"/>
                </a:solidFill>
                <a:highlight>
                  <a:srgbClr val="FEFEFE"/>
                </a:highlight>
                <a:latin typeface="Impact" pitchFamily="34" charset="0"/>
                <a:ea typeface="Roboto"/>
                <a:cs typeface="Roboto"/>
                <a:sym typeface="Roboto"/>
              </a:rPr>
              <a:t> ДОСТИЖЕНИЯ  ЦЕЛИ</a:t>
            </a:r>
            <a:r>
              <a:rPr lang="ru-RU" sz="5100" dirty="0">
                <a:solidFill>
                  <a:srgbClr val="002164"/>
                </a:solidFill>
                <a:highlight>
                  <a:srgbClr val="FEFEFE"/>
                </a:highlight>
                <a:latin typeface="Impact" pitchFamily="34" charset="0"/>
                <a:ea typeface="Roboto"/>
                <a:cs typeface="Roboto"/>
                <a:sym typeface="Roboto"/>
              </a:rPr>
              <a:t>:</a:t>
            </a:r>
            <a:endParaRPr sz="5100">
              <a:solidFill>
                <a:srgbClr val="002164"/>
              </a:solidFill>
              <a:highlight>
                <a:srgbClr val="FEFEFE"/>
              </a:highlight>
              <a:latin typeface="Impact" pitchFamily="34" charset="0"/>
              <a:ea typeface="Roboto"/>
              <a:cs typeface="Roboto"/>
              <a:sym typeface="Roboto"/>
            </a:endParaRPr>
          </a:p>
          <a:p>
            <a:pPr marL="0" lvl="0" indent="0" algn="l" rtl="0">
              <a:lnSpc>
                <a:spcPct val="100000"/>
              </a:lnSpc>
              <a:spcBef>
                <a:spcPts val="500"/>
              </a:spcBef>
              <a:spcAft>
                <a:spcPts val="0"/>
              </a:spcAft>
              <a:buClr>
                <a:schemeClr val="dk1"/>
              </a:buClr>
              <a:buSzPct val="72131"/>
              <a:buFont typeface="Arial"/>
              <a:buNone/>
            </a:pPr>
            <a:r>
              <a:rPr lang="ru-RU" sz="3050" dirty="0">
                <a:highlight>
                  <a:srgbClr val="FEFEFE"/>
                </a:highlight>
                <a:latin typeface="Roboto"/>
                <a:ea typeface="Roboto"/>
                <a:cs typeface="Roboto"/>
                <a:sym typeface="Roboto"/>
              </a:rPr>
              <a:t>Сделать потребителя товаров совладельцем (акционером) торговых площадей, а в последствии и производственных мощностей имеющих отношение к товарам (ими потребляемыми). Предоставить человеку возможность самому работать в рамках проекта.</a:t>
            </a:r>
            <a:endParaRPr sz="3050">
              <a:highlight>
                <a:srgbClr val="FEFEFE"/>
              </a:highlight>
              <a:latin typeface="Roboto"/>
              <a:ea typeface="Roboto"/>
              <a:cs typeface="Roboto"/>
              <a:sym typeface="Roboto"/>
            </a:endParaRPr>
          </a:p>
          <a:p>
            <a:pPr marL="0" lvl="0" indent="0" algn="l" rtl="0">
              <a:lnSpc>
                <a:spcPct val="100000"/>
              </a:lnSpc>
              <a:spcBef>
                <a:spcPts val="500"/>
              </a:spcBef>
              <a:spcAft>
                <a:spcPts val="0"/>
              </a:spcAft>
              <a:buClr>
                <a:srgbClr val="000000"/>
              </a:buClr>
              <a:buSzPct val="72131"/>
              <a:buNone/>
            </a:pPr>
            <a:r>
              <a:rPr lang="ru-RU" sz="5100" dirty="0">
                <a:solidFill>
                  <a:srgbClr val="002164"/>
                </a:solidFill>
                <a:highlight>
                  <a:srgbClr val="FEFEFE"/>
                </a:highlight>
                <a:latin typeface="Impact" pitchFamily="34" charset="0"/>
                <a:ea typeface="Roboto"/>
                <a:cs typeface="Roboto"/>
                <a:sym typeface="Roboto"/>
              </a:rPr>
              <a:t>СИСТЕМА </a:t>
            </a:r>
            <a:r>
              <a:rPr lang="ru-RU" sz="5100" dirty="0" smtClean="0">
                <a:solidFill>
                  <a:srgbClr val="002164"/>
                </a:solidFill>
                <a:highlight>
                  <a:srgbClr val="FEFEFE"/>
                </a:highlight>
                <a:latin typeface="Impact" pitchFamily="34" charset="0"/>
                <a:ea typeface="Roboto"/>
                <a:cs typeface="Roboto"/>
                <a:sym typeface="Roboto"/>
              </a:rPr>
              <a:t> ПОДДЕРЖКИ  ПРИНЯТИЯ  </a:t>
            </a:r>
            <a:r>
              <a:rPr lang="ru-RU" sz="5100" dirty="0">
                <a:solidFill>
                  <a:srgbClr val="002164"/>
                </a:solidFill>
                <a:highlight>
                  <a:srgbClr val="FEFEFE"/>
                </a:highlight>
                <a:latin typeface="Impact" pitchFamily="34" charset="0"/>
                <a:ea typeface="Roboto"/>
                <a:cs typeface="Roboto"/>
                <a:sym typeface="Roboto"/>
              </a:rPr>
              <a:t>РЕШЕНИЙ</a:t>
            </a:r>
            <a:endParaRPr sz="5100">
              <a:solidFill>
                <a:srgbClr val="002164"/>
              </a:solidFill>
              <a:highlight>
                <a:srgbClr val="FEFEFE"/>
              </a:highlight>
              <a:latin typeface="Impact" pitchFamily="34" charset="0"/>
              <a:ea typeface="Roboto"/>
              <a:cs typeface="Roboto"/>
              <a:sym typeface="Roboto"/>
            </a:endParaRPr>
          </a:p>
          <a:p>
            <a:pPr marL="0" lvl="0" indent="0" algn="l" rtl="0">
              <a:lnSpc>
                <a:spcPct val="100000"/>
              </a:lnSpc>
              <a:spcBef>
                <a:spcPts val="500"/>
              </a:spcBef>
              <a:spcAft>
                <a:spcPts val="0"/>
              </a:spcAft>
              <a:buClr>
                <a:srgbClr val="000000"/>
              </a:buClr>
              <a:buSzPct val="72131"/>
              <a:buNone/>
            </a:pPr>
            <a:r>
              <a:rPr lang="ru-RU" sz="3050" dirty="0">
                <a:highlight>
                  <a:srgbClr val="FEFEFE"/>
                </a:highlight>
                <a:latin typeface="Roboto"/>
                <a:ea typeface="Roboto"/>
                <a:cs typeface="Roboto"/>
                <a:sym typeface="Roboto"/>
              </a:rPr>
              <a:t>Нужно рассматривать предлагаемую информационную систему, как систему поддержки принятия решений, которая будет помогать самореализации как отдельных людей так и коллективов включая администрации населенных пунктов, регионов и государства в целом.</a:t>
            </a:r>
            <a:endParaRPr sz="3050">
              <a:highlight>
                <a:srgbClr val="FEFEFE"/>
              </a:highlight>
              <a:latin typeface="Roboto"/>
              <a:ea typeface="Roboto"/>
              <a:cs typeface="Roboto"/>
              <a:sym typeface="Roboto"/>
            </a:endParaRPr>
          </a:p>
          <a:p>
            <a:pPr marL="0" lvl="0" indent="0" algn="l" rtl="0">
              <a:lnSpc>
                <a:spcPct val="100000"/>
              </a:lnSpc>
              <a:spcBef>
                <a:spcPts val="500"/>
              </a:spcBef>
              <a:spcAft>
                <a:spcPts val="0"/>
              </a:spcAft>
              <a:buClr>
                <a:srgbClr val="000000"/>
              </a:buClr>
              <a:buSzPct val="72131"/>
              <a:buNone/>
            </a:pPr>
            <a:r>
              <a:rPr lang="ru-RU" sz="5100" dirty="0">
                <a:solidFill>
                  <a:srgbClr val="002164"/>
                </a:solidFill>
                <a:highlight>
                  <a:srgbClr val="FEFEFE"/>
                </a:highlight>
                <a:latin typeface="Impact" pitchFamily="34" charset="0"/>
                <a:ea typeface="Roboto"/>
                <a:cs typeface="Roboto"/>
                <a:sym typeface="Roboto"/>
              </a:rPr>
              <a:t>ТЕХНИЧЕСКОЕ </a:t>
            </a:r>
            <a:r>
              <a:rPr lang="ru-RU" sz="5100" dirty="0" smtClean="0">
                <a:solidFill>
                  <a:srgbClr val="002164"/>
                </a:solidFill>
                <a:highlight>
                  <a:srgbClr val="FEFEFE"/>
                </a:highlight>
                <a:latin typeface="Impact" pitchFamily="34" charset="0"/>
                <a:ea typeface="Roboto"/>
                <a:cs typeface="Roboto"/>
                <a:sym typeface="Roboto"/>
              </a:rPr>
              <a:t> РЕШЕНИЕ</a:t>
            </a:r>
            <a:endParaRPr sz="5100">
              <a:solidFill>
                <a:srgbClr val="002164"/>
              </a:solidFill>
              <a:highlight>
                <a:srgbClr val="FEFEFE"/>
              </a:highlight>
              <a:latin typeface="Impact" pitchFamily="34" charset="0"/>
              <a:ea typeface="Roboto"/>
              <a:cs typeface="Roboto"/>
              <a:sym typeface="Roboto"/>
            </a:endParaRPr>
          </a:p>
          <a:p>
            <a:pPr marL="0" lvl="0" indent="0" algn="l" rtl="0">
              <a:lnSpc>
                <a:spcPct val="100000"/>
              </a:lnSpc>
              <a:spcBef>
                <a:spcPts val="500"/>
              </a:spcBef>
              <a:spcAft>
                <a:spcPts val="0"/>
              </a:spcAft>
              <a:buClr>
                <a:srgbClr val="000000"/>
              </a:buClr>
              <a:buSzPct val="72131"/>
              <a:buNone/>
            </a:pPr>
            <a:r>
              <a:rPr lang="ru-RU" sz="3050" dirty="0" err="1">
                <a:highlight>
                  <a:srgbClr val="FEFEFE"/>
                </a:highlight>
                <a:latin typeface="Roboto"/>
                <a:ea typeface="Roboto"/>
                <a:cs typeface="Roboto"/>
                <a:sym typeface="Roboto"/>
              </a:rPr>
              <a:t>Взимосвязанная</a:t>
            </a:r>
            <a:r>
              <a:rPr lang="ru-RU" sz="3050" dirty="0">
                <a:highlight>
                  <a:srgbClr val="FEFEFE"/>
                </a:highlight>
                <a:latin typeface="Roboto"/>
                <a:ea typeface="Roboto"/>
                <a:cs typeface="Roboto"/>
                <a:sym typeface="Roboto"/>
              </a:rPr>
              <a:t> база данных, визуализированная в понятной форме</a:t>
            </a:r>
            <a:r>
              <a:rPr lang="ru-RU" sz="3050" dirty="0" smtClean="0">
                <a:highlight>
                  <a:srgbClr val="FEFEFE"/>
                </a:highlight>
                <a:latin typeface="Roboto"/>
                <a:ea typeface="Roboto"/>
                <a:cs typeface="Roboto"/>
                <a:sym typeface="Roboto"/>
              </a:rPr>
              <a:t>. </a:t>
            </a:r>
            <a:r>
              <a:rPr lang="ru-RU" sz="3050" dirty="0">
                <a:highlight>
                  <a:srgbClr val="FEFEFE"/>
                </a:highlight>
                <a:latin typeface="Roboto"/>
                <a:ea typeface="Roboto"/>
                <a:cs typeface="Roboto"/>
                <a:sym typeface="Roboto"/>
              </a:rPr>
              <a:t>Каждый редактируют данные в пределах своих компетенций. На выходе различные сценарии использования для пользователя в роли покупателя, производителя, представителя торговой организации и предприятия сферы услуг </a:t>
            </a:r>
            <a:r>
              <a:rPr lang="ru-RU" sz="3050" dirty="0" smtClean="0">
                <a:highlight>
                  <a:srgbClr val="FEFEFE"/>
                </a:highlight>
                <a:latin typeface="Roboto"/>
                <a:ea typeface="Roboto"/>
                <a:cs typeface="Roboto"/>
                <a:sym typeface="Roboto"/>
              </a:rPr>
              <a:t>–</a:t>
            </a:r>
            <a:endParaRPr sz="3050">
              <a:highlight>
                <a:srgbClr val="FEFEFE"/>
              </a:highlight>
              <a:latin typeface="Roboto"/>
              <a:ea typeface="Roboto"/>
              <a:cs typeface="Roboto"/>
              <a:sym typeface="Roboto"/>
            </a:endParaRPr>
          </a:p>
          <a:p>
            <a:pPr marL="0" lvl="0" indent="0" algn="l" rtl="0">
              <a:lnSpc>
                <a:spcPct val="100000"/>
              </a:lnSpc>
              <a:spcBef>
                <a:spcPts val="500"/>
              </a:spcBef>
              <a:spcAft>
                <a:spcPts val="0"/>
              </a:spcAft>
              <a:buClr>
                <a:srgbClr val="000000"/>
              </a:buClr>
              <a:buSzPct val="72131"/>
              <a:buNone/>
            </a:pPr>
            <a:r>
              <a:rPr lang="ru-RU" sz="3050" dirty="0">
                <a:highlight>
                  <a:srgbClr val="FEFEFE"/>
                </a:highlight>
                <a:latin typeface="Roboto"/>
                <a:ea typeface="Roboto"/>
                <a:cs typeface="Roboto"/>
                <a:sym typeface="Roboto"/>
              </a:rPr>
              <a:t>разработчиков товаров и услуг, представителя администрации различного уровня.</a:t>
            </a:r>
            <a:endParaRPr sz="3050">
              <a:highlight>
                <a:srgbClr val="FEFEFE"/>
              </a:highlight>
              <a:latin typeface="Roboto"/>
              <a:ea typeface="Roboto"/>
              <a:cs typeface="Roboto"/>
              <a:sym typeface="Roboto"/>
            </a:endParaRPr>
          </a:p>
          <a:p>
            <a:pPr marL="0" lvl="0" indent="0" algn="l" rtl="0">
              <a:lnSpc>
                <a:spcPct val="100000"/>
              </a:lnSpc>
              <a:spcBef>
                <a:spcPts val="0"/>
              </a:spcBef>
              <a:spcAft>
                <a:spcPts val="0"/>
              </a:spcAft>
              <a:buClr>
                <a:srgbClr val="000000"/>
              </a:buClr>
              <a:buSzPct val="137500"/>
              <a:buNone/>
            </a:pPr>
            <a:endParaRPr sz="1600">
              <a:highlight>
                <a:srgbClr val="FEFEFE"/>
              </a:highlight>
              <a:latin typeface="Roboto"/>
              <a:ea typeface="Roboto"/>
              <a:cs typeface="Roboto"/>
              <a:sym typeface="Roboto"/>
            </a:endParaRPr>
          </a:p>
          <a:p>
            <a:pPr marL="0" lvl="0" indent="0" algn="l" rtl="0">
              <a:lnSpc>
                <a:spcPct val="100000"/>
              </a:lnSpc>
              <a:spcBef>
                <a:spcPts val="0"/>
              </a:spcBef>
              <a:spcAft>
                <a:spcPts val="0"/>
              </a:spcAft>
              <a:buClr>
                <a:srgbClr val="000000"/>
              </a:buClr>
              <a:buSzPct val="137500"/>
              <a:buNone/>
            </a:pPr>
            <a:endParaRPr sz="1600" u="sng">
              <a:highlight>
                <a:srgbClr val="FEFEFE"/>
              </a:highlight>
              <a:latin typeface="Roboto"/>
              <a:ea typeface="Roboto"/>
              <a:cs typeface="Roboto"/>
              <a:sym typeface="Roboto"/>
            </a:endParaRPr>
          </a:p>
        </p:txBody>
      </p:sp>
      <p:sp>
        <p:nvSpPr>
          <p:cNvPr id="277" name="Google Shape;277;p25"/>
          <p:cNvSpPr txBox="1"/>
          <p:nvPr/>
        </p:nvSpPr>
        <p:spPr>
          <a:xfrm>
            <a:off x="336000" y="1053325"/>
            <a:ext cx="1009260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600" b="0" i="0" u="none" strike="noStrike" cap="none" dirty="0">
                <a:solidFill>
                  <a:srgbClr val="000000"/>
                </a:solidFill>
                <a:latin typeface="Arial"/>
                <a:ea typeface="Arial"/>
                <a:cs typeface="Arial"/>
                <a:sym typeface="Arial"/>
              </a:rPr>
              <a:t>Краткое описание предлагаемого решения</a:t>
            </a:r>
            <a:endParaRPr sz="1600" b="0" i="0" u="none" strike="noStrike" cap="none">
              <a:solidFill>
                <a:srgbClr val="000000"/>
              </a:solidFill>
              <a:latin typeface="Arial"/>
              <a:ea typeface="Arial"/>
              <a:cs typeface="Arial"/>
              <a:sym typeface="Arial"/>
            </a:endParaRPr>
          </a:p>
        </p:txBody>
      </p:sp>
      <p:pic>
        <p:nvPicPr>
          <p:cNvPr id="278" name="Google Shape;278;p25" descr="Изображение"/>
          <p:cNvPicPr preferRelativeResize="0"/>
          <p:nvPr/>
        </p:nvPicPr>
        <p:blipFill rotWithShape="1">
          <a:blip r:embed="rId3">
            <a:alphaModFix/>
          </a:blip>
          <a:srcRect/>
          <a:stretch/>
        </p:blipFill>
        <p:spPr>
          <a:xfrm>
            <a:off x="9809776" y="424656"/>
            <a:ext cx="2046224" cy="780252"/>
          </a:xfrm>
          <a:prstGeom prst="rect">
            <a:avLst/>
          </a:prstGeom>
          <a:noFill/>
          <a:ln>
            <a:noFill/>
          </a:ln>
        </p:spPr>
      </p:pic>
      <p:pic>
        <p:nvPicPr>
          <p:cNvPr id="279" name="Google Shape;279;p25" descr="Изображение"/>
          <p:cNvPicPr preferRelativeResize="0"/>
          <p:nvPr/>
        </p:nvPicPr>
        <p:blipFill rotWithShape="1">
          <a:blip r:embed="rId4">
            <a:alphaModFix/>
          </a:blip>
          <a:srcRect/>
          <a:stretch/>
        </p:blipFill>
        <p:spPr>
          <a:xfrm>
            <a:off x="404999" y="6178409"/>
            <a:ext cx="3445106" cy="472390"/>
          </a:xfrm>
          <a:prstGeom prst="rect">
            <a:avLst/>
          </a:prstGeom>
          <a:noFill/>
          <a:ln>
            <a:noFill/>
          </a:ln>
        </p:spPr>
      </p:pic>
      <p:sp>
        <p:nvSpPr>
          <p:cNvPr id="280" name="Google Shape;280;p25"/>
          <p:cNvSpPr txBox="1"/>
          <p:nvPr/>
        </p:nvSpPr>
        <p:spPr>
          <a:xfrm>
            <a:off x="4611393" y="6363591"/>
            <a:ext cx="3425702"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281" name="Google Shape;281;p25"/>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_КООПСЕТЬ_реализовать_до_70-80_процентов_экопродукции_создателями_РП.jpg"/>
          <p:cNvPicPr>
            <a:picLocks noChangeAspect="1"/>
          </p:cNvPicPr>
          <p:nvPr/>
        </p:nvPicPr>
        <p:blipFill>
          <a:blip r:embed="rId2"/>
          <a:stretch>
            <a:fillRect/>
          </a:stretch>
        </p:blipFill>
        <p:spPr>
          <a:xfrm>
            <a:off x="1435288" y="1514900"/>
            <a:ext cx="9387385" cy="4693693"/>
          </a:xfrm>
          <a:prstGeom prst="rect">
            <a:avLst/>
          </a:prstGeom>
        </p:spPr>
      </p:pic>
      <p:sp>
        <p:nvSpPr>
          <p:cNvPr id="3" name="Google Shape;220;g13337820474_0_76"/>
          <p:cNvSpPr txBox="1">
            <a:spLocks/>
          </p:cNvSpPr>
          <p:nvPr/>
        </p:nvSpPr>
        <p:spPr>
          <a:xfrm>
            <a:off x="336000" y="451782"/>
            <a:ext cx="10151400" cy="7260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33A1D8"/>
              </a:buClr>
              <a:buSzPts val="4800"/>
              <a:buFont typeface="Arial"/>
              <a:buNone/>
              <a:tabLst/>
              <a:defRPr/>
            </a:pPr>
            <a:r>
              <a:rPr kumimoji="0" lang="ru-RU" sz="4800" b="0" i="0" u="none" strike="noStrike" kern="0" cap="none" spc="0" normalizeH="0" baseline="0" noProof="0" smtClean="0">
                <a:ln>
                  <a:noFill/>
                </a:ln>
                <a:solidFill>
                  <a:srgbClr val="33A1D8"/>
                </a:solidFill>
                <a:effectLst/>
                <a:uLnTx/>
                <a:uFillTx/>
                <a:latin typeface="Impact" pitchFamily="34" charset="0"/>
                <a:ea typeface="Arial"/>
                <a:cs typeface="Arial"/>
                <a:sym typeface="Arial"/>
              </a:rPr>
              <a:t>ПРОБЛЕМА 5</a:t>
            </a:r>
            <a:endParaRPr kumimoji="0" lang="ru-RU" sz="4800" b="0" i="0" u="none" strike="noStrike" kern="0" cap="none" spc="0" normalizeH="0" baseline="0" noProof="0">
              <a:ln>
                <a:noFill/>
              </a:ln>
              <a:solidFill>
                <a:srgbClr val="33A1D8"/>
              </a:solidFill>
              <a:effectLst/>
              <a:uLnTx/>
              <a:uFillTx/>
              <a:latin typeface="Impact" pitchFamily="34" charset="0"/>
              <a:ea typeface="Arial"/>
              <a:cs typeface="Arial"/>
              <a:sym typeface="Arial"/>
            </a:endParaRPr>
          </a:p>
        </p:txBody>
      </p:sp>
      <p:sp>
        <p:nvSpPr>
          <p:cNvPr id="4" name="Google Shape;221;g13337820474_0_76"/>
          <p:cNvSpPr txBox="1"/>
          <p:nvPr/>
        </p:nvSpPr>
        <p:spPr>
          <a:xfrm>
            <a:off x="336000" y="1053325"/>
            <a:ext cx="100926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600" b="0" i="0" u="none" strike="noStrike" cap="none" dirty="0">
                <a:solidFill>
                  <a:srgbClr val="000000"/>
                </a:solidFill>
                <a:latin typeface="Arial"/>
                <a:ea typeface="Arial"/>
                <a:cs typeface="Arial"/>
                <a:sym typeface="Arial"/>
              </a:rPr>
              <a:t>Какую проблему решает проект? В чем ее актуальность? Каков масштаб проблемы?</a:t>
            </a:r>
            <a:endParaRPr sz="1600" b="0" i="0" u="none" strike="noStrike" cap="none">
              <a:solidFill>
                <a:srgbClr val="000000"/>
              </a:solidFill>
              <a:latin typeface="Arial"/>
              <a:ea typeface="Arial"/>
              <a:cs typeface="Arial"/>
              <a:sym typeface="Arial"/>
            </a:endParaRPr>
          </a:p>
        </p:txBody>
      </p:sp>
      <p:pic>
        <p:nvPicPr>
          <p:cNvPr id="5" name="Google Shape;222;g13337820474_0_76" descr="Изображение"/>
          <p:cNvPicPr preferRelativeResize="0"/>
          <p:nvPr/>
        </p:nvPicPr>
        <p:blipFill rotWithShape="1">
          <a:blip r:embed="rId3">
            <a:alphaModFix/>
          </a:blip>
          <a:srcRect/>
          <a:stretch/>
        </p:blipFill>
        <p:spPr>
          <a:xfrm>
            <a:off x="9809776" y="424656"/>
            <a:ext cx="2046223" cy="780252"/>
          </a:xfrm>
          <a:prstGeom prst="rect">
            <a:avLst/>
          </a:prstGeom>
          <a:noFill/>
          <a:ln>
            <a:noFill/>
          </a:ln>
        </p:spPr>
      </p:pic>
      <p:pic>
        <p:nvPicPr>
          <p:cNvPr id="6" name="Google Shape;223;g13337820474_0_76" descr="Изображение"/>
          <p:cNvPicPr preferRelativeResize="0"/>
          <p:nvPr/>
        </p:nvPicPr>
        <p:blipFill rotWithShape="1">
          <a:blip r:embed="rId4">
            <a:alphaModFix/>
          </a:blip>
          <a:srcRect/>
          <a:stretch/>
        </p:blipFill>
        <p:spPr>
          <a:xfrm>
            <a:off x="404999" y="6178409"/>
            <a:ext cx="3445105" cy="472390"/>
          </a:xfrm>
          <a:prstGeom prst="rect">
            <a:avLst/>
          </a:prstGeom>
          <a:noFill/>
          <a:ln>
            <a:noFill/>
          </a:ln>
        </p:spPr>
      </p:pic>
      <p:sp>
        <p:nvSpPr>
          <p:cNvPr id="7" name="Google Shape;224;g13337820474_0_76"/>
          <p:cNvSpPr txBox="1"/>
          <p:nvPr/>
        </p:nvSpPr>
        <p:spPr>
          <a:xfrm>
            <a:off x="4611393" y="6363591"/>
            <a:ext cx="34257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8" name="Google Shape;225;g13337820474_0_76"/>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25"/>
          <p:cNvSpPr txBox="1">
            <a:spLocks noGrp="1"/>
          </p:cNvSpPr>
          <p:nvPr>
            <p:ph type="title"/>
          </p:nvPr>
        </p:nvSpPr>
        <p:spPr>
          <a:xfrm>
            <a:off x="336000" y="451782"/>
            <a:ext cx="10151415" cy="726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33A1D8"/>
              </a:buClr>
              <a:buSzPts val="4800"/>
              <a:buNone/>
            </a:pPr>
            <a:r>
              <a:rPr lang="ru-RU" sz="4800" cap="none" dirty="0">
                <a:solidFill>
                  <a:srgbClr val="33A1D8"/>
                </a:solidFill>
                <a:latin typeface="Impact" pitchFamily="34" charset="0"/>
                <a:sym typeface="Arial"/>
              </a:rPr>
              <a:t>СУТЬ ПРОЕКТА</a:t>
            </a:r>
            <a:endParaRPr sz="4800" cap="none">
              <a:solidFill>
                <a:srgbClr val="33A1D8"/>
              </a:solidFill>
              <a:latin typeface="Impact" pitchFamily="34" charset="0"/>
              <a:sym typeface="Arial"/>
            </a:endParaRPr>
          </a:p>
        </p:txBody>
      </p:sp>
      <p:sp>
        <p:nvSpPr>
          <p:cNvPr id="276" name="Google Shape;276;p25"/>
          <p:cNvSpPr txBox="1">
            <a:spLocks noGrp="1"/>
          </p:cNvSpPr>
          <p:nvPr>
            <p:ph type="body" idx="1"/>
          </p:nvPr>
        </p:nvSpPr>
        <p:spPr>
          <a:xfrm>
            <a:off x="401472" y="1511727"/>
            <a:ext cx="11472080" cy="4351200"/>
          </a:xfrm>
          <a:prstGeom prst="rect">
            <a:avLst/>
          </a:prstGeom>
          <a:noFill/>
          <a:ln>
            <a:noFill/>
          </a:ln>
        </p:spPr>
        <p:txBody>
          <a:bodyPr spcFirstLastPara="1" wrap="square" lIns="91425" tIns="45700" rIns="91425" bIns="45700" anchor="t" anchorCtr="0">
            <a:normAutofit/>
          </a:bodyPr>
          <a:lstStyle/>
          <a:p>
            <a:pPr marL="12700" lvl="0" indent="0">
              <a:lnSpc>
                <a:spcPct val="100000"/>
              </a:lnSpc>
              <a:spcBef>
                <a:spcPts val="500"/>
              </a:spcBef>
              <a:buSzPct val="36065"/>
              <a:buNone/>
            </a:pPr>
            <a:r>
              <a:rPr lang="ru-RU" spc="30" dirty="0" smtClean="0">
                <a:solidFill>
                  <a:srgbClr val="002164"/>
                </a:solidFill>
                <a:latin typeface="Impact" pitchFamily="34" charset="0"/>
                <a:ea typeface="Roboto" charset="0"/>
              </a:rPr>
              <a:t>РОЛИ ПОЛЬЗОВАТЕЛЕЙ И СЦЕНАРИИ ИХ ДЕЙСТВИЙ</a:t>
            </a:r>
            <a:endParaRPr lang="ru-RU" b="1" u="sng" spc="30" dirty="0" smtClean="0">
              <a:latin typeface="Impact" pitchFamily="34" charset="0"/>
              <a:ea typeface="Roboto" charset="0"/>
            </a:endParaRPr>
          </a:p>
          <a:p>
            <a:pPr marL="12700" lvl="0" indent="0" algn="l" rtl="0">
              <a:lnSpc>
                <a:spcPct val="100000"/>
              </a:lnSpc>
              <a:spcBef>
                <a:spcPts val="500"/>
              </a:spcBef>
              <a:spcAft>
                <a:spcPts val="0"/>
              </a:spcAft>
              <a:buClr>
                <a:schemeClr val="dk1"/>
              </a:buClr>
              <a:buSzPct val="36065"/>
              <a:buNone/>
            </a:pPr>
            <a:r>
              <a:rPr lang="ru-RU" spc="30" dirty="0" smtClean="0">
                <a:solidFill>
                  <a:srgbClr val="002164"/>
                </a:solidFill>
                <a:latin typeface="Impact" pitchFamily="34" charset="0"/>
                <a:ea typeface="Roboto" charset="0"/>
              </a:rPr>
              <a:t>Юридическая </a:t>
            </a:r>
            <a:r>
              <a:rPr lang="ru-RU" spc="30" dirty="0" smtClean="0">
                <a:solidFill>
                  <a:srgbClr val="002164"/>
                </a:solidFill>
                <a:latin typeface="Impact" pitchFamily="34" charset="0"/>
                <a:ea typeface="Roboto" charset="0"/>
              </a:rPr>
              <a:t> поддержка  землепользователей</a:t>
            </a:r>
            <a:endParaRPr lang="ru-RU" spc="30" dirty="0" smtClean="0">
              <a:solidFill>
                <a:srgbClr val="002164"/>
              </a:solidFill>
              <a:latin typeface="Impact" pitchFamily="34" charset="0"/>
              <a:ea typeface="Roboto" charset="0"/>
            </a:endParaRPr>
          </a:p>
          <a:p>
            <a:pPr marL="12700" lvl="0" indent="0" algn="l" rtl="0">
              <a:lnSpc>
                <a:spcPct val="100000"/>
              </a:lnSpc>
              <a:spcBef>
                <a:spcPts val="500"/>
              </a:spcBef>
              <a:spcAft>
                <a:spcPts val="0"/>
              </a:spcAft>
              <a:buClr>
                <a:schemeClr val="dk1"/>
              </a:buClr>
              <a:buSzPct val="36065"/>
              <a:buNone/>
            </a:pPr>
            <a:endParaRPr lang="ru-RU" sz="1000" dirty="0" smtClean="0">
              <a:solidFill>
                <a:srgbClr val="002164"/>
              </a:solidFill>
              <a:latin typeface="Impact" pitchFamily="34" charset="0"/>
              <a:ea typeface="Roboto" charset="0"/>
            </a:endParaRPr>
          </a:p>
          <a:p>
            <a:pPr marL="0" lvl="0" indent="0">
              <a:lnSpc>
                <a:spcPct val="100000"/>
              </a:lnSpc>
              <a:spcBef>
                <a:spcPts val="0"/>
              </a:spcBef>
              <a:buClr>
                <a:srgbClr val="000000"/>
              </a:buClr>
              <a:buSzPct val="137500"/>
              <a:buNone/>
            </a:pPr>
            <a:r>
              <a:rPr lang="ru-RU" sz="1600" dirty="0" smtClean="0">
                <a:highlight>
                  <a:srgbClr val="FEFEFE"/>
                </a:highlight>
                <a:latin typeface="Roboto" charset="0"/>
                <a:ea typeface="Roboto" charset="0"/>
                <a:cs typeface="Roboto"/>
                <a:sym typeface="Roboto"/>
              </a:rPr>
              <a:t>Помощь </a:t>
            </a:r>
            <a:r>
              <a:rPr lang="ru-RU" sz="1600" dirty="0">
                <a:highlight>
                  <a:srgbClr val="FEFEFE"/>
                </a:highlight>
                <a:latin typeface="Roboto" charset="0"/>
                <a:ea typeface="Roboto" charset="0"/>
                <a:cs typeface="Roboto"/>
                <a:sym typeface="Roboto"/>
              </a:rPr>
              <a:t>в разрешении споров, профилактика конфликтных ситуаций</a:t>
            </a:r>
            <a:r>
              <a:rPr lang="ru-RU" sz="1600" dirty="0" smtClean="0">
                <a:highlight>
                  <a:srgbClr val="FEFEFE"/>
                </a:highlight>
                <a:latin typeface="Roboto" charset="0"/>
                <a:ea typeface="Roboto" charset="0"/>
                <a:cs typeface="Roboto"/>
                <a:sym typeface="Roboto"/>
              </a:rPr>
              <a:t>. Лоббирование интересов землепользователей в органах власти, организованная поддержка законодательных инициатив.</a:t>
            </a:r>
          </a:p>
          <a:p>
            <a:pPr marL="0" lvl="0" indent="0">
              <a:lnSpc>
                <a:spcPct val="100000"/>
              </a:lnSpc>
              <a:spcBef>
                <a:spcPts val="0"/>
              </a:spcBef>
              <a:buClr>
                <a:srgbClr val="000000"/>
              </a:buClr>
              <a:buSzPct val="137500"/>
              <a:buNone/>
            </a:pPr>
            <a:r>
              <a:rPr lang="ru-RU" sz="1600" dirty="0" smtClean="0">
                <a:highlight>
                  <a:srgbClr val="FEFEFE"/>
                </a:highlight>
                <a:latin typeface="Roboto" charset="0"/>
                <a:ea typeface="Roboto" charset="0"/>
                <a:cs typeface="Roboto"/>
                <a:sym typeface="Roboto"/>
              </a:rPr>
              <a:t>В информационной системе есть возможность отследить практику применения того или иного нормативного акта,  с указанием участников разбирательства. Возможность высказать предложения по изменению законодательства</a:t>
            </a:r>
            <a:r>
              <a:rPr lang="ru-RU" sz="1600" dirty="0" smtClean="0">
                <a:highlight>
                  <a:srgbClr val="FEFEFE"/>
                </a:highlight>
                <a:latin typeface="Roboto" charset="0"/>
                <a:ea typeface="Roboto" charset="0"/>
                <a:cs typeface="Roboto"/>
                <a:sym typeface="Roboto"/>
              </a:rPr>
              <a:t>.</a:t>
            </a:r>
            <a:br>
              <a:rPr lang="ru-RU" sz="1600" dirty="0" smtClean="0">
                <a:highlight>
                  <a:srgbClr val="FEFEFE"/>
                </a:highlight>
                <a:latin typeface="Roboto" charset="0"/>
                <a:ea typeface="Roboto" charset="0"/>
                <a:cs typeface="Roboto"/>
                <a:sym typeface="Roboto"/>
              </a:rPr>
            </a:br>
            <a:r>
              <a:rPr lang="ru-RU" sz="1600" dirty="0" smtClean="0">
                <a:solidFill>
                  <a:srgbClr val="FF0000"/>
                </a:solidFill>
                <a:highlight>
                  <a:srgbClr val="FEFEFE"/>
                </a:highlight>
                <a:latin typeface="Roboto" charset="0"/>
                <a:ea typeface="Roboto" charset="0"/>
                <a:cs typeface="Roboto"/>
                <a:sym typeface="Roboto"/>
              </a:rPr>
              <a:t/>
            </a:r>
            <a:br>
              <a:rPr lang="ru-RU" sz="1600" dirty="0" smtClean="0">
                <a:solidFill>
                  <a:srgbClr val="FF0000"/>
                </a:solidFill>
                <a:highlight>
                  <a:srgbClr val="FEFEFE"/>
                </a:highlight>
                <a:latin typeface="Roboto" charset="0"/>
                <a:ea typeface="Roboto" charset="0"/>
                <a:cs typeface="Roboto"/>
                <a:sym typeface="Roboto"/>
              </a:rPr>
            </a:br>
            <a:r>
              <a:rPr lang="ru-RU" sz="1600" dirty="0" smtClean="0">
                <a:solidFill>
                  <a:srgbClr val="FF0000"/>
                </a:solidFill>
                <a:highlight>
                  <a:srgbClr val="FEFEFE"/>
                </a:highlight>
                <a:latin typeface="Roboto" charset="0"/>
                <a:ea typeface="Roboto" charset="0"/>
                <a:cs typeface="Roboto"/>
                <a:sym typeface="Roboto"/>
              </a:rPr>
              <a:t>Открытие на платформе личных кабинетов для:</a:t>
            </a:r>
            <a:br>
              <a:rPr lang="ru-RU" sz="1600" dirty="0" smtClean="0">
                <a:solidFill>
                  <a:srgbClr val="FF0000"/>
                </a:solidFill>
                <a:highlight>
                  <a:srgbClr val="FEFEFE"/>
                </a:highlight>
                <a:latin typeface="Roboto" charset="0"/>
                <a:ea typeface="Roboto" charset="0"/>
                <a:cs typeface="Roboto"/>
                <a:sym typeface="Roboto"/>
              </a:rPr>
            </a:br>
            <a:r>
              <a:rPr lang="ru-RU" sz="1600" dirty="0" smtClean="0">
                <a:solidFill>
                  <a:srgbClr val="FF0000"/>
                </a:solidFill>
                <a:highlight>
                  <a:srgbClr val="FEFEFE"/>
                </a:highlight>
                <a:latin typeface="Roboto" charset="0"/>
                <a:ea typeface="Roboto" charset="0"/>
                <a:cs typeface="Roboto"/>
                <a:sym typeface="Roboto"/>
              </a:rPr>
              <a:t>- председателя правления СНТ, ТСЖ, ДНП, ПРП и т.д.</a:t>
            </a:r>
            <a:br>
              <a:rPr lang="ru-RU" sz="1600" dirty="0" smtClean="0">
                <a:solidFill>
                  <a:srgbClr val="FF0000"/>
                </a:solidFill>
                <a:highlight>
                  <a:srgbClr val="FEFEFE"/>
                </a:highlight>
                <a:latin typeface="Roboto" charset="0"/>
                <a:ea typeface="Roboto" charset="0"/>
                <a:cs typeface="Roboto"/>
                <a:sym typeface="Roboto"/>
              </a:rPr>
            </a:br>
            <a:r>
              <a:rPr lang="ru-RU" sz="1600" dirty="0" smtClean="0">
                <a:solidFill>
                  <a:srgbClr val="FF0000"/>
                </a:solidFill>
                <a:highlight>
                  <a:srgbClr val="FEFEFE"/>
                </a:highlight>
                <a:latin typeface="Roboto" charset="0"/>
                <a:ea typeface="Roboto" charset="0"/>
                <a:cs typeface="Roboto"/>
                <a:sym typeface="Roboto"/>
              </a:rPr>
              <a:t>- жителей сельских поселений (дачных товариществ, поселений родовых поместий, деревень, сёл и т.д.)</a:t>
            </a:r>
          </a:p>
          <a:p>
            <a:pPr marL="0" lvl="0" indent="0">
              <a:lnSpc>
                <a:spcPct val="100000"/>
              </a:lnSpc>
              <a:spcBef>
                <a:spcPts val="0"/>
              </a:spcBef>
              <a:buClr>
                <a:srgbClr val="000000"/>
              </a:buClr>
              <a:buSzPct val="137500"/>
              <a:buFontTx/>
              <a:buChar char="-"/>
            </a:pPr>
            <a:r>
              <a:rPr lang="ru-RU" sz="1600" dirty="0" smtClean="0">
                <a:solidFill>
                  <a:srgbClr val="FF0000"/>
                </a:solidFill>
                <a:highlight>
                  <a:srgbClr val="FEFEFE"/>
                </a:highlight>
                <a:latin typeface="Roboto" charset="0"/>
                <a:ea typeface="Roboto" charset="0"/>
                <a:cs typeface="Roboto"/>
                <a:sym typeface="Roboto"/>
              </a:rPr>
              <a:t> </a:t>
            </a:r>
            <a:r>
              <a:rPr lang="ru-RU" sz="1600" dirty="0" smtClean="0">
                <a:solidFill>
                  <a:srgbClr val="FF0000"/>
                </a:solidFill>
                <a:highlight>
                  <a:srgbClr val="FEFEFE"/>
                </a:highlight>
                <a:latin typeface="Roboto" charset="0"/>
                <a:ea typeface="Roboto" charset="0"/>
                <a:cs typeface="Roboto"/>
                <a:sym typeface="Roboto"/>
              </a:rPr>
              <a:t>п</a:t>
            </a:r>
            <a:r>
              <a:rPr lang="ru-RU" sz="1600" dirty="0" smtClean="0">
                <a:solidFill>
                  <a:srgbClr val="FF0000"/>
                </a:solidFill>
                <a:highlight>
                  <a:srgbClr val="FEFEFE"/>
                </a:highlight>
                <a:latin typeface="Roboto" charset="0"/>
                <a:ea typeface="Roboto" charset="0"/>
                <a:cs typeface="Roboto"/>
                <a:sym typeface="Roboto"/>
              </a:rPr>
              <a:t>редприятий предлагающих  услуги, товары, продукцию,</a:t>
            </a:r>
          </a:p>
          <a:p>
            <a:pPr marL="0" lvl="0" indent="0">
              <a:lnSpc>
                <a:spcPct val="100000"/>
              </a:lnSpc>
              <a:spcBef>
                <a:spcPts val="0"/>
              </a:spcBef>
              <a:buClr>
                <a:srgbClr val="000000"/>
              </a:buClr>
              <a:buSzPct val="137500"/>
              <a:buFontTx/>
              <a:buChar char="-"/>
            </a:pPr>
            <a:r>
              <a:rPr lang="ru-RU" sz="1600" dirty="0" smtClean="0">
                <a:highlight>
                  <a:srgbClr val="FEFEFE"/>
                </a:highlight>
                <a:latin typeface="Roboto" charset="0"/>
                <a:ea typeface="Roboto" charset="0"/>
                <a:cs typeface="Roboto"/>
                <a:sym typeface="Roboto"/>
              </a:rPr>
              <a:t>  </a:t>
            </a:r>
            <a:endParaRPr sz="1600" dirty="0">
              <a:highlight>
                <a:srgbClr val="FEFEFE"/>
              </a:highlight>
              <a:latin typeface="Roboto" charset="0"/>
              <a:ea typeface="Roboto" charset="0"/>
              <a:cs typeface="Roboto"/>
              <a:sym typeface="Roboto"/>
            </a:endParaRPr>
          </a:p>
          <a:p>
            <a:pPr marL="0" lvl="0" indent="0" algn="l" rtl="0">
              <a:lnSpc>
                <a:spcPct val="100000"/>
              </a:lnSpc>
              <a:spcBef>
                <a:spcPts val="0"/>
              </a:spcBef>
              <a:spcAft>
                <a:spcPts val="0"/>
              </a:spcAft>
              <a:buClr>
                <a:srgbClr val="000000"/>
              </a:buClr>
              <a:buSzPct val="137500"/>
              <a:buNone/>
            </a:pPr>
            <a:endParaRPr sz="1600" u="sng" dirty="0">
              <a:highlight>
                <a:srgbClr val="FEFEFE"/>
              </a:highlight>
              <a:latin typeface="Roboto"/>
              <a:ea typeface="Roboto"/>
              <a:cs typeface="Roboto"/>
              <a:sym typeface="Roboto"/>
            </a:endParaRPr>
          </a:p>
        </p:txBody>
      </p:sp>
      <p:sp>
        <p:nvSpPr>
          <p:cNvPr id="277" name="Google Shape;277;p25"/>
          <p:cNvSpPr txBox="1"/>
          <p:nvPr/>
        </p:nvSpPr>
        <p:spPr>
          <a:xfrm>
            <a:off x="336000" y="1053325"/>
            <a:ext cx="1009260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600" b="0" i="0" u="none" strike="noStrike" cap="none" dirty="0">
                <a:solidFill>
                  <a:srgbClr val="000000"/>
                </a:solidFill>
                <a:latin typeface="Arial"/>
                <a:ea typeface="Arial"/>
                <a:cs typeface="Arial"/>
                <a:sym typeface="Arial"/>
              </a:rPr>
              <a:t>Краткое описание предлагаемого решения</a:t>
            </a:r>
            <a:endParaRPr sz="1600" b="0" i="0" u="none" strike="noStrike" cap="none">
              <a:solidFill>
                <a:srgbClr val="000000"/>
              </a:solidFill>
              <a:latin typeface="Arial"/>
              <a:ea typeface="Arial"/>
              <a:cs typeface="Arial"/>
              <a:sym typeface="Arial"/>
            </a:endParaRPr>
          </a:p>
        </p:txBody>
      </p:sp>
      <p:pic>
        <p:nvPicPr>
          <p:cNvPr id="278" name="Google Shape;278;p25" descr="Изображение"/>
          <p:cNvPicPr preferRelativeResize="0"/>
          <p:nvPr/>
        </p:nvPicPr>
        <p:blipFill rotWithShape="1">
          <a:blip r:embed="rId3">
            <a:alphaModFix/>
          </a:blip>
          <a:srcRect/>
          <a:stretch/>
        </p:blipFill>
        <p:spPr>
          <a:xfrm>
            <a:off x="9809776" y="424656"/>
            <a:ext cx="2046224" cy="780252"/>
          </a:xfrm>
          <a:prstGeom prst="rect">
            <a:avLst/>
          </a:prstGeom>
          <a:noFill/>
          <a:ln>
            <a:noFill/>
          </a:ln>
        </p:spPr>
      </p:pic>
      <p:pic>
        <p:nvPicPr>
          <p:cNvPr id="279" name="Google Shape;279;p25" descr="Изображение"/>
          <p:cNvPicPr preferRelativeResize="0"/>
          <p:nvPr/>
        </p:nvPicPr>
        <p:blipFill rotWithShape="1">
          <a:blip r:embed="rId4">
            <a:alphaModFix/>
          </a:blip>
          <a:srcRect/>
          <a:stretch/>
        </p:blipFill>
        <p:spPr>
          <a:xfrm>
            <a:off x="404999" y="6178409"/>
            <a:ext cx="3445106" cy="472390"/>
          </a:xfrm>
          <a:prstGeom prst="rect">
            <a:avLst/>
          </a:prstGeom>
          <a:noFill/>
          <a:ln>
            <a:noFill/>
          </a:ln>
        </p:spPr>
      </p:pic>
      <p:sp>
        <p:nvSpPr>
          <p:cNvPr id="280" name="Google Shape;280;p25"/>
          <p:cNvSpPr txBox="1"/>
          <p:nvPr/>
        </p:nvSpPr>
        <p:spPr>
          <a:xfrm>
            <a:off x="4611393" y="6363591"/>
            <a:ext cx="3425702"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281" name="Google Shape;281;p25"/>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spTree>
    <p:extLst>
      <p:ext uri="{BB962C8B-B14F-4D97-AF65-F5344CB8AC3E}">
        <p14:creationId xmlns="" xmlns:p14="http://schemas.microsoft.com/office/powerpoint/2010/main" val="9803183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g1356f88980c_1_10"/>
          <p:cNvSpPr txBox="1">
            <a:spLocks noGrp="1"/>
          </p:cNvSpPr>
          <p:nvPr>
            <p:ph type="title"/>
          </p:nvPr>
        </p:nvSpPr>
        <p:spPr>
          <a:xfrm>
            <a:off x="336000" y="451782"/>
            <a:ext cx="10151400" cy="726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33A1D8"/>
              </a:buClr>
              <a:buSzPts val="4800"/>
              <a:buNone/>
            </a:pPr>
            <a:r>
              <a:rPr lang="ru-RU" sz="4800" cap="none" dirty="0">
                <a:solidFill>
                  <a:srgbClr val="33A1D8"/>
                </a:solidFill>
                <a:latin typeface="Impact" pitchFamily="34" charset="0"/>
                <a:sym typeface="Arial"/>
              </a:rPr>
              <a:t>СУТЬ ПРОЕКТА</a:t>
            </a:r>
            <a:endParaRPr sz="4800" cap="none">
              <a:solidFill>
                <a:srgbClr val="33A1D8"/>
              </a:solidFill>
              <a:latin typeface="Impact" pitchFamily="34" charset="0"/>
              <a:sym typeface="Arial"/>
            </a:endParaRPr>
          </a:p>
        </p:txBody>
      </p:sp>
      <p:sp>
        <p:nvSpPr>
          <p:cNvPr id="287" name="Google Shape;287;g1356f88980c_1_10"/>
          <p:cNvSpPr txBox="1">
            <a:spLocks noGrp="1"/>
          </p:cNvSpPr>
          <p:nvPr>
            <p:ph type="body" idx="1"/>
          </p:nvPr>
        </p:nvSpPr>
        <p:spPr>
          <a:xfrm>
            <a:off x="286602" y="1353250"/>
            <a:ext cx="11737075" cy="48252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00"/>
              </a:spcBef>
              <a:spcAft>
                <a:spcPts val="0"/>
              </a:spcAft>
              <a:buClr>
                <a:srgbClr val="000000"/>
              </a:buClr>
              <a:buSzPts val="2200"/>
              <a:buNone/>
            </a:pPr>
            <a:r>
              <a:rPr lang="ru-RU" sz="2700" spc="-30" dirty="0" smtClean="0">
                <a:solidFill>
                  <a:srgbClr val="002164"/>
                </a:solidFill>
                <a:latin typeface="Impact" pitchFamily="34" charset="0"/>
              </a:rPr>
              <a:t>РОЛИ ПОЛЬЗОВАТЕЛЕЙ И СЦЕНАРИИ ИХ ДЕЙСТВИЙ для </a:t>
            </a:r>
            <a:r>
              <a:rPr lang="ru-RU" sz="2700" spc="-30" dirty="0">
                <a:solidFill>
                  <a:srgbClr val="002164"/>
                </a:solidFill>
                <a:latin typeface="Impact" pitchFamily="34" charset="0"/>
              </a:rPr>
              <a:t>покупателей товаров и услуг</a:t>
            </a:r>
            <a:endParaRPr sz="2700" spc="-30" dirty="0">
              <a:solidFill>
                <a:srgbClr val="002164"/>
              </a:solidFill>
              <a:latin typeface="Impact" pitchFamily="34" charset="0"/>
            </a:endParaRPr>
          </a:p>
          <a:p>
            <a:pPr marL="0" lvl="0" indent="0" algn="l" rtl="0">
              <a:lnSpc>
                <a:spcPct val="100000"/>
              </a:lnSpc>
              <a:spcBef>
                <a:spcPts val="0"/>
              </a:spcBef>
              <a:spcAft>
                <a:spcPts val="0"/>
              </a:spcAft>
              <a:buNone/>
            </a:pPr>
            <a:r>
              <a:rPr lang="ru-RU" sz="1500" dirty="0">
                <a:highlight>
                  <a:srgbClr val="FEFEFE"/>
                </a:highlight>
                <a:latin typeface="Roboto"/>
                <a:ea typeface="Roboto"/>
                <a:cs typeface="Roboto"/>
                <a:sym typeface="Roboto"/>
              </a:rPr>
              <a:t>I</a:t>
            </a:r>
            <a:r>
              <a:rPr lang="ru-RU" sz="1500" dirty="0" smtClean="0">
                <a:highlight>
                  <a:srgbClr val="FEFEFE"/>
                </a:highlight>
                <a:latin typeface="Roboto"/>
                <a:ea typeface="Roboto"/>
                <a:cs typeface="Roboto"/>
                <a:sym typeface="Roboto"/>
              </a:rPr>
              <a:t>) </a:t>
            </a:r>
            <a:r>
              <a:rPr lang="ru-RU" sz="1500" dirty="0">
                <a:highlight>
                  <a:srgbClr val="FEFEFE"/>
                </a:highlight>
                <a:latin typeface="Roboto"/>
                <a:ea typeface="Roboto"/>
                <a:cs typeface="Roboto"/>
                <a:sym typeface="Roboto"/>
              </a:rPr>
              <a:t>1. действие: учёт покупок     </a:t>
            </a:r>
            <a:endParaRPr sz="1500" dirty="0">
              <a:highlight>
                <a:srgbClr val="FEFEFE"/>
              </a:highlight>
              <a:latin typeface="Roboto"/>
              <a:ea typeface="Roboto"/>
              <a:cs typeface="Roboto"/>
              <a:sym typeface="Roboto"/>
            </a:endParaRPr>
          </a:p>
          <a:p>
            <a:pPr marL="0" lvl="0" indent="0" algn="l" rtl="0">
              <a:lnSpc>
                <a:spcPct val="100000"/>
              </a:lnSpc>
              <a:spcBef>
                <a:spcPts val="0"/>
              </a:spcBef>
              <a:spcAft>
                <a:spcPts val="0"/>
              </a:spcAft>
              <a:buNone/>
            </a:pPr>
            <a:r>
              <a:rPr lang="ru-RU" sz="1500" dirty="0">
                <a:highlight>
                  <a:srgbClr val="FEFEFE"/>
                </a:highlight>
                <a:latin typeface="Roboto"/>
                <a:ea typeface="Roboto"/>
                <a:cs typeface="Roboto"/>
                <a:sym typeface="Roboto"/>
              </a:rPr>
              <a:t>     </a:t>
            </a:r>
            <a:r>
              <a:rPr lang="ru-RU" sz="1500" dirty="0" smtClean="0">
                <a:highlight>
                  <a:srgbClr val="FEFEFE"/>
                </a:highlight>
                <a:latin typeface="Roboto"/>
                <a:ea typeface="Roboto"/>
                <a:cs typeface="Roboto"/>
                <a:sym typeface="Roboto"/>
              </a:rPr>
              <a:t>2</a:t>
            </a:r>
            <a:r>
              <a:rPr lang="ru-RU" sz="1500" dirty="0">
                <a:highlight>
                  <a:srgbClr val="FEFEFE"/>
                </a:highlight>
                <a:latin typeface="Roboto"/>
                <a:ea typeface="Roboto"/>
                <a:cs typeface="Roboto"/>
                <a:sym typeface="Roboto"/>
              </a:rPr>
              <a:t>. результат: есть информация о потребностях    </a:t>
            </a:r>
            <a:endParaRPr sz="1500" dirty="0">
              <a:highlight>
                <a:srgbClr val="FEFEFE"/>
              </a:highlight>
              <a:latin typeface="Roboto"/>
              <a:ea typeface="Roboto"/>
              <a:cs typeface="Roboto"/>
              <a:sym typeface="Roboto"/>
            </a:endParaRPr>
          </a:p>
          <a:p>
            <a:pPr marL="0" lvl="0" indent="0" algn="l" rtl="0">
              <a:lnSpc>
                <a:spcPct val="100000"/>
              </a:lnSpc>
              <a:spcBef>
                <a:spcPts val="0"/>
              </a:spcBef>
              <a:spcAft>
                <a:spcPts val="0"/>
              </a:spcAft>
              <a:buNone/>
            </a:pPr>
            <a:r>
              <a:rPr lang="ru-RU" sz="1500" dirty="0">
                <a:highlight>
                  <a:srgbClr val="FEFEFE"/>
                </a:highlight>
                <a:latin typeface="Roboto"/>
                <a:ea typeface="Roboto"/>
                <a:cs typeface="Roboto"/>
                <a:sym typeface="Roboto"/>
              </a:rPr>
              <a:t>     </a:t>
            </a:r>
            <a:r>
              <a:rPr lang="ru-RU" sz="1500" dirty="0" smtClean="0">
                <a:highlight>
                  <a:srgbClr val="FEFEFE"/>
                </a:highlight>
                <a:latin typeface="Roboto"/>
                <a:ea typeface="Roboto"/>
                <a:cs typeface="Roboto"/>
                <a:sym typeface="Roboto"/>
              </a:rPr>
              <a:t>3</a:t>
            </a:r>
            <a:r>
              <a:rPr lang="ru-RU" sz="1500" dirty="0">
                <a:highlight>
                  <a:srgbClr val="FEFEFE"/>
                </a:highlight>
                <a:latin typeface="Roboto"/>
                <a:ea typeface="Roboto"/>
                <a:cs typeface="Roboto"/>
                <a:sym typeface="Roboto"/>
              </a:rPr>
              <a:t>. эффект: можно совместно </a:t>
            </a:r>
            <a:r>
              <a:rPr lang="ru-RU" sz="1500" dirty="0" smtClean="0">
                <a:highlight>
                  <a:srgbClr val="FEFEFE"/>
                </a:highlight>
                <a:latin typeface="Roboto"/>
                <a:ea typeface="Roboto"/>
                <a:cs typeface="Roboto"/>
                <a:sym typeface="Roboto"/>
              </a:rPr>
              <a:t>покупать</a:t>
            </a:r>
          </a:p>
          <a:p>
            <a:pPr marL="0" lvl="0" indent="0" algn="l" rtl="0">
              <a:lnSpc>
                <a:spcPct val="100000"/>
              </a:lnSpc>
              <a:spcBef>
                <a:spcPts val="0"/>
              </a:spcBef>
              <a:spcAft>
                <a:spcPts val="0"/>
              </a:spcAft>
              <a:buNone/>
            </a:pPr>
            <a:endParaRPr sz="500" dirty="0">
              <a:highlight>
                <a:srgbClr val="FEFEFE"/>
              </a:highlight>
              <a:latin typeface="Roboto"/>
              <a:ea typeface="Roboto"/>
              <a:cs typeface="Roboto"/>
              <a:sym typeface="Roboto"/>
            </a:endParaRPr>
          </a:p>
          <a:p>
            <a:pPr marL="0" lvl="0" indent="0" algn="l" rtl="0">
              <a:lnSpc>
                <a:spcPct val="100000"/>
              </a:lnSpc>
              <a:spcBef>
                <a:spcPts val="0"/>
              </a:spcBef>
              <a:spcAft>
                <a:spcPts val="0"/>
              </a:spcAft>
              <a:buNone/>
            </a:pPr>
            <a:r>
              <a:rPr lang="ru-RU" sz="1500" dirty="0">
                <a:highlight>
                  <a:srgbClr val="FEFEFE"/>
                </a:highlight>
                <a:latin typeface="Roboto"/>
                <a:ea typeface="Roboto"/>
                <a:cs typeface="Roboto"/>
                <a:sym typeface="Roboto"/>
              </a:rPr>
              <a:t>II) </a:t>
            </a:r>
            <a:r>
              <a:rPr lang="ru-RU" sz="1500" dirty="0" smtClean="0">
                <a:highlight>
                  <a:srgbClr val="FEFEFE"/>
                </a:highlight>
                <a:latin typeface="Roboto"/>
                <a:ea typeface="Roboto"/>
                <a:cs typeface="Roboto"/>
                <a:sym typeface="Roboto"/>
              </a:rPr>
              <a:t>1</a:t>
            </a:r>
            <a:r>
              <a:rPr lang="ru-RU" sz="1500" dirty="0">
                <a:highlight>
                  <a:srgbClr val="FEFEFE"/>
                </a:highlight>
                <a:latin typeface="Roboto"/>
                <a:ea typeface="Roboto"/>
                <a:cs typeface="Roboto"/>
                <a:sym typeface="Roboto"/>
              </a:rPr>
              <a:t>. действие: совместные покупки   </a:t>
            </a:r>
            <a:endParaRPr sz="1500" dirty="0">
              <a:highlight>
                <a:srgbClr val="FEFEFE"/>
              </a:highlight>
              <a:latin typeface="Roboto"/>
              <a:ea typeface="Roboto"/>
              <a:cs typeface="Roboto"/>
              <a:sym typeface="Roboto"/>
            </a:endParaRPr>
          </a:p>
          <a:p>
            <a:pPr marL="0" lvl="0" indent="0" algn="l" rtl="0">
              <a:lnSpc>
                <a:spcPct val="100000"/>
              </a:lnSpc>
              <a:spcBef>
                <a:spcPts val="0"/>
              </a:spcBef>
              <a:spcAft>
                <a:spcPts val="0"/>
              </a:spcAft>
              <a:buNone/>
            </a:pPr>
            <a:r>
              <a:rPr lang="ru-RU" sz="1500" dirty="0">
                <a:highlight>
                  <a:srgbClr val="FEFEFE"/>
                </a:highlight>
                <a:latin typeface="Roboto"/>
                <a:ea typeface="Roboto"/>
                <a:cs typeface="Roboto"/>
                <a:sym typeface="Roboto"/>
              </a:rPr>
              <a:t>     </a:t>
            </a:r>
            <a:r>
              <a:rPr lang="ru-RU" sz="1500" dirty="0" smtClean="0">
                <a:highlight>
                  <a:srgbClr val="FEFEFE"/>
                </a:highlight>
                <a:latin typeface="Roboto"/>
                <a:ea typeface="Roboto"/>
                <a:cs typeface="Roboto"/>
                <a:sym typeface="Roboto"/>
              </a:rPr>
              <a:t>2</a:t>
            </a:r>
            <a:r>
              <a:rPr lang="ru-RU" sz="1500" dirty="0">
                <a:highlight>
                  <a:srgbClr val="FEFEFE"/>
                </a:highlight>
                <a:latin typeface="Roboto"/>
                <a:ea typeface="Roboto"/>
                <a:cs typeface="Roboto"/>
                <a:sym typeface="Roboto"/>
              </a:rPr>
              <a:t>. результат: экономия на покупках           </a:t>
            </a:r>
            <a:endParaRPr sz="1500" dirty="0">
              <a:highlight>
                <a:srgbClr val="FEFEFE"/>
              </a:highlight>
              <a:latin typeface="Roboto"/>
              <a:ea typeface="Roboto"/>
              <a:cs typeface="Roboto"/>
              <a:sym typeface="Roboto"/>
            </a:endParaRPr>
          </a:p>
          <a:p>
            <a:pPr marL="0" lvl="0" indent="0" algn="l" rtl="0">
              <a:lnSpc>
                <a:spcPct val="100000"/>
              </a:lnSpc>
              <a:spcBef>
                <a:spcPts val="0"/>
              </a:spcBef>
              <a:spcAft>
                <a:spcPts val="0"/>
              </a:spcAft>
              <a:buNone/>
            </a:pPr>
            <a:r>
              <a:rPr lang="ru-RU" sz="1500" dirty="0">
                <a:highlight>
                  <a:srgbClr val="FEFEFE"/>
                </a:highlight>
                <a:latin typeface="Roboto"/>
                <a:ea typeface="Roboto"/>
                <a:cs typeface="Roboto"/>
                <a:sym typeface="Roboto"/>
              </a:rPr>
              <a:t>     </a:t>
            </a:r>
            <a:r>
              <a:rPr lang="ru-RU" sz="1500" dirty="0" smtClean="0">
                <a:highlight>
                  <a:srgbClr val="FEFEFE"/>
                </a:highlight>
                <a:latin typeface="Roboto"/>
                <a:ea typeface="Roboto"/>
                <a:cs typeface="Roboto"/>
                <a:sym typeface="Roboto"/>
              </a:rPr>
              <a:t>3</a:t>
            </a:r>
            <a:r>
              <a:rPr lang="ru-RU" sz="1500" dirty="0">
                <a:highlight>
                  <a:srgbClr val="FEFEFE"/>
                </a:highlight>
                <a:latin typeface="Roboto"/>
                <a:ea typeface="Roboto"/>
                <a:cs typeface="Roboto"/>
                <a:sym typeface="Roboto"/>
              </a:rPr>
              <a:t>. эффект: можно создавать свои торговые точки или выкупать существующие в коллективную </a:t>
            </a:r>
            <a:r>
              <a:rPr lang="ru-RU" sz="1500" dirty="0" smtClean="0">
                <a:highlight>
                  <a:srgbClr val="FEFEFE"/>
                </a:highlight>
                <a:latin typeface="Roboto"/>
                <a:ea typeface="Roboto"/>
                <a:cs typeface="Roboto"/>
                <a:sym typeface="Roboto"/>
              </a:rPr>
              <a:t> собственность </a:t>
            </a:r>
            <a:r>
              <a:rPr lang="ru-RU" sz="1500" dirty="0">
                <a:highlight>
                  <a:srgbClr val="FEFEFE"/>
                </a:highlight>
                <a:latin typeface="Roboto"/>
                <a:ea typeface="Roboto"/>
                <a:cs typeface="Roboto"/>
                <a:sym typeface="Roboto"/>
              </a:rPr>
              <a:t>для собственных </a:t>
            </a:r>
            <a:r>
              <a:rPr lang="ru-RU" sz="1500" dirty="0" smtClean="0">
                <a:highlight>
                  <a:srgbClr val="FEFEFE"/>
                </a:highlight>
                <a:latin typeface="Roboto"/>
                <a:ea typeface="Roboto"/>
                <a:cs typeface="Roboto"/>
                <a:sym typeface="Roboto"/>
              </a:rPr>
              <a:t>нужд</a:t>
            </a:r>
          </a:p>
          <a:p>
            <a:pPr marL="0" lvl="0" indent="0" algn="l" rtl="0">
              <a:lnSpc>
                <a:spcPct val="100000"/>
              </a:lnSpc>
              <a:spcBef>
                <a:spcPts val="0"/>
              </a:spcBef>
              <a:spcAft>
                <a:spcPts val="0"/>
              </a:spcAft>
              <a:buNone/>
            </a:pPr>
            <a:endParaRPr sz="500" dirty="0">
              <a:highlight>
                <a:srgbClr val="FEFEFE"/>
              </a:highlight>
              <a:latin typeface="Roboto"/>
              <a:ea typeface="Roboto"/>
              <a:cs typeface="Roboto"/>
              <a:sym typeface="Roboto"/>
            </a:endParaRPr>
          </a:p>
          <a:p>
            <a:pPr marL="0" lvl="0" indent="0" algn="l" rtl="0">
              <a:lnSpc>
                <a:spcPct val="100000"/>
              </a:lnSpc>
              <a:spcBef>
                <a:spcPts val="0"/>
              </a:spcBef>
              <a:spcAft>
                <a:spcPts val="0"/>
              </a:spcAft>
              <a:buNone/>
            </a:pPr>
            <a:r>
              <a:rPr lang="ru-RU" sz="1500" dirty="0">
                <a:highlight>
                  <a:srgbClr val="FEFEFE"/>
                </a:highlight>
                <a:latin typeface="Roboto"/>
                <a:ea typeface="Roboto"/>
                <a:cs typeface="Roboto"/>
                <a:sym typeface="Roboto"/>
              </a:rPr>
              <a:t>III) </a:t>
            </a:r>
            <a:r>
              <a:rPr lang="ru-RU" sz="1500" dirty="0" smtClean="0">
                <a:highlight>
                  <a:srgbClr val="FEFEFE"/>
                </a:highlight>
                <a:latin typeface="Roboto"/>
                <a:ea typeface="Roboto"/>
                <a:cs typeface="Roboto"/>
                <a:sym typeface="Roboto"/>
              </a:rPr>
              <a:t>1</a:t>
            </a:r>
            <a:r>
              <a:rPr lang="ru-RU" sz="1500" dirty="0">
                <a:highlight>
                  <a:srgbClr val="FEFEFE"/>
                </a:highlight>
                <a:latin typeface="Roboto"/>
                <a:ea typeface="Roboto"/>
                <a:cs typeface="Roboto"/>
                <a:sym typeface="Roboto"/>
              </a:rPr>
              <a:t>. действие: совместное владение торговыми точками            </a:t>
            </a:r>
            <a:endParaRPr sz="1500" dirty="0">
              <a:highlight>
                <a:srgbClr val="FEFEFE"/>
              </a:highlight>
              <a:latin typeface="Roboto"/>
              <a:ea typeface="Roboto"/>
              <a:cs typeface="Roboto"/>
              <a:sym typeface="Roboto"/>
            </a:endParaRPr>
          </a:p>
          <a:p>
            <a:pPr marL="0" lvl="0" indent="0" algn="l" rtl="0">
              <a:lnSpc>
                <a:spcPct val="100000"/>
              </a:lnSpc>
              <a:spcBef>
                <a:spcPts val="0"/>
              </a:spcBef>
              <a:spcAft>
                <a:spcPts val="0"/>
              </a:spcAft>
              <a:buNone/>
            </a:pPr>
            <a:r>
              <a:rPr lang="ru-RU" sz="1500" dirty="0">
                <a:highlight>
                  <a:srgbClr val="FEFEFE"/>
                </a:highlight>
                <a:latin typeface="Roboto"/>
                <a:ea typeface="Roboto"/>
                <a:cs typeface="Roboto"/>
                <a:sym typeface="Roboto"/>
              </a:rPr>
              <a:t>      </a:t>
            </a:r>
            <a:r>
              <a:rPr lang="ru-RU" sz="1500" dirty="0" smtClean="0">
                <a:highlight>
                  <a:srgbClr val="FEFEFE"/>
                </a:highlight>
                <a:latin typeface="Roboto"/>
                <a:ea typeface="Roboto"/>
                <a:cs typeface="Roboto"/>
                <a:sym typeface="Roboto"/>
              </a:rPr>
              <a:t>2</a:t>
            </a:r>
            <a:r>
              <a:rPr lang="ru-RU" sz="1500" dirty="0">
                <a:highlight>
                  <a:srgbClr val="FEFEFE"/>
                </a:highlight>
                <a:latin typeface="Roboto"/>
                <a:ea typeface="Roboto"/>
                <a:cs typeface="Roboto"/>
                <a:sym typeface="Roboto"/>
              </a:rPr>
              <a:t>. результат: контроль торговых   операций, трудоустройство, контроль излишков и потерь </a:t>
            </a:r>
            <a:r>
              <a:rPr lang="ru-RU" sz="1500" dirty="0" smtClean="0">
                <a:highlight>
                  <a:srgbClr val="FEFEFE"/>
                </a:highlight>
                <a:latin typeface="Roboto"/>
                <a:ea typeface="Roboto"/>
                <a:cs typeface="Roboto"/>
                <a:sym typeface="Roboto"/>
              </a:rPr>
              <a:t>в </a:t>
            </a:r>
            <a:r>
              <a:rPr lang="ru-RU" sz="1500" dirty="0">
                <a:highlight>
                  <a:srgbClr val="FEFEFE"/>
                </a:highlight>
                <a:latin typeface="Roboto"/>
                <a:ea typeface="Roboto"/>
                <a:cs typeface="Roboto"/>
                <a:sym typeface="Roboto"/>
              </a:rPr>
              <a:t>торговле   </a:t>
            </a:r>
            <a:endParaRPr sz="1500" dirty="0">
              <a:highlight>
                <a:srgbClr val="FEFEFE"/>
              </a:highlight>
              <a:latin typeface="Roboto"/>
              <a:ea typeface="Roboto"/>
              <a:cs typeface="Roboto"/>
              <a:sym typeface="Roboto"/>
            </a:endParaRPr>
          </a:p>
          <a:p>
            <a:pPr marL="0" lvl="0" indent="0" algn="l" rtl="0">
              <a:lnSpc>
                <a:spcPct val="100000"/>
              </a:lnSpc>
              <a:spcBef>
                <a:spcPts val="0"/>
              </a:spcBef>
              <a:spcAft>
                <a:spcPts val="0"/>
              </a:spcAft>
              <a:buNone/>
            </a:pPr>
            <a:r>
              <a:rPr lang="ru-RU" sz="1500" dirty="0">
                <a:highlight>
                  <a:srgbClr val="FEFEFE"/>
                </a:highlight>
                <a:latin typeface="Roboto"/>
                <a:ea typeface="Roboto"/>
                <a:cs typeface="Roboto"/>
                <a:sym typeface="Roboto"/>
              </a:rPr>
              <a:t>      </a:t>
            </a:r>
            <a:r>
              <a:rPr lang="ru-RU" sz="1500" dirty="0" smtClean="0">
                <a:highlight>
                  <a:srgbClr val="FEFEFE"/>
                </a:highlight>
                <a:latin typeface="Roboto"/>
                <a:ea typeface="Roboto"/>
                <a:cs typeface="Roboto"/>
                <a:sym typeface="Roboto"/>
              </a:rPr>
              <a:t>3</a:t>
            </a:r>
            <a:r>
              <a:rPr lang="ru-RU" sz="1500" dirty="0">
                <a:highlight>
                  <a:srgbClr val="FEFEFE"/>
                </a:highlight>
                <a:latin typeface="Roboto"/>
                <a:ea typeface="Roboto"/>
                <a:cs typeface="Roboto"/>
                <a:sym typeface="Roboto"/>
              </a:rPr>
              <a:t>. эффект: можно создавать собственные производства или выкупать </a:t>
            </a:r>
            <a:r>
              <a:rPr lang="ru-RU" sz="1500" dirty="0" smtClean="0">
                <a:highlight>
                  <a:srgbClr val="FEFEFE"/>
                </a:highlight>
                <a:latin typeface="Roboto"/>
                <a:ea typeface="Roboto"/>
                <a:cs typeface="Roboto"/>
                <a:sym typeface="Roboto"/>
              </a:rPr>
              <a:t>существующие</a:t>
            </a:r>
          </a:p>
          <a:p>
            <a:pPr marL="0" lvl="0" indent="0" algn="l" rtl="0">
              <a:lnSpc>
                <a:spcPct val="100000"/>
              </a:lnSpc>
              <a:spcBef>
                <a:spcPts val="0"/>
              </a:spcBef>
              <a:spcAft>
                <a:spcPts val="0"/>
              </a:spcAft>
              <a:buNone/>
            </a:pPr>
            <a:endParaRPr sz="500" dirty="0">
              <a:highlight>
                <a:srgbClr val="FEFEFE"/>
              </a:highlight>
              <a:latin typeface="Roboto"/>
              <a:ea typeface="Roboto"/>
              <a:cs typeface="Roboto"/>
              <a:sym typeface="Roboto"/>
            </a:endParaRPr>
          </a:p>
          <a:p>
            <a:pPr marL="0" lvl="0" indent="0" algn="l" rtl="0">
              <a:lnSpc>
                <a:spcPct val="100000"/>
              </a:lnSpc>
              <a:spcBef>
                <a:spcPts val="0"/>
              </a:spcBef>
              <a:spcAft>
                <a:spcPts val="0"/>
              </a:spcAft>
              <a:buNone/>
            </a:pPr>
            <a:r>
              <a:rPr lang="ru-RU" sz="1500" dirty="0">
                <a:highlight>
                  <a:srgbClr val="FEFEFE"/>
                </a:highlight>
                <a:latin typeface="Roboto"/>
                <a:ea typeface="Roboto"/>
                <a:cs typeface="Roboto"/>
                <a:sym typeface="Roboto"/>
              </a:rPr>
              <a:t>IV) </a:t>
            </a:r>
            <a:r>
              <a:rPr lang="ru-RU" sz="1500" dirty="0" smtClean="0">
                <a:highlight>
                  <a:srgbClr val="FEFEFE"/>
                </a:highlight>
                <a:latin typeface="Roboto"/>
                <a:ea typeface="Roboto"/>
                <a:cs typeface="Roboto"/>
                <a:sym typeface="Roboto"/>
              </a:rPr>
              <a:t>1</a:t>
            </a:r>
            <a:r>
              <a:rPr lang="ru-RU" sz="1500" dirty="0">
                <a:highlight>
                  <a:srgbClr val="FEFEFE"/>
                </a:highlight>
                <a:latin typeface="Roboto"/>
                <a:ea typeface="Roboto"/>
                <a:cs typeface="Roboto"/>
                <a:sym typeface="Roboto"/>
              </a:rPr>
              <a:t>. действие: совместное владение производствами  </a:t>
            </a:r>
            <a:endParaRPr sz="1500" dirty="0">
              <a:highlight>
                <a:srgbClr val="FEFEFE"/>
              </a:highlight>
              <a:latin typeface="Roboto"/>
              <a:ea typeface="Roboto"/>
              <a:cs typeface="Roboto"/>
              <a:sym typeface="Roboto"/>
            </a:endParaRPr>
          </a:p>
          <a:p>
            <a:pPr marL="0" lvl="0" indent="0" algn="l" rtl="0">
              <a:lnSpc>
                <a:spcPct val="100000"/>
              </a:lnSpc>
              <a:spcBef>
                <a:spcPts val="0"/>
              </a:spcBef>
              <a:spcAft>
                <a:spcPts val="0"/>
              </a:spcAft>
              <a:buNone/>
            </a:pPr>
            <a:r>
              <a:rPr lang="ru-RU" sz="1500" dirty="0">
                <a:highlight>
                  <a:srgbClr val="FEFEFE"/>
                </a:highlight>
                <a:latin typeface="Roboto"/>
                <a:ea typeface="Roboto"/>
                <a:cs typeface="Roboto"/>
                <a:sym typeface="Roboto"/>
              </a:rPr>
              <a:t>      </a:t>
            </a:r>
            <a:r>
              <a:rPr lang="ru-RU" sz="1500" dirty="0" smtClean="0">
                <a:highlight>
                  <a:srgbClr val="FEFEFE"/>
                </a:highlight>
                <a:latin typeface="Roboto"/>
                <a:ea typeface="Roboto"/>
                <a:cs typeface="Roboto"/>
                <a:sym typeface="Roboto"/>
              </a:rPr>
              <a:t>2</a:t>
            </a:r>
            <a:r>
              <a:rPr lang="ru-RU" sz="1500" dirty="0">
                <a:highlight>
                  <a:srgbClr val="FEFEFE"/>
                </a:highlight>
                <a:latin typeface="Roboto"/>
                <a:ea typeface="Roboto"/>
                <a:cs typeface="Roboto"/>
                <a:sym typeface="Roboto"/>
              </a:rPr>
              <a:t>. результат: контроль производственных процессов, планирование производств, трудоустройство</a:t>
            </a:r>
            <a:endParaRPr sz="1500" dirty="0">
              <a:highlight>
                <a:srgbClr val="FEFEFE"/>
              </a:highlight>
              <a:latin typeface="Roboto"/>
              <a:ea typeface="Roboto"/>
              <a:cs typeface="Roboto"/>
              <a:sym typeface="Roboto"/>
            </a:endParaRPr>
          </a:p>
          <a:p>
            <a:pPr marL="0" lvl="0" indent="0" algn="l" rtl="0">
              <a:lnSpc>
                <a:spcPct val="100000"/>
              </a:lnSpc>
              <a:spcBef>
                <a:spcPts val="0"/>
              </a:spcBef>
              <a:spcAft>
                <a:spcPts val="0"/>
              </a:spcAft>
              <a:buNone/>
            </a:pPr>
            <a:r>
              <a:rPr lang="ru-RU" sz="1500" dirty="0">
                <a:highlight>
                  <a:srgbClr val="FEFEFE"/>
                </a:highlight>
                <a:latin typeface="Roboto"/>
                <a:ea typeface="Roboto"/>
                <a:cs typeface="Roboto"/>
                <a:sym typeface="Roboto"/>
              </a:rPr>
              <a:t>      </a:t>
            </a:r>
            <a:r>
              <a:rPr lang="ru-RU" sz="1500" dirty="0" smtClean="0">
                <a:highlight>
                  <a:srgbClr val="FEFEFE"/>
                </a:highlight>
                <a:latin typeface="Roboto"/>
                <a:ea typeface="Roboto"/>
                <a:cs typeface="Roboto"/>
                <a:sym typeface="Roboto"/>
              </a:rPr>
              <a:t>3</a:t>
            </a:r>
            <a:r>
              <a:rPr lang="ru-RU" sz="1500" dirty="0">
                <a:highlight>
                  <a:srgbClr val="FEFEFE"/>
                </a:highlight>
                <a:latin typeface="Roboto"/>
                <a:ea typeface="Roboto"/>
                <a:cs typeface="Roboto"/>
                <a:sym typeface="Roboto"/>
              </a:rPr>
              <a:t>. эффект: перепрофилирование производств с учётом новых </a:t>
            </a:r>
            <a:r>
              <a:rPr lang="ru-RU" sz="1500" dirty="0" smtClean="0">
                <a:highlight>
                  <a:srgbClr val="FEFEFE"/>
                </a:highlight>
                <a:latin typeface="Roboto"/>
                <a:ea typeface="Roboto"/>
                <a:cs typeface="Roboto"/>
                <a:sym typeface="Roboto"/>
              </a:rPr>
              <a:t>технологий</a:t>
            </a:r>
          </a:p>
          <a:p>
            <a:pPr marL="0" lvl="0" indent="0" algn="l" rtl="0">
              <a:lnSpc>
                <a:spcPct val="100000"/>
              </a:lnSpc>
              <a:spcBef>
                <a:spcPts val="0"/>
              </a:spcBef>
              <a:spcAft>
                <a:spcPts val="0"/>
              </a:spcAft>
              <a:buNone/>
            </a:pPr>
            <a:endParaRPr sz="500" dirty="0">
              <a:highlight>
                <a:srgbClr val="FEFEFE"/>
              </a:highlight>
              <a:latin typeface="Roboto"/>
              <a:ea typeface="Roboto"/>
              <a:cs typeface="Roboto"/>
              <a:sym typeface="Roboto"/>
            </a:endParaRPr>
          </a:p>
          <a:p>
            <a:pPr marL="0" lvl="0" indent="0" algn="l" rtl="0">
              <a:lnSpc>
                <a:spcPct val="100000"/>
              </a:lnSpc>
              <a:spcBef>
                <a:spcPts val="0"/>
              </a:spcBef>
              <a:spcAft>
                <a:spcPts val="0"/>
              </a:spcAft>
              <a:buNone/>
            </a:pPr>
            <a:r>
              <a:rPr lang="ru-RU" sz="1500" dirty="0">
                <a:highlight>
                  <a:srgbClr val="FEFEFE"/>
                </a:highlight>
                <a:latin typeface="Roboto"/>
                <a:ea typeface="Roboto"/>
                <a:cs typeface="Roboto"/>
                <a:sym typeface="Roboto"/>
              </a:rPr>
              <a:t>V) </a:t>
            </a:r>
            <a:r>
              <a:rPr lang="ru-RU" sz="1500" dirty="0" smtClean="0">
                <a:highlight>
                  <a:srgbClr val="FEFEFE"/>
                </a:highlight>
                <a:latin typeface="Roboto"/>
                <a:ea typeface="Roboto"/>
                <a:cs typeface="Roboto"/>
                <a:sym typeface="Roboto"/>
              </a:rPr>
              <a:t>1</a:t>
            </a:r>
            <a:r>
              <a:rPr lang="ru-RU" sz="1500" dirty="0">
                <a:highlight>
                  <a:srgbClr val="FEFEFE"/>
                </a:highlight>
                <a:latin typeface="Roboto"/>
                <a:ea typeface="Roboto"/>
                <a:cs typeface="Roboto"/>
                <a:sym typeface="Roboto"/>
              </a:rPr>
              <a:t>. действие: совместная разработка и финансирование новых технологий   </a:t>
            </a:r>
            <a:endParaRPr sz="1500" dirty="0">
              <a:highlight>
                <a:srgbClr val="FEFEFE"/>
              </a:highlight>
              <a:latin typeface="Roboto"/>
              <a:ea typeface="Roboto"/>
              <a:cs typeface="Roboto"/>
              <a:sym typeface="Roboto"/>
            </a:endParaRPr>
          </a:p>
          <a:p>
            <a:pPr marL="0" lvl="0" indent="0" algn="l" rtl="0">
              <a:lnSpc>
                <a:spcPct val="100000"/>
              </a:lnSpc>
              <a:spcBef>
                <a:spcPts val="0"/>
              </a:spcBef>
              <a:spcAft>
                <a:spcPts val="0"/>
              </a:spcAft>
              <a:buNone/>
            </a:pPr>
            <a:r>
              <a:rPr lang="ru-RU" sz="1500" dirty="0">
                <a:highlight>
                  <a:srgbClr val="FEFEFE"/>
                </a:highlight>
                <a:latin typeface="Roboto"/>
                <a:ea typeface="Roboto"/>
                <a:cs typeface="Roboto"/>
                <a:sym typeface="Roboto"/>
              </a:rPr>
              <a:t>     </a:t>
            </a:r>
            <a:r>
              <a:rPr lang="ru-RU" sz="1500" dirty="0" smtClean="0">
                <a:highlight>
                  <a:srgbClr val="FEFEFE"/>
                </a:highlight>
                <a:latin typeface="Roboto"/>
                <a:ea typeface="Roboto"/>
                <a:cs typeface="Roboto"/>
                <a:sym typeface="Roboto"/>
              </a:rPr>
              <a:t>2</a:t>
            </a:r>
            <a:r>
              <a:rPr lang="ru-RU" sz="1500" dirty="0">
                <a:highlight>
                  <a:srgbClr val="FEFEFE"/>
                </a:highlight>
                <a:latin typeface="Roboto"/>
                <a:ea typeface="Roboto"/>
                <a:cs typeface="Roboto"/>
                <a:sym typeface="Roboto"/>
              </a:rPr>
              <a:t>. </a:t>
            </a:r>
            <a:r>
              <a:rPr lang="ru-RU" sz="1500" spc="-30" dirty="0">
                <a:highlight>
                  <a:srgbClr val="FEFEFE"/>
                </a:highlight>
                <a:latin typeface="Roboto"/>
                <a:ea typeface="Roboto"/>
                <a:cs typeface="Roboto"/>
                <a:sym typeface="Roboto"/>
              </a:rPr>
              <a:t>результат: контроль технологий производства, экологии, полезности/вреда здоровью, экономия </a:t>
            </a:r>
            <a:r>
              <a:rPr lang="ru-RU" sz="1500" spc="-30" dirty="0" smtClean="0">
                <a:highlight>
                  <a:srgbClr val="FEFEFE"/>
                </a:highlight>
                <a:latin typeface="Roboto"/>
                <a:ea typeface="Roboto"/>
                <a:cs typeface="Roboto"/>
                <a:sym typeface="Roboto"/>
              </a:rPr>
              <a:t>затрат</a:t>
            </a:r>
            <a:r>
              <a:rPr lang="ru-RU" sz="1500" spc="-30" dirty="0">
                <a:highlight>
                  <a:srgbClr val="FEFEFE"/>
                </a:highlight>
                <a:latin typeface="Roboto"/>
                <a:ea typeface="Roboto"/>
                <a:cs typeface="Roboto"/>
                <a:sym typeface="Roboto"/>
              </a:rPr>
              <a:t>, переход к новым технологиям         </a:t>
            </a:r>
            <a:endParaRPr sz="1500" spc="-30" dirty="0">
              <a:highlight>
                <a:srgbClr val="FEFEFE"/>
              </a:highlight>
              <a:latin typeface="Roboto"/>
              <a:ea typeface="Roboto"/>
              <a:cs typeface="Roboto"/>
              <a:sym typeface="Roboto"/>
            </a:endParaRPr>
          </a:p>
          <a:p>
            <a:pPr marL="0" lvl="0" indent="0" algn="l" rtl="0">
              <a:lnSpc>
                <a:spcPct val="100000"/>
              </a:lnSpc>
              <a:spcBef>
                <a:spcPts val="0"/>
              </a:spcBef>
              <a:spcAft>
                <a:spcPts val="0"/>
              </a:spcAft>
              <a:buNone/>
            </a:pPr>
            <a:r>
              <a:rPr lang="ru-RU" sz="1500" dirty="0">
                <a:highlight>
                  <a:srgbClr val="FEFEFE"/>
                </a:highlight>
                <a:latin typeface="Roboto"/>
                <a:ea typeface="Roboto"/>
                <a:cs typeface="Roboto"/>
                <a:sym typeface="Roboto"/>
              </a:rPr>
              <a:t>    </a:t>
            </a:r>
            <a:r>
              <a:rPr lang="ru-RU" sz="1500" dirty="0" smtClean="0">
                <a:highlight>
                  <a:srgbClr val="FEFEFE"/>
                </a:highlight>
                <a:latin typeface="Roboto"/>
                <a:ea typeface="Roboto"/>
                <a:cs typeface="Roboto"/>
                <a:sym typeface="Roboto"/>
              </a:rPr>
              <a:t>3</a:t>
            </a:r>
            <a:r>
              <a:rPr lang="ru-RU" sz="1500" dirty="0">
                <a:highlight>
                  <a:srgbClr val="FEFEFE"/>
                </a:highlight>
                <a:latin typeface="Roboto"/>
                <a:ea typeface="Roboto"/>
                <a:cs typeface="Roboto"/>
                <a:sym typeface="Roboto"/>
              </a:rPr>
              <a:t>. эффект: создание населённых пунктов с запланированной инфраструктурой</a:t>
            </a:r>
            <a:endParaRPr sz="1500" dirty="0">
              <a:highlight>
                <a:srgbClr val="FEFEFE"/>
              </a:highlight>
              <a:latin typeface="Roboto"/>
              <a:ea typeface="Roboto"/>
              <a:cs typeface="Roboto"/>
              <a:sym typeface="Roboto"/>
            </a:endParaRPr>
          </a:p>
          <a:p>
            <a:pPr marL="457200" lvl="0" indent="0" algn="l" rtl="0">
              <a:lnSpc>
                <a:spcPct val="100000"/>
              </a:lnSpc>
              <a:spcBef>
                <a:spcPts val="500"/>
              </a:spcBef>
              <a:spcAft>
                <a:spcPts val="0"/>
              </a:spcAft>
              <a:buNone/>
            </a:pPr>
            <a:endParaRPr sz="1800" dirty="0">
              <a:latin typeface="Roboto"/>
              <a:ea typeface="Roboto"/>
              <a:cs typeface="Roboto"/>
              <a:sym typeface="Roboto"/>
            </a:endParaRPr>
          </a:p>
          <a:p>
            <a:pPr marL="457200" lvl="0" indent="0" algn="l" rtl="0">
              <a:lnSpc>
                <a:spcPct val="100000"/>
              </a:lnSpc>
              <a:spcBef>
                <a:spcPts val="500"/>
              </a:spcBef>
              <a:spcAft>
                <a:spcPts val="0"/>
              </a:spcAft>
              <a:buNone/>
            </a:pPr>
            <a:endParaRPr sz="1329" dirty="0">
              <a:latin typeface="Roboto"/>
              <a:ea typeface="Roboto"/>
              <a:cs typeface="Roboto"/>
              <a:sym typeface="Roboto"/>
            </a:endParaRPr>
          </a:p>
          <a:p>
            <a:pPr marL="0" lvl="0" indent="0" algn="l" rtl="0">
              <a:lnSpc>
                <a:spcPct val="100000"/>
              </a:lnSpc>
              <a:spcBef>
                <a:spcPts val="500"/>
              </a:spcBef>
              <a:spcAft>
                <a:spcPts val="0"/>
              </a:spcAft>
              <a:buClr>
                <a:srgbClr val="000000"/>
              </a:buClr>
              <a:buSzPts val="2200"/>
              <a:buNone/>
            </a:pPr>
            <a:endParaRPr sz="1800" dirty="0"/>
          </a:p>
          <a:p>
            <a:pPr marL="0" lvl="0" indent="0" algn="l" rtl="0">
              <a:lnSpc>
                <a:spcPct val="100000"/>
              </a:lnSpc>
              <a:spcBef>
                <a:spcPts val="0"/>
              </a:spcBef>
              <a:spcAft>
                <a:spcPts val="0"/>
              </a:spcAft>
              <a:buClr>
                <a:srgbClr val="000000"/>
              </a:buClr>
              <a:buSzPts val="2200"/>
              <a:buNone/>
            </a:pPr>
            <a:endParaRPr sz="1800" dirty="0">
              <a:highlight>
                <a:srgbClr val="FEFEFE"/>
              </a:highlight>
              <a:latin typeface="Roboto"/>
              <a:ea typeface="Roboto"/>
              <a:cs typeface="Roboto"/>
              <a:sym typeface="Roboto"/>
            </a:endParaRPr>
          </a:p>
          <a:p>
            <a:pPr marL="0" lvl="0" indent="0" algn="l" rtl="0">
              <a:lnSpc>
                <a:spcPct val="100000"/>
              </a:lnSpc>
              <a:spcBef>
                <a:spcPts val="0"/>
              </a:spcBef>
              <a:spcAft>
                <a:spcPts val="0"/>
              </a:spcAft>
              <a:buClr>
                <a:srgbClr val="000000"/>
              </a:buClr>
              <a:buSzPts val="2200"/>
              <a:buNone/>
            </a:pPr>
            <a:endParaRPr sz="1600" u="sng" dirty="0">
              <a:highlight>
                <a:srgbClr val="FEFEFE"/>
              </a:highlight>
              <a:latin typeface="Roboto"/>
              <a:ea typeface="Roboto"/>
              <a:cs typeface="Roboto"/>
              <a:sym typeface="Roboto"/>
            </a:endParaRPr>
          </a:p>
        </p:txBody>
      </p:sp>
      <p:sp>
        <p:nvSpPr>
          <p:cNvPr id="288" name="Google Shape;288;g1356f88980c_1_10"/>
          <p:cNvSpPr txBox="1"/>
          <p:nvPr/>
        </p:nvSpPr>
        <p:spPr>
          <a:xfrm>
            <a:off x="336000" y="1053325"/>
            <a:ext cx="10092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800" b="0" i="0" u="none" strike="noStrike" cap="none">
                <a:solidFill>
                  <a:srgbClr val="000000"/>
                </a:solidFill>
                <a:latin typeface="Arial"/>
                <a:ea typeface="Arial"/>
                <a:cs typeface="Arial"/>
                <a:sym typeface="Arial"/>
              </a:rPr>
              <a:t>Краткое описание предлагаемого решения</a:t>
            </a:r>
            <a:endParaRPr sz="1400" b="0" i="0" u="none" strike="noStrike" cap="none">
              <a:solidFill>
                <a:srgbClr val="000000"/>
              </a:solidFill>
              <a:latin typeface="Arial"/>
              <a:ea typeface="Arial"/>
              <a:cs typeface="Arial"/>
              <a:sym typeface="Arial"/>
            </a:endParaRPr>
          </a:p>
        </p:txBody>
      </p:sp>
      <p:pic>
        <p:nvPicPr>
          <p:cNvPr id="289" name="Google Shape;289;g1356f88980c_1_10" descr="Изображение"/>
          <p:cNvPicPr preferRelativeResize="0"/>
          <p:nvPr/>
        </p:nvPicPr>
        <p:blipFill rotWithShape="1">
          <a:blip r:embed="rId3">
            <a:alphaModFix/>
          </a:blip>
          <a:srcRect/>
          <a:stretch/>
        </p:blipFill>
        <p:spPr>
          <a:xfrm>
            <a:off x="9809776" y="424656"/>
            <a:ext cx="2046223" cy="780252"/>
          </a:xfrm>
          <a:prstGeom prst="rect">
            <a:avLst/>
          </a:prstGeom>
          <a:noFill/>
          <a:ln>
            <a:noFill/>
          </a:ln>
        </p:spPr>
      </p:pic>
      <p:pic>
        <p:nvPicPr>
          <p:cNvPr id="290" name="Google Shape;290;g1356f88980c_1_10" descr="Изображение"/>
          <p:cNvPicPr preferRelativeResize="0"/>
          <p:nvPr/>
        </p:nvPicPr>
        <p:blipFill rotWithShape="1">
          <a:blip r:embed="rId4">
            <a:alphaModFix/>
          </a:blip>
          <a:srcRect/>
          <a:stretch/>
        </p:blipFill>
        <p:spPr>
          <a:xfrm>
            <a:off x="404999" y="6178409"/>
            <a:ext cx="3445105" cy="472390"/>
          </a:xfrm>
          <a:prstGeom prst="rect">
            <a:avLst/>
          </a:prstGeom>
          <a:noFill/>
          <a:ln>
            <a:noFill/>
          </a:ln>
        </p:spPr>
      </p:pic>
      <p:sp>
        <p:nvSpPr>
          <p:cNvPr id="291" name="Google Shape;291;g1356f88980c_1_10"/>
          <p:cNvSpPr txBox="1"/>
          <p:nvPr/>
        </p:nvSpPr>
        <p:spPr>
          <a:xfrm>
            <a:off x="4611393" y="6363591"/>
            <a:ext cx="34257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292" name="Google Shape;292;g1356f88980c_1_10"/>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9"/>
          <p:cNvSpPr txBox="1">
            <a:spLocks noGrp="1"/>
          </p:cNvSpPr>
          <p:nvPr>
            <p:ph type="title"/>
          </p:nvPr>
        </p:nvSpPr>
        <p:spPr>
          <a:xfrm>
            <a:off x="336000" y="451782"/>
            <a:ext cx="10151415" cy="726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33A1D8"/>
              </a:buClr>
              <a:buSzPts val="4800"/>
              <a:buNone/>
            </a:pPr>
            <a:r>
              <a:rPr lang="ru-RU" sz="4800" cap="none" dirty="0">
                <a:solidFill>
                  <a:srgbClr val="33A1D8"/>
                </a:solidFill>
                <a:latin typeface="Impact" pitchFamily="34" charset="0"/>
                <a:sym typeface="Arial"/>
              </a:rPr>
              <a:t>КОМАНДА ПРОЕКТА </a:t>
            </a:r>
            <a:endParaRPr sz="4800" cap="none">
              <a:solidFill>
                <a:srgbClr val="33A1D8"/>
              </a:solidFill>
              <a:latin typeface="Impact" pitchFamily="34" charset="0"/>
              <a:sym typeface="Arial"/>
            </a:endParaRPr>
          </a:p>
        </p:txBody>
      </p:sp>
      <p:sp>
        <p:nvSpPr>
          <p:cNvPr id="164" name="Google Shape;164;p9"/>
          <p:cNvSpPr txBox="1"/>
          <p:nvPr/>
        </p:nvSpPr>
        <p:spPr>
          <a:xfrm>
            <a:off x="336000" y="1053325"/>
            <a:ext cx="1009260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600" b="0" i="0" u="none" strike="noStrike" cap="none" dirty="0">
                <a:solidFill>
                  <a:srgbClr val="000000"/>
                </a:solidFill>
                <a:latin typeface="Arial"/>
                <a:ea typeface="Arial"/>
                <a:cs typeface="Arial"/>
                <a:sym typeface="Arial"/>
              </a:rPr>
              <a:t>Инициатор идеи, ключевые участники проекта, зоны ответственности и опыт участников</a:t>
            </a:r>
            <a:endParaRPr sz="1600" b="0" i="0" u="none" strike="noStrike" cap="none">
              <a:solidFill>
                <a:srgbClr val="000000"/>
              </a:solidFill>
              <a:latin typeface="Arial"/>
              <a:ea typeface="Arial"/>
              <a:cs typeface="Arial"/>
              <a:sym typeface="Arial"/>
            </a:endParaRPr>
          </a:p>
        </p:txBody>
      </p:sp>
      <p:pic>
        <p:nvPicPr>
          <p:cNvPr id="165" name="Google Shape;165;p9" descr="Изображение"/>
          <p:cNvPicPr preferRelativeResize="0"/>
          <p:nvPr/>
        </p:nvPicPr>
        <p:blipFill rotWithShape="1">
          <a:blip r:embed="rId3">
            <a:alphaModFix/>
          </a:blip>
          <a:srcRect/>
          <a:stretch/>
        </p:blipFill>
        <p:spPr>
          <a:xfrm>
            <a:off x="9809776" y="424656"/>
            <a:ext cx="2046224" cy="780252"/>
          </a:xfrm>
          <a:prstGeom prst="rect">
            <a:avLst/>
          </a:prstGeom>
          <a:noFill/>
          <a:ln>
            <a:noFill/>
          </a:ln>
        </p:spPr>
      </p:pic>
      <p:pic>
        <p:nvPicPr>
          <p:cNvPr id="166" name="Google Shape;166;p9" descr="Изображение"/>
          <p:cNvPicPr preferRelativeResize="0"/>
          <p:nvPr/>
        </p:nvPicPr>
        <p:blipFill rotWithShape="1">
          <a:blip r:embed="rId4">
            <a:alphaModFix/>
          </a:blip>
          <a:srcRect/>
          <a:stretch/>
        </p:blipFill>
        <p:spPr>
          <a:xfrm>
            <a:off x="404999" y="6178409"/>
            <a:ext cx="3445106" cy="472390"/>
          </a:xfrm>
          <a:prstGeom prst="rect">
            <a:avLst/>
          </a:prstGeom>
          <a:noFill/>
          <a:ln>
            <a:noFill/>
          </a:ln>
        </p:spPr>
      </p:pic>
      <p:sp>
        <p:nvSpPr>
          <p:cNvPr id="167" name="Google Shape;167;p9"/>
          <p:cNvSpPr txBox="1"/>
          <p:nvPr/>
        </p:nvSpPr>
        <p:spPr>
          <a:xfrm>
            <a:off x="4611393" y="6363591"/>
            <a:ext cx="3425702"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168" name="Google Shape;168;p9"/>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sp>
        <p:nvSpPr>
          <p:cNvPr id="3" name="TextBox 2"/>
          <p:cNvSpPr txBox="1"/>
          <p:nvPr/>
        </p:nvSpPr>
        <p:spPr>
          <a:xfrm>
            <a:off x="697183" y="3342484"/>
            <a:ext cx="1270000" cy="923330"/>
          </a:xfrm>
          <a:prstGeom prst="rect">
            <a:avLst/>
          </a:prstGeom>
          <a:noFill/>
        </p:spPr>
        <p:txBody>
          <a:bodyPr wrap="square" rtlCol="0">
            <a:spAutoFit/>
          </a:bodyPr>
          <a:lstStyle/>
          <a:p>
            <a:pPr algn="ctr"/>
            <a:r>
              <a:rPr lang="ru-RU" sz="1800" spc="30" dirty="0" smtClean="0">
                <a:solidFill>
                  <a:srgbClr val="002164"/>
                </a:solidFill>
                <a:latin typeface="Impact" pitchFamily="34" charset="0"/>
              </a:rPr>
              <a:t>Токаренко </a:t>
            </a:r>
          </a:p>
          <a:p>
            <a:pPr algn="ctr"/>
            <a:r>
              <a:rPr lang="ru-RU" sz="1800" spc="30" dirty="0" smtClean="0">
                <a:solidFill>
                  <a:srgbClr val="002164"/>
                </a:solidFill>
                <a:latin typeface="Impact" pitchFamily="34" charset="0"/>
              </a:rPr>
              <a:t>Виталий Сергеевич</a:t>
            </a:r>
            <a:endParaRPr lang="ru-RU" sz="1800" spc="30" dirty="0">
              <a:solidFill>
                <a:srgbClr val="002164"/>
              </a:solidFill>
              <a:latin typeface="Impact" pitchFamily="34" charset="0"/>
            </a:endParaRPr>
          </a:p>
        </p:txBody>
      </p:sp>
      <p:sp>
        <p:nvSpPr>
          <p:cNvPr id="4" name="TextBox 3"/>
          <p:cNvSpPr txBox="1"/>
          <p:nvPr/>
        </p:nvSpPr>
        <p:spPr>
          <a:xfrm>
            <a:off x="226678" y="4231273"/>
            <a:ext cx="2074530" cy="1754326"/>
          </a:xfrm>
          <a:prstGeom prst="rect">
            <a:avLst/>
          </a:prstGeom>
          <a:noFill/>
        </p:spPr>
        <p:txBody>
          <a:bodyPr wrap="square" rtlCol="0">
            <a:spAutoFit/>
          </a:bodyPr>
          <a:lstStyle/>
          <a:p>
            <a:pPr algn="ctr"/>
            <a:r>
              <a:rPr lang="ru-RU" sz="1200" dirty="0" smtClean="0"/>
              <a:t>Разработчик проекта, соавтор нескольких проектов по кооперации,</a:t>
            </a:r>
            <a:br>
              <a:rPr lang="ru-RU" sz="1200" dirty="0" smtClean="0"/>
            </a:br>
            <a:r>
              <a:rPr lang="ru-RU" sz="1200" dirty="0" smtClean="0"/>
              <a:t>индивидуальный предприниматель, </a:t>
            </a:r>
          </a:p>
          <a:p>
            <a:pPr algn="ctr"/>
            <a:r>
              <a:rPr lang="ru-RU" sz="1200" dirty="0" smtClean="0"/>
              <a:t>Руководитель СПб НКО</a:t>
            </a:r>
            <a:br>
              <a:rPr lang="ru-RU" sz="1200" dirty="0" smtClean="0"/>
            </a:br>
            <a:r>
              <a:rPr lang="ru-RU" sz="1200" dirty="0" smtClean="0"/>
              <a:t>«Ленинградский гектар»,</a:t>
            </a:r>
            <a:br>
              <a:rPr lang="ru-RU" sz="1200" dirty="0" smtClean="0"/>
            </a:br>
            <a:r>
              <a:rPr lang="ru-RU" sz="1200" dirty="0" smtClean="0"/>
              <a:t>экономист, бухгалтер</a:t>
            </a:r>
            <a:endParaRPr lang="ru-RU" sz="1200" dirty="0"/>
          </a:p>
        </p:txBody>
      </p:sp>
      <p:sp>
        <p:nvSpPr>
          <p:cNvPr id="7" name="TextBox 6"/>
          <p:cNvSpPr txBox="1"/>
          <p:nvPr/>
        </p:nvSpPr>
        <p:spPr>
          <a:xfrm>
            <a:off x="2770497" y="3356133"/>
            <a:ext cx="1807607" cy="923330"/>
          </a:xfrm>
          <a:prstGeom prst="rect">
            <a:avLst/>
          </a:prstGeom>
          <a:noFill/>
        </p:spPr>
        <p:txBody>
          <a:bodyPr wrap="square" rtlCol="0">
            <a:spAutoFit/>
          </a:bodyPr>
          <a:lstStyle/>
          <a:p>
            <a:pPr algn="ctr"/>
            <a:r>
              <a:rPr lang="ru-RU" sz="1800" spc="30" dirty="0" smtClean="0">
                <a:solidFill>
                  <a:srgbClr val="002164"/>
                </a:solidFill>
                <a:latin typeface="Impact" pitchFamily="34" charset="0"/>
              </a:rPr>
              <a:t>Москварцева Владлена Владимировна</a:t>
            </a:r>
            <a:endParaRPr lang="ru-RU" sz="1800" spc="30" dirty="0">
              <a:solidFill>
                <a:srgbClr val="002164"/>
              </a:solidFill>
              <a:latin typeface="Impact" pitchFamily="34" charset="0"/>
            </a:endParaRPr>
          </a:p>
        </p:txBody>
      </p:sp>
      <p:sp>
        <p:nvSpPr>
          <p:cNvPr id="8" name="TextBox 7"/>
          <p:cNvSpPr txBox="1"/>
          <p:nvPr/>
        </p:nvSpPr>
        <p:spPr>
          <a:xfrm>
            <a:off x="2320119" y="4189863"/>
            <a:ext cx="2470245" cy="2123658"/>
          </a:xfrm>
          <a:prstGeom prst="rect">
            <a:avLst/>
          </a:prstGeom>
          <a:noFill/>
        </p:spPr>
        <p:txBody>
          <a:bodyPr wrap="square" rtlCol="0">
            <a:spAutoFit/>
          </a:bodyPr>
          <a:lstStyle/>
          <a:p>
            <a:pPr algn="ctr"/>
            <a:r>
              <a:rPr lang="ru-RU" sz="1200" dirty="0"/>
              <a:t> </a:t>
            </a:r>
            <a:r>
              <a:rPr lang="en-US" sz="1200" dirty="0" smtClean="0"/>
              <a:t>PR </a:t>
            </a:r>
            <a:r>
              <a:rPr lang="ru-RU" sz="1200" dirty="0" smtClean="0"/>
              <a:t>проекта, индивидуальный предприниматель,</a:t>
            </a:r>
            <a:br>
              <a:rPr lang="ru-RU" sz="1200" dirty="0" smtClean="0"/>
            </a:br>
            <a:r>
              <a:rPr lang="ru-RU" sz="1200" dirty="0" smtClean="0"/>
              <a:t>координация нко-сектора проекта по работе с председателями СНТ, Союзом Садоводов, Союзом пенсионеров, </a:t>
            </a:r>
            <a:r>
              <a:rPr lang="ru-RU" sz="1200" dirty="0"/>
              <a:t>фандрайзер, </a:t>
            </a:r>
            <a:r>
              <a:rPr lang="ru-RU" sz="1200" dirty="0" smtClean="0"/>
              <a:t>руководитель </a:t>
            </a:r>
            <a:r>
              <a:rPr lang="ru-RU" sz="1200" dirty="0"/>
              <a:t>К</a:t>
            </a:r>
            <a:r>
              <a:rPr lang="ru-RU" sz="1200" dirty="0" smtClean="0"/>
              <a:t>омитета по с/</a:t>
            </a:r>
            <a:r>
              <a:rPr lang="ru-RU" sz="1200" dirty="0" err="1" smtClean="0"/>
              <a:t>х</a:t>
            </a:r>
            <a:r>
              <a:rPr lang="ru-RU" sz="1200" dirty="0" smtClean="0"/>
              <a:t> </a:t>
            </a:r>
            <a:r>
              <a:rPr lang="ru-RU" sz="1200" dirty="0"/>
              <a:t>П</a:t>
            </a:r>
            <a:r>
              <a:rPr lang="ru-RU" sz="1200" dirty="0" smtClean="0"/>
              <a:t>рофсоюза </a:t>
            </a:r>
            <a:r>
              <a:rPr lang="ru-RU" sz="1200" dirty="0"/>
              <a:t>"</a:t>
            </a:r>
            <a:r>
              <a:rPr lang="ru-RU" sz="1200" dirty="0" smtClean="0"/>
              <a:t>Отечество»,</a:t>
            </a:r>
            <a:br>
              <a:rPr lang="ru-RU" sz="1200" dirty="0" smtClean="0"/>
            </a:br>
            <a:r>
              <a:rPr lang="ru-RU" sz="1200" dirty="0" smtClean="0"/>
              <a:t>координатор по работе со стейкхолдерами</a:t>
            </a:r>
            <a:endParaRPr lang="ru-RU" sz="1200" dirty="0"/>
          </a:p>
        </p:txBody>
      </p:sp>
      <p:sp>
        <p:nvSpPr>
          <p:cNvPr id="10" name="TextBox 9"/>
          <p:cNvSpPr txBox="1"/>
          <p:nvPr/>
        </p:nvSpPr>
        <p:spPr>
          <a:xfrm>
            <a:off x="5144807" y="3329089"/>
            <a:ext cx="1733665" cy="923330"/>
          </a:xfrm>
          <a:prstGeom prst="rect">
            <a:avLst/>
          </a:prstGeom>
          <a:noFill/>
        </p:spPr>
        <p:txBody>
          <a:bodyPr wrap="square" rtlCol="0">
            <a:spAutoFit/>
          </a:bodyPr>
          <a:lstStyle/>
          <a:p>
            <a:pPr algn="ctr"/>
            <a:r>
              <a:rPr lang="ru-RU" sz="1800" spc="30" dirty="0" smtClean="0">
                <a:solidFill>
                  <a:srgbClr val="002164"/>
                </a:solidFill>
                <a:latin typeface="Impact" pitchFamily="34" charset="0"/>
              </a:rPr>
              <a:t>Тарбаева</a:t>
            </a:r>
          </a:p>
          <a:p>
            <a:pPr algn="ctr"/>
            <a:r>
              <a:rPr lang="ru-RU" sz="1800" spc="30" dirty="0" smtClean="0">
                <a:solidFill>
                  <a:srgbClr val="002164"/>
                </a:solidFill>
                <a:latin typeface="Impact" pitchFamily="34" charset="0"/>
              </a:rPr>
              <a:t>Вероника </a:t>
            </a:r>
            <a:r>
              <a:rPr lang="ru-RU" sz="1800" spc="30" dirty="0">
                <a:solidFill>
                  <a:srgbClr val="002164"/>
                </a:solidFill>
                <a:latin typeface="Impact" pitchFamily="34" charset="0"/>
              </a:rPr>
              <a:t>Михайловна </a:t>
            </a:r>
          </a:p>
        </p:txBody>
      </p:sp>
      <p:sp>
        <p:nvSpPr>
          <p:cNvPr id="11" name="TextBox 10"/>
          <p:cNvSpPr txBox="1"/>
          <p:nvPr/>
        </p:nvSpPr>
        <p:spPr>
          <a:xfrm>
            <a:off x="4926842" y="4173483"/>
            <a:ext cx="2197289" cy="1938992"/>
          </a:xfrm>
          <a:prstGeom prst="rect">
            <a:avLst/>
          </a:prstGeom>
          <a:noFill/>
        </p:spPr>
        <p:txBody>
          <a:bodyPr wrap="square" rtlCol="0">
            <a:spAutoFit/>
          </a:bodyPr>
          <a:lstStyle/>
          <a:p>
            <a:pPr algn="ctr"/>
            <a:r>
              <a:rPr lang="ru-RU" sz="1200" dirty="0" smtClean="0"/>
              <a:t>СТЕЙКХОЛДЕР от Общественной палаты Ленинградской области, </a:t>
            </a:r>
            <a:br>
              <a:rPr lang="ru-RU" sz="1200" dirty="0" smtClean="0"/>
            </a:br>
            <a:r>
              <a:rPr lang="en-US" sz="1200" dirty="0" smtClean="0"/>
              <a:t>GR </a:t>
            </a:r>
            <a:r>
              <a:rPr lang="ru-RU" sz="1200" dirty="0" smtClean="0"/>
              <a:t>проекта, экспертиза, </a:t>
            </a:r>
          </a:p>
          <a:p>
            <a:pPr algn="ctr"/>
            <a:r>
              <a:rPr lang="ru-RU" sz="1200" dirty="0" smtClean="0"/>
              <a:t>д.б.н</a:t>
            </a:r>
            <a:r>
              <a:rPr lang="ru-RU" sz="1200" dirty="0"/>
              <a:t>., профессор, </a:t>
            </a:r>
            <a:endParaRPr lang="ru-RU" sz="1200" dirty="0" smtClean="0"/>
          </a:p>
          <a:p>
            <a:pPr algn="ctr"/>
            <a:r>
              <a:rPr lang="ru-RU" sz="1200" dirty="0" smtClean="0"/>
              <a:t>член-кореспондент РАЕН</a:t>
            </a:r>
            <a:r>
              <a:rPr lang="ru-RU" sz="1200" dirty="0"/>
              <a:t>, академик Российской экологической академии, </a:t>
            </a:r>
            <a:r>
              <a:rPr lang="ru-RU" sz="1200" dirty="0" smtClean="0"/>
              <a:t>известный </a:t>
            </a:r>
            <a:r>
              <a:rPr lang="ru-RU" sz="1200" dirty="0"/>
              <a:t>научный и общественный </a:t>
            </a:r>
            <a:r>
              <a:rPr lang="ru-RU" sz="1200" dirty="0" smtClean="0"/>
              <a:t>деятель</a:t>
            </a:r>
            <a:endParaRPr lang="ru-RU" sz="1200" dirty="0"/>
          </a:p>
        </p:txBody>
      </p:sp>
      <p:sp>
        <p:nvSpPr>
          <p:cNvPr id="13" name="TextBox 12"/>
          <p:cNvSpPr txBox="1"/>
          <p:nvPr/>
        </p:nvSpPr>
        <p:spPr>
          <a:xfrm>
            <a:off x="9771797" y="3302758"/>
            <a:ext cx="2033517" cy="923330"/>
          </a:xfrm>
          <a:prstGeom prst="rect">
            <a:avLst/>
          </a:prstGeom>
          <a:noFill/>
        </p:spPr>
        <p:txBody>
          <a:bodyPr wrap="square" rtlCol="0">
            <a:spAutoFit/>
          </a:bodyPr>
          <a:lstStyle/>
          <a:p>
            <a:pPr algn="ctr"/>
            <a:r>
              <a:rPr lang="ru-RU" sz="1800" spc="30" dirty="0" smtClean="0">
                <a:solidFill>
                  <a:srgbClr val="002164"/>
                </a:solidFill>
                <a:latin typeface="Impact" pitchFamily="34" charset="0"/>
              </a:rPr>
              <a:t>Горохов </a:t>
            </a:r>
          </a:p>
          <a:p>
            <a:pPr algn="ctr"/>
            <a:r>
              <a:rPr lang="ru-RU" sz="1800" spc="30" dirty="0" smtClean="0">
                <a:solidFill>
                  <a:srgbClr val="002164"/>
                </a:solidFill>
                <a:latin typeface="Impact" pitchFamily="34" charset="0"/>
              </a:rPr>
              <a:t>Юрий </a:t>
            </a:r>
          </a:p>
          <a:p>
            <a:pPr algn="ctr"/>
            <a:r>
              <a:rPr lang="ru-RU" sz="1800" spc="30" dirty="0" smtClean="0">
                <a:solidFill>
                  <a:srgbClr val="002164"/>
                </a:solidFill>
                <a:latin typeface="Impact" pitchFamily="34" charset="0"/>
              </a:rPr>
              <a:t>Иванович</a:t>
            </a:r>
            <a:endParaRPr lang="ru-RU" sz="1800" spc="30" dirty="0">
              <a:solidFill>
                <a:srgbClr val="002164"/>
              </a:solidFill>
              <a:latin typeface="Impact" pitchFamily="34" charset="0"/>
            </a:endParaRPr>
          </a:p>
        </p:txBody>
      </p:sp>
      <p:sp>
        <p:nvSpPr>
          <p:cNvPr id="15" name="TextBox 14"/>
          <p:cNvSpPr txBox="1"/>
          <p:nvPr/>
        </p:nvSpPr>
        <p:spPr>
          <a:xfrm>
            <a:off x="9635319" y="4159835"/>
            <a:ext cx="2365611" cy="1938992"/>
          </a:xfrm>
          <a:prstGeom prst="rect">
            <a:avLst/>
          </a:prstGeom>
          <a:noFill/>
        </p:spPr>
        <p:txBody>
          <a:bodyPr wrap="square" rtlCol="0">
            <a:spAutoFit/>
          </a:bodyPr>
          <a:lstStyle/>
          <a:p>
            <a:pPr algn="ctr"/>
            <a:r>
              <a:rPr lang="ru-RU" sz="1200" dirty="0" smtClean="0"/>
              <a:t>Архитектор проекта, </a:t>
            </a:r>
            <a:r>
              <a:rPr lang="ru-RU" sz="1200" dirty="0"/>
              <a:t>член Союза Архитекторов России, член корреспондент Российской Инженерной Академии, автор инновационной концепции </a:t>
            </a:r>
            <a:r>
              <a:rPr lang="ru-RU" sz="1200" dirty="0" smtClean="0"/>
              <a:t>«Живая планета, биосферная цивилизация, биосферные территории проживания человека»</a:t>
            </a:r>
            <a:endParaRPr lang="ru-RU" sz="1200" dirty="0"/>
          </a:p>
        </p:txBody>
      </p:sp>
      <p:pic>
        <p:nvPicPr>
          <p:cNvPr id="25" name="Рисунок 24" descr="Тарбаева пр.ф.png"/>
          <p:cNvPicPr>
            <a:picLocks noChangeAspect="1"/>
          </p:cNvPicPr>
          <p:nvPr/>
        </p:nvPicPr>
        <p:blipFill>
          <a:blip r:embed="rId5">
            <a:lum bright="12000"/>
          </a:blip>
          <a:stretch>
            <a:fillRect/>
          </a:stretch>
        </p:blipFill>
        <p:spPr>
          <a:xfrm>
            <a:off x="5011246" y="1535613"/>
            <a:ext cx="2079481" cy="1800000"/>
          </a:xfrm>
          <a:prstGeom prst="rect">
            <a:avLst/>
          </a:prstGeom>
        </p:spPr>
      </p:pic>
      <p:pic>
        <p:nvPicPr>
          <p:cNvPr id="26" name="Рисунок 25" descr="ГороховЮ.И. пр.ф.png"/>
          <p:cNvPicPr>
            <a:picLocks noChangeAspect="1"/>
          </p:cNvPicPr>
          <p:nvPr/>
        </p:nvPicPr>
        <p:blipFill>
          <a:blip r:embed="rId6"/>
          <a:stretch>
            <a:fillRect/>
          </a:stretch>
        </p:blipFill>
        <p:spPr>
          <a:xfrm>
            <a:off x="9755004" y="1515735"/>
            <a:ext cx="2076587" cy="1800000"/>
          </a:xfrm>
          <a:prstGeom prst="rect">
            <a:avLst/>
          </a:prstGeom>
        </p:spPr>
      </p:pic>
      <p:pic>
        <p:nvPicPr>
          <p:cNvPr id="27" name="Рисунок 26" descr="Москварцева пр.ф.png"/>
          <p:cNvPicPr>
            <a:picLocks noChangeAspect="1"/>
          </p:cNvPicPr>
          <p:nvPr/>
        </p:nvPicPr>
        <p:blipFill>
          <a:blip r:embed="rId7"/>
          <a:stretch>
            <a:fillRect/>
          </a:stretch>
        </p:blipFill>
        <p:spPr>
          <a:xfrm>
            <a:off x="2645968" y="1528964"/>
            <a:ext cx="2078708" cy="1800000"/>
          </a:xfrm>
          <a:prstGeom prst="rect">
            <a:avLst/>
          </a:prstGeom>
        </p:spPr>
      </p:pic>
      <p:pic>
        <p:nvPicPr>
          <p:cNvPr id="28" name="Рисунок 27" descr="ТокаренкоВ.С. пр.ф.png"/>
          <p:cNvPicPr>
            <a:picLocks noChangeAspect="1"/>
          </p:cNvPicPr>
          <p:nvPr/>
        </p:nvPicPr>
        <p:blipFill>
          <a:blip r:embed="rId8">
            <a:lum bright="8000"/>
          </a:blip>
          <a:stretch>
            <a:fillRect/>
          </a:stretch>
        </p:blipFill>
        <p:spPr>
          <a:xfrm>
            <a:off x="306197" y="1541466"/>
            <a:ext cx="2084208" cy="1800000"/>
          </a:xfrm>
          <a:prstGeom prst="rect">
            <a:avLst/>
          </a:prstGeom>
        </p:spPr>
      </p:pic>
      <p:pic>
        <p:nvPicPr>
          <p:cNvPr id="29" name="Рисунок 28" descr="Сафиоллин_сота_пр.ф.png"/>
          <p:cNvPicPr>
            <a:picLocks noChangeAspect="1"/>
          </p:cNvPicPr>
          <p:nvPr/>
        </p:nvPicPr>
        <p:blipFill>
          <a:blip r:embed="rId9"/>
          <a:stretch>
            <a:fillRect/>
          </a:stretch>
        </p:blipFill>
        <p:spPr>
          <a:xfrm>
            <a:off x="7346621" y="1527056"/>
            <a:ext cx="2077425" cy="1800000"/>
          </a:xfrm>
          <a:prstGeom prst="rect">
            <a:avLst/>
          </a:prstGeom>
        </p:spPr>
      </p:pic>
      <p:sp>
        <p:nvSpPr>
          <p:cNvPr id="30" name="Прямоугольник 29"/>
          <p:cNvSpPr/>
          <p:nvPr/>
        </p:nvSpPr>
        <p:spPr>
          <a:xfrm>
            <a:off x="7192371" y="4230454"/>
            <a:ext cx="2538482" cy="2123658"/>
          </a:xfrm>
          <a:prstGeom prst="rect">
            <a:avLst/>
          </a:prstGeom>
        </p:spPr>
        <p:txBody>
          <a:bodyPr wrap="square">
            <a:spAutoFit/>
          </a:bodyPr>
          <a:lstStyle/>
          <a:p>
            <a:pPr algn="ctr"/>
            <a:r>
              <a:rPr lang="ru-RU" sz="1200" dirty="0" smtClean="0"/>
              <a:t>СТЕЙКХОЛДЕР от группы компаний  ЮСИ (информационные технологии), </a:t>
            </a:r>
            <a:br>
              <a:rPr lang="ru-RU" sz="1200" dirty="0" smtClean="0"/>
            </a:br>
            <a:r>
              <a:rPr lang="ru-RU" sz="1200" dirty="0" smtClean="0"/>
              <a:t>почётный строитель РФ, создатель сквозной цифровой платформы «Стратегия24», Директор института нравственной культуры (член-корреспондент Академии социальных технологий)</a:t>
            </a:r>
            <a:endParaRPr lang="ru-RU" sz="1200" dirty="0"/>
          </a:p>
        </p:txBody>
      </p:sp>
      <p:sp>
        <p:nvSpPr>
          <p:cNvPr id="31" name="TextBox 30"/>
          <p:cNvSpPr txBox="1"/>
          <p:nvPr/>
        </p:nvSpPr>
        <p:spPr>
          <a:xfrm>
            <a:off x="7440304" y="3345976"/>
            <a:ext cx="2033517" cy="923330"/>
          </a:xfrm>
          <a:prstGeom prst="rect">
            <a:avLst/>
          </a:prstGeom>
          <a:noFill/>
        </p:spPr>
        <p:txBody>
          <a:bodyPr wrap="square" rtlCol="0">
            <a:spAutoFit/>
          </a:bodyPr>
          <a:lstStyle/>
          <a:p>
            <a:pPr algn="ctr"/>
            <a:r>
              <a:rPr lang="ru-RU" sz="1800" spc="30" dirty="0" smtClean="0">
                <a:solidFill>
                  <a:srgbClr val="002164"/>
                </a:solidFill>
                <a:latin typeface="Impact" pitchFamily="34" charset="0"/>
              </a:rPr>
              <a:t>Сафиоллин </a:t>
            </a:r>
          </a:p>
          <a:p>
            <a:pPr algn="ctr"/>
            <a:r>
              <a:rPr lang="ru-RU" sz="1800" spc="30" dirty="0" smtClean="0">
                <a:solidFill>
                  <a:srgbClr val="002164"/>
                </a:solidFill>
                <a:latin typeface="Impact" pitchFamily="34" charset="0"/>
              </a:rPr>
              <a:t>Алексей Маулитжанович</a:t>
            </a:r>
          </a:p>
        </p:txBody>
      </p:sp>
    </p:spTree>
    <p:extLst>
      <p:ext uri="{BB962C8B-B14F-4D97-AF65-F5344CB8AC3E}">
        <p14:creationId xmlns="" xmlns:p14="http://schemas.microsoft.com/office/powerpoint/2010/main" val="15140397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1_СРП2СРП_КООПСЕТЬ_для_создателей_СеРП_и_ПРП.jpg"/>
          <p:cNvPicPr>
            <a:picLocks noChangeAspect="1"/>
          </p:cNvPicPr>
          <p:nvPr/>
        </p:nvPicPr>
        <p:blipFill>
          <a:blip r:embed="rId2"/>
          <a:stretch>
            <a:fillRect/>
          </a:stretch>
        </p:blipFill>
        <p:spPr>
          <a:xfrm>
            <a:off x="1842450" y="1452633"/>
            <a:ext cx="8639032" cy="4859455"/>
          </a:xfrm>
          <a:prstGeom prst="rect">
            <a:avLst/>
          </a:prstGeom>
        </p:spPr>
      </p:pic>
      <p:sp>
        <p:nvSpPr>
          <p:cNvPr id="3" name="Google Shape;220;g13337820474_0_76"/>
          <p:cNvSpPr txBox="1">
            <a:spLocks/>
          </p:cNvSpPr>
          <p:nvPr/>
        </p:nvSpPr>
        <p:spPr>
          <a:xfrm>
            <a:off x="336000" y="451782"/>
            <a:ext cx="10151400" cy="7260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33A1D8"/>
              </a:buClr>
              <a:buSzPts val="4800"/>
              <a:buFont typeface="Arial"/>
              <a:buNone/>
              <a:tabLst/>
              <a:defRPr/>
            </a:pPr>
            <a:r>
              <a:rPr kumimoji="0" lang="ru-RU" sz="4800" b="0" i="0" u="none" strike="noStrike" kern="0" cap="none" spc="0" normalizeH="0" baseline="0" noProof="0" smtClean="0">
                <a:ln>
                  <a:noFill/>
                </a:ln>
                <a:solidFill>
                  <a:srgbClr val="33A1D8"/>
                </a:solidFill>
                <a:effectLst/>
                <a:uLnTx/>
                <a:uFillTx/>
                <a:latin typeface="Impact" pitchFamily="34" charset="0"/>
                <a:ea typeface="Arial"/>
                <a:cs typeface="Arial"/>
                <a:sym typeface="Arial"/>
              </a:rPr>
              <a:t>ПРОБЛЕМА 5</a:t>
            </a:r>
            <a:endParaRPr kumimoji="0" lang="ru-RU" sz="4800" b="0" i="0" u="none" strike="noStrike" kern="0" cap="none" spc="0" normalizeH="0" baseline="0" noProof="0">
              <a:ln>
                <a:noFill/>
              </a:ln>
              <a:solidFill>
                <a:srgbClr val="33A1D8"/>
              </a:solidFill>
              <a:effectLst/>
              <a:uLnTx/>
              <a:uFillTx/>
              <a:latin typeface="Impact" pitchFamily="34" charset="0"/>
              <a:ea typeface="Arial"/>
              <a:cs typeface="Arial"/>
              <a:sym typeface="Arial"/>
            </a:endParaRPr>
          </a:p>
        </p:txBody>
      </p:sp>
      <p:sp>
        <p:nvSpPr>
          <p:cNvPr id="4" name="Google Shape;221;g13337820474_0_76"/>
          <p:cNvSpPr txBox="1"/>
          <p:nvPr/>
        </p:nvSpPr>
        <p:spPr>
          <a:xfrm>
            <a:off x="336000" y="1053325"/>
            <a:ext cx="100926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600" b="0" i="0" u="none" strike="noStrike" cap="none" dirty="0">
                <a:solidFill>
                  <a:srgbClr val="000000"/>
                </a:solidFill>
                <a:latin typeface="Arial"/>
                <a:ea typeface="Arial"/>
                <a:cs typeface="Arial"/>
                <a:sym typeface="Arial"/>
              </a:rPr>
              <a:t>Какую проблему решает проект? В чем ее актуальность? Каков масштаб проблемы?</a:t>
            </a:r>
            <a:endParaRPr sz="1600" b="0" i="0" u="none" strike="noStrike" cap="none">
              <a:solidFill>
                <a:srgbClr val="000000"/>
              </a:solidFill>
              <a:latin typeface="Arial"/>
              <a:ea typeface="Arial"/>
              <a:cs typeface="Arial"/>
              <a:sym typeface="Arial"/>
            </a:endParaRPr>
          </a:p>
        </p:txBody>
      </p:sp>
      <p:pic>
        <p:nvPicPr>
          <p:cNvPr id="5" name="Google Shape;222;g13337820474_0_76" descr="Изображение"/>
          <p:cNvPicPr preferRelativeResize="0"/>
          <p:nvPr/>
        </p:nvPicPr>
        <p:blipFill rotWithShape="1">
          <a:blip r:embed="rId3">
            <a:alphaModFix/>
          </a:blip>
          <a:srcRect/>
          <a:stretch/>
        </p:blipFill>
        <p:spPr>
          <a:xfrm>
            <a:off x="9809776" y="424656"/>
            <a:ext cx="2046223" cy="780252"/>
          </a:xfrm>
          <a:prstGeom prst="rect">
            <a:avLst/>
          </a:prstGeom>
          <a:noFill/>
          <a:ln>
            <a:noFill/>
          </a:ln>
        </p:spPr>
      </p:pic>
      <p:pic>
        <p:nvPicPr>
          <p:cNvPr id="6" name="Google Shape;223;g13337820474_0_76" descr="Изображение"/>
          <p:cNvPicPr preferRelativeResize="0"/>
          <p:nvPr/>
        </p:nvPicPr>
        <p:blipFill rotWithShape="1">
          <a:blip r:embed="rId4">
            <a:alphaModFix/>
          </a:blip>
          <a:srcRect/>
          <a:stretch/>
        </p:blipFill>
        <p:spPr>
          <a:xfrm>
            <a:off x="404999" y="6178409"/>
            <a:ext cx="3445105" cy="472390"/>
          </a:xfrm>
          <a:prstGeom prst="rect">
            <a:avLst/>
          </a:prstGeom>
          <a:noFill/>
          <a:ln>
            <a:noFill/>
          </a:ln>
        </p:spPr>
      </p:pic>
      <p:sp>
        <p:nvSpPr>
          <p:cNvPr id="7" name="Google Shape;224;g13337820474_0_76"/>
          <p:cNvSpPr txBox="1"/>
          <p:nvPr/>
        </p:nvSpPr>
        <p:spPr>
          <a:xfrm>
            <a:off x="4611393" y="6363591"/>
            <a:ext cx="34257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8" name="Google Shape;225;g13337820474_0_76"/>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g1356f88980c_1_46"/>
          <p:cNvSpPr txBox="1">
            <a:spLocks noGrp="1"/>
          </p:cNvSpPr>
          <p:nvPr>
            <p:ph type="title"/>
          </p:nvPr>
        </p:nvSpPr>
        <p:spPr>
          <a:xfrm>
            <a:off x="336000" y="451782"/>
            <a:ext cx="10151400" cy="726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33A1D8"/>
              </a:buClr>
              <a:buSzPts val="4800"/>
              <a:buNone/>
            </a:pPr>
            <a:r>
              <a:rPr lang="ru-RU" sz="4800" cap="none" dirty="0">
                <a:solidFill>
                  <a:srgbClr val="33A1D8"/>
                </a:solidFill>
                <a:latin typeface="Impact" pitchFamily="34" charset="0"/>
                <a:sym typeface="Arial"/>
              </a:rPr>
              <a:t>СУТЬ ПРОЕКТА</a:t>
            </a:r>
            <a:endParaRPr sz="4800" cap="none">
              <a:solidFill>
                <a:srgbClr val="33A1D8"/>
              </a:solidFill>
              <a:latin typeface="Impact" pitchFamily="34" charset="0"/>
              <a:sym typeface="Arial"/>
            </a:endParaRPr>
          </a:p>
        </p:txBody>
      </p:sp>
      <p:sp>
        <p:nvSpPr>
          <p:cNvPr id="298" name="Google Shape;298;g1356f88980c_1_46"/>
          <p:cNvSpPr txBox="1">
            <a:spLocks noGrp="1"/>
          </p:cNvSpPr>
          <p:nvPr>
            <p:ph type="body" idx="1"/>
          </p:nvPr>
        </p:nvSpPr>
        <p:spPr>
          <a:xfrm>
            <a:off x="387822" y="1498078"/>
            <a:ext cx="11403843" cy="4346662"/>
          </a:xfrm>
          <a:prstGeom prst="rect">
            <a:avLst/>
          </a:prstGeom>
          <a:noFill/>
          <a:ln>
            <a:noFill/>
          </a:ln>
        </p:spPr>
        <p:txBody>
          <a:bodyPr spcFirstLastPara="1" wrap="square" lIns="91425" tIns="45700" rIns="91425" bIns="45700" anchor="t" anchorCtr="0">
            <a:spAutoFit/>
          </a:bodyPr>
          <a:lstStyle/>
          <a:p>
            <a:pPr marL="12700" lvl="0" indent="0">
              <a:lnSpc>
                <a:spcPct val="100000"/>
              </a:lnSpc>
              <a:spcBef>
                <a:spcPts val="500"/>
              </a:spcBef>
              <a:buSzPct val="36065"/>
              <a:buNone/>
            </a:pPr>
            <a:r>
              <a:rPr lang="ru-RU" dirty="0" smtClean="0">
                <a:solidFill>
                  <a:srgbClr val="002164"/>
                </a:solidFill>
                <a:latin typeface="Impact" pitchFamily="34" charset="0"/>
                <a:ea typeface="Roboto" charset="0"/>
              </a:rPr>
              <a:t>РОЛИ ПОЛЬЗОВАТЕЛЕЙ И СЦЕНАРИИ ИХ ДЕЙСТВИЙ</a:t>
            </a:r>
          </a:p>
          <a:p>
            <a:pPr marL="0" lvl="0" indent="0" algn="l" rtl="0">
              <a:lnSpc>
                <a:spcPct val="100000"/>
              </a:lnSpc>
              <a:spcBef>
                <a:spcPts val="500"/>
              </a:spcBef>
              <a:spcAft>
                <a:spcPts val="0"/>
              </a:spcAft>
              <a:buClr>
                <a:srgbClr val="000000"/>
              </a:buClr>
              <a:buSzPts val="2200"/>
              <a:buNone/>
            </a:pPr>
            <a:r>
              <a:rPr lang="ru-RU" dirty="0" smtClean="0">
                <a:solidFill>
                  <a:srgbClr val="002164"/>
                </a:solidFill>
                <a:latin typeface="Impact" pitchFamily="34" charset="0"/>
              </a:rPr>
              <a:t>для администраций </a:t>
            </a:r>
            <a:r>
              <a:rPr lang="ru-RU" dirty="0">
                <a:solidFill>
                  <a:srgbClr val="002164"/>
                </a:solidFill>
                <a:latin typeface="Impact" pitchFamily="34" charset="0"/>
              </a:rPr>
              <a:t>населенных пунктов, регионов</a:t>
            </a:r>
            <a:endParaRPr dirty="0">
              <a:solidFill>
                <a:srgbClr val="002164"/>
              </a:solidFill>
              <a:latin typeface="Impact" pitchFamily="34" charset="0"/>
            </a:endParaRPr>
          </a:p>
          <a:p>
            <a:pPr marL="457200" lvl="0" indent="0" algn="l" rtl="0">
              <a:lnSpc>
                <a:spcPct val="100000"/>
              </a:lnSpc>
              <a:spcBef>
                <a:spcPts val="500"/>
              </a:spcBef>
              <a:spcAft>
                <a:spcPts val="0"/>
              </a:spcAft>
              <a:buNone/>
            </a:pPr>
            <a:endParaRPr lang="ru-RU" sz="1800" dirty="0" smtClean="0">
              <a:latin typeface="Roboto"/>
              <a:ea typeface="Roboto"/>
              <a:cs typeface="Roboto"/>
              <a:sym typeface="Roboto"/>
            </a:endParaRPr>
          </a:p>
          <a:p>
            <a:pPr marL="457200" lvl="0" indent="0" algn="l" rtl="0">
              <a:lnSpc>
                <a:spcPct val="100000"/>
              </a:lnSpc>
              <a:spcBef>
                <a:spcPts val="500"/>
              </a:spcBef>
              <a:spcAft>
                <a:spcPts val="0"/>
              </a:spcAft>
              <a:buNone/>
            </a:pPr>
            <a:r>
              <a:rPr lang="ru-RU" sz="1800" dirty="0" smtClean="0">
                <a:latin typeface="Roboto"/>
                <a:ea typeface="Roboto"/>
                <a:cs typeface="Roboto"/>
                <a:sym typeface="Roboto"/>
              </a:rPr>
              <a:t>На </a:t>
            </a:r>
            <a:r>
              <a:rPr lang="ru-RU" sz="1800" dirty="0">
                <a:latin typeface="Roboto"/>
                <a:ea typeface="Roboto"/>
                <a:cs typeface="Roboto"/>
                <a:sym typeface="Roboto"/>
              </a:rPr>
              <a:t>основе деятельности пользователей платформы формируется система показателей социально-экономического развития местных сообществ. </a:t>
            </a:r>
            <a:r>
              <a:rPr lang="ru-RU" sz="1800" dirty="0" smtClean="0">
                <a:latin typeface="Roboto"/>
                <a:ea typeface="Roboto"/>
                <a:cs typeface="Roboto"/>
                <a:sym typeface="Roboto"/>
              </a:rPr>
              <a:t>Идёт </a:t>
            </a:r>
            <a:r>
              <a:rPr lang="ru-RU" sz="1800" dirty="0">
                <a:latin typeface="Roboto"/>
                <a:ea typeface="Roboto"/>
                <a:cs typeface="Roboto"/>
                <a:sym typeface="Roboto"/>
              </a:rPr>
              <a:t>градация по проблемам имеющим широкий </a:t>
            </a:r>
            <a:r>
              <a:rPr lang="ru-RU" sz="1800" dirty="0" smtClean="0">
                <a:latin typeface="Roboto"/>
                <a:ea typeface="Roboto"/>
                <a:cs typeface="Roboto"/>
                <a:sym typeface="Roboto"/>
              </a:rPr>
              <a:t>охват, точечный характер.</a:t>
            </a:r>
          </a:p>
          <a:p>
            <a:pPr lvl="0" indent="0">
              <a:lnSpc>
                <a:spcPct val="100000"/>
              </a:lnSpc>
              <a:spcBef>
                <a:spcPts val="500"/>
              </a:spcBef>
              <a:buNone/>
            </a:pPr>
            <a:r>
              <a:rPr lang="ru-RU" sz="1800" dirty="0" smtClean="0">
                <a:latin typeface="Roboto"/>
                <a:ea typeface="Roboto"/>
                <a:cs typeface="Roboto"/>
                <a:sym typeface="Roboto"/>
              </a:rPr>
              <a:t>До администраций доводятся </a:t>
            </a:r>
            <a:r>
              <a:rPr lang="ru-RU" sz="1800" dirty="0">
                <a:latin typeface="Roboto"/>
                <a:ea typeface="Roboto"/>
                <a:cs typeface="Roboto"/>
                <a:sym typeface="Roboto"/>
              </a:rPr>
              <a:t>з</a:t>
            </a:r>
            <a:r>
              <a:rPr lang="ru-RU" sz="1800" dirty="0" smtClean="0">
                <a:latin typeface="Roboto"/>
                <a:ea typeface="Roboto"/>
                <a:cs typeface="Roboto"/>
                <a:sym typeface="Roboto"/>
              </a:rPr>
              <a:t>апросы жителей на земельные участки и необходимую инфраструктуру. Жители и </a:t>
            </a:r>
            <a:r>
              <a:rPr lang="ru-RU" sz="1800" dirty="0">
                <a:latin typeface="Roboto"/>
                <a:ea typeface="Roboto"/>
                <a:cs typeface="Roboto"/>
                <a:sym typeface="Roboto"/>
              </a:rPr>
              <a:t>администрация </a:t>
            </a:r>
            <a:r>
              <a:rPr lang="ru-RU" sz="1800" dirty="0" smtClean="0">
                <a:latin typeface="Roboto"/>
                <a:ea typeface="Roboto"/>
                <a:cs typeface="Roboto"/>
                <a:sym typeface="Roboto"/>
              </a:rPr>
              <a:t>совместно участвуют  </a:t>
            </a:r>
            <a:r>
              <a:rPr lang="ru-RU" sz="1800" dirty="0">
                <a:latin typeface="Roboto"/>
                <a:ea typeface="Roboto"/>
                <a:cs typeface="Roboto"/>
                <a:sym typeface="Roboto"/>
              </a:rPr>
              <a:t>в </a:t>
            </a:r>
            <a:r>
              <a:rPr lang="ru-RU" sz="1800" dirty="0" smtClean="0">
                <a:latin typeface="Roboto"/>
                <a:ea typeface="Roboto"/>
                <a:cs typeface="Roboto"/>
                <a:sym typeface="Roboto"/>
              </a:rPr>
              <a:t>формировании местного бюджета.</a:t>
            </a:r>
            <a:endParaRPr sz="1800" dirty="0">
              <a:latin typeface="Roboto"/>
              <a:ea typeface="Roboto"/>
              <a:cs typeface="Roboto"/>
              <a:sym typeface="Roboto"/>
            </a:endParaRPr>
          </a:p>
          <a:p>
            <a:pPr marL="457200" lvl="0" indent="0" algn="l" rtl="0">
              <a:lnSpc>
                <a:spcPct val="100000"/>
              </a:lnSpc>
              <a:spcBef>
                <a:spcPts val="500"/>
              </a:spcBef>
              <a:spcAft>
                <a:spcPts val="0"/>
              </a:spcAft>
              <a:buNone/>
            </a:pPr>
            <a:endParaRPr sz="1329" dirty="0">
              <a:latin typeface="Roboto"/>
              <a:ea typeface="Roboto"/>
              <a:cs typeface="Roboto"/>
              <a:sym typeface="Roboto"/>
            </a:endParaRPr>
          </a:p>
          <a:p>
            <a:pPr marL="0" lvl="0" indent="0" algn="l" rtl="0">
              <a:lnSpc>
                <a:spcPct val="100000"/>
              </a:lnSpc>
              <a:spcBef>
                <a:spcPts val="500"/>
              </a:spcBef>
              <a:spcAft>
                <a:spcPts val="0"/>
              </a:spcAft>
              <a:buClr>
                <a:srgbClr val="000000"/>
              </a:buClr>
              <a:buSzPts val="2200"/>
              <a:buNone/>
            </a:pPr>
            <a:endParaRPr sz="1800" dirty="0"/>
          </a:p>
          <a:p>
            <a:pPr marL="0" lvl="0" indent="0" algn="l" rtl="0">
              <a:lnSpc>
                <a:spcPct val="100000"/>
              </a:lnSpc>
              <a:spcBef>
                <a:spcPts val="0"/>
              </a:spcBef>
              <a:spcAft>
                <a:spcPts val="0"/>
              </a:spcAft>
              <a:buClr>
                <a:srgbClr val="000000"/>
              </a:buClr>
              <a:buSzPts val="2200"/>
              <a:buNone/>
            </a:pPr>
            <a:endParaRPr sz="1800" dirty="0">
              <a:highlight>
                <a:srgbClr val="FEFEFE"/>
              </a:highlight>
              <a:latin typeface="Roboto"/>
              <a:ea typeface="Roboto"/>
              <a:cs typeface="Roboto"/>
              <a:sym typeface="Roboto"/>
            </a:endParaRPr>
          </a:p>
          <a:p>
            <a:pPr marL="0" lvl="0" indent="0" algn="l" rtl="0">
              <a:lnSpc>
                <a:spcPct val="100000"/>
              </a:lnSpc>
              <a:spcBef>
                <a:spcPts val="0"/>
              </a:spcBef>
              <a:spcAft>
                <a:spcPts val="0"/>
              </a:spcAft>
              <a:buClr>
                <a:srgbClr val="000000"/>
              </a:buClr>
              <a:buSzPts val="2200"/>
              <a:buNone/>
            </a:pPr>
            <a:endParaRPr sz="1600" u="sng" dirty="0">
              <a:highlight>
                <a:srgbClr val="FEFEFE"/>
              </a:highlight>
              <a:latin typeface="Roboto"/>
              <a:ea typeface="Roboto"/>
              <a:cs typeface="Roboto"/>
              <a:sym typeface="Roboto"/>
            </a:endParaRPr>
          </a:p>
        </p:txBody>
      </p:sp>
      <p:sp>
        <p:nvSpPr>
          <p:cNvPr id="299" name="Google Shape;299;g1356f88980c_1_46"/>
          <p:cNvSpPr txBox="1"/>
          <p:nvPr/>
        </p:nvSpPr>
        <p:spPr>
          <a:xfrm>
            <a:off x="336000" y="1053325"/>
            <a:ext cx="100926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600" b="0" i="0" u="none" strike="noStrike" cap="none" dirty="0">
                <a:solidFill>
                  <a:srgbClr val="000000"/>
                </a:solidFill>
                <a:latin typeface="Arial"/>
                <a:ea typeface="Arial"/>
                <a:cs typeface="Arial"/>
                <a:sym typeface="Arial"/>
              </a:rPr>
              <a:t>Краткое описание предлагаемого решения</a:t>
            </a:r>
            <a:endParaRPr sz="1600" b="0" i="0" u="none" strike="noStrike" cap="none">
              <a:solidFill>
                <a:srgbClr val="000000"/>
              </a:solidFill>
              <a:latin typeface="Arial"/>
              <a:ea typeface="Arial"/>
              <a:cs typeface="Arial"/>
              <a:sym typeface="Arial"/>
            </a:endParaRPr>
          </a:p>
        </p:txBody>
      </p:sp>
      <p:pic>
        <p:nvPicPr>
          <p:cNvPr id="300" name="Google Shape;300;g1356f88980c_1_46" descr="Изображение"/>
          <p:cNvPicPr preferRelativeResize="0"/>
          <p:nvPr/>
        </p:nvPicPr>
        <p:blipFill rotWithShape="1">
          <a:blip r:embed="rId3">
            <a:alphaModFix/>
          </a:blip>
          <a:srcRect/>
          <a:stretch/>
        </p:blipFill>
        <p:spPr>
          <a:xfrm>
            <a:off x="9809776" y="424656"/>
            <a:ext cx="2046223" cy="780252"/>
          </a:xfrm>
          <a:prstGeom prst="rect">
            <a:avLst/>
          </a:prstGeom>
          <a:noFill/>
          <a:ln>
            <a:noFill/>
          </a:ln>
        </p:spPr>
      </p:pic>
      <p:pic>
        <p:nvPicPr>
          <p:cNvPr id="301" name="Google Shape;301;g1356f88980c_1_46" descr="Изображение"/>
          <p:cNvPicPr preferRelativeResize="0"/>
          <p:nvPr/>
        </p:nvPicPr>
        <p:blipFill rotWithShape="1">
          <a:blip r:embed="rId4">
            <a:alphaModFix/>
          </a:blip>
          <a:srcRect/>
          <a:stretch/>
        </p:blipFill>
        <p:spPr>
          <a:xfrm>
            <a:off x="404999" y="6178409"/>
            <a:ext cx="3445105" cy="472390"/>
          </a:xfrm>
          <a:prstGeom prst="rect">
            <a:avLst/>
          </a:prstGeom>
          <a:noFill/>
          <a:ln>
            <a:noFill/>
          </a:ln>
        </p:spPr>
      </p:pic>
      <p:sp>
        <p:nvSpPr>
          <p:cNvPr id="302" name="Google Shape;302;g1356f88980c_1_46"/>
          <p:cNvSpPr txBox="1"/>
          <p:nvPr/>
        </p:nvSpPr>
        <p:spPr>
          <a:xfrm>
            <a:off x="4611393" y="6363591"/>
            <a:ext cx="34257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303" name="Google Shape;303;g1356f88980c_1_46"/>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13337820474_0_92"/>
          <p:cNvSpPr txBox="1">
            <a:spLocks noGrp="1"/>
          </p:cNvSpPr>
          <p:nvPr>
            <p:ph type="title"/>
          </p:nvPr>
        </p:nvSpPr>
        <p:spPr>
          <a:xfrm>
            <a:off x="336000" y="451782"/>
            <a:ext cx="10151400" cy="726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33A1D8"/>
              </a:buClr>
              <a:buSzPts val="4800"/>
              <a:buNone/>
            </a:pPr>
            <a:r>
              <a:rPr lang="ru-RU" sz="4800" cap="none" dirty="0">
                <a:solidFill>
                  <a:srgbClr val="33A1D8"/>
                </a:solidFill>
                <a:latin typeface="Impact" pitchFamily="34" charset="0"/>
                <a:sym typeface="Arial"/>
              </a:rPr>
              <a:t>СУТЬ ПРОЕКТА</a:t>
            </a:r>
            <a:endParaRPr sz="4800" cap="none">
              <a:solidFill>
                <a:srgbClr val="33A1D8"/>
              </a:solidFill>
              <a:latin typeface="Impact" pitchFamily="34" charset="0"/>
              <a:sym typeface="Arial"/>
            </a:endParaRPr>
          </a:p>
        </p:txBody>
      </p:sp>
      <p:sp>
        <p:nvSpPr>
          <p:cNvPr id="309" name="Google Shape;309;g13337820474_0_92"/>
          <p:cNvSpPr txBox="1">
            <a:spLocks noGrp="1"/>
          </p:cNvSpPr>
          <p:nvPr>
            <p:ph type="body" idx="1"/>
          </p:nvPr>
        </p:nvSpPr>
        <p:spPr>
          <a:xfrm>
            <a:off x="0" y="1430577"/>
            <a:ext cx="11928143" cy="256821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00"/>
              </a:spcBef>
              <a:spcAft>
                <a:spcPts val="0"/>
              </a:spcAft>
              <a:buClr>
                <a:srgbClr val="000000"/>
              </a:buClr>
              <a:buSzPts val="2200"/>
              <a:buNone/>
            </a:pPr>
            <a:r>
              <a:rPr lang="ru-RU" dirty="0" smtClean="0">
                <a:solidFill>
                  <a:srgbClr val="002164"/>
                </a:solidFill>
                <a:latin typeface="Impact" pitchFamily="34" charset="0"/>
              </a:rPr>
              <a:t>       РОЛИ ПОЛЬЗОВАТЕЛЕЙ И СЦЕНАРИИ ИХ ДЕЙСТВИЙ</a:t>
            </a:r>
          </a:p>
          <a:p>
            <a:pPr marL="0" lvl="0" indent="0" algn="l" rtl="0">
              <a:lnSpc>
                <a:spcPct val="100000"/>
              </a:lnSpc>
              <a:spcBef>
                <a:spcPts val="500"/>
              </a:spcBef>
              <a:spcAft>
                <a:spcPts val="0"/>
              </a:spcAft>
              <a:buClr>
                <a:srgbClr val="000000"/>
              </a:buClr>
              <a:buSzPts val="2200"/>
              <a:buNone/>
            </a:pPr>
            <a:r>
              <a:rPr lang="ru-RU" dirty="0" smtClean="0">
                <a:solidFill>
                  <a:srgbClr val="002164"/>
                </a:solidFill>
                <a:latin typeface="Impact" pitchFamily="34" charset="0"/>
              </a:rPr>
              <a:t>       для </a:t>
            </a:r>
            <a:r>
              <a:rPr lang="ru-RU" dirty="0">
                <a:solidFill>
                  <a:srgbClr val="002164"/>
                </a:solidFill>
                <a:latin typeface="Impact" pitchFamily="34" charset="0"/>
              </a:rPr>
              <a:t>торговых или </a:t>
            </a:r>
            <a:r>
              <a:rPr lang="ru-RU" dirty="0" smtClean="0">
                <a:solidFill>
                  <a:srgbClr val="002164"/>
                </a:solidFill>
                <a:latin typeface="Impact" pitchFamily="34" charset="0"/>
              </a:rPr>
              <a:t>производственных </a:t>
            </a:r>
            <a:r>
              <a:rPr lang="ru-RU" dirty="0">
                <a:solidFill>
                  <a:srgbClr val="002164"/>
                </a:solidFill>
                <a:latin typeface="Impact" pitchFamily="34" charset="0"/>
              </a:rPr>
              <a:t>организаций</a:t>
            </a:r>
            <a:endParaRPr>
              <a:solidFill>
                <a:srgbClr val="002164"/>
              </a:solidFill>
              <a:latin typeface="Impact" pitchFamily="34" charset="0"/>
            </a:endParaRPr>
          </a:p>
          <a:p>
            <a:pPr marL="457200" lvl="0" indent="0" algn="l" rtl="0">
              <a:lnSpc>
                <a:spcPct val="100000"/>
              </a:lnSpc>
              <a:spcBef>
                <a:spcPts val="500"/>
              </a:spcBef>
              <a:spcAft>
                <a:spcPts val="0"/>
              </a:spcAft>
              <a:buNone/>
            </a:pPr>
            <a:r>
              <a:rPr lang="ru-RU" sz="1600" dirty="0"/>
              <a:t>Значительная часть пользователей небольших земельных участков производители сельхозпродукции реализующие ее излишки. Упорядочить процесс продажи, поддержать бабушек торгующих продукцией со своего садового участка, вдоль автодорог по окраинам садоводств, около метро или магазинов, на рынках. дать им новые каналы реализации - задача проекта. На садовом участке может быть апробирован в небольшом объеме  вариант производства с целью его дальнейшего масштабирования. Производители объединяются в производственные, сбытовые кооперативы. У потребителя есть возможность проследить кем, когда, где с использованием каких технологий произведен </a:t>
            </a:r>
            <a:r>
              <a:rPr lang="ru-RU" sz="1600" dirty="0" smtClean="0"/>
              <a:t>товар.</a:t>
            </a:r>
            <a:endParaRPr lang="ru-RU" sz="1600" dirty="0" smtClean="0">
              <a:latin typeface="Roboto"/>
              <a:ea typeface="Roboto"/>
              <a:sym typeface="Roboto"/>
            </a:endParaRPr>
          </a:p>
          <a:p>
            <a:pPr marL="0" lvl="0" indent="0" algn="l" rtl="0">
              <a:lnSpc>
                <a:spcPct val="100000"/>
              </a:lnSpc>
              <a:spcBef>
                <a:spcPts val="500"/>
              </a:spcBef>
              <a:spcAft>
                <a:spcPts val="0"/>
              </a:spcAft>
              <a:buClr>
                <a:srgbClr val="000000"/>
              </a:buClr>
              <a:buSzPts val="2200"/>
              <a:buNone/>
            </a:pPr>
            <a:endParaRPr sz="1800"/>
          </a:p>
          <a:p>
            <a:pPr marL="0" lvl="0" indent="0" algn="l" rtl="0">
              <a:lnSpc>
                <a:spcPct val="100000"/>
              </a:lnSpc>
              <a:spcBef>
                <a:spcPts val="0"/>
              </a:spcBef>
              <a:spcAft>
                <a:spcPts val="0"/>
              </a:spcAft>
              <a:buClr>
                <a:srgbClr val="000000"/>
              </a:buClr>
              <a:buSzPts val="2200"/>
              <a:buNone/>
            </a:pPr>
            <a:endParaRPr sz="1800">
              <a:highlight>
                <a:srgbClr val="FEFEFE"/>
              </a:highlight>
              <a:latin typeface="Roboto"/>
              <a:ea typeface="Roboto"/>
              <a:cs typeface="Roboto"/>
              <a:sym typeface="Roboto"/>
            </a:endParaRPr>
          </a:p>
          <a:p>
            <a:pPr marL="0" lvl="0" indent="0" algn="l" rtl="0">
              <a:lnSpc>
                <a:spcPct val="100000"/>
              </a:lnSpc>
              <a:spcBef>
                <a:spcPts val="0"/>
              </a:spcBef>
              <a:spcAft>
                <a:spcPts val="0"/>
              </a:spcAft>
              <a:buClr>
                <a:srgbClr val="000000"/>
              </a:buClr>
              <a:buSzPts val="2200"/>
              <a:buNone/>
            </a:pPr>
            <a:endParaRPr sz="1600" u="sng">
              <a:highlight>
                <a:srgbClr val="FEFEFE"/>
              </a:highlight>
              <a:latin typeface="Roboto"/>
              <a:ea typeface="Roboto"/>
              <a:cs typeface="Roboto"/>
              <a:sym typeface="Roboto"/>
            </a:endParaRPr>
          </a:p>
        </p:txBody>
      </p:sp>
      <p:sp>
        <p:nvSpPr>
          <p:cNvPr id="310" name="Google Shape;310;g13337820474_0_92"/>
          <p:cNvSpPr txBox="1"/>
          <p:nvPr/>
        </p:nvSpPr>
        <p:spPr>
          <a:xfrm>
            <a:off x="336000" y="1053325"/>
            <a:ext cx="100926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600" b="0" i="0" u="none" strike="noStrike" cap="none" dirty="0">
                <a:solidFill>
                  <a:srgbClr val="000000"/>
                </a:solidFill>
                <a:latin typeface="Arial"/>
                <a:ea typeface="Arial"/>
                <a:cs typeface="Arial"/>
                <a:sym typeface="Arial"/>
              </a:rPr>
              <a:t>Краткое описание предлагаемого решения</a:t>
            </a:r>
            <a:endParaRPr sz="1600" b="0" i="0" u="none" strike="noStrike" cap="none">
              <a:solidFill>
                <a:srgbClr val="000000"/>
              </a:solidFill>
              <a:latin typeface="Arial"/>
              <a:ea typeface="Arial"/>
              <a:cs typeface="Arial"/>
              <a:sym typeface="Arial"/>
            </a:endParaRPr>
          </a:p>
        </p:txBody>
      </p:sp>
      <p:pic>
        <p:nvPicPr>
          <p:cNvPr id="311" name="Google Shape;311;g13337820474_0_92" descr="Изображение"/>
          <p:cNvPicPr preferRelativeResize="0"/>
          <p:nvPr/>
        </p:nvPicPr>
        <p:blipFill rotWithShape="1">
          <a:blip r:embed="rId3">
            <a:alphaModFix/>
          </a:blip>
          <a:srcRect/>
          <a:stretch/>
        </p:blipFill>
        <p:spPr>
          <a:xfrm>
            <a:off x="9809776" y="424656"/>
            <a:ext cx="2046223" cy="780252"/>
          </a:xfrm>
          <a:prstGeom prst="rect">
            <a:avLst/>
          </a:prstGeom>
          <a:noFill/>
          <a:ln>
            <a:noFill/>
          </a:ln>
        </p:spPr>
      </p:pic>
      <p:pic>
        <p:nvPicPr>
          <p:cNvPr id="312" name="Google Shape;312;g13337820474_0_92" descr="Изображение"/>
          <p:cNvPicPr preferRelativeResize="0"/>
          <p:nvPr/>
        </p:nvPicPr>
        <p:blipFill rotWithShape="1">
          <a:blip r:embed="rId4">
            <a:alphaModFix/>
          </a:blip>
          <a:srcRect/>
          <a:stretch/>
        </p:blipFill>
        <p:spPr>
          <a:xfrm>
            <a:off x="404999" y="6178409"/>
            <a:ext cx="3445105" cy="472390"/>
          </a:xfrm>
          <a:prstGeom prst="rect">
            <a:avLst/>
          </a:prstGeom>
          <a:noFill/>
          <a:ln>
            <a:noFill/>
          </a:ln>
        </p:spPr>
      </p:pic>
      <p:sp>
        <p:nvSpPr>
          <p:cNvPr id="313" name="Google Shape;313;g13337820474_0_92"/>
          <p:cNvSpPr txBox="1"/>
          <p:nvPr/>
        </p:nvSpPr>
        <p:spPr>
          <a:xfrm>
            <a:off x="4611393" y="6363591"/>
            <a:ext cx="34257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314" name="Google Shape;314;g13337820474_0_92"/>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sp>
        <p:nvSpPr>
          <p:cNvPr id="9" name="Прямоугольник 8"/>
          <p:cNvSpPr/>
          <p:nvPr/>
        </p:nvSpPr>
        <p:spPr>
          <a:xfrm>
            <a:off x="0" y="4062876"/>
            <a:ext cx="12192000" cy="2064668"/>
          </a:xfrm>
          <a:prstGeom prst="rect">
            <a:avLst/>
          </a:prstGeom>
        </p:spPr>
        <p:txBody>
          <a:bodyPr wrap="square">
            <a:spAutoFit/>
          </a:bodyPr>
          <a:lstStyle/>
          <a:p>
            <a:pPr marL="457200" lvl="0">
              <a:spcBef>
                <a:spcPts val="500"/>
              </a:spcBef>
            </a:pPr>
            <a:r>
              <a:rPr lang="ru-RU" sz="2800" dirty="0" smtClean="0">
                <a:solidFill>
                  <a:srgbClr val="002164"/>
                </a:solidFill>
                <a:latin typeface="Impact" pitchFamily="34" charset="0"/>
              </a:rPr>
              <a:t>для банковских, кредитных организаций</a:t>
            </a:r>
          </a:p>
          <a:p>
            <a:pPr marL="457200" lvl="0">
              <a:spcBef>
                <a:spcPts val="500"/>
              </a:spcBef>
            </a:pPr>
            <a:r>
              <a:rPr lang="ru-RU" sz="1600" dirty="0" smtClean="0"/>
              <a:t>Процесс трансформации окружающей среды, перехода на новые технологии, укрупнение участков, приобретение транспортных средств, жилья, развитие подсобного хозяйства сопряжен с дополнительными материальными затратами. Пользователи имеют возможность указать свой платежеспособный и неплатежеспособный спрос. Поддержка сообщества, предварительные договоренности о реализации дополнительной продукции могут выступать в качестве гарантии для получения субсидий и кредитов с использованием площадки КООПСЕТИ. Пользователи могут создавать фонды и кассы взаимопомощи.</a:t>
            </a:r>
            <a:endParaRPr lang="ru-RU" sz="1600" dirty="0">
              <a:latin typeface="Roboto"/>
              <a:ea typeface="Roboto"/>
              <a:cs typeface="Roboto"/>
              <a:sym typeface="Roboto"/>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1356f88980c_1_0"/>
          <p:cNvSpPr txBox="1">
            <a:spLocks noGrp="1"/>
          </p:cNvSpPr>
          <p:nvPr>
            <p:ph type="title"/>
          </p:nvPr>
        </p:nvSpPr>
        <p:spPr>
          <a:xfrm>
            <a:off x="336000" y="451782"/>
            <a:ext cx="10151400" cy="726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33A1D8"/>
              </a:buClr>
              <a:buSzPts val="4800"/>
              <a:buNone/>
            </a:pPr>
            <a:r>
              <a:rPr lang="ru-RU" sz="4800" cap="none" dirty="0">
                <a:solidFill>
                  <a:srgbClr val="33A1D8"/>
                </a:solidFill>
                <a:latin typeface="Impact" pitchFamily="34" charset="0"/>
                <a:sym typeface="Arial"/>
              </a:rPr>
              <a:t>СУТЬ ПРОЕКТА</a:t>
            </a:r>
            <a:endParaRPr sz="4800" cap="none" dirty="0">
              <a:solidFill>
                <a:srgbClr val="33A1D8"/>
              </a:solidFill>
              <a:latin typeface="Impact" pitchFamily="34" charset="0"/>
              <a:sym typeface="Arial"/>
            </a:endParaRPr>
          </a:p>
        </p:txBody>
      </p:sp>
      <p:sp>
        <p:nvSpPr>
          <p:cNvPr id="320" name="Google Shape;320;g1356f88980c_1_0"/>
          <p:cNvSpPr txBox="1">
            <a:spLocks noGrp="1"/>
          </p:cNvSpPr>
          <p:nvPr>
            <p:ph type="body" idx="1"/>
          </p:nvPr>
        </p:nvSpPr>
        <p:spPr>
          <a:xfrm>
            <a:off x="218363" y="1487606"/>
            <a:ext cx="11737075" cy="468921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00"/>
              </a:spcBef>
              <a:spcAft>
                <a:spcPts val="0"/>
              </a:spcAft>
              <a:buClr>
                <a:srgbClr val="000000"/>
              </a:buClr>
              <a:buSzPts val="2200"/>
              <a:buNone/>
            </a:pPr>
            <a:r>
              <a:rPr lang="ru-RU" dirty="0" smtClean="0">
                <a:solidFill>
                  <a:srgbClr val="002164"/>
                </a:solidFill>
                <a:latin typeface="Impact" pitchFamily="34" charset="0"/>
              </a:rPr>
              <a:t>РОЛИ ПОЛЬЗОВАТЕЛЕЙ И СЦЕНАРИИ ИХ ДЕЙСТВИЙ</a:t>
            </a:r>
            <a:endParaRPr lang="ru-RU" dirty="0" smtClean="0">
              <a:solidFill>
                <a:srgbClr val="002164"/>
              </a:solidFill>
              <a:latin typeface="Impact" pitchFamily="34" charset="0"/>
              <a:ea typeface="Roboto"/>
              <a:sym typeface="Roboto"/>
            </a:endParaRPr>
          </a:p>
          <a:p>
            <a:pPr marL="0" lvl="0" indent="0" algn="l" rtl="0">
              <a:lnSpc>
                <a:spcPct val="100000"/>
              </a:lnSpc>
              <a:spcBef>
                <a:spcPts val="500"/>
              </a:spcBef>
              <a:spcAft>
                <a:spcPts val="0"/>
              </a:spcAft>
              <a:buClr>
                <a:srgbClr val="000000"/>
              </a:buClr>
              <a:buSzPts val="2200"/>
              <a:buNone/>
            </a:pPr>
            <a:r>
              <a:rPr lang="ru-RU" dirty="0" smtClean="0">
                <a:solidFill>
                  <a:srgbClr val="002164"/>
                </a:solidFill>
                <a:latin typeface="Impact" pitchFamily="34" charset="0"/>
              </a:rPr>
              <a:t>для </a:t>
            </a:r>
            <a:r>
              <a:rPr lang="ru-RU" dirty="0">
                <a:solidFill>
                  <a:srgbClr val="002164"/>
                </a:solidFill>
                <a:latin typeface="Impact" pitchFamily="34" charset="0"/>
              </a:rPr>
              <a:t>разработчиков, рационализаторов, авторов идей</a:t>
            </a:r>
            <a:endParaRPr dirty="0">
              <a:solidFill>
                <a:srgbClr val="002164"/>
              </a:solidFill>
              <a:latin typeface="Impact" pitchFamily="34" charset="0"/>
            </a:endParaRPr>
          </a:p>
          <a:p>
            <a:pPr marL="0" lvl="0" indent="0" algn="l" rtl="0">
              <a:lnSpc>
                <a:spcPct val="100000"/>
              </a:lnSpc>
              <a:spcBef>
                <a:spcPts val="500"/>
              </a:spcBef>
              <a:spcAft>
                <a:spcPts val="0"/>
              </a:spcAft>
              <a:buNone/>
            </a:pPr>
            <a:endParaRPr sz="1800" dirty="0"/>
          </a:p>
          <a:p>
            <a:pPr marL="0" lvl="0" indent="0" algn="l" rtl="0">
              <a:lnSpc>
                <a:spcPct val="100000"/>
              </a:lnSpc>
              <a:spcBef>
                <a:spcPts val="500"/>
              </a:spcBef>
              <a:spcAft>
                <a:spcPts val="0"/>
              </a:spcAft>
              <a:buClr>
                <a:srgbClr val="000000"/>
              </a:buClr>
              <a:buSzPts val="2200"/>
              <a:buNone/>
            </a:pPr>
            <a:endParaRPr sz="1800" dirty="0"/>
          </a:p>
          <a:p>
            <a:pPr marL="0" lvl="0" indent="0" algn="l" rtl="0">
              <a:lnSpc>
                <a:spcPct val="100000"/>
              </a:lnSpc>
              <a:spcBef>
                <a:spcPts val="0"/>
              </a:spcBef>
              <a:spcAft>
                <a:spcPts val="0"/>
              </a:spcAft>
              <a:buClr>
                <a:srgbClr val="000000"/>
              </a:buClr>
              <a:buSzPts val="2200"/>
              <a:buNone/>
            </a:pPr>
            <a:endParaRPr sz="1800" dirty="0">
              <a:highlight>
                <a:srgbClr val="FEFEFE"/>
              </a:highlight>
              <a:latin typeface="Roboto"/>
              <a:ea typeface="Roboto"/>
              <a:cs typeface="Roboto"/>
              <a:sym typeface="Roboto"/>
            </a:endParaRPr>
          </a:p>
          <a:p>
            <a:pPr marL="0" lvl="0" indent="0" algn="l" rtl="0">
              <a:lnSpc>
                <a:spcPct val="100000"/>
              </a:lnSpc>
              <a:spcBef>
                <a:spcPts val="0"/>
              </a:spcBef>
              <a:spcAft>
                <a:spcPts val="0"/>
              </a:spcAft>
              <a:buClr>
                <a:srgbClr val="000000"/>
              </a:buClr>
              <a:buSzPts val="2200"/>
              <a:buNone/>
            </a:pPr>
            <a:endParaRPr sz="1600" u="sng" dirty="0">
              <a:highlight>
                <a:srgbClr val="FEFEFE"/>
              </a:highlight>
              <a:latin typeface="Roboto"/>
              <a:ea typeface="Roboto"/>
              <a:cs typeface="Roboto"/>
              <a:sym typeface="Roboto"/>
            </a:endParaRPr>
          </a:p>
        </p:txBody>
      </p:sp>
      <p:sp>
        <p:nvSpPr>
          <p:cNvPr id="321" name="Google Shape;321;g1356f88980c_1_0"/>
          <p:cNvSpPr txBox="1"/>
          <p:nvPr/>
        </p:nvSpPr>
        <p:spPr>
          <a:xfrm>
            <a:off x="336000" y="1053325"/>
            <a:ext cx="100926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600" b="0" i="0" u="none" strike="noStrike" cap="none" dirty="0">
                <a:solidFill>
                  <a:srgbClr val="000000"/>
                </a:solidFill>
                <a:latin typeface="Arial"/>
                <a:ea typeface="Arial"/>
                <a:cs typeface="Arial"/>
                <a:sym typeface="Arial"/>
              </a:rPr>
              <a:t>Краткое описание предлагаемого решения</a:t>
            </a:r>
            <a:endParaRPr sz="1600" b="0" i="0" u="none" strike="noStrike" cap="none">
              <a:solidFill>
                <a:srgbClr val="000000"/>
              </a:solidFill>
              <a:latin typeface="Arial"/>
              <a:ea typeface="Arial"/>
              <a:cs typeface="Arial"/>
              <a:sym typeface="Arial"/>
            </a:endParaRPr>
          </a:p>
        </p:txBody>
      </p:sp>
      <p:pic>
        <p:nvPicPr>
          <p:cNvPr id="322" name="Google Shape;322;g1356f88980c_1_0" descr="Изображение"/>
          <p:cNvPicPr preferRelativeResize="0"/>
          <p:nvPr/>
        </p:nvPicPr>
        <p:blipFill rotWithShape="1">
          <a:blip r:embed="rId3">
            <a:alphaModFix/>
          </a:blip>
          <a:srcRect/>
          <a:stretch/>
        </p:blipFill>
        <p:spPr>
          <a:xfrm>
            <a:off x="9809776" y="424656"/>
            <a:ext cx="2046223" cy="780252"/>
          </a:xfrm>
          <a:prstGeom prst="rect">
            <a:avLst/>
          </a:prstGeom>
          <a:noFill/>
          <a:ln>
            <a:noFill/>
          </a:ln>
        </p:spPr>
      </p:pic>
      <p:pic>
        <p:nvPicPr>
          <p:cNvPr id="323" name="Google Shape;323;g1356f88980c_1_0" descr="Изображение"/>
          <p:cNvPicPr preferRelativeResize="0"/>
          <p:nvPr/>
        </p:nvPicPr>
        <p:blipFill rotWithShape="1">
          <a:blip r:embed="rId4">
            <a:alphaModFix/>
          </a:blip>
          <a:srcRect/>
          <a:stretch/>
        </p:blipFill>
        <p:spPr>
          <a:xfrm>
            <a:off x="404999" y="6178409"/>
            <a:ext cx="3445105" cy="472390"/>
          </a:xfrm>
          <a:prstGeom prst="rect">
            <a:avLst/>
          </a:prstGeom>
          <a:noFill/>
          <a:ln>
            <a:noFill/>
          </a:ln>
        </p:spPr>
      </p:pic>
      <p:sp>
        <p:nvSpPr>
          <p:cNvPr id="324" name="Google Shape;324;g1356f88980c_1_0"/>
          <p:cNvSpPr txBox="1"/>
          <p:nvPr/>
        </p:nvSpPr>
        <p:spPr>
          <a:xfrm>
            <a:off x="4611393" y="6363591"/>
            <a:ext cx="34257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325" name="Google Shape;325;g1356f88980c_1_0"/>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sp>
        <p:nvSpPr>
          <p:cNvPr id="2" name="TextBox 1"/>
          <p:cNvSpPr txBox="1"/>
          <p:nvPr/>
        </p:nvSpPr>
        <p:spPr>
          <a:xfrm>
            <a:off x="326941" y="2781489"/>
            <a:ext cx="6237632" cy="2923877"/>
          </a:xfrm>
          <a:prstGeom prst="rect">
            <a:avLst/>
          </a:prstGeom>
          <a:noFill/>
        </p:spPr>
        <p:txBody>
          <a:bodyPr wrap="square" rtlCol="0">
            <a:spAutoFit/>
          </a:bodyPr>
          <a:lstStyle/>
          <a:p>
            <a:r>
              <a:rPr lang="ru-RU" sz="2800" dirty="0">
                <a:solidFill>
                  <a:srgbClr val="002164"/>
                </a:solidFill>
                <a:latin typeface="Impact" pitchFamily="34" charset="0"/>
              </a:rPr>
              <a:t>Технологическое преобразование </a:t>
            </a:r>
            <a:r>
              <a:rPr lang="ru-RU" sz="2800" dirty="0" smtClean="0">
                <a:solidFill>
                  <a:srgbClr val="002164"/>
                </a:solidFill>
                <a:latin typeface="Impact" pitchFamily="34" charset="0"/>
              </a:rPr>
              <a:t>страны </a:t>
            </a:r>
          </a:p>
          <a:p>
            <a:endParaRPr lang="ru-RU" sz="2000" b="1" dirty="0" smtClean="0"/>
          </a:p>
          <a:p>
            <a:r>
              <a:rPr lang="ru-RU" sz="1800" dirty="0" smtClean="0"/>
              <a:t>В </a:t>
            </a:r>
            <a:r>
              <a:rPr lang="ru-RU" sz="1800" dirty="0"/>
              <a:t>рамках проекта пользователи могут делиться лучшими методами хозяйствования, технологиями выращивания продукции, </a:t>
            </a:r>
            <a:r>
              <a:rPr lang="ru-RU" sz="1800" dirty="0" smtClean="0"/>
              <a:t>её </a:t>
            </a:r>
            <a:r>
              <a:rPr lang="ru-RU" sz="1800" dirty="0"/>
              <a:t>переработки, обработки земли, строительства.  </a:t>
            </a:r>
            <a:r>
              <a:rPr lang="ru-RU" sz="1800" dirty="0" smtClean="0"/>
              <a:t>В КООПСЕТИ есть </a:t>
            </a:r>
            <a:r>
              <a:rPr lang="ru-RU" sz="1800" dirty="0"/>
              <a:t>профили технологий и технологических операций, </a:t>
            </a:r>
            <a:r>
              <a:rPr lang="ru-RU" sz="1800" dirty="0" smtClean="0"/>
              <a:t>объединённых </a:t>
            </a:r>
            <a:r>
              <a:rPr lang="ru-RU" sz="1800" dirty="0"/>
              <a:t>в технологические карты.</a:t>
            </a:r>
          </a:p>
        </p:txBody>
      </p:sp>
      <p:pic>
        <p:nvPicPr>
          <p:cNvPr id="3" name="Рисунок 2"/>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6718300" y="2839522"/>
            <a:ext cx="5029199" cy="3338887"/>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430911" y="2335455"/>
            <a:ext cx="5761089" cy="3840726"/>
          </a:xfrm>
          <a:prstGeom prst="rect">
            <a:avLst/>
          </a:prstGeom>
        </p:spPr>
      </p:pic>
      <p:sp>
        <p:nvSpPr>
          <p:cNvPr id="319" name="Google Shape;319;g1356f88980c_1_0"/>
          <p:cNvSpPr txBox="1">
            <a:spLocks noGrp="1"/>
          </p:cNvSpPr>
          <p:nvPr>
            <p:ph type="title"/>
          </p:nvPr>
        </p:nvSpPr>
        <p:spPr>
          <a:xfrm>
            <a:off x="336000" y="451782"/>
            <a:ext cx="10151400" cy="726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33A1D8"/>
              </a:buClr>
              <a:buSzPts val="4800"/>
              <a:buNone/>
            </a:pPr>
            <a:r>
              <a:rPr lang="ru-RU" sz="4800" cap="none" dirty="0">
                <a:solidFill>
                  <a:srgbClr val="33A1D8"/>
                </a:solidFill>
                <a:latin typeface="Impact" pitchFamily="34" charset="0"/>
                <a:sym typeface="Arial"/>
              </a:rPr>
              <a:t>СУТЬ ПРОЕКТА</a:t>
            </a:r>
            <a:endParaRPr sz="4800" cap="none">
              <a:solidFill>
                <a:srgbClr val="33A1D8"/>
              </a:solidFill>
              <a:latin typeface="Impact" pitchFamily="34" charset="0"/>
              <a:sym typeface="Arial"/>
            </a:endParaRPr>
          </a:p>
        </p:txBody>
      </p:sp>
      <p:sp>
        <p:nvSpPr>
          <p:cNvPr id="320" name="Google Shape;320;g1356f88980c_1_0"/>
          <p:cNvSpPr txBox="1">
            <a:spLocks noGrp="1"/>
          </p:cNvSpPr>
          <p:nvPr>
            <p:ph type="body" idx="1"/>
          </p:nvPr>
        </p:nvSpPr>
        <p:spPr>
          <a:xfrm>
            <a:off x="272955" y="1405718"/>
            <a:ext cx="11586950" cy="484495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00"/>
              </a:spcBef>
              <a:spcAft>
                <a:spcPts val="0"/>
              </a:spcAft>
              <a:buClr>
                <a:srgbClr val="000000"/>
              </a:buClr>
              <a:buSzPts val="2200"/>
              <a:buNone/>
            </a:pPr>
            <a:r>
              <a:rPr lang="ru-RU" dirty="0" smtClean="0">
                <a:solidFill>
                  <a:srgbClr val="002164"/>
                </a:solidFill>
                <a:latin typeface="Impact" pitchFamily="34" charset="0"/>
              </a:rPr>
              <a:t>РОЛИ ПОЛЬЗОВАТЕЛЕЙ И СЦЕНАРИИ ИХ ДЕЙСТВИЙ</a:t>
            </a:r>
            <a:endParaRPr lang="ru-RU" dirty="0" smtClean="0">
              <a:solidFill>
                <a:srgbClr val="002164"/>
              </a:solidFill>
              <a:latin typeface="Impact" pitchFamily="34" charset="0"/>
              <a:ea typeface="Roboto"/>
              <a:cs typeface="Roboto"/>
              <a:sym typeface="Roboto"/>
            </a:endParaRPr>
          </a:p>
          <a:p>
            <a:pPr marL="457200" lvl="0" indent="0" algn="l" rtl="0">
              <a:lnSpc>
                <a:spcPct val="100000"/>
              </a:lnSpc>
              <a:spcBef>
                <a:spcPts val="0"/>
              </a:spcBef>
              <a:spcAft>
                <a:spcPts val="0"/>
              </a:spcAft>
              <a:buNone/>
            </a:pPr>
            <a:endParaRPr sz="1400" dirty="0">
              <a:latin typeface="Roboto"/>
              <a:ea typeface="Roboto"/>
              <a:cs typeface="Roboto"/>
              <a:sym typeface="Roboto"/>
            </a:endParaRPr>
          </a:p>
          <a:p>
            <a:pPr marL="457200" lvl="0" indent="0" algn="l" rtl="0">
              <a:lnSpc>
                <a:spcPct val="100000"/>
              </a:lnSpc>
              <a:spcBef>
                <a:spcPts val="0"/>
              </a:spcBef>
              <a:spcAft>
                <a:spcPts val="0"/>
              </a:spcAft>
              <a:buNone/>
            </a:pPr>
            <a:endParaRPr sz="1400" dirty="0">
              <a:latin typeface="Roboto"/>
              <a:ea typeface="Roboto"/>
              <a:cs typeface="Roboto"/>
              <a:sym typeface="Roboto"/>
            </a:endParaRPr>
          </a:p>
          <a:p>
            <a:pPr marL="0" lvl="0" indent="0" algn="l" rtl="0">
              <a:lnSpc>
                <a:spcPct val="100000"/>
              </a:lnSpc>
              <a:spcBef>
                <a:spcPts val="500"/>
              </a:spcBef>
              <a:spcAft>
                <a:spcPts val="0"/>
              </a:spcAft>
              <a:buNone/>
            </a:pPr>
            <a:endParaRPr sz="1800" dirty="0"/>
          </a:p>
          <a:p>
            <a:pPr marL="0" lvl="0" indent="0" algn="l" rtl="0">
              <a:lnSpc>
                <a:spcPct val="100000"/>
              </a:lnSpc>
              <a:spcBef>
                <a:spcPts val="500"/>
              </a:spcBef>
              <a:spcAft>
                <a:spcPts val="0"/>
              </a:spcAft>
              <a:buClr>
                <a:srgbClr val="000000"/>
              </a:buClr>
              <a:buSzPts val="2200"/>
              <a:buNone/>
            </a:pPr>
            <a:endParaRPr sz="1800" dirty="0"/>
          </a:p>
          <a:p>
            <a:pPr marL="0" lvl="0" indent="0" algn="l" rtl="0">
              <a:lnSpc>
                <a:spcPct val="100000"/>
              </a:lnSpc>
              <a:spcBef>
                <a:spcPts val="0"/>
              </a:spcBef>
              <a:spcAft>
                <a:spcPts val="0"/>
              </a:spcAft>
              <a:buClr>
                <a:srgbClr val="000000"/>
              </a:buClr>
              <a:buSzPts val="2200"/>
              <a:buNone/>
            </a:pPr>
            <a:endParaRPr sz="1800" dirty="0">
              <a:highlight>
                <a:srgbClr val="FEFEFE"/>
              </a:highlight>
              <a:latin typeface="Roboto"/>
              <a:ea typeface="Roboto"/>
              <a:cs typeface="Roboto"/>
              <a:sym typeface="Roboto"/>
            </a:endParaRPr>
          </a:p>
          <a:p>
            <a:pPr marL="0" lvl="0" indent="0" algn="l" rtl="0">
              <a:lnSpc>
                <a:spcPct val="100000"/>
              </a:lnSpc>
              <a:spcBef>
                <a:spcPts val="0"/>
              </a:spcBef>
              <a:spcAft>
                <a:spcPts val="0"/>
              </a:spcAft>
              <a:buClr>
                <a:srgbClr val="000000"/>
              </a:buClr>
              <a:buSzPts val="2200"/>
              <a:buNone/>
            </a:pPr>
            <a:endParaRPr sz="1600" u="sng" dirty="0">
              <a:highlight>
                <a:srgbClr val="FEFEFE"/>
              </a:highlight>
              <a:latin typeface="Roboto"/>
              <a:ea typeface="Roboto"/>
              <a:cs typeface="Roboto"/>
              <a:sym typeface="Roboto"/>
            </a:endParaRPr>
          </a:p>
        </p:txBody>
      </p:sp>
      <p:sp>
        <p:nvSpPr>
          <p:cNvPr id="321" name="Google Shape;321;g1356f88980c_1_0"/>
          <p:cNvSpPr txBox="1"/>
          <p:nvPr/>
        </p:nvSpPr>
        <p:spPr>
          <a:xfrm>
            <a:off x="336000" y="1053325"/>
            <a:ext cx="100926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600" b="0" i="0" u="none" strike="noStrike" cap="none" dirty="0">
                <a:solidFill>
                  <a:srgbClr val="000000"/>
                </a:solidFill>
                <a:latin typeface="Arial"/>
                <a:ea typeface="Arial"/>
                <a:cs typeface="Arial"/>
                <a:sym typeface="Arial"/>
              </a:rPr>
              <a:t>Краткое описание предлагаемого решения</a:t>
            </a:r>
            <a:endParaRPr sz="1600" b="0" i="0" u="none" strike="noStrike" cap="none">
              <a:solidFill>
                <a:srgbClr val="000000"/>
              </a:solidFill>
              <a:latin typeface="Arial"/>
              <a:ea typeface="Arial"/>
              <a:cs typeface="Arial"/>
              <a:sym typeface="Arial"/>
            </a:endParaRPr>
          </a:p>
        </p:txBody>
      </p:sp>
      <p:pic>
        <p:nvPicPr>
          <p:cNvPr id="322" name="Google Shape;322;g1356f88980c_1_0" descr="Изображение"/>
          <p:cNvPicPr preferRelativeResize="0"/>
          <p:nvPr/>
        </p:nvPicPr>
        <p:blipFill rotWithShape="1">
          <a:blip r:embed="rId4">
            <a:alphaModFix/>
          </a:blip>
          <a:srcRect/>
          <a:stretch/>
        </p:blipFill>
        <p:spPr>
          <a:xfrm>
            <a:off x="9809776" y="424656"/>
            <a:ext cx="2046223" cy="780252"/>
          </a:xfrm>
          <a:prstGeom prst="rect">
            <a:avLst/>
          </a:prstGeom>
          <a:noFill/>
          <a:ln>
            <a:noFill/>
          </a:ln>
        </p:spPr>
      </p:pic>
      <p:pic>
        <p:nvPicPr>
          <p:cNvPr id="323" name="Google Shape;323;g1356f88980c_1_0" descr="Изображение"/>
          <p:cNvPicPr preferRelativeResize="0"/>
          <p:nvPr/>
        </p:nvPicPr>
        <p:blipFill rotWithShape="1">
          <a:blip r:embed="rId5">
            <a:alphaModFix/>
          </a:blip>
          <a:srcRect/>
          <a:stretch/>
        </p:blipFill>
        <p:spPr>
          <a:xfrm>
            <a:off x="404999" y="6178409"/>
            <a:ext cx="3445105" cy="472390"/>
          </a:xfrm>
          <a:prstGeom prst="rect">
            <a:avLst/>
          </a:prstGeom>
          <a:noFill/>
          <a:ln>
            <a:noFill/>
          </a:ln>
        </p:spPr>
      </p:pic>
      <p:sp>
        <p:nvSpPr>
          <p:cNvPr id="324" name="Google Shape;324;g1356f88980c_1_0"/>
          <p:cNvSpPr txBox="1"/>
          <p:nvPr/>
        </p:nvSpPr>
        <p:spPr>
          <a:xfrm>
            <a:off x="4611393" y="6363591"/>
            <a:ext cx="34257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325" name="Google Shape;325;g1356f88980c_1_0"/>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sp>
        <p:nvSpPr>
          <p:cNvPr id="2" name="TextBox 1"/>
          <p:cNvSpPr txBox="1"/>
          <p:nvPr/>
        </p:nvSpPr>
        <p:spPr>
          <a:xfrm>
            <a:off x="259308" y="1965279"/>
            <a:ext cx="6277970" cy="4154984"/>
          </a:xfrm>
          <a:prstGeom prst="rect">
            <a:avLst/>
          </a:prstGeom>
          <a:noFill/>
        </p:spPr>
        <p:txBody>
          <a:bodyPr wrap="square" rtlCol="0">
            <a:spAutoFit/>
          </a:bodyPr>
          <a:lstStyle/>
          <a:p>
            <a:r>
              <a:rPr lang="ru-RU" sz="2800" dirty="0">
                <a:solidFill>
                  <a:srgbClr val="002164"/>
                </a:solidFill>
                <a:latin typeface="Impact" pitchFamily="34" charset="0"/>
              </a:rPr>
              <a:t>Каждая технологическая операция представлена:</a:t>
            </a:r>
          </a:p>
          <a:p>
            <a:pPr lvl="5">
              <a:buFont typeface="Wingdings" pitchFamily="2" charset="2"/>
              <a:buChar char="ü"/>
            </a:pPr>
            <a:r>
              <a:rPr lang="ru-RU" sz="1600" b="1" dirty="0" smtClean="0"/>
              <a:t>текстовым </a:t>
            </a:r>
            <a:r>
              <a:rPr lang="ru-RU" sz="1600" b="1" dirty="0"/>
              <a:t>описанием операции</a:t>
            </a:r>
            <a:r>
              <a:rPr lang="ru-RU" sz="1600" dirty="0"/>
              <a:t>, фото и видео для наглядности.</a:t>
            </a:r>
          </a:p>
          <a:p>
            <a:pPr lvl="5">
              <a:buFont typeface="Wingdings" pitchFamily="2" charset="2"/>
              <a:buChar char="ü"/>
            </a:pPr>
            <a:r>
              <a:rPr lang="ru-RU" sz="1600" b="1" dirty="0" smtClean="0"/>
              <a:t>исполнителем</a:t>
            </a:r>
            <a:r>
              <a:rPr lang="ru-RU" sz="1600" dirty="0" smtClean="0"/>
              <a:t> </a:t>
            </a:r>
            <a:r>
              <a:rPr lang="ru-RU" sz="1600" dirty="0"/>
              <a:t>(кто применяет технологию), с перечнем компетенций, указанием в рамках каких образовательных программ и на базе каких образовательных учреждений они получены (кто может помочь в освоении технологии)</a:t>
            </a:r>
          </a:p>
          <a:p>
            <a:pPr lvl="5">
              <a:buFont typeface="Wingdings" pitchFamily="2" charset="2"/>
              <a:buChar char="ü"/>
            </a:pPr>
            <a:r>
              <a:rPr lang="ru-RU" sz="1600" b="1" dirty="0" smtClean="0"/>
              <a:t>используемыми </a:t>
            </a:r>
            <a:r>
              <a:rPr lang="ru-RU" sz="1600" b="1" dirty="0"/>
              <a:t>материалами, инструментами и оборудованием </a:t>
            </a:r>
            <a:r>
              <a:rPr lang="ru-RU" sz="1600" dirty="0"/>
              <a:t>с указанием возможных мест приобретения и производителя (отдельные профили).</a:t>
            </a:r>
          </a:p>
          <a:p>
            <a:pPr>
              <a:buFont typeface="Wingdings" pitchFamily="2" charset="2"/>
              <a:buChar char="ü"/>
            </a:pPr>
            <a:r>
              <a:rPr lang="ru-RU" sz="1600" b="1" dirty="0"/>
              <a:t>На странице технологии представлены </a:t>
            </a:r>
            <a:r>
              <a:rPr lang="ru-RU" sz="1600" dirty="0"/>
              <a:t>подобные технологии, что позволяет сделать выбор в пользу более перспективной. Указаны организации, пользователи использовавшие данную технологию. </a:t>
            </a:r>
          </a:p>
        </p:txBody>
      </p:sp>
    </p:spTree>
    <p:extLst>
      <p:ext uri="{BB962C8B-B14F-4D97-AF65-F5344CB8AC3E}">
        <p14:creationId xmlns="" xmlns:p14="http://schemas.microsoft.com/office/powerpoint/2010/main" val="13618790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1356f88980c_1_0"/>
          <p:cNvSpPr txBox="1">
            <a:spLocks noGrp="1"/>
          </p:cNvSpPr>
          <p:nvPr>
            <p:ph type="title"/>
          </p:nvPr>
        </p:nvSpPr>
        <p:spPr>
          <a:xfrm>
            <a:off x="336000" y="451782"/>
            <a:ext cx="10151400" cy="726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33A1D8"/>
              </a:buClr>
              <a:buSzPts val="4800"/>
              <a:buNone/>
            </a:pPr>
            <a:r>
              <a:rPr lang="ru-RU" sz="4800" cap="none" dirty="0">
                <a:solidFill>
                  <a:srgbClr val="33A1D8"/>
                </a:solidFill>
                <a:latin typeface="Impact" pitchFamily="34" charset="0"/>
                <a:sym typeface="Arial"/>
              </a:rPr>
              <a:t>СУТЬ ПРОЕКТА</a:t>
            </a:r>
            <a:endParaRPr sz="4800" cap="none">
              <a:solidFill>
                <a:srgbClr val="33A1D8"/>
              </a:solidFill>
              <a:latin typeface="Impact" pitchFamily="34" charset="0"/>
              <a:sym typeface="Arial"/>
            </a:endParaRPr>
          </a:p>
        </p:txBody>
      </p:sp>
      <p:sp>
        <p:nvSpPr>
          <p:cNvPr id="320" name="Google Shape;320;g1356f88980c_1_0"/>
          <p:cNvSpPr txBox="1">
            <a:spLocks noGrp="1"/>
          </p:cNvSpPr>
          <p:nvPr>
            <p:ph type="body" idx="1"/>
          </p:nvPr>
        </p:nvSpPr>
        <p:spPr>
          <a:xfrm>
            <a:off x="313899" y="1460310"/>
            <a:ext cx="11627892" cy="47165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00"/>
              </a:spcBef>
              <a:spcAft>
                <a:spcPts val="0"/>
              </a:spcAft>
              <a:buClr>
                <a:srgbClr val="000000"/>
              </a:buClr>
              <a:buSzPts val="2200"/>
              <a:buNone/>
            </a:pPr>
            <a:r>
              <a:rPr lang="ru-RU" dirty="0" smtClean="0">
                <a:solidFill>
                  <a:srgbClr val="002164"/>
                </a:solidFill>
                <a:latin typeface="Impact" pitchFamily="34" charset="0"/>
              </a:rPr>
              <a:t>РОЛИ ПОЛЬЗОВАТЕЛЕЙ И СЦЕНАРИИ ИХ </a:t>
            </a:r>
            <a:r>
              <a:rPr lang="ru-RU" dirty="0" smtClean="0">
                <a:solidFill>
                  <a:srgbClr val="002164"/>
                </a:solidFill>
                <a:latin typeface="Impact" pitchFamily="34" charset="0"/>
              </a:rPr>
              <a:t>ДЕЙСТВИЙ</a:t>
            </a:r>
            <a:endParaRPr lang="ru-RU" sz="1400" dirty="0">
              <a:solidFill>
                <a:srgbClr val="002164"/>
              </a:solidFill>
              <a:latin typeface="Roboto"/>
              <a:ea typeface="Roboto"/>
              <a:sym typeface="Roboto"/>
            </a:endParaRPr>
          </a:p>
          <a:p>
            <a:pPr marL="0" lvl="0" indent="0" algn="l" rtl="0">
              <a:lnSpc>
                <a:spcPct val="100000"/>
              </a:lnSpc>
              <a:spcBef>
                <a:spcPts val="500"/>
              </a:spcBef>
              <a:spcAft>
                <a:spcPts val="0"/>
              </a:spcAft>
              <a:buClr>
                <a:srgbClr val="000000"/>
              </a:buClr>
              <a:buSzPts val="2200"/>
              <a:buNone/>
            </a:pPr>
            <a:r>
              <a:rPr lang="ru-RU" spc="30" dirty="0" smtClean="0">
                <a:solidFill>
                  <a:srgbClr val="002164"/>
                </a:solidFill>
                <a:latin typeface="Impact" pitchFamily="34" charset="0"/>
                <a:ea typeface="Roboto"/>
                <a:cs typeface="Roboto"/>
                <a:sym typeface="Roboto"/>
              </a:rPr>
              <a:t>Переход </a:t>
            </a:r>
            <a:r>
              <a:rPr lang="ru-RU" spc="30" dirty="0">
                <a:solidFill>
                  <a:srgbClr val="002164"/>
                </a:solidFill>
                <a:latin typeface="Impact" pitchFamily="34" charset="0"/>
                <a:ea typeface="Roboto"/>
                <a:cs typeface="Roboto"/>
                <a:sym typeface="Roboto"/>
              </a:rPr>
              <a:t>от одной технологии к другой </a:t>
            </a:r>
            <a:r>
              <a:rPr lang="ru-RU" sz="1800" dirty="0">
                <a:latin typeface="Roboto"/>
                <a:ea typeface="Roboto"/>
                <a:cs typeface="Roboto"/>
                <a:sym typeface="Roboto"/>
              </a:rPr>
              <a:t>формализован в рамках отдельного процесса. Описанные сценарии могут стать реальной поддержкой для технологического преобразования страны, привлечения к данному процессу широкой аудитории. Это </a:t>
            </a:r>
            <a:r>
              <a:rPr lang="ru-RU" sz="1800" dirty="0" smtClean="0">
                <a:latin typeface="Roboto"/>
                <a:ea typeface="Roboto"/>
                <a:cs typeface="Roboto"/>
                <a:sym typeface="Roboto"/>
              </a:rPr>
              <a:t>ещё </a:t>
            </a:r>
            <a:r>
              <a:rPr lang="ru-RU" sz="1800" dirty="0">
                <a:latin typeface="Roboto"/>
                <a:ea typeface="Roboto"/>
                <a:cs typeface="Roboto"/>
                <a:sym typeface="Roboto"/>
              </a:rPr>
              <a:t>один пример того как взаимосвязанные данные позволяют выстраивать новые сценарии взаимодействия.</a:t>
            </a:r>
            <a:endParaRPr sz="1800" dirty="0">
              <a:latin typeface="Roboto"/>
              <a:ea typeface="Roboto"/>
              <a:cs typeface="Roboto"/>
              <a:sym typeface="Roboto"/>
            </a:endParaRPr>
          </a:p>
          <a:p>
            <a:pPr marL="0" lvl="0" indent="0" algn="l" rtl="0">
              <a:lnSpc>
                <a:spcPct val="100000"/>
              </a:lnSpc>
              <a:spcBef>
                <a:spcPts val="500"/>
              </a:spcBef>
              <a:spcAft>
                <a:spcPts val="0"/>
              </a:spcAft>
              <a:buNone/>
            </a:pPr>
            <a:endParaRPr sz="1800" dirty="0"/>
          </a:p>
          <a:p>
            <a:pPr marL="0" lvl="0" indent="0" algn="l" rtl="0">
              <a:lnSpc>
                <a:spcPct val="100000"/>
              </a:lnSpc>
              <a:spcBef>
                <a:spcPts val="500"/>
              </a:spcBef>
              <a:spcAft>
                <a:spcPts val="0"/>
              </a:spcAft>
              <a:buClr>
                <a:srgbClr val="000000"/>
              </a:buClr>
              <a:buSzPts val="2200"/>
              <a:buNone/>
            </a:pPr>
            <a:endParaRPr sz="1800" dirty="0"/>
          </a:p>
          <a:p>
            <a:pPr marL="0" lvl="0" indent="0" algn="l" rtl="0">
              <a:lnSpc>
                <a:spcPct val="100000"/>
              </a:lnSpc>
              <a:spcBef>
                <a:spcPts val="0"/>
              </a:spcBef>
              <a:spcAft>
                <a:spcPts val="0"/>
              </a:spcAft>
              <a:buClr>
                <a:srgbClr val="000000"/>
              </a:buClr>
              <a:buSzPts val="2200"/>
              <a:buNone/>
            </a:pPr>
            <a:endParaRPr sz="1800" dirty="0">
              <a:highlight>
                <a:srgbClr val="FEFEFE"/>
              </a:highlight>
              <a:latin typeface="Roboto"/>
              <a:ea typeface="Roboto"/>
              <a:cs typeface="Roboto"/>
              <a:sym typeface="Roboto"/>
            </a:endParaRPr>
          </a:p>
          <a:p>
            <a:pPr marL="0" lvl="0" indent="0" algn="l" rtl="0">
              <a:lnSpc>
                <a:spcPct val="100000"/>
              </a:lnSpc>
              <a:spcBef>
                <a:spcPts val="0"/>
              </a:spcBef>
              <a:spcAft>
                <a:spcPts val="0"/>
              </a:spcAft>
              <a:buClr>
                <a:srgbClr val="000000"/>
              </a:buClr>
              <a:buSzPts val="2200"/>
              <a:buNone/>
            </a:pPr>
            <a:endParaRPr sz="1600" u="sng" dirty="0">
              <a:highlight>
                <a:srgbClr val="FEFEFE"/>
              </a:highlight>
              <a:latin typeface="Roboto"/>
              <a:ea typeface="Roboto"/>
              <a:cs typeface="Roboto"/>
              <a:sym typeface="Roboto"/>
            </a:endParaRPr>
          </a:p>
        </p:txBody>
      </p:sp>
      <p:sp>
        <p:nvSpPr>
          <p:cNvPr id="321" name="Google Shape;321;g1356f88980c_1_0"/>
          <p:cNvSpPr txBox="1"/>
          <p:nvPr/>
        </p:nvSpPr>
        <p:spPr>
          <a:xfrm>
            <a:off x="336000" y="1053325"/>
            <a:ext cx="100926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600" b="0" i="0" u="none" strike="noStrike" cap="none" dirty="0">
                <a:solidFill>
                  <a:srgbClr val="000000"/>
                </a:solidFill>
                <a:latin typeface="Arial"/>
                <a:ea typeface="Arial"/>
                <a:cs typeface="Arial"/>
                <a:sym typeface="Arial"/>
              </a:rPr>
              <a:t>Краткое описание предлагаемого решения</a:t>
            </a:r>
            <a:endParaRPr sz="1600" b="0" i="0" u="none" strike="noStrike" cap="none">
              <a:solidFill>
                <a:srgbClr val="000000"/>
              </a:solidFill>
              <a:latin typeface="Arial"/>
              <a:ea typeface="Arial"/>
              <a:cs typeface="Arial"/>
              <a:sym typeface="Arial"/>
            </a:endParaRPr>
          </a:p>
        </p:txBody>
      </p:sp>
      <p:pic>
        <p:nvPicPr>
          <p:cNvPr id="322" name="Google Shape;322;g1356f88980c_1_0" descr="Изображение"/>
          <p:cNvPicPr preferRelativeResize="0"/>
          <p:nvPr/>
        </p:nvPicPr>
        <p:blipFill rotWithShape="1">
          <a:blip r:embed="rId3">
            <a:alphaModFix/>
          </a:blip>
          <a:srcRect/>
          <a:stretch/>
        </p:blipFill>
        <p:spPr>
          <a:xfrm>
            <a:off x="9809776" y="424656"/>
            <a:ext cx="2046223" cy="780252"/>
          </a:xfrm>
          <a:prstGeom prst="rect">
            <a:avLst/>
          </a:prstGeom>
          <a:noFill/>
          <a:ln>
            <a:noFill/>
          </a:ln>
        </p:spPr>
      </p:pic>
      <p:cxnSp>
        <p:nvCxnSpPr>
          <p:cNvPr id="325" name="Google Shape;325;g1356f88980c_1_0"/>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pic>
        <p:nvPicPr>
          <p:cNvPr id="9" name="Рисунок 8" descr="1_КООПСЕТЬ_разработана_для_создателей_семейных_родовых_поместий_АСИ.jpg"/>
          <p:cNvPicPr>
            <a:picLocks noChangeAspect="1"/>
          </p:cNvPicPr>
          <p:nvPr/>
        </p:nvPicPr>
        <p:blipFill>
          <a:blip r:embed="rId4"/>
          <a:stretch>
            <a:fillRect/>
          </a:stretch>
        </p:blipFill>
        <p:spPr>
          <a:xfrm>
            <a:off x="1378424" y="3478485"/>
            <a:ext cx="9021170" cy="2519706"/>
          </a:xfrm>
          <a:prstGeom prst="rect">
            <a:avLst/>
          </a:prstGeom>
        </p:spPr>
      </p:pic>
      <p:pic>
        <p:nvPicPr>
          <p:cNvPr id="19" name="Google Shape;223;g13337820474_0_76" descr="Изображение"/>
          <p:cNvPicPr preferRelativeResize="0"/>
          <p:nvPr/>
        </p:nvPicPr>
        <p:blipFill rotWithShape="1">
          <a:blip r:embed="rId5">
            <a:alphaModFix/>
          </a:blip>
          <a:srcRect/>
          <a:stretch/>
        </p:blipFill>
        <p:spPr>
          <a:xfrm>
            <a:off x="557399" y="6330809"/>
            <a:ext cx="3445105" cy="472390"/>
          </a:xfrm>
          <a:prstGeom prst="rect">
            <a:avLst/>
          </a:prstGeom>
          <a:noFill/>
          <a:ln>
            <a:noFill/>
          </a:ln>
        </p:spPr>
      </p:pic>
      <p:sp>
        <p:nvSpPr>
          <p:cNvPr id="20" name="Google Shape;224;g13337820474_0_76"/>
          <p:cNvSpPr txBox="1"/>
          <p:nvPr/>
        </p:nvSpPr>
        <p:spPr>
          <a:xfrm>
            <a:off x="4763793" y="6515991"/>
            <a:ext cx="34257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spTree>
    <p:extLst>
      <p:ext uri="{BB962C8B-B14F-4D97-AF65-F5344CB8AC3E}">
        <p14:creationId xmlns="" xmlns:p14="http://schemas.microsoft.com/office/powerpoint/2010/main" val="6393647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1356f88980c_1_0"/>
          <p:cNvSpPr txBox="1">
            <a:spLocks noGrp="1"/>
          </p:cNvSpPr>
          <p:nvPr>
            <p:ph type="title"/>
          </p:nvPr>
        </p:nvSpPr>
        <p:spPr>
          <a:xfrm>
            <a:off x="336000" y="451782"/>
            <a:ext cx="10151400" cy="726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33A1D8"/>
              </a:buClr>
              <a:buSzPts val="4800"/>
              <a:buNone/>
            </a:pPr>
            <a:r>
              <a:rPr lang="ru-RU" sz="4800" cap="none" dirty="0">
                <a:solidFill>
                  <a:srgbClr val="33A1D8"/>
                </a:solidFill>
                <a:latin typeface="Impact" pitchFamily="34" charset="0"/>
                <a:sym typeface="Arial"/>
              </a:rPr>
              <a:t>СУТЬ ПРОЕКТА</a:t>
            </a:r>
            <a:endParaRPr sz="4800" cap="none">
              <a:solidFill>
                <a:srgbClr val="33A1D8"/>
              </a:solidFill>
              <a:latin typeface="Impact" pitchFamily="34" charset="0"/>
              <a:sym typeface="Arial"/>
            </a:endParaRPr>
          </a:p>
        </p:txBody>
      </p:sp>
      <p:sp>
        <p:nvSpPr>
          <p:cNvPr id="320" name="Google Shape;320;g1356f88980c_1_0"/>
          <p:cNvSpPr txBox="1">
            <a:spLocks noGrp="1"/>
          </p:cNvSpPr>
          <p:nvPr>
            <p:ph type="body" idx="1"/>
          </p:nvPr>
        </p:nvSpPr>
        <p:spPr>
          <a:xfrm>
            <a:off x="333232" y="1498079"/>
            <a:ext cx="11540319" cy="462976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500"/>
              </a:spcBef>
              <a:spcAft>
                <a:spcPts val="0"/>
              </a:spcAft>
              <a:buClr>
                <a:srgbClr val="000000"/>
              </a:buClr>
              <a:buSzPts val="2200"/>
              <a:buNone/>
            </a:pPr>
            <a:r>
              <a:rPr lang="ru-RU" dirty="0" smtClean="0">
                <a:solidFill>
                  <a:srgbClr val="002164"/>
                </a:solidFill>
                <a:latin typeface="Impact" pitchFamily="34" charset="0"/>
              </a:rPr>
              <a:t>ФУНКЦИОНАЛ</a:t>
            </a:r>
            <a:endParaRPr lang="ru-RU" dirty="0" smtClean="0">
              <a:solidFill>
                <a:srgbClr val="002164"/>
              </a:solidFill>
              <a:latin typeface="Impact" pitchFamily="34" charset="0"/>
              <a:ea typeface="Roboto"/>
              <a:sym typeface="Roboto"/>
            </a:endParaRPr>
          </a:p>
          <a:p>
            <a:pPr marL="0" lvl="0" indent="0" algn="l" rtl="0">
              <a:lnSpc>
                <a:spcPct val="100000"/>
              </a:lnSpc>
              <a:spcBef>
                <a:spcPts val="500"/>
              </a:spcBef>
              <a:spcAft>
                <a:spcPts val="0"/>
              </a:spcAft>
              <a:buClr>
                <a:srgbClr val="000000"/>
              </a:buClr>
              <a:buSzPts val="2200"/>
              <a:buNone/>
            </a:pPr>
            <a:r>
              <a:rPr lang="ru-RU" dirty="0" smtClean="0">
                <a:solidFill>
                  <a:srgbClr val="002164"/>
                </a:solidFill>
                <a:latin typeface="Impact" pitchFamily="34" charset="0"/>
                <a:ea typeface="Roboto" charset="0"/>
                <a:cs typeface="Roboto"/>
                <a:sym typeface="Roboto"/>
              </a:rPr>
              <a:t>ЗАЧЕМ </a:t>
            </a:r>
            <a:r>
              <a:rPr lang="ru-RU" dirty="0">
                <a:solidFill>
                  <a:srgbClr val="002164"/>
                </a:solidFill>
                <a:latin typeface="Impact" pitchFamily="34" charset="0"/>
                <a:ea typeface="Roboto" charset="0"/>
                <a:cs typeface="Roboto"/>
                <a:sym typeface="Roboto"/>
              </a:rPr>
              <a:t>НУЖНО МОБИЛЬНОЕ </a:t>
            </a:r>
            <a:r>
              <a:rPr lang="ru-RU" dirty="0" smtClean="0">
                <a:solidFill>
                  <a:srgbClr val="002164"/>
                </a:solidFill>
                <a:latin typeface="Impact" pitchFamily="34" charset="0"/>
                <a:ea typeface="Roboto" charset="0"/>
                <a:cs typeface="Roboto"/>
                <a:sym typeface="Roboto"/>
              </a:rPr>
              <a:t>ПРИЛОЖЕНИЕ  САДОВОМУ ТОВАРИЩЕСТВУ?</a:t>
            </a:r>
          </a:p>
          <a:p>
            <a:pPr marL="0" indent="0">
              <a:lnSpc>
                <a:spcPct val="100000"/>
              </a:lnSpc>
              <a:buClr>
                <a:srgbClr val="000000"/>
              </a:buClr>
              <a:buSzPts val="2200"/>
              <a:buFont typeface="Wingdings" pitchFamily="2" charset="2"/>
              <a:buChar char="ü"/>
            </a:pPr>
            <a:r>
              <a:rPr lang="ru-RU" sz="1600" b="1" dirty="0" smtClean="0">
                <a:solidFill>
                  <a:schemeClr val="accent1">
                    <a:lumMod val="75000"/>
                  </a:schemeClr>
                </a:solidFill>
                <a:latin typeface="Roboto" charset="0"/>
                <a:ea typeface="Roboto" charset="0"/>
                <a:cs typeface="Roboto"/>
                <a:sym typeface="Roboto"/>
              </a:rPr>
              <a:t> Инструмент </a:t>
            </a:r>
            <a:r>
              <a:rPr lang="ru-RU" sz="1600" b="1" dirty="0">
                <a:solidFill>
                  <a:schemeClr val="accent1">
                    <a:lumMod val="75000"/>
                  </a:schemeClr>
                </a:solidFill>
                <a:latin typeface="Roboto" charset="0"/>
                <a:ea typeface="Roboto" charset="0"/>
                <a:cs typeface="Roboto"/>
                <a:sym typeface="Roboto"/>
              </a:rPr>
              <a:t>донесения </a:t>
            </a:r>
            <a:r>
              <a:rPr lang="ru-RU" sz="1600" b="1" dirty="0" smtClean="0">
                <a:solidFill>
                  <a:schemeClr val="accent1">
                    <a:lumMod val="75000"/>
                  </a:schemeClr>
                </a:solidFill>
                <a:latin typeface="Roboto" charset="0"/>
                <a:ea typeface="Roboto" charset="0"/>
                <a:cs typeface="Roboto"/>
                <a:sym typeface="Roboto"/>
              </a:rPr>
              <a:t>информации </a:t>
            </a:r>
            <a:r>
              <a:rPr lang="ru-RU" sz="1600" dirty="0" smtClean="0">
                <a:latin typeface="Roboto" charset="0"/>
                <a:ea typeface="Roboto" charset="0"/>
                <a:cs typeface="Roboto"/>
                <a:sym typeface="Roboto"/>
              </a:rPr>
              <a:t>Новости</a:t>
            </a:r>
            <a:r>
              <a:rPr lang="ru-RU" sz="1600" dirty="0">
                <a:latin typeface="Roboto" charset="0"/>
                <a:ea typeface="Roboto" charset="0"/>
                <a:cs typeface="Roboto"/>
                <a:sym typeface="Roboto"/>
              </a:rPr>
              <a:t>, объявления, результаты собраний, уведомления. Вся информация доступна членам товарищества 24/7</a:t>
            </a:r>
            <a:r>
              <a:rPr lang="ru-RU" sz="1600" dirty="0" smtClean="0">
                <a:latin typeface="Roboto" charset="0"/>
                <a:ea typeface="Roboto" charset="0"/>
                <a:cs typeface="Roboto"/>
                <a:sym typeface="Roboto"/>
              </a:rPr>
              <a:t>;</a:t>
            </a:r>
          </a:p>
          <a:p>
            <a:pPr marL="0" indent="0">
              <a:lnSpc>
                <a:spcPct val="100000"/>
              </a:lnSpc>
              <a:buClr>
                <a:srgbClr val="000000"/>
              </a:buClr>
              <a:buSzPts val="2200"/>
              <a:buFont typeface="Wingdings" pitchFamily="2" charset="2"/>
              <a:buChar char="ü"/>
            </a:pPr>
            <a:r>
              <a:rPr lang="ru-RU" sz="1600" b="1" dirty="0" smtClean="0">
                <a:solidFill>
                  <a:schemeClr val="accent1">
                    <a:lumMod val="75000"/>
                  </a:schemeClr>
                </a:solidFill>
                <a:latin typeface="Roboto" charset="0"/>
                <a:ea typeface="Roboto" charset="0"/>
                <a:cs typeface="Roboto"/>
                <a:sym typeface="Roboto"/>
              </a:rPr>
              <a:t> Документы </a:t>
            </a:r>
            <a:r>
              <a:rPr lang="ru-RU" sz="1600" dirty="0" smtClean="0">
                <a:latin typeface="Roboto" charset="0"/>
                <a:ea typeface="Roboto" charset="0"/>
                <a:cs typeface="Roboto"/>
                <a:sym typeface="Roboto"/>
              </a:rPr>
              <a:t>Устав</a:t>
            </a:r>
            <a:r>
              <a:rPr lang="ru-RU" sz="1600" dirty="0">
                <a:latin typeface="Roboto" charset="0"/>
                <a:ea typeface="Roboto" charset="0"/>
                <a:cs typeface="Roboto"/>
                <a:sym typeface="Roboto"/>
              </a:rPr>
              <a:t>, сметы, отчёты, протоколы, тарифы и прочая информация всегда под рукой</a:t>
            </a:r>
            <a:r>
              <a:rPr lang="ru-RU" sz="1600" dirty="0" smtClean="0">
                <a:latin typeface="Roboto" charset="0"/>
                <a:ea typeface="Roboto" charset="0"/>
                <a:cs typeface="Roboto"/>
                <a:sym typeface="Roboto"/>
              </a:rPr>
              <a:t>;</a:t>
            </a:r>
          </a:p>
          <a:p>
            <a:pPr marL="0" indent="0">
              <a:lnSpc>
                <a:spcPct val="100000"/>
              </a:lnSpc>
              <a:buClr>
                <a:srgbClr val="000000"/>
              </a:buClr>
              <a:buSzPts val="2200"/>
              <a:buFont typeface="Wingdings" pitchFamily="2" charset="2"/>
              <a:buChar char="ü"/>
            </a:pPr>
            <a:r>
              <a:rPr lang="ru-RU" sz="1600" b="1" dirty="0" smtClean="0">
                <a:solidFill>
                  <a:schemeClr val="accent1">
                    <a:lumMod val="75000"/>
                  </a:schemeClr>
                </a:solidFill>
                <a:latin typeface="Roboto" charset="0"/>
                <a:ea typeface="Roboto" charset="0"/>
                <a:cs typeface="Roboto"/>
                <a:sym typeface="Roboto"/>
              </a:rPr>
              <a:t> </a:t>
            </a:r>
            <a:r>
              <a:rPr lang="ru-RU" sz="1600" b="1" dirty="0" smtClean="0">
                <a:solidFill>
                  <a:schemeClr val="accent1">
                    <a:lumMod val="75000"/>
                  </a:schemeClr>
                </a:solidFill>
                <a:latin typeface="Roboto" charset="0"/>
                <a:ea typeface="Roboto" charset="0"/>
                <a:cs typeface="Roboto"/>
                <a:sym typeface="Roboto"/>
              </a:rPr>
              <a:t>Личный кабинет </a:t>
            </a:r>
            <a:r>
              <a:rPr lang="ru-RU" sz="1600" dirty="0" smtClean="0">
                <a:latin typeface="Roboto" charset="0"/>
                <a:ea typeface="Roboto" charset="0"/>
                <a:cs typeface="Roboto"/>
                <a:sym typeface="Roboto"/>
              </a:rPr>
              <a:t>Начисленные </a:t>
            </a:r>
            <a:r>
              <a:rPr lang="ru-RU" sz="1600" dirty="0">
                <a:latin typeface="Roboto" charset="0"/>
                <a:ea typeface="Roboto" charset="0"/>
                <a:cs typeface="Roboto"/>
                <a:sym typeface="Roboto"/>
              </a:rPr>
              <a:t>взносы, задолженность, онлайн оплата, передача показаний счётчиков и многое другое реализовано в личном кабинете</a:t>
            </a:r>
            <a:r>
              <a:rPr lang="ru-RU" sz="1600" dirty="0" smtClean="0">
                <a:latin typeface="Roboto" charset="0"/>
                <a:ea typeface="Roboto" charset="0"/>
                <a:cs typeface="Roboto"/>
                <a:sym typeface="Roboto"/>
              </a:rPr>
              <a:t>;</a:t>
            </a:r>
          </a:p>
          <a:p>
            <a:pPr marL="0" indent="0">
              <a:lnSpc>
                <a:spcPct val="100000"/>
              </a:lnSpc>
              <a:buClr>
                <a:srgbClr val="000000"/>
              </a:buClr>
              <a:buSzPts val="2200"/>
              <a:buFont typeface="Wingdings" pitchFamily="2" charset="2"/>
              <a:buChar char="ü"/>
            </a:pPr>
            <a:r>
              <a:rPr lang="ru-RU" sz="1600" b="1" dirty="0" smtClean="0">
                <a:solidFill>
                  <a:schemeClr val="accent1">
                    <a:lumMod val="75000"/>
                  </a:schemeClr>
                </a:solidFill>
                <a:latin typeface="Roboto" charset="0"/>
                <a:ea typeface="Roboto" charset="0"/>
                <a:cs typeface="Roboto"/>
                <a:sym typeface="Roboto"/>
              </a:rPr>
              <a:t> Голосование </a:t>
            </a:r>
            <a:r>
              <a:rPr lang="ru-RU" sz="1600" dirty="0" smtClean="0">
                <a:latin typeface="Roboto" charset="0"/>
                <a:ea typeface="Roboto" charset="0"/>
                <a:cs typeface="Roboto"/>
                <a:sym typeface="Roboto"/>
              </a:rPr>
              <a:t>Заочное </a:t>
            </a:r>
            <a:r>
              <a:rPr lang="ru-RU" sz="1600" dirty="0">
                <a:latin typeface="Roboto" charset="0"/>
                <a:ea typeface="Roboto" charset="0"/>
                <a:cs typeface="Roboto"/>
                <a:sym typeface="Roboto"/>
              </a:rPr>
              <a:t>и очно-заочное голосование прямо в приложении. </a:t>
            </a:r>
            <a:r>
              <a:rPr lang="ru-RU" sz="1600" dirty="0" smtClean="0">
                <a:latin typeface="Roboto" charset="0"/>
                <a:ea typeface="Roboto" charset="0"/>
                <a:cs typeface="Roboto"/>
                <a:sym typeface="Roboto"/>
              </a:rPr>
              <a:t>Создаете </a:t>
            </a:r>
            <a:r>
              <a:rPr lang="ru-RU" sz="1600" dirty="0">
                <a:latin typeface="Roboto" charset="0"/>
                <a:ea typeface="Roboto" charset="0"/>
                <a:cs typeface="Roboto"/>
                <a:sym typeface="Roboto"/>
              </a:rPr>
              <a:t>голосование, определяете тему, дату и варианты ответов. Скачиваете готовый отчёт и подписанные заполненные бланки. Кворум собран и эпидемиологические нормы в поселении не нарушены</a:t>
            </a:r>
            <a:r>
              <a:rPr lang="ru-RU" sz="1600" dirty="0" smtClean="0">
                <a:latin typeface="Roboto" charset="0"/>
                <a:ea typeface="Roboto" charset="0"/>
                <a:cs typeface="Roboto"/>
                <a:sym typeface="Roboto"/>
              </a:rPr>
              <a:t>!</a:t>
            </a:r>
          </a:p>
          <a:p>
            <a:pPr marL="0" indent="0">
              <a:lnSpc>
                <a:spcPct val="100000"/>
              </a:lnSpc>
              <a:buClr>
                <a:srgbClr val="000000"/>
              </a:buClr>
              <a:buSzPts val="2200"/>
              <a:buFont typeface="Wingdings" pitchFamily="2" charset="2"/>
              <a:buChar char="ü"/>
            </a:pPr>
            <a:r>
              <a:rPr lang="ru-RU" sz="1600" b="1" dirty="0" smtClean="0">
                <a:solidFill>
                  <a:schemeClr val="accent1">
                    <a:lumMod val="75000"/>
                  </a:schemeClr>
                </a:solidFill>
                <a:latin typeface="Roboto" charset="0"/>
                <a:ea typeface="Roboto" charset="0"/>
                <a:cs typeface="Roboto"/>
                <a:sym typeface="Roboto"/>
              </a:rPr>
              <a:t> Взносы </a:t>
            </a:r>
            <a:r>
              <a:rPr lang="ru-RU" sz="1600" dirty="0" smtClean="0">
                <a:latin typeface="Roboto" charset="0"/>
                <a:ea typeface="Roboto" charset="0"/>
                <a:cs typeface="Roboto"/>
                <a:sym typeface="Roboto"/>
              </a:rPr>
              <a:t>Собирайте </a:t>
            </a:r>
            <a:r>
              <a:rPr lang="ru-RU" sz="1600" dirty="0">
                <a:latin typeface="Roboto" charset="0"/>
                <a:ea typeface="Roboto" charset="0"/>
                <a:cs typeface="Roboto"/>
                <a:sym typeface="Roboto"/>
              </a:rPr>
              <a:t>взносы с членов товарищества прямо на сайте вашего Товарищества или при совмещении его с нашим мобильным приложением (вариантов несколько). Удобные способы оплаты и без визитов в </a:t>
            </a:r>
            <a:r>
              <a:rPr lang="ru-RU" sz="1600" dirty="0" err="1" smtClean="0">
                <a:latin typeface="Roboto" charset="0"/>
                <a:ea typeface="Roboto" charset="0"/>
                <a:cs typeface="Roboto"/>
                <a:sym typeface="Roboto"/>
              </a:rPr>
              <a:t>банк.А</a:t>
            </a:r>
            <a:r>
              <a:rPr lang="ru-RU" sz="1600" dirty="0" smtClean="0">
                <a:latin typeface="Roboto" charset="0"/>
                <a:ea typeface="Roboto" charset="0"/>
                <a:cs typeface="Roboto"/>
                <a:sym typeface="Roboto"/>
              </a:rPr>
              <a:t> </a:t>
            </a:r>
            <a:r>
              <a:rPr lang="ru-RU" sz="1600" dirty="0">
                <a:latin typeface="Roboto" charset="0"/>
                <a:ea typeface="Roboto" charset="0"/>
                <a:cs typeface="Roboto"/>
                <a:sym typeface="Roboto"/>
              </a:rPr>
              <a:t>так же интеграция с 1С, АСКУЭ, форум, обратная связь и множество других доступных функций.</a:t>
            </a:r>
            <a:endParaRPr sz="1600" dirty="0">
              <a:latin typeface="Roboto" charset="0"/>
              <a:ea typeface="Roboto" charset="0"/>
            </a:endParaRPr>
          </a:p>
          <a:p>
            <a:pPr marL="0" lvl="0" indent="0" algn="l" rtl="0">
              <a:lnSpc>
                <a:spcPct val="100000"/>
              </a:lnSpc>
              <a:spcBef>
                <a:spcPts val="500"/>
              </a:spcBef>
              <a:spcAft>
                <a:spcPts val="0"/>
              </a:spcAft>
              <a:buClr>
                <a:srgbClr val="000000"/>
              </a:buClr>
              <a:buSzPts val="2200"/>
              <a:buNone/>
            </a:pPr>
            <a:endParaRPr sz="1800" dirty="0"/>
          </a:p>
          <a:p>
            <a:pPr marL="0" lvl="0" indent="0" algn="l" rtl="0">
              <a:lnSpc>
                <a:spcPct val="100000"/>
              </a:lnSpc>
              <a:spcBef>
                <a:spcPts val="0"/>
              </a:spcBef>
              <a:spcAft>
                <a:spcPts val="0"/>
              </a:spcAft>
              <a:buClr>
                <a:srgbClr val="000000"/>
              </a:buClr>
              <a:buSzPts val="2200"/>
              <a:buNone/>
            </a:pPr>
            <a:endParaRPr sz="1800" dirty="0">
              <a:highlight>
                <a:srgbClr val="FEFEFE"/>
              </a:highlight>
              <a:latin typeface="Roboto"/>
              <a:ea typeface="Roboto"/>
              <a:cs typeface="Roboto"/>
              <a:sym typeface="Roboto"/>
            </a:endParaRPr>
          </a:p>
          <a:p>
            <a:pPr marL="0" lvl="0" indent="0" algn="l" rtl="0">
              <a:lnSpc>
                <a:spcPct val="100000"/>
              </a:lnSpc>
              <a:spcBef>
                <a:spcPts val="0"/>
              </a:spcBef>
              <a:spcAft>
                <a:spcPts val="0"/>
              </a:spcAft>
              <a:buClr>
                <a:srgbClr val="000000"/>
              </a:buClr>
              <a:buSzPts val="2200"/>
              <a:buNone/>
            </a:pPr>
            <a:endParaRPr sz="1600" u="sng" dirty="0">
              <a:highlight>
                <a:srgbClr val="FEFEFE"/>
              </a:highlight>
              <a:latin typeface="Roboto"/>
              <a:ea typeface="Roboto"/>
              <a:cs typeface="Roboto"/>
              <a:sym typeface="Roboto"/>
            </a:endParaRPr>
          </a:p>
        </p:txBody>
      </p:sp>
      <p:sp>
        <p:nvSpPr>
          <p:cNvPr id="321" name="Google Shape;321;g1356f88980c_1_0"/>
          <p:cNvSpPr txBox="1"/>
          <p:nvPr/>
        </p:nvSpPr>
        <p:spPr>
          <a:xfrm>
            <a:off x="336000" y="1053325"/>
            <a:ext cx="100926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600" b="0" i="0" u="none" strike="noStrike" cap="none" dirty="0">
                <a:solidFill>
                  <a:srgbClr val="000000"/>
                </a:solidFill>
                <a:latin typeface="Arial"/>
                <a:ea typeface="Arial"/>
                <a:cs typeface="Arial"/>
                <a:sym typeface="Arial"/>
              </a:rPr>
              <a:t>Краткое описание предлагаемого решения</a:t>
            </a:r>
            <a:endParaRPr sz="1600" b="0" i="0" u="none" strike="noStrike" cap="none">
              <a:solidFill>
                <a:srgbClr val="000000"/>
              </a:solidFill>
              <a:latin typeface="Arial"/>
              <a:ea typeface="Arial"/>
              <a:cs typeface="Arial"/>
              <a:sym typeface="Arial"/>
            </a:endParaRPr>
          </a:p>
        </p:txBody>
      </p:sp>
      <p:pic>
        <p:nvPicPr>
          <p:cNvPr id="322" name="Google Shape;322;g1356f88980c_1_0" descr="Изображение"/>
          <p:cNvPicPr preferRelativeResize="0"/>
          <p:nvPr/>
        </p:nvPicPr>
        <p:blipFill rotWithShape="1">
          <a:blip r:embed="rId3">
            <a:alphaModFix/>
          </a:blip>
          <a:srcRect/>
          <a:stretch/>
        </p:blipFill>
        <p:spPr>
          <a:xfrm>
            <a:off x="9809776" y="424656"/>
            <a:ext cx="2046223" cy="780252"/>
          </a:xfrm>
          <a:prstGeom prst="rect">
            <a:avLst/>
          </a:prstGeom>
          <a:noFill/>
          <a:ln>
            <a:noFill/>
          </a:ln>
        </p:spPr>
      </p:pic>
      <p:pic>
        <p:nvPicPr>
          <p:cNvPr id="323" name="Google Shape;323;g1356f88980c_1_0" descr="Изображение"/>
          <p:cNvPicPr preferRelativeResize="0"/>
          <p:nvPr/>
        </p:nvPicPr>
        <p:blipFill rotWithShape="1">
          <a:blip r:embed="rId4">
            <a:alphaModFix/>
          </a:blip>
          <a:srcRect/>
          <a:stretch/>
        </p:blipFill>
        <p:spPr>
          <a:xfrm>
            <a:off x="404999" y="6178409"/>
            <a:ext cx="3445105" cy="472390"/>
          </a:xfrm>
          <a:prstGeom prst="rect">
            <a:avLst/>
          </a:prstGeom>
          <a:noFill/>
          <a:ln>
            <a:noFill/>
          </a:ln>
        </p:spPr>
      </p:pic>
      <p:sp>
        <p:nvSpPr>
          <p:cNvPr id="324" name="Google Shape;324;g1356f88980c_1_0"/>
          <p:cNvSpPr txBox="1"/>
          <p:nvPr/>
        </p:nvSpPr>
        <p:spPr>
          <a:xfrm>
            <a:off x="4611393" y="6363591"/>
            <a:ext cx="34257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325" name="Google Shape;325;g1356f88980c_1_0"/>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spTree>
    <p:extLst>
      <p:ext uri="{BB962C8B-B14F-4D97-AF65-F5344CB8AC3E}">
        <p14:creationId xmlns="" xmlns:p14="http://schemas.microsoft.com/office/powerpoint/2010/main" val="180594797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0;g1356f88980c_1_0"/>
          <p:cNvSpPr txBox="1">
            <a:spLocks/>
          </p:cNvSpPr>
          <p:nvPr/>
        </p:nvSpPr>
        <p:spPr>
          <a:xfrm>
            <a:off x="333232" y="1419248"/>
            <a:ext cx="11540319" cy="485542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500"/>
              </a:spcBef>
              <a:spcAft>
                <a:spcPts val="0"/>
              </a:spcAft>
              <a:buClr>
                <a:srgbClr val="000000"/>
              </a:buClr>
              <a:buSzPts val="2200"/>
              <a:buFont typeface="Arial"/>
              <a:buNone/>
              <a:tabLst/>
              <a:defRPr/>
            </a:pPr>
            <a:r>
              <a:rPr kumimoji="0" lang="ru-RU" sz="2800" b="0" i="0" u="none" strike="noStrike" kern="0" cap="none" spc="0" normalizeH="0" baseline="0" noProof="0" dirty="0" smtClean="0">
                <a:ln>
                  <a:noFill/>
                </a:ln>
                <a:solidFill>
                  <a:srgbClr val="002164"/>
                </a:solidFill>
                <a:effectLst/>
                <a:uLnTx/>
                <a:uFillTx/>
                <a:latin typeface="Impact" pitchFamily="34" charset="0"/>
                <a:ea typeface="Arial"/>
                <a:cs typeface="Arial"/>
                <a:sym typeface="Arial"/>
              </a:rPr>
              <a:t>ФУНКЦИОНАЛ</a:t>
            </a:r>
            <a:endParaRPr kumimoji="0" lang="ru-RU" sz="2800" b="0" i="0" u="none" strike="noStrike" kern="0" cap="none" spc="0" normalizeH="0" baseline="0" noProof="0" dirty="0" smtClean="0">
              <a:ln>
                <a:noFill/>
              </a:ln>
              <a:solidFill>
                <a:srgbClr val="002164"/>
              </a:solidFill>
              <a:effectLst/>
              <a:uLnTx/>
              <a:uFillTx/>
              <a:latin typeface="Impact" pitchFamily="34" charset="0"/>
              <a:ea typeface="Roboto"/>
              <a:cs typeface="Arial"/>
              <a:sym typeface="Roboto"/>
            </a:endParaRPr>
          </a:p>
          <a:p>
            <a:pPr marL="0" marR="0" lvl="0" indent="0" algn="l" defTabSz="914400" rtl="0" eaLnBrk="1" fontAlgn="auto" latinLnBrk="0" hangingPunct="1">
              <a:lnSpc>
                <a:spcPct val="100000"/>
              </a:lnSpc>
              <a:spcBef>
                <a:spcPts val="500"/>
              </a:spcBef>
              <a:spcAft>
                <a:spcPts val="0"/>
              </a:spcAft>
              <a:buClr>
                <a:srgbClr val="000000"/>
              </a:buClr>
              <a:buSzPts val="2200"/>
              <a:buFont typeface="Arial"/>
              <a:buNone/>
              <a:tabLst/>
              <a:defRPr/>
            </a:pPr>
            <a:r>
              <a:rPr kumimoji="0" lang="ru-RU" sz="2800" b="0" i="0" u="none" strike="noStrike" kern="0" cap="none" spc="0" normalizeH="0" baseline="0" noProof="0" dirty="0" smtClean="0">
                <a:ln>
                  <a:noFill/>
                </a:ln>
                <a:solidFill>
                  <a:srgbClr val="002164"/>
                </a:solidFill>
                <a:effectLst/>
                <a:uLnTx/>
                <a:uFillTx/>
                <a:latin typeface="Impact" pitchFamily="34" charset="0"/>
                <a:ea typeface="Roboto" charset="0"/>
                <a:cs typeface="Roboto"/>
                <a:sym typeface="Roboto"/>
              </a:rPr>
              <a:t>ЗАЧЕМ НУЖНО МОБИЛЬНОЕ ПРИЛОЖЕНИЕ  ТОВАРИЩЕСТВУ СОБСТВЕННИКОВ ЖИЛЬЯ?</a:t>
            </a:r>
            <a:r>
              <a:rPr kumimoji="0" lang="ru-RU" sz="2800" b="0" i="0" u="none" strike="noStrike" kern="0" cap="none" spc="0" normalizeH="0" noProof="0" dirty="0" smtClean="0">
                <a:ln>
                  <a:noFill/>
                </a:ln>
                <a:solidFill>
                  <a:srgbClr val="002164"/>
                </a:solidFill>
                <a:effectLst/>
                <a:uLnTx/>
                <a:uFillTx/>
                <a:latin typeface="Impact" pitchFamily="34" charset="0"/>
                <a:ea typeface="Roboto" charset="0"/>
                <a:cs typeface="Roboto"/>
                <a:sym typeface="Roboto"/>
              </a:rPr>
              <a:t> </a:t>
            </a:r>
            <a:r>
              <a:rPr lang="ru-RU" sz="1600" dirty="0" smtClean="0"/>
              <a:t>Воспользовавшись </a:t>
            </a:r>
            <a:r>
              <a:rPr lang="ru-RU" sz="1600" dirty="0" smtClean="0"/>
              <a:t>сервисом, председатель ЖКХ в кратчайший срок предоставит соседям по дому (</a:t>
            </a:r>
            <a:r>
              <a:rPr lang="ru-RU" sz="1600" dirty="0" smtClean="0"/>
              <a:t>абонентами) </a:t>
            </a:r>
            <a:r>
              <a:rPr lang="ru-RU" sz="1600" dirty="0" smtClean="0"/>
              <a:t>полнофункциональный </a:t>
            </a:r>
            <a:r>
              <a:rPr lang="ru-RU" sz="1600" b="1" dirty="0" smtClean="0">
                <a:solidFill>
                  <a:schemeClr val="accent1">
                    <a:lumMod val="75000"/>
                  </a:schemeClr>
                </a:solidFill>
              </a:rPr>
              <a:t>"Личный Кабинет абонента ЖКХ"</a:t>
            </a:r>
            <a:r>
              <a:rPr lang="ru-RU" sz="1600" dirty="0" smtClean="0">
                <a:solidFill>
                  <a:schemeClr val="accent1">
                    <a:lumMod val="75000"/>
                  </a:schemeClr>
                </a:solidFill>
              </a:rPr>
              <a:t>. </a:t>
            </a:r>
            <a:r>
              <a:rPr lang="ru-RU" sz="1600" dirty="0" smtClean="0"/>
              <a:t>Не выходя из дома с ПК или с сотового устройства, абонент сможет:</a:t>
            </a:r>
          </a:p>
          <a:p>
            <a:pPr>
              <a:buFont typeface="Wingdings" pitchFamily="2" charset="2"/>
              <a:buChar char="ü"/>
            </a:pPr>
            <a:r>
              <a:rPr lang="ru-RU" sz="1600" dirty="0" smtClean="0"/>
              <a:t> </a:t>
            </a:r>
            <a:r>
              <a:rPr lang="ru-RU" sz="1600" b="1" dirty="0" smtClean="0">
                <a:solidFill>
                  <a:schemeClr val="accent1">
                    <a:lumMod val="75000"/>
                  </a:schemeClr>
                </a:solidFill>
              </a:rPr>
              <a:t>Ознакомиться </a:t>
            </a:r>
            <a:r>
              <a:rPr lang="ru-RU" sz="1600" b="1" dirty="0" smtClean="0">
                <a:solidFill>
                  <a:schemeClr val="accent1">
                    <a:lumMod val="75000"/>
                  </a:schemeClr>
                </a:solidFill>
              </a:rPr>
              <a:t>с новостями</a:t>
            </a:r>
            <a:r>
              <a:rPr lang="ru-RU" sz="1600" dirty="0" smtClean="0"/>
              <a:t>, планами работ организации, узнать контактные телефоны специалистов организации и любую другую информацию, размещенную на сайте;</a:t>
            </a:r>
          </a:p>
          <a:p>
            <a:pPr>
              <a:buFont typeface="Wingdings" pitchFamily="2" charset="2"/>
              <a:buChar char="ü"/>
            </a:pPr>
            <a:r>
              <a:rPr lang="ru-RU" sz="1600" b="1" dirty="0" smtClean="0">
                <a:solidFill>
                  <a:schemeClr val="accent1">
                    <a:lumMod val="75000"/>
                  </a:schemeClr>
                </a:solidFill>
              </a:rPr>
              <a:t> Подать заявку </a:t>
            </a:r>
            <a:r>
              <a:rPr lang="ru-RU" sz="1600" dirty="0" smtClean="0"/>
              <a:t>в </a:t>
            </a:r>
            <a:r>
              <a:rPr lang="ru-RU" sz="1600" dirty="0" smtClean="0"/>
              <a:t>аварийно-диспетчерскую службу или в сервис платных услуг;</a:t>
            </a:r>
          </a:p>
          <a:p>
            <a:pPr>
              <a:buFont typeface="Wingdings" pitchFamily="2" charset="2"/>
              <a:buChar char="ü"/>
            </a:pPr>
            <a:r>
              <a:rPr lang="ru-RU" sz="1600" dirty="0" smtClean="0"/>
              <a:t> </a:t>
            </a:r>
            <a:r>
              <a:rPr lang="ru-RU" sz="1600" b="1" dirty="0" smtClean="0">
                <a:solidFill>
                  <a:schemeClr val="accent1">
                    <a:lumMod val="75000"/>
                  </a:schemeClr>
                </a:solidFill>
              </a:rPr>
              <a:t>Распечатать</a:t>
            </a:r>
            <a:r>
              <a:rPr lang="ru-RU" sz="1600" dirty="0" smtClean="0"/>
              <a:t> </a:t>
            </a:r>
            <a:r>
              <a:rPr lang="ru-RU" sz="1600" dirty="0" smtClean="0"/>
              <a:t>копию квитанции для оплаты услуг ЖКХ;</a:t>
            </a:r>
          </a:p>
          <a:p>
            <a:pPr>
              <a:buFont typeface="Wingdings" pitchFamily="2" charset="2"/>
              <a:buChar char="ü"/>
            </a:pPr>
            <a:r>
              <a:rPr lang="ru-RU" sz="1600" dirty="0" smtClean="0"/>
              <a:t> </a:t>
            </a:r>
            <a:r>
              <a:rPr lang="ru-RU" sz="1600" b="1" dirty="0" smtClean="0">
                <a:solidFill>
                  <a:schemeClr val="accent1">
                    <a:lumMod val="75000"/>
                  </a:schemeClr>
                </a:solidFill>
              </a:rPr>
              <a:t>Занести </a:t>
            </a:r>
            <a:r>
              <a:rPr lang="ru-RU" sz="1600" b="1" dirty="0" smtClean="0">
                <a:solidFill>
                  <a:schemeClr val="accent1">
                    <a:lumMod val="75000"/>
                  </a:schemeClr>
                </a:solidFill>
              </a:rPr>
              <a:t>показания </a:t>
            </a:r>
            <a:r>
              <a:rPr lang="ru-RU" sz="1600" dirty="0" smtClean="0"/>
              <a:t>индивидуальных счетчиков и приборов учета коммунальных услуг;</a:t>
            </a:r>
          </a:p>
          <a:p>
            <a:pPr>
              <a:buFont typeface="Wingdings" pitchFamily="2" charset="2"/>
              <a:buChar char="ü"/>
            </a:pPr>
            <a:r>
              <a:rPr lang="ru-RU" sz="1600" dirty="0" smtClean="0"/>
              <a:t> </a:t>
            </a:r>
            <a:r>
              <a:rPr lang="ru-RU" sz="1600" b="1" dirty="0" smtClean="0">
                <a:solidFill>
                  <a:schemeClr val="accent1">
                    <a:lumMod val="75000"/>
                  </a:schemeClr>
                </a:solidFill>
              </a:rPr>
              <a:t>Произвести </a:t>
            </a:r>
            <a:r>
              <a:rPr lang="ru-RU" sz="1600" b="1" dirty="0" smtClean="0">
                <a:solidFill>
                  <a:schemeClr val="accent1">
                    <a:lumMod val="75000"/>
                  </a:schemeClr>
                </a:solidFill>
              </a:rPr>
              <a:t>оплату </a:t>
            </a:r>
            <a:r>
              <a:rPr lang="ru-RU" sz="1600" dirty="0" smtClean="0"/>
              <a:t>услуг с использованием системы интернет – </a:t>
            </a:r>
            <a:r>
              <a:rPr lang="ru-RU" sz="1600" dirty="0" err="1" smtClean="0"/>
              <a:t>эквайринга</a:t>
            </a:r>
            <a:r>
              <a:rPr lang="ru-RU" sz="1600" dirty="0" smtClean="0"/>
              <a:t> (оплата услуг через интернет-сайт с использованием банковских карт, в том числе МИР);</a:t>
            </a:r>
          </a:p>
          <a:p>
            <a:pPr>
              <a:buFont typeface="Wingdings" pitchFamily="2" charset="2"/>
              <a:buChar char="ü"/>
            </a:pPr>
            <a:r>
              <a:rPr lang="ru-RU" sz="1600" dirty="0" smtClean="0"/>
              <a:t> </a:t>
            </a:r>
            <a:r>
              <a:rPr lang="ru-RU" sz="1600" b="1" dirty="0" smtClean="0">
                <a:solidFill>
                  <a:schemeClr val="accent1">
                    <a:lumMod val="75000"/>
                  </a:schemeClr>
                </a:solidFill>
              </a:rPr>
              <a:t>Посмотреть </a:t>
            </a:r>
            <a:r>
              <a:rPr lang="ru-RU" sz="1600" b="1" dirty="0" smtClean="0">
                <a:solidFill>
                  <a:schemeClr val="accent1">
                    <a:lumMod val="75000"/>
                  </a:schemeClr>
                </a:solidFill>
              </a:rPr>
              <a:t>список услуг</a:t>
            </a:r>
            <a:r>
              <a:rPr lang="ru-RU" sz="1600" dirty="0" smtClean="0"/>
              <a:t>, по которым начислена квартплата, и проверить тарифы и нормативы;</a:t>
            </a:r>
          </a:p>
          <a:p>
            <a:pPr>
              <a:buFont typeface="Wingdings" pitchFamily="2" charset="2"/>
              <a:buChar char="ü"/>
            </a:pPr>
            <a:r>
              <a:rPr lang="ru-RU" sz="1600" dirty="0" smtClean="0"/>
              <a:t> </a:t>
            </a:r>
            <a:r>
              <a:rPr lang="ru-RU" sz="1600" b="1" dirty="0" smtClean="0">
                <a:solidFill>
                  <a:schemeClr val="accent1">
                    <a:lumMod val="75000"/>
                  </a:schemeClr>
                </a:solidFill>
              </a:rPr>
              <a:t>Проконтролировать</a:t>
            </a:r>
            <a:r>
              <a:rPr lang="ru-RU" sz="1600" dirty="0" smtClean="0"/>
              <a:t>, учтена ли оплата коммунальных услуг;</a:t>
            </a:r>
          </a:p>
          <a:p>
            <a:pPr>
              <a:buFont typeface="Wingdings" pitchFamily="2" charset="2"/>
              <a:buChar char="ü"/>
            </a:pPr>
            <a:r>
              <a:rPr lang="ru-RU" sz="1600" dirty="0" smtClean="0"/>
              <a:t> </a:t>
            </a:r>
            <a:r>
              <a:rPr lang="ru-RU" sz="1600" b="1" dirty="0" smtClean="0">
                <a:solidFill>
                  <a:schemeClr val="accent1">
                    <a:lumMod val="75000"/>
                  </a:schemeClr>
                </a:solidFill>
              </a:rPr>
              <a:t>Выписка </a:t>
            </a:r>
            <a:r>
              <a:rPr lang="ru-RU" sz="1600" b="1" dirty="0" smtClean="0">
                <a:solidFill>
                  <a:schemeClr val="accent1">
                    <a:lumMod val="75000"/>
                  </a:schemeClr>
                </a:solidFill>
              </a:rPr>
              <a:t>со счёта за указанный период </a:t>
            </a:r>
            <a:r>
              <a:rPr lang="ru-RU" sz="1600" dirty="0" smtClean="0"/>
              <a:t>по начислению, оплате, </a:t>
            </a:r>
            <a:r>
              <a:rPr lang="ru-RU" sz="1600" dirty="0" smtClean="0"/>
              <a:t>задолженности.</a:t>
            </a:r>
          </a:p>
          <a:p>
            <a:endParaRPr lang="ru-RU" sz="300" dirty="0" smtClean="0"/>
          </a:p>
          <a:p>
            <a:r>
              <a:rPr lang="ru-RU" sz="1600" b="1" dirty="0" smtClean="0">
                <a:solidFill>
                  <a:schemeClr val="accent1">
                    <a:lumMod val="75000"/>
                  </a:schemeClr>
                </a:solidFill>
              </a:rPr>
              <a:t>Предприятия ЖКХ </a:t>
            </a:r>
            <a:r>
              <a:rPr lang="ru-RU" sz="1600" b="1" dirty="0" smtClean="0">
                <a:solidFill>
                  <a:schemeClr val="accent1">
                    <a:lumMod val="75000"/>
                  </a:schemeClr>
                </a:solidFill>
              </a:rPr>
              <a:t>смогут получать необходимые им данные в системе платформы.</a:t>
            </a:r>
            <a:endParaRPr kumimoji="0" lang="ru-RU" sz="1600" b="1" i="0" u="none" strike="noStrike" kern="0" cap="none" spc="0" normalizeH="0" baseline="0" noProof="0" dirty="0" smtClean="0">
              <a:ln>
                <a:noFill/>
              </a:ln>
              <a:solidFill>
                <a:schemeClr val="accent1">
                  <a:lumMod val="75000"/>
                </a:schemeClr>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lang="ru-RU" sz="1800" b="0" i="0" u="none" strike="noStrike" kern="0" cap="none" spc="0" normalizeH="0" baseline="0" noProof="0" dirty="0" smtClean="0">
              <a:ln>
                <a:noFill/>
              </a:ln>
              <a:solidFill>
                <a:srgbClr val="000000"/>
              </a:solidFill>
              <a:effectLst/>
              <a:highlight>
                <a:srgbClr val="FEFEFE"/>
              </a:highlight>
              <a:uLnTx/>
              <a:uFillTx/>
              <a:latin typeface="Roboto"/>
              <a:ea typeface="Roboto"/>
              <a:cs typeface="Roboto"/>
              <a:sym typeface="Roboto"/>
            </a:endParaRPr>
          </a:p>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endParaRPr kumimoji="0" lang="ru-RU" sz="1600" b="0" i="0" u="sng" strike="noStrike" kern="0" cap="none" spc="0" normalizeH="0" baseline="0" noProof="0" dirty="0">
              <a:ln>
                <a:noFill/>
              </a:ln>
              <a:solidFill>
                <a:srgbClr val="000000"/>
              </a:solidFill>
              <a:effectLst/>
              <a:highlight>
                <a:srgbClr val="FEFEFE"/>
              </a:highlight>
              <a:uLnTx/>
              <a:uFillTx/>
              <a:latin typeface="Roboto"/>
              <a:ea typeface="Roboto"/>
              <a:cs typeface="Roboto"/>
              <a:sym typeface="Roboto"/>
            </a:endParaRPr>
          </a:p>
        </p:txBody>
      </p:sp>
      <p:sp>
        <p:nvSpPr>
          <p:cNvPr id="3" name="Google Shape;319;g1356f88980c_1_0"/>
          <p:cNvSpPr txBox="1">
            <a:spLocks/>
          </p:cNvSpPr>
          <p:nvPr/>
        </p:nvSpPr>
        <p:spPr>
          <a:xfrm>
            <a:off x="336000" y="451782"/>
            <a:ext cx="10151400" cy="7260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33A1D8"/>
              </a:buClr>
              <a:buSzPts val="4800"/>
              <a:buFont typeface="Arial"/>
              <a:buNone/>
              <a:tabLst/>
              <a:defRPr/>
            </a:pPr>
            <a:r>
              <a:rPr kumimoji="0" lang="ru-RU" sz="4800" b="0" i="0" u="none" strike="noStrike" kern="0" cap="none" spc="0" normalizeH="0" baseline="0" noProof="0" smtClean="0">
                <a:ln>
                  <a:noFill/>
                </a:ln>
                <a:solidFill>
                  <a:srgbClr val="33A1D8"/>
                </a:solidFill>
                <a:effectLst/>
                <a:uLnTx/>
                <a:uFillTx/>
                <a:latin typeface="Impact" pitchFamily="34" charset="0"/>
                <a:ea typeface="Arial"/>
                <a:cs typeface="Arial"/>
                <a:sym typeface="Arial"/>
              </a:rPr>
              <a:t>СУТЬ ПРОЕКТА</a:t>
            </a:r>
            <a:endParaRPr kumimoji="0" lang="ru-RU" sz="4800" b="0" i="0" u="none" strike="noStrike" kern="0" cap="none" spc="0" normalizeH="0" baseline="0" noProof="0">
              <a:ln>
                <a:noFill/>
              </a:ln>
              <a:solidFill>
                <a:srgbClr val="33A1D8"/>
              </a:solidFill>
              <a:effectLst/>
              <a:uLnTx/>
              <a:uFillTx/>
              <a:latin typeface="Impact" pitchFamily="34" charset="0"/>
              <a:ea typeface="Arial"/>
              <a:cs typeface="Arial"/>
              <a:sym typeface="Arial"/>
            </a:endParaRPr>
          </a:p>
        </p:txBody>
      </p:sp>
      <p:sp>
        <p:nvSpPr>
          <p:cNvPr id="4" name="Google Shape;321;g1356f88980c_1_0"/>
          <p:cNvSpPr txBox="1"/>
          <p:nvPr/>
        </p:nvSpPr>
        <p:spPr>
          <a:xfrm>
            <a:off x="336000" y="1053325"/>
            <a:ext cx="100926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600" b="0" i="0" u="none" strike="noStrike" cap="none" dirty="0">
                <a:solidFill>
                  <a:srgbClr val="000000"/>
                </a:solidFill>
                <a:latin typeface="Arial"/>
                <a:ea typeface="Arial"/>
                <a:cs typeface="Arial"/>
                <a:sym typeface="Arial"/>
              </a:rPr>
              <a:t>Краткое описание предлагаемого решения</a:t>
            </a:r>
            <a:endParaRPr sz="1600" b="0" i="0" u="none" strike="noStrike" cap="none">
              <a:solidFill>
                <a:srgbClr val="000000"/>
              </a:solidFill>
              <a:latin typeface="Arial"/>
              <a:ea typeface="Arial"/>
              <a:cs typeface="Arial"/>
              <a:sym typeface="Arial"/>
            </a:endParaRPr>
          </a:p>
        </p:txBody>
      </p:sp>
      <p:pic>
        <p:nvPicPr>
          <p:cNvPr id="5" name="Google Shape;322;g1356f88980c_1_0" descr="Изображение"/>
          <p:cNvPicPr preferRelativeResize="0"/>
          <p:nvPr/>
        </p:nvPicPr>
        <p:blipFill rotWithShape="1">
          <a:blip r:embed="rId2">
            <a:alphaModFix/>
          </a:blip>
          <a:srcRect/>
          <a:stretch/>
        </p:blipFill>
        <p:spPr>
          <a:xfrm>
            <a:off x="9809776" y="424656"/>
            <a:ext cx="2046223" cy="780252"/>
          </a:xfrm>
          <a:prstGeom prst="rect">
            <a:avLst/>
          </a:prstGeom>
          <a:noFill/>
          <a:ln>
            <a:noFill/>
          </a:ln>
        </p:spPr>
      </p:pic>
      <p:pic>
        <p:nvPicPr>
          <p:cNvPr id="6" name="Google Shape;323;g1356f88980c_1_0" descr="Изображение"/>
          <p:cNvPicPr preferRelativeResize="0"/>
          <p:nvPr/>
        </p:nvPicPr>
        <p:blipFill rotWithShape="1">
          <a:blip r:embed="rId3">
            <a:alphaModFix/>
          </a:blip>
          <a:srcRect/>
          <a:stretch/>
        </p:blipFill>
        <p:spPr>
          <a:xfrm>
            <a:off x="404999" y="6178409"/>
            <a:ext cx="3445105" cy="472390"/>
          </a:xfrm>
          <a:prstGeom prst="rect">
            <a:avLst/>
          </a:prstGeom>
          <a:noFill/>
          <a:ln>
            <a:noFill/>
          </a:ln>
        </p:spPr>
      </p:pic>
      <p:sp>
        <p:nvSpPr>
          <p:cNvPr id="7" name="Google Shape;324;g1356f88980c_1_0"/>
          <p:cNvSpPr txBox="1"/>
          <p:nvPr/>
        </p:nvSpPr>
        <p:spPr>
          <a:xfrm>
            <a:off x="4611393" y="6363591"/>
            <a:ext cx="34257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8" name="Google Shape;325;g1356f88980c_1_0"/>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6"/>
          <p:cNvSpPr txBox="1">
            <a:spLocks noGrp="1"/>
          </p:cNvSpPr>
          <p:nvPr>
            <p:ph type="title"/>
          </p:nvPr>
        </p:nvSpPr>
        <p:spPr>
          <a:xfrm>
            <a:off x="336000" y="451782"/>
            <a:ext cx="10151415" cy="726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33A1D8"/>
              </a:buClr>
              <a:buSzPts val="4800"/>
              <a:buNone/>
            </a:pPr>
            <a:r>
              <a:rPr lang="ru-RU" sz="4800" cap="none" dirty="0">
                <a:solidFill>
                  <a:srgbClr val="33A1D8"/>
                </a:solidFill>
                <a:latin typeface="Impact" pitchFamily="34" charset="0"/>
                <a:sym typeface="Arial"/>
              </a:rPr>
              <a:t>ЦЕЛЕВАЯ АУДИТОРИЯ</a:t>
            </a:r>
            <a:endParaRPr sz="4800" cap="none">
              <a:solidFill>
                <a:srgbClr val="33A1D8"/>
              </a:solidFill>
              <a:latin typeface="Impact" pitchFamily="34" charset="0"/>
              <a:sym typeface="Arial"/>
            </a:endParaRPr>
          </a:p>
        </p:txBody>
      </p:sp>
      <p:sp>
        <p:nvSpPr>
          <p:cNvPr id="332" name="Google Shape;332;p26"/>
          <p:cNvSpPr txBox="1"/>
          <p:nvPr/>
        </p:nvSpPr>
        <p:spPr>
          <a:xfrm>
            <a:off x="336000" y="1053325"/>
            <a:ext cx="1009260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600" b="0" i="0" u="none" strike="noStrike" cap="none" dirty="0">
                <a:solidFill>
                  <a:srgbClr val="000000"/>
                </a:solidFill>
                <a:latin typeface="Arial"/>
                <a:ea typeface="Arial"/>
                <a:cs typeface="Arial"/>
                <a:sym typeface="Arial"/>
              </a:rPr>
              <a:t>Ключевые параметры, сегменты и специфические черты каждого сегмента</a:t>
            </a:r>
            <a:endParaRPr sz="1600" b="0" i="0" u="none" strike="noStrike" cap="none">
              <a:solidFill>
                <a:srgbClr val="000000"/>
              </a:solidFill>
              <a:latin typeface="Arial"/>
              <a:ea typeface="Arial"/>
              <a:cs typeface="Arial"/>
              <a:sym typeface="Arial"/>
            </a:endParaRPr>
          </a:p>
        </p:txBody>
      </p:sp>
      <p:pic>
        <p:nvPicPr>
          <p:cNvPr id="333" name="Google Shape;333;p26" descr="Изображение"/>
          <p:cNvPicPr preferRelativeResize="0"/>
          <p:nvPr/>
        </p:nvPicPr>
        <p:blipFill rotWithShape="1">
          <a:blip r:embed="rId3">
            <a:alphaModFix/>
          </a:blip>
          <a:srcRect/>
          <a:stretch/>
        </p:blipFill>
        <p:spPr>
          <a:xfrm>
            <a:off x="9809776" y="424656"/>
            <a:ext cx="2046224" cy="780252"/>
          </a:xfrm>
          <a:prstGeom prst="rect">
            <a:avLst/>
          </a:prstGeom>
          <a:noFill/>
          <a:ln>
            <a:noFill/>
          </a:ln>
        </p:spPr>
      </p:pic>
      <p:pic>
        <p:nvPicPr>
          <p:cNvPr id="334" name="Google Shape;334;p26" descr="Изображение"/>
          <p:cNvPicPr preferRelativeResize="0"/>
          <p:nvPr/>
        </p:nvPicPr>
        <p:blipFill rotWithShape="1">
          <a:blip r:embed="rId4">
            <a:alphaModFix/>
          </a:blip>
          <a:srcRect/>
          <a:stretch/>
        </p:blipFill>
        <p:spPr>
          <a:xfrm>
            <a:off x="404999" y="6178409"/>
            <a:ext cx="3445106" cy="472390"/>
          </a:xfrm>
          <a:prstGeom prst="rect">
            <a:avLst/>
          </a:prstGeom>
          <a:noFill/>
          <a:ln>
            <a:noFill/>
          </a:ln>
        </p:spPr>
      </p:pic>
      <p:sp>
        <p:nvSpPr>
          <p:cNvPr id="335" name="Google Shape;335;p26"/>
          <p:cNvSpPr txBox="1"/>
          <p:nvPr/>
        </p:nvSpPr>
        <p:spPr>
          <a:xfrm>
            <a:off x="4611393" y="6363591"/>
            <a:ext cx="3425702"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336" name="Google Shape;336;p26"/>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sp>
        <p:nvSpPr>
          <p:cNvPr id="2" name="TextBox 1"/>
          <p:cNvSpPr txBox="1"/>
          <p:nvPr/>
        </p:nvSpPr>
        <p:spPr>
          <a:xfrm>
            <a:off x="368490" y="1596788"/>
            <a:ext cx="6728345" cy="4539704"/>
          </a:xfrm>
          <a:prstGeom prst="rect">
            <a:avLst/>
          </a:prstGeom>
          <a:noFill/>
        </p:spPr>
        <p:txBody>
          <a:bodyPr wrap="square" rtlCol="0">
            <a:spAutoFit/>
          </a:bodyPr>
          <a:lstStyle/>
          <a:p>
            <a:r>
              <a:rPr lang="ru-RU" sz="2800" dirty="0">
                <a:solidFill>
                  <a:srgbClr val="002164"/>
                </a:solidFill>
                <a:latin typeface="Impact" pitchFamily="34" charset="0"/>
              </a:rPr>
              <a:t>Проект КООПСЕТЬ </a:t>
            </a:r>
            <a:endParaRPr lang="ru-RU" sz="2800" dirty="0" smtClean="0">
              <a:solidFill>
                <a:srgbClr val="002164"/>
              </a:solidFill>
              <a:latin typeface="Impact" pitchFamily="34" charset="0"/>
            </a:endParaRPr>
          </a:p>
          <a:p>
            <a:r>
              <a:rPr lang="ru-RU" sz="2800" dirty="0" smtClean="0">
                <a:solidFill>
                  <a:srgbClr val="002164"/>
                </a:solidFill>
                <a:latin typeface="Impact" pitchFamily="34" charset="0"/>
              </a:rPr>
              <a:t>– </a:t>
            </a:r>
            <a:r>
              <a:rPr lang="ru-RU" sz="2800" dirty="0">
                <a:solidFill>
                  <a:srgbClr val="002164"/>
                </a:solidFill>
                <a:latin typeface="Impact" pitchFamily="34" charset="0"/>
              </a:rPr>
              <a:t>это социально-экономическая платформа </a:t>
            </a:r>
            <a:r>
              <a:rPr lang="ru-RU" sz="2800" dirty="0" smtClean="0">
                <a:solidFill>
                  <a:srgbClr val="002164"/>
                </a:solidFill>
                <a:latin typeface="Impact" pitchFamily="34" charset="0"/>
              </a:rPr>
              <a:t> </a:t>
            </a:r>
            <a:r>
              <a:rPr lang="ru-RU" sz="2000" dirty="0" smtClean="0"/>
              <a:t>для </a:t>
            </a:r>
            <a:endParaRPr lang="ru-RU" sz="2000" dirty="0" smtClean="0"/>
          </a:p>
          <a:p>
            <a:pPr>
              <a:buFont typeface="Wingdings" pitchFamily="2" charset="2"/>
              <a:buChar char="ü"/>
            </a:pPr>
            <a:r>
              <a:rPr lang="ru-RU" sz="2000" dirty="0" smtClean="0"/>
              <a:t>создателей </a:t>
            </a:r>
            <a:r>
              <a:rPr lang="ru-RU" sz="2000" dirty="0"/>
              <a:t>семейных родовых поместий, </a:t>
            </a:r>
            <a:endParaRPr lang="ru-RU" sz="2000" dirty="0" smtClean="0"/>
          </a:p>
          <a:p>
            <a:pPr>
              <a:buFont typeface="Wingdings" pitchFamily="2" charset="2"/>
              <a:buChar char="ü"/>
            </a:pPr>
            <a:r>
              <a:rPr lang="ru-RU" sz="2000" dirty="0" smtClean="0"/>
              <a:t>садоводов-огородников</a:t>
            </a:r>
            <a:r>
              <a:rPr lang="ru-RU" sz="2000" dirty="0"/>
              <a:t>, </a:t>
            </a:r>
            <a:endParaRPr lang="ru-RU" sz="2000" dirty="0" smtClean="0"/>
          </a:p>
          <a:p>
            <a:pPr>
              <a:buFont typeface="Wingdings" pitchFamily="2" charset="2"/>
              <a:buChar char="ü"/>
            </a:pPr>
            <a:r>
              <a:rPr lang="ru-RU" sz="2000" dirty="0" smtClean="0"/>
              <a:t>к</a:t>
            </a:r>
            <a:r>
              <a:rPr lang="ru-RU" sz="2000" dirty="0" smtClean="0"/>
              <a:t>ооператоров</a:t>
            </a:r>
            <a:endParaRPr lang="ru-RU" sz="2000" dirty="0" smtClean="0"/>
          </a:p>
          <a:p>
            <a:pPr>
              <a:buFont typeface="Wingdings" pitchFamily="2" charset="2"/>
              <a:buChar char="ü"/>
            </a:pPr>
            <a:r>
              <a:rPr lang="ru-RU" sz="2000" dirty="0" smtClean="0"/>
              <a:t>горожан</a:t>
            </a:r>
            <a:r>
              <a:rPr lang="ru-RU" sz="2000" dirty="0"/>
              <a:t>, землевладельцев и домовладельцев</a:t>
            </a:r>
            <a:r>
              <a:rPr lang="ru-RU" sz="2000" dirty="0" smtClean="0"/>
              <a:t>),</a:t>
            </a:r>
          </a:p>
          <a:p>
            <a:pPr>
              <a:buFont typeface="Wingdings" pitchFamily="2" charset="2"/>
              <a:buChar char="ü"/>
            </a:pPr>
            <a:r>
              <a:rPr lang="ru-RU" sz="2000" dirty="0" smtClean="0"/>
              <a:t> </a:t>
            </a:r>
            <a:r>
              <a:rPr lang="ru-RU" sz="2000" dirty="0" smtClean="0"/>
              <a:t>субъектов МСП, ТОС, МСУ, ТСЖ и т.д.</a:t>
            </a:r>
            <a:endParaRPr lang="ru-RU" sz="2000" dirty="0"/>
          </a:p>
          <a:p>
            <a:endParaRPr lang="ru-RU" sz="500" dirty="0" smtClean="0"/>
          </a:p>
          <a:p>
            <a:r>
              <a:rPr lang="ru-RU" sz="2000" dirty="0" smtClean="0"/>
              <a:t>Проект </a:t>
            </a:r>
            <a:r>
              <a:rPr lang="ru-RU" sz="2000" dirty="0"/>
              <a:t>создан для изменения экономики России через возрождение сельских территорий и для каждого, кто имеет маленький кусочек своей Родины и дом на своей земле</a:t>
            </a:r>
            <a:r>
              <a:rPr lang="ru-RU" sz="2000" dirty="0" smtClean="0"/>
              <a:t>.</a:t>
            </a:r>
          </a:p>
          <a:p>
            <a:r>
              <a:rPr lang="ru-RU" sz="2000" dirty="0" smtClean="0"/>
              <a:t> </a:t>
            </a:r>
            <a:r>
              <a:rPr lang="ru-RU" sz="2000" dirty="0" smtClean="0"/>
              <a:t>                   </a:t>
            </a:r>
            <a:r>
              <a:rPr lang="ru-RU" sz="2000" dirty="0" smtClean="0"/>
              <a:t>                   </a:t>
            </a:r>
            <a:r>
              <a:rPr lang="ru-RU" sz="2000" b="1" dirty="0" smtClean="0">
                <a:solidFill>
                  <a:schemeClr val="accent1">
                    <a:lumMod val="75000"/>
                  </a:schemeClr>
                </a:solidFill>
              </a:rPr>
              <a:t>а также для:</a:t>
            </a:r>
            <a:endParaRPr lang="ru-RU" sz="2000" b="1" dirty="0">
              <a:solidFill>
                <a:schemeClr val="accent1">
                  <a:lumMod val="75000"/>
                </a:schemeClr>
              </a:solidFill>
            </a:endParaRPr>
          </a:p>
        </p:txBody>
      </p:sp>
      <p:pic>
        <p:nvPicPr>
          <p:cNvPr id="11" name="Рисунок 10"/>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7383446" y="1461644"/>
            <a:ext cx="4490107" cy="4781501"/>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6"/>
          <p:cNvSpPr txBox="1">
            <a:spLocks noGrp="1"/>
          </p:cNvSpPr>
          <p:nvPr>
            <p:ph type="title"/>
          </p:nvPr>
        </p:nvSpPr>
        <p:spPr>
          <a:xfrm>
            <a:off x="336000" y="451782"/>
            <a:ext cx="10151415" cy="726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33A1D8"/>
              </a:buClr>
              <a:buSzPts val="4800"/>
              <a:buNone/>
            </a:pPr>
            <a:r>
              <a:rPr lang="ru-RU" sz="4800" cap="none" dirty="0">
                <a:solidFill>
                  <a:srgbClr val="33A1D8"/>
                </a:solidFill>
                <a:latin typeface="Impact" pitchFamily="34" charset="0"/>
                <a:sym typeface="Arial"/>
              </a:rPr>
              <a:t>ЦЕЛЕВАЯ АУДИТОРИЯ</a:t>
            </a:r>
            <a:endParaRPr sz="4800" cap="none">
              <a:solidFill>
                <a:srgbClr val="33A1D8"/>
              </a:solidFill>
              <a:latin typeface="Impact" pitchFamily="34" charset="0"/>
              <a:sym typeface="Arial"/>
            </a:endParaRPr>
          </a:p>
        </p:txBody>
      </p:sp>
      <p:sp>
        <p:nvSpPr>
          <p:cNvPr id="331" name="Google Shape;331;p26"/>
          <p:cNvSpPr txBox="1">
            <a:spLocks noGrp="1"/>
          </p:cNvSpPr>
          <p:nvPr>
            <p:ph type="body" idx="1"/>
          </p:nvPr>
        </p:nvSpPr>
        <p:spPr>
          <a:xfrm>
            <a:off x="0" y="1430777"/>
            <a:ext cx="12192000" cy="1121353"/>
          </a:xfrm>
          <a:prstGeom prst="rect">
            <a:avLst/>
          </a:prstGeom>
          <a:noFill/>
          <a:ln>
            <a:noFill/>
          </a:ln>
        </p:spPr>
        <p:txBody>
          <a:bodyPr spcFirstLastPara="1" wrap="square" lIns="91425" tIns="45700" rIns="91425" bIns="45700" anchor="t" anchorCtr="0">
            <a:noAutofit/>
          </a:bodyPr>
          <a:lstStyle/>
          <a:p>
            <a:pPr marL="0" lvl="0" indent="0" algn="ctr" rtl="0">
              <a:lnSpc>
                <a:spcPct val="115000"/>
              </a:lnSpc>
              <a:spcBef>
                <a:spcPts val="0"/>
              </a:spcBef>
              <a:spcAft>
                <a:spcPts val="0"/>
              </a:spcAft>
              <a:buClr>
                <a:schemeClr val="dk1"/>
              </a:buClr>
              <a:buSzPts val="1100"/>
              <a:buFont typeface="Arial"/>
              <a:buNone/>
            </a:pPr>
            <a:r>
              <a:rPr lang="ru-RU" spc="30" dirty="0" smtClean="0">
                <a:solidFill>
                  <a:srgbClr val="002164"/>
                </a:solidFill>
                <a:highlight>
                  <a:srgbClr val="FEFEFE"/>
                </a:highlight>
                <a:latin typeface="Impact" pitchFamily="34" charset="0"/>
                <a:ea typeface="Roboto"/>
                <a:cs typeface="Roboto"/>
                <a:sym typeface="Roboto"/>
              </a:rPr>
              <a:t>Старт проекта с регионов Ленинградская область и Санкт-Петербург, сегмент </a:t>
            </a:r>
            <a:r>
              <a:rPr lang="ru-RU" spc="30" dirty="0" smtClean="0">
                <a:solidFill>
                  <a:srgbClr val="002164"/>
                </a:solidFill>
                <a:highlight>
                  <a:srgbClr val="FEFEFE"/>
                </a:highlight>
                <a:latin typeface="Impact" pitchFamily="34" charset="0"/>
                <a:ea typeface="Roboto"/>
                <a:cs typeface="Roboto"/>
                <a:sym typeface="Roboto"/>
              </a:rPr>
              <a:t>садоводы </a:t>
            </a:r>
            <a:r>
              <a:rPr lang="ru-RU" b="1" spc="30" dirty="0" smtClean="0">
                <a:solidFill>
                  <a:srgbClr val="002164"/>
                </a:solidFill>
                <a:highlight>
                  <a:srgbClr val="FEFEFE"/>
                </a:highlight>
                <a:latin typeface="+mn-lt"/>
                <a:ea typeface="Roboto"/>
                <a:cs typeface="Roboto"/>
                <a:sym typeface="Roboto"/>
              </a:rPr>
              <a:t>(</a:t>
            </a:r>
            <a:r>
              <a:rPr lang="ru-RU" spc="30" dirty="0" smtClean="0">
                <a:solidFill>
                  <a:srgbClr val="002164"/>
                </a:solidFill>
                <a:highlight>
                  <a:srgbClr val="FEFEFE"/>
                </a:highlight>
                <a:latin typeface="Impact" pitchFamily="34" charset="0"/>
                <a:ea typeface="Roboto"/>
                <a:cs typeface="Roboto"/>
                <a:sym typeface="Roboto"/>
              </a:rPr>
              <a:t>через председателей правления</a:t>
            </a:r>
            <a:r>
              <a:rPr lang="ru-RU" b="1" spc="30" dirty="0" smtClean="0">
                <a:solidFill>
                  <a:srgbClr val="002164"/>
                </a:solidFill>
                <a:highlight>
                  <a:srgbClr val="FEFEFE"/>
                </a:highlight>
                <a:latin typeface="+mn-lt"/>
                <a:ea typeface="Roboto"/>
                <a:cs typeface="Roboto"/>
                <a:sym typeface="Roboto"/>
              </a:rPr>
              <a:t>)</a:t>
            </a:r>
            <a:r>
              <a:rPr lang="ru-RU" spc="30" dirty="0" smtClean="0">
                <a:solidFill>
                  <a:srgbClr val="002164"/>
                </a:solidFill>
                <a:highlight>
                  <a:srgbClr val="FEFEFE"/>
                </a:highlight>
                <a:latin typeface="Impact" pitchFamily="34" charset="0"/>
                <a:ea typeface="Roboto"/>
                <a:cs typeface="Roboto"/>
                <a:sym typeface="Roboto"/>
              </a:rPr>
              <a:t>, ЛПХ, КФХ, СРП.</a:t>
            </a:r>
            <a:endParaRPr spc="30" dirty="0">
              <a:solidFill>
                <a:srgbClr val="002164"/>
              </a:solidFill>
              <a:highlight>
                <a:srgbClr val="FEFEFE"/>
              </a:highlight>
              <a:latin typeface="Impact" pitchFamily="34" charset="0"/>
              <a:ea typeface="Roboto"/>
              <a:cs typeface="Roboto"/>
              <a:sym typeface="Roboto"/>
            </a:endParaRPr>
          </a:p>
        </p:txBody>
      </p:sp>
      <p:sp>
        <p:nvSpPr>
          <p:cNvPr id="332" name="Google Shape;332;p26"/>
          <p:cNvSpPr txBox="1"/>
          <p:nvPr/>
        </p:nvSpPr>
        <p:spPr>
          <a:xfrm>
            <a:off x="336000" y="1053325"/>
            <a:ext cx="1009260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600" b="0" i="0" u="none" strike="noStrike" cap="none" dirty="0">
                <a:solidFill>
                  <a:srgbClr val="000000"/>
                </a:solidFill>
                <a:latin typeface="Arial"/>
                <a:ea typeface="Arial"/>
                <a:cs typeface="Arial"/>
                <a:sym typeface="Arial"/>
              </a:rPr>
              <a:t>Ключевые параметры, сегменты и специфические черты каждого сегмента</a:t>
            </a:r>
            <a:endParaRPr sz="1600" b="0" i="0" u="none" strike="noStrike" cap="none">
              <a:solidFill>
                <a:srgbClr val="000000"/>
              </a:solidFill>
              <a:latin typeface="Arial"/>
              <a:ea typeface="Arial"/>
              <a:cs typeface="Arial"/>
              <a:sym typeface="Arial"/>
            </a:endParaRPr>
          </a:p>
        </p:txBody>
      </p:sp>
      <p:cxnSp>
        <p:nvCxnSpPr>
          <p:cNvPr id="336" name="Google Shape;336;p26"/>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pic>
        <p:nvPicPr>
          <p:cNvPr id="4098" name="Picture 2"/>
          <p:cNvPicPr>
            <a:picLocks noChangeAspect="1" noChangeArrowheads="1"/>
          </p:cNvPicPr>
          <p:nvPr/>
        </p:nvPicPr>
        <p:blipFill>
          <a:blip r:embed="rId3">
            <a:extLst>
              <a:ext uri="{28A0092B-C50C-407E-A947-70E740481C1C}">
                <a14:useLocalDpi xmlns="" xmlns:a14="http://schemas.microsoft.com/office/drawing/2010/main" val="0"/>
              </a:ext>
            </a:extLst>
          </a:blip>
          <a:srcRect/>
          <a:stretch>
            <a:fillRect/>
          </a:stretch>
        </p:blipFill>
        <p:spPr bwMode="auto">
          <a:xfrm>
            <a:off x="-409916" y="2545633"/>
            <a:ext cx="4981432" cy="4312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 xmlns:a14="http://schemas.microsoft.com/office/drawing/2010/main" val="0"/>
              </a:ext>
            </a:extLst>
          </a:blip>
          <a:srcRect/>
          <a:stretch>
            <a:fillRect/>
          </a:stretch>
        </p:blipFill>
        <p:spPr bwMode="auto">
          <a:xfrm>
            <a:off x="7407651" y="2749485"/>
            <a:ext cx="4784349" cy="445536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9810" name="Picture 2" descr="https://cdn.iz.ru/sites/default/files/styles/900x506/public/news-2019-08/RIAN_5866191.HR_.ru_.jpg?itok=IzMBzFWp"/>
          <p:cNvPicPr>
            <a:picLocks noChangeAspect="1" noChangeArrowheads="1"/>
          </p:cNvPicPr>
          <p:nvPr/>
        </p:nvPicPr>
        <p:blipFill>
          <a:blip r:embed="rId5"/>
          <a:srcRect/>
          <a:stretch>
            <a:fillRect/>
          </a:stretch>
        </p:blipFill>
        <p:spPr bwMode="auto">
          <a:xfrm>
            <a:off x="3622933" y="2531789"/>
            <a:ext cx="4694403" cy="2639298"/>
          </a:xfrm>
          <a:prstGeom prst="rect">
            <a:avLst/>
          </a:prstGeom>
          <a:noFill/>
        </p:spPr>
      </p:pic>
      <p:pic>
        <p:nvPicPr>
          <p:cNvPr id="12" name="Изображение" descr="Изображение"/>
          <p:cNvPicPr>
            <a:picLocks noChangeAspect="1"/>
          </p:cNvPicPr>
          <p:nvPr/>
        </p:nvPicPr>
        <p:blipFill>
          <a:blip r:embed="rId6"/>
          <a:stretch>
            <a:fillRect/>
          </a:stretch>
        </p:blipFill>
        <p:spPr>
          <a:xfrm>
            <a:off x="10304387" y="259223"/>
            <a:ext cx="1548217" cy="590355"/>
          </a:xfrm>
          <a:prstGeom prst="rect">
            <a:avLst/>
          </a:prstGeom>
          <a:ln w="12700">
            <a:miter lim="400000"/>
          </a:ln>
        </p:spPr>
      </p:pic>
      <p:pic>
        <p:nvPicPr>
          <p:cNvPr id="13" name="Изображение" descr="Изображение"/>
          <p:cNvPicPr>
            <a:picLocks noChangeAspect="1"/>
          </p:cNvPicPr>
          <p:nvPr/>
        </p:nvPicPr>
        <p:blipFill>
          <a:blip r:embed="rId7"/>
          <a:stretch>
            <a:fillRect/>
          </a:stretch>
        </p:blipFill>
        <p:spPr>
          <a:xfrm>
            <a:off x="6355677" y="315312"/>
            <a:ext cx="3445106" cy="472390"/>
          </a:xfrm>
          <a:prstGeom prst="rect">
            <a:avLst/>
          </a:prstGeom>
          <a:ln w="12700">
            <a:miter lim="400000"/>
          </a:ln>
        </p:spPr>
      </p:pic>
      <p:sp>
        <p:nvSpPr>
          <p:cNvPr id="14" name="Google Shape;335;p26"/>
          <p:cNvSpPr txBox="1"/>
          <p:nvPr/>
        </p:nvSpPr>
        <p:spPr>
          <a:xfrm>
            <a:off x="9607126" y="987549"/>
            <a:ext cx="2584874"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spTree>
    <p:extLst>
      <p:ext uri="{BB962C8B-B14F-4D97-AF65-F5344CB8AC3E}">
        <p14:creationId xmlns="" xmlns:p14="http://schemas.microsoft.com/office/powerpoint/2010/main" val="86315957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9"/>
          <p:cNvSpPr txBox="1">
            <a:spLocks noGrp="1"/>
          </p:cNvSpPr>
          <p:nvPr>
            <p:ph type="title"/>
          </p:nvPr>
        </p:nvSpPr>
        <p:spPr>
          <a:xfrm>
            <a:off x="336000" y="451782"/>
            <a:ext cx="10151415" cy="726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33A1D8"/>
              </a:buClr>
              <a:buSzPts val="4800"/>
              <a:buNone/>
            </a:pPr>
            <a:r>
              <a:rPr lang="ru-RU" sz="4800" cap="none" dirty="0">
                <a:solidFill>
                  <a:srgbClr val="33A1D8"/>
                </a:solidFill>
                <a:latin typeface="Impact" pitchFamily="34" charset="0"/>
                <a:sym typeface="Arial"/>
              </a:rPr>
              <a:t>КОМАНДА ПРОЕКТА </a:t>
            </a:r>
            <a:endParaRPr sz="4800" cap="none">
              <a:solidFill>
                <a:srgbClr val="33A1D8"/>
              </a:solidFill>
              <a:latin typeface="Impact" pitchFamily="34" charset="0"/>
              <a:sym typeface="Arial"/>
            </a:endParaRPr>
          </a:p>
        </p:txBody>
      </p:sp>
      <p:sp>
        <p:nvSpPr>
          <p:cNvPr id="164" name="Google Shape;164;p9"/>
          <p:cNvSpPr txBox="1"/>
          <p:nvPr/>
        </p:nvSpPr>
        <p:spPr>
          <a:xfrm>
            <a:off x="336000" y="1053325"/>
            <a:ext cx="1009260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800" b="0" i="0" u="none" strike="noStrike" cap="none">
                <a:solidFill>
                  <a:srgbClr val="000000"/>
                </a:solidFill>
                <a:latin typeface="Arial"/>
                <a:ea typeface="Arial"/>
                <a:cs typeface="Arial"/>
                <a:sym typeface="Arial"/>
              </a:rPr>
              <a:t>Инициатор идеи, ключевые участники проекта, зоны ответственности и опыт участников</a:t>
            </a:r>
            <a:endParaRPr sz="1400" b="0" i="0" u="none" strike="noStrike" cap="none">
              <a:solidFill>
                <a:srgbClr val="000000"/>
              </a:solidFill>
              <a:latin typeface="Arial"/>
              <a:ea typeface="Arial"/>
              <a:cs typeface="Arial"/>
              <a:sym typeface="Arial"/>
            </a:endParaRPr>
          </a:p>
        </p:txBody>
      </p:sp>
      <p:pic>
        <p:nvPicPr>
          <p:cNvPr id="165" name="Google Shape;165;p9" descr="Изображение"/>
          <p:cNvPicPr preferRelativeResize="0"/>
          <p:nvPr/>
        </p:nvPicPr>
        <p:blipFill rotWithShape="1">
          <a:blip r:embed="rId3">
            <a:alphaModFix/>
          </a:blip>
          <a:srcRect/>
          <a:stretch/>
        </p:blipFill>
        <p:spPr>
          <a:xfrm>
            <a:off x="9809776" y="424656"/>
            <a:ext cx="2046224" cy="780252"/>
          </a:xfrm>
          <a:prstGeom prst="rect">
            <a:avLst/>
          </a:prstGeom>
          <a:noFill/>
          <a:ln>
            <a:noFill/>
          </a:ln>
        </p:spPr>
      </p:pic>
      <p:pic>
        <p:nvPicPr>
          <p:cNvPr id="166" name="Google Shape;166;p9" descr="Изображение"/>
          <p:cNvPicPr preferRelativeResize="0"/>
          <p:nvPr/>
        </p:nvPicPr>
        <p:blipFill rotWithShape="1">
          <a:blip r:embed="rId4">
            <a:alphaModFix/>
          </a:blip>
          <a:srcRect/>
          <a:stretch/>
        </p:blipFill>
        <p:spPr>
          <a:xfrm>
            <a:off x="404999" y="6178409"/>
            <a:ext cx="3445106" cy="472390"/>
          </a:xfrm>
          <a:prstGeom prst="rect">
            <a:avLst/>
          </a:prstGeom>
          <a:noFill/>
          <a:ln>
            <a:noFill/>
          </a:ln>
        </p:spPr>
      </p:pic>
      <p:sp>
        <p:nvSpPr>
          <p:cNvPr id="167" name="Google Shape;167;p9"/>
          <p:cNvSpPr txBox="1"/>
          <p:nvPr/>
        </p:nvSpPr>
        <p:spPr>
          <a:xfrm>
            <a:off x="4611393" y="6363591"/>
            <a:ext cx="3425702"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168" name="Google Shape;168;p9"/>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sp>
        <p:nvSpPr>
          <p:cNvPr id="3" name="TextBox 2"/>
          <p:cNvSpPr txBox="1"/>
          <p:nvPr/>
        </p:nvSpPr>
        <p:spPr>
          <a:xfrm>
            <a:off x="668740" y="3383429"/>
            <a:ext cx="1489511" cy="646331"/>
          </a:xfrm>
          <a:prstGeom prst="rect">
            <a:avLst/>
          </a:prstGeom>
          <a:noFill/>
        </p:spPr>
        <p:txBody>
          <a:bodyPr wrap="square" rtlCol="0">
            <a:spAutoFit/>
          </a:bodyPr>
          <a:lstStyle/>
          <a:p>
            <a:pPr algn="ctr"/>
            <a:r>
              <a:rPr lang="ru-RU" sz="1800" spc="30" dirty="0" smtClean="0">
                <a:solidFill>
                  <a:srgbClr val="002164"/>
                </a:solidFill>
                <a:latin typeface="Impact" pitchFamily="34" charset="0"/>
              </a:rPr>
              <a:t>Владислав</a:t>
            </a:r>
          </a:p>
          <a:p>
            <a:pPr algn="ctr"/>
            <a:r>
              <a:rPr lang="ru-RU" sz="1800" spc="30" dirty="0" smtClean="0">
                <a:solidFill>
                  <a:srgbClr val="002164"/>
                </a:solidFill>
                <a:latin typeface="Impact" pitchFamily="34" charset="0"/>
              </a:rPr>
              <a:t>Иванов</a:t>
            </a:r>
            <a:endParaRPr lang="ru-RU" sz="1800" spc="30" dirty="0">
              <a:solidFill>
                <a:srgbClr val="002164"/>
              </a:solidFill>
              <a:latin typeface="Impact" pitchFamily="34" charset="0"/>
            </a:endParaRPr>
          </a:p>
        </p:txBody>
      </p:sp>
      <p:sp>
        <p:nvSpPr>
          <p:cNvPr id="4" name="TextBox 3"/>
          <p:cNvSpPr txBox="1"/>
          <p:nvPr/>
        </p:nvSpPr>
        <p:spPr>
          <a:xfrm>
            <a:off x="431395" y="3985615"/>
            <a:ext cx="2074530" cy="1754326"/>
          </a:xfrm>
          <a:prstGeom prst="rect">
            <a:avLst/>
          </a:prstGeom>
          <a:noFill/>
        </p:spPr>
        <p:txBody>
          <a:bodyPr wrap="square" rtlCol="0">
            <a:spAutoFit/>
          </a:bodyPr>
          <a:lstStyle/>
          <a:p>
            <a:pPr algn="ctr"/>
            <a:r>
              <a:rPr lang="ru-RU" sz="1200" dirty="0" smtClean="0"/>
              <a:t>Разработчик проекта, руководитель</a:t>
            </a:r>
            <a:br>
              <a:rPr lang="ru-RU" sz="1200" dirty="0" smtClean="0"/>
            </a:br>
            <a:r>
              <a:rPr lang="ru-RU" sz="1200" dirty="0" smtClean="0"/>
              <a:t> межрегиональной группы </a:t>
            </a:r>
            <a:r>
              <a:rPr lang="en-US" sz="1200" dirty="0" smtClean="0"/>
              <a:t>it-</a:t>
            </a:r>
            <a:r>
              <a:rPr lang="ru-RU" sz="1200" dirty="0" smtClean="0"/>
              <a:t>специалистов,</a:t>
            </a:r>
          </a:p>
          <a:p>
            <a:pPr algn="ctr"/>
            <a:r>
              <a:rPr lang="ru-RU" sz="1200" dirty="0" smtClean="0"/>
              <a:t>предприниматель,</a:t>
            </a:r>
          </a:p>
          <a:p>
            <a:pPr algn="ctr"/>
            <a:r>
              <a:rPr lang="ru-RU" sz="1200" dirty="0" smtClean="0"/>
              <a:t>соавтор нескольких информационных технологий,</a:t>
            </a:r>
          </a:p>
          <a:p>
            <a:pPr algn="ctr"/>
            <a:r>
              <a:rPr lang="ru-RU" sz="1200" dirty="0" smtClean="0"/>
              <a:t>общественный активист</a:t>
            </a:r>
            <a:endParaRPr lang="ru-RU" sz="1200" dirty="0"/>
          </a:p>
        </p:txBody>
      </p:sp>
      <p:sp>
        <p:nvSpPr>
          <p:cNvPr id="7" name="TextBox 6"/>
          <p:cNvSpPr txBox="1"/>
          <p:nvPr/>
        </p:nvSpPr>
        <p:spPr>
          <a:xfrm>
            <a:off x="3099875" y="3342486"/>
            <a:ext cx="1539985" cy="923330"/>
          </a:xfrm>
          <a:prstGeom prst="rect">
            <a:avLst/>
          </a:prstGeom>
          <a:noFill/>
        </p:spPr>
        <p:txBody>
          <a:bodyPr wrap="square" rtlCol="0">
            <a:spAutoFit/>
          </a:bodyPr>
          <a:lstStyle/>
          <a:p>
            <a:pPr algn="ctr"/>
            <a:r>
              <a:rPr lang="ru-RU" sz="1800" spc="30" dirty="0" smtClean="0">
                <a:solidFill>
                  <a:srgbClr val="002164"/>
                </a:solidFill>
                <a:latin typeface="Impact" pitchFamily="34" charset="0"/>
              </a:rPr>
              <a:t>Чекмарев Олег Петрович</a:t>
            </a:r>
            <a:endParaRPr lang="ru-RU" sz="1800" spc="30" dirty="0">
              <a:solidFill>
                <a:srgbClr val="002164"/>
              </a:solidFill>
              <a:latin typeface="Impact" pitchFamily="34" charset="0"/>
            </a:endParaRPr>
          </a:p>
        </p:txBody>
      </p:sp>
      <p:sp>
        <p:nvSpPr>
          <p:cNvPr id="8" name="TextBox 7"/>
          <p:cNvSpPr txBox="1"/>
          <p:nvPr/>
        </p:nvSpPr>
        <p:spPr>
          <a:xfrm>
            <a:off x="2683078" y="4176683"/>
            <a:ext cx="2448480" cy="1754326"/>
          </a:xfrm>
          <a:prstGeom prst="rect">
            <a:avLst/>
          </a:prstGeom>
          <a:noFill/>
        </p:spPr>
        <p:txBody>
          <a:bodyPr wrap="square" rtlCol="0">
            <a:spAutoFit/>
          </a:bodyPr>
          <a:lstStyle/>
          <a:p>
            <a:pPr algn="ctr"/>
            <a:r>
              <a:rPr lang="ru-RU" sz="1200" dirty="0" smtClean="0"/>
              <a:t>Разработчик кооперативного блока платформы, </a:t>
            </a:r>
          </a:p>
          <a:p>
            <a:pPr algn="ctr"/>
            <a:r>
              <a:rPr lang="ru-RU" sz="1200" dirty="0" smtClean="0"/>
              <a:t>эксперт, консультант образовательного сектора </a:t>
            </a:r>
            <a:r>
              <a:rPr lang="en-US" sz="1200" dirty="0" smtClean="0"/>
              <a:t> </a:t>
            </a:r>
            <a:r>
              <a:rPr lang="ru-RU" sz="1200" dirty="0"/>
              <a:t>проекта, </a:t>
            </a:r>
            <a:r>
              <a:rPr lang="ru-RU" sz="1200" dirty="0" smtClean="0"/>
              <a:t>профессор</a:t>
            </a:r>
            <a:br>
              <a:rPr lang="ru-RU" sz="1200" dirty="0" smtClean="0"/>
            </a:br>
            <a:r>
              <a:rPr lang="ru-RU" sz="1200" dirty="0" smtClean="0"/>
              <a:t>Санкт-Петербургского Государственного Аграрного Университета, экономический факультет</a:t>
            </a:r>
            <a:endParaRPr lang="ru-RU" sz="1200" dirty="0"/>
          </a:p>
        </p:txBody>
      </p:sp>
      <p:sp>
        <p:nvSpPr>
          <p:cNvPr id="11" name="TextBox 10"/>
          <p:cNvSpPr txBox="1"/>
          <p:nvPr/>
        </p:nvSpPr>
        <p:spPr>
          <a:xfrm>
            <a:off x="7663116" y="3319736"/>
            <a:ext cx="1730764" cy="923330"/>
          </a:xfrm>
          <a:prstGeom prst="rect">
            <a:avLst/>
          </a:prstGeom>
          <a:noFill/>
        </p:spPr>
        <p:txBody>
          <a:bodyPr wrap="square" rtlCol="0">
            <a:spAutoFit/>
          </a:bodyPr>
          <a:lstStyle/>
          <a:p>
            <a:pPr algn="ctr"/>
            <a:r>
              <a:rPr lang="ru-RU" sz="1800" spc="30" dirty="0" smtClean="0">
                <a:solidFill>
                  <a:srgbClr val="002164"/>
                </a:solidFill>
                <a:latin typeface="Impact" pitchFamily="34" charset="0"/>
              </a:rPr>
              <a:t>Полудёнов</a:t>
            </a:r>
            <a:br>
              <a:rPr lang="ru-RU" sz="1800" spc="30" dirty="0" smtClean="0">
                <a:solidFill>
                  <a:srgbClr val="002164"/>
                </a:solidFill>
                <a:latin typeface="Impact" pitchFamily="34" charset="0"/>
              </a:rPr>
            </a:br>
            <a:r>
              <a:rPr lang="ru-RU" sz="1800" spc="30" dirty="0" smtClean="0">
                <a:solidFill>
                  <a:srgbClr val="002164"/>
                </a:solidFill>
                <a:latin typeface="Impact" pitchFamily="34" charset="0"/>
              </a:rPr>
              <a:t>Дмитрий</a:t>
            </a:r>
            <a:br>
              <a:rPr lang="ru-RU" sz="1800" spc="30" dirty="0" smtClean="0">
                <a:solidFill>
                  <a:srgbClr val="002164"/>
                </a:solidFill>
                <a:latin typeface="Impact" pitchFamily="34" charset="0"/>
              </a:rPr>
            </a:br>
            <a:r>
              <a:rPr lang="ru-RU" sz="1800" spc="30" dirty="0" smtClean="0">
                <a:solidFill>
                  <a:srgbClr val="002164"/>
                </a:solidFill>
                <a:latin typeface="Impact" pitchFamily="34" charset="0"/>
              </a:rPr>
              <a:t>Викторович</a:t>
            </a:r>
            <a:endParaRPr lang="ru-RU" sz="1800" spc="30" dirty="0">
              <a:solidFill>
                <a:srgbClr val="002164"/>
              </a:solidFill>
              <a:latin typeface="Impact" pitchFamily="34" charset="0"/>
            </a:endParaRPr>
          </a:p>
        </p:txBody>
      </p:sp>
      <p:sp>
        <p:nvSpPr>
          <p:cNvPr id="14" name="TextBox 13"/>
          <p:cNvSpPr txBox="1"/>
          <p:nvPr/>
        </p:nvSpPr>
        <p:spPr>
          <a:xfrm>
            <a:off x="5282438" y="3318237"/>
            <a:ext cx="1797783" cy="923330"/>
          </a:xfrm>
          <a:prstGeom prst="rect">
            <a:avLst/>
          </a:prstGeom>
          <a:noFill/>
        </p:spPr>
        <p:txBody>
          <a:bodyPr wrap="square" rtlCol="0">
            <a:spAutoFit/>
          </a:bodyPr>
          <a:lstStyle/>
          <a:p>
            <a:pPr algn="ctr"/>
            <a:r>
              <a:rPr lang="ru-RU" sz="1800" spc="30" dirty="0">
                <a:solidFill>
                  <a:srgbClr val="002164"/>
                </a:solidFill>
                <a:latin typeface="Impact" pitchFamily="34" charset="0"/>
              </a:rPr>
              <a:t>Аверьянова Елена Викторовна</a:t>
            </a:r>
          </a:p>
        </p:txBody>
      </p:sp>
      <p:sp>
        <p:nvSpPr>
          <p:cNvPr id="15" name="TextBox 14"/>
          <p:cNvSpPr txBox="1"/>
          <p:nvPr/>
        </p:nvSpPr>
        <p:spPr>
          <a:xfrm>
            <a:off x="5063319" y="4192072"/>
            <a:ext cx="2505500" cy="1754326"/>
          </a:xfrm>
          <a:prstGeom prst="rect">
            <a:avLst/>
          </a:prstGeom>
          <a:noFill/>
        </p:spPr>
        <p:txBody>
          <a:bodyPr wrap="square" rtlCol="0">
            <a:spAutoFit/>
          </a:bodyPr>
          <a:lstStyle/>
          <a:p>
            <a:pPr algn="ctr"/>
            <a:r>
              <a:rPr lang="ru-RU" sz="1200" dirty="0" smtClean="0"/>
              <a:t>разработчик кооперативного </a:t>
            </a:r>
          </a:p>
          <a:p>
            <a:pPr algn="ctr"/>
            <a:r>
              <a:rPr lang="ru-RU" sz="1200" dirty="0" smtClean="0"/>
              <a:t>с/</a:t>
            </a:r>
            <a:r>
              <a:rPr lang="ru-RU" sz="1200" dirty="0" err="1" smtClean="0"/>
              <a:t>х</a:t>
            </a:r>
            <a:r>
              <a:rPr lang="ru-RU" sz="1200" dirty="0" smtClean="0"/>
              <a:t> блока, эксперт, консультант </a:t>
            </a:r>
            <a:r>
              <a:rPr lang="ru-RU" sz="1200" dirty="0"/>
              <a:t>образовательный сектор  </a:t>
            </a:r>
            <a:r>
              <a:rPr lang="ru-RU" sz="1200" dirty="0" smtClean="0"/>
              <a:t>проекта, доцент </a:t>
            </a:r>
          </a:p>
          <a:p>
            <a:pPr algn="ctr"/>
            <a:r>
              <a:rPr lang="ru-RU" sz="1200" dirty="0" smtClean="0"/>
              <a:t>Санкт-Петербургского Государственного Аграрного Университета</a:t>
            </a:r>
            <a:br>
              <a:rPr lang="ru-RU" sz="1200" dirty="0" smtClean="0"/>
            </a:br>
            <a:r>
              <a:rPr lang="ru-RU" sz="1200" dirty="0" smtClean="0"/>
              <a:t>Специализация: теория </a:t>
            </a:r>
            <a:r>
              <a:rPr lang="ru-RU" sz="1200" dirty="0"/>
              <a:t>и практика </a:t>
            </a:r>
            <a:r>
              <a:rPr lang="ru-RU" sz="1200" dirty="0" smtClean="0"/>
              <a:t>кооперации, </a:t>
            </a:r>
            <a:r>
              <a:rPr lang="ru-RU" sz="1200" dirty="0" smtClean="0"/>
              <a:t>др</a:t>
            </a:r>
            <a:r>
              <a:rPr lang="ru-RU" sz="1200" dirty="0" smtClean="0"/>
              <a:t>.</a:t>
            </a:r>
            <a:endParaRPr lang="ru-RU" sz="1200" dirty="0"/>
          </a:p>
        </p:txBody>
      </p:sp>
      <p:pic>
        <p:nvPicPr>
          <p:cNvPr id="21" name="Рисунок 20" descr="Владислав Иванов пр.ф.png"/>
          <p:cNvPicPr>
            <a:picLocks noChangeAspect="1"/>
          </p:cNvPicPr>
          <p:nvPr/>
        </p:nvPicPr>
        <p:blipFill>
          <a:blip r:embed="rId5">
            <a:lum bright="-11000" contrast="25000"/>
          </a:blip>
          <a:stretch>
            <a:fillRect/>
          </a:stretch>
        </p:blipFill>
        <p:spPr>
          <a:xfrm>
            <a:off x="358475" y="1539173"/>
            <a:ext cx="2082509" cy="1800000"/>
          </a:xfrm>
          <a:prstGeom prst="rect">
            <a:avLst/>
          </a:prstGeom>
        </p:spPr>
      </p:pic>
      <p:pic>
        <p:nvPicPr>
          <p:cNvPr id="22" name="Рисунок 21" descr="Аверьянова Е.В. пр.ф.png"/>
          <p:cNvPicPr>
            <a:picLocks noChangeAspect="1"/>
          </p:cNvPicPr>
          <p:nvPr/>
        </p:nvPicPr>
        <p:blipFill>
          <a:blip r:embed="rId6"/>
          <a:stretch>
            <a:fillRect/>
          </a:stretch>
        </p:blipFill>
        <p:spPr>
          <a:xfrm>
            <a:off x="5112860" y="1537567"/>
            <a:ext cx="2076588" cy="1800000"/>
          </a:xfrm>
          <a:prstGeom prst="rect">
            <a:avLst/>
          </a:prstGeom>
        </p:spPr>
      </p:pic>
      <p:pic>
        <p:nvPicPr>
          <p:cNvPr id="24" name="Рисунок 23" descr="Полудёнов пр.ф.png"/>
          <p:cNvPicPr>
            <a:picLocks noChangeAspect="1"/>
          </p:cNvPicPr>
          <p:nvPr/>
        </p:nvPicPr>
        <p:blipFill>
          <a:blip r:embed="rId7"/>
          <a:stretch>
            <a:fillRect/>
          </a:stretch>
        </p:blipFill>
        <p:spPr>
          <a:xfrm>
            <a:off x="7459453" y="1540855"/>
            <a:ext cx="2078955" cy="1800000"/>
          </a:xfrm>
          <a:prstGeom prst="rect">
            <a:avLst/>
          </a:prstGeom>
        </p:spPr>
      </p:pic>
      <p:pic>
        <p:nvPicPr>
          <p:cNvPr id="25" name="Рисунок 24" descr="Чекмарёв пр.ф.png"/>
          <p:cNvPicPr>
            <a:picLocks noChangeAspect="1"/>
          </p:cNvPicPr>
          <p:nvPr/>
        </p:nvPicPr>
        <p:blipFill>
          <a:blip r:embed="rId8"/>
          <a:stretch>
            <a:fillRect/>
          </a:stretch>
        </p:blipFill>
        <p:spPr>
          <a:xfrm>
            <a:off x="2789408" y="1552905"/>
            <a:ext cx="2081116" cy="1800000"/>
          </a:xfrm>
          <a:prstGeom prst="rect">
            <a:avLst/>
          </a:prstGeom>
        </p:spPr>
      </p:pic>
      <p:sp>
        <p:nvSpPr>
          <p:cNvPr id="26" name="TextBox 25"/>
          <p:cNvSpPr txBox="1"/>
          <p:nvPr/>
        </p:nvSpPr>
        <p:spPr>
          <a:xfrm>
            <a:off x="9996882" y="3387975"/>
            <a:ext cx="1890318" cy="646331"/>
          </a:xfrm>
          <a:prstGeom prst="rect">
            <a:avLst/>
          </a:prstGeom>
          <a:noFill/>
        </p:spPr>
        <p:txBody>
          <a:bodyPr wrap="square" rtlCol="0">
            <a:spAutoFit/>
          </a:bodyPr>
          <a:lstStyle/>
          <a:p>
            <a:pPr algn="ctr"/>
            <a:r>
              <a:rPr lang="ru-RU" sz="1800" spc="30" dirty="0" smtClean="0">
                <a:solidFill>
                  <a:srgbClr val="002164"/>
                </a:solidFill>
                <a:latin typeface="Impact" pitchFamily="34" charset="0"/>
              </a:rPr>
              <a:t>Архангельский Святослав</a:t>
            </a:r>
            <a:endParaRPr lang="ru-RU" sz="1800" spc="30" dirty="0">
              <a:solidFill>
                <a:srgbClr val="002164"/>
              </a:solidFill>
              <a:latin typeface="Impact" pitchFamily="34" charset="0"/>
            </a:endParaRPr>
          </a:p>
        </p:txBody>
      </p:sp>
      <p:sp>
        <p:nvSpPr>
          <p:cNvPr id="27" name="TextBox 26"/>
          <p:cNvSpPr txBox="1"/>
          <p:nvPr/>
        </p:nvSpPr>
        <p:spPr>
          <a:xfrm>
            <a:off x="10074525" y="4026558"/>
            <a:ext cx="1853618" cy="2123658"/>
          </a:xfrm>
          <a:prstGeom prst="rect">
            <a:avLst/>
          </a:prstGeom>
          <a:noFill/>
        </p:spPr>
        <p:txBody>
          <a:bodyPr wrap="square" rtlCol="0">
            <a:spAutoFit/>
          </a:bodyPr>
          <a:lstStyle/>
          <a:p>
            <a:pPr algn="ctr"/>
            <a:r>
              <a:rPr lang="ru-RU" sz="1200" spc="30" dirty="0" smtClean="0"/>
              <a:t>Разработчик интернет проектов, программист, эксперт, с</a:t>
            </a:r>
            <a:r>
              <a:rPr lang="ru-RU" sz="1200" dirty="0" smtClean="0"/>
              <a:t>пециалист в области программирования цифровых систем, </a:t>
            </a:r>
            <a:r>
              <a:rPr lang="ru-RU" sz="1200" dirty="0" err="1" smtClean="0"/>
              <a:t>сооснователь</a:t>
            </a:r>
            <a:r>
              <a:rPr lang="ru-RU" sz="1200" dirty="0" smtClean="0"/>
              <a:t> социально-экономической системы </a:t>
            </a:r>
          </a:p>
          <a:p>
            <a:pPr algn="ctr"/>
            <a:r>
              <a:rPr lang="ru-RU" sz="1200" dirty="0" smtClean="0"/>
              <a:t>"Качество Жизни"</a:t>
            </a:r>
            <a:endParaRPr lang="ru-RU" sz="1200" spc="30" dirty="0"/>
          </a:p>
        </p:txBody>
      </p:sp>
      <p:sp>
        <p:nvSpPr>
          <p:cNvPr id="28" name="TextBox 27"/>
          <p:cNvSpPr txBox="1"/>
          <p:nvPr/>
        </p:nvSpPr>
        <p:spPr>
          <a:xfrm>
            <a:off x="7465327" y="4165310"/>
            <a:ext cx="2265527" cy="2123658"/>
          </a:xfrm>
          <a:prstGeom prst="rect">
            <a:avLst/>
          </a:prstGeom>
          <a:noFill/>
        </p:spPr>
        <p:txBody>
          <a:bodyPr wrap="square" rtlCol="0">
            <a:spAutoFit/>
          </a:bodyPr>
          <a:lstStyle/>
          <a:p>
            <a:pPr algn="ctr"/>
            <a:r>
              <a:rPr lang="en-US" sz="1200" dirty="0" smtClean="0"/>
              <a:t>C</a:t>
            </a:r>
            <a:r>
              <a:rPr lang="ru-RU" sz="1200" dirty="0" smtClean="0"/>
              <a:t>ТЕЙКХОЛДЕР</a:t>
            </a:r>
          </a:p>
          <a:p>
            <a:pPr algn="ctr"/>
            <a:r>
              <a:rPr lang="ru-RU" sz="1200" dirty="0" smtClean="0"/>
              <a:t>от РОО «Севастопольский городской совет территориальных общественных самоуправлений»</a:t>
            </a:r>
            <a:br>
              <a:rPr lang="ru-RU" sz="1200" dirty="0" smtClean="0"/>
            </a:br>
            <a:r>
              <a:rPr lang="ru-RU" sz="1200" dirty="0" smtClean="0"/>
              <a:t>образовательный сектор, разработчик интернет проектов, куратор, </a:t>
            </a:r>
          </a:p>
          <a:p>
            <a:pPr algn="ctr"/>
            <a:r>
              <a:rPr lang="ru-RU" sz="1200" dirty="0" smtClean="0"/>
              <a:t>эксперт блока платформы</a:t>
            </a:r>
          </a:p>
          <a:p>
            <a:pPr algn="ctr"/>
            <a:r>
              <a:rPr lang="ru-RU" sz="1200" dirty="0" smtClean="0"/>
              <a:t>по ТОС и МСУ</a:t>
            </a:r>
            <a:endParaRPr lang="ru-RU" sz="1200" dirty="0"/>
          </a:p>
        </p:txBody>
      </p:sp>
      <p:pic>
        <p:nvPicPr>
          <p:cNvPr id="29" name="Рисунок 28" descr="Святослав Архангельский_сота.png"/>
          <p:cNvPicPr>
            <a:picLocks noChangeAspect="1"/>
          </p:cNvPicPr>
          <p:nvPr/>
        </p:nvPicPr>
        <p:blipFill>
          <a:blip r:embed="rId9"/>
          <a:stretch>
            <a:fillRect/>
          </a:stretch>
        </p:blipFill>
        <p:spPr>
          <a:xfrm>
            <a:off x="9683298" y="1532373"/>
            <a:ext cx="2190253" cy="1897610"/>
          </a:xfrm>
          <a:prstGeom prst="rect">
            <a:avLst/>
          </a:prstGeom>
        </p:spPr>
      </p:pic>
    </p:spTree>
    <p:extLst>
      <p:ext uri="{BB962C8B-B14F-4D97-AF65-F5344CB8AC3E}">
        <p14:creationId xmlns="" xmlns:p14="http://schemas.microsoft.com/office/powerpoint/2010/main" val="81952306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pic>
        <p:nvPicPr>
          <p:cNvPr id="121857" name="Picture 1"/>
          <p:cNvPicPr>
            <a:picLocks noChangeAspect="1" noChangeArrowheads="1"/>
          </p:cNvPicPr>
          <p:nvPr/>
        </p:nvPicPr>
        <p:blipFill>
          <a:blip r:embed="rId3"/>
          <a:srcRect/>
          <a:stretch>
            <a:fillRect/>
          </a:stretch>
        </p:blipFill>
        <p:spPr bwMode="auto">
          <a:xfrm>
            <a:off x="8829517" y="2072528"/>
            <a:ext cx="3267075" cy="4762500"/>
          </a:xfrm>
          <a:prstGeom prst="rect">
            <a:avLst/>
          </a:prstGeom>
          <a:noFill/>
          <a:ln w="9525">
            <a:noFill/>
            <a:miter lim="800000"/>
            <a:headEnd/>
            <a:tailEnd/>
          </a:ln>
          <a:effectLst/>
        </p:spPr>
      </p:pic>
      <p:sp>
        <p:nvSpPr>
          <p:cNvPr id="330" name="Google Shape;330;p26"/>
          <p:cNvSpPr txBox="1">
            <a:spLocks noGrp="1"/>
          </p:cNvSpPr>
          <p:nvPr>
            <p:ph type="title"/>
          </p:nvPr>
        </p:nvSpPr>
        <p:spPr>
          <a:xfrm>
            <a:off x="336000" y="451782"/>
            <a:ext cx="10151415" cy="726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33A1D8"/>
              </a:buClr>
              <a:buSzPts val="4800"/>
              <a:buNone/>
            </a:pPr>
            <a:r>
              <a:rPr lang="ru-RU" sz="4800" cap="none" dirty="0">
                <a:solidFill>
                  <a:srgbClr val="33A1D8"/>
                </a:solidFill>
                <a:latin typeface="Impact" pitchFamily="34" charset="0"/>
                <a:sym typeface="Arial"/>
              </a:rPr>
              <a:t>ЦЕЛЕВАЯ АУДИТОРИЯ</a:t>
            </a:r>
            <a:endParaRPr sz="4800" cap="none">
              <a:solidFill>
                <a:srgbClr val="33A1D8"/>
              </a:solidFill>
              <a:latin typeface="Impact" pitchFamily="34" charset="0"/>
              <a:sym typeface="Arial"/>
            </a:endParaRPr>
          </a:p>
        </p:txBody>
      </p:sp>
      <p:sp>
        <p:nvSpPr>
          <p:cNvPr id="331" name="Google Shape;331;p2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ru-RU" sz="1800" dirty="0" smtClean="0">
                <a:highlight>
                  <a:srgbClr val="FEFEFE"/>
                </a:highlight>
                <a:latin typeface="Roboto"/>
                <a:ea typeface="Roboto"/>
                <a:cs typeface="Roboto"/>
                <a:sym typeface="Roboto"/>
              </a:rPr>
              <a:t>  </a:t>
            </a:r>
            <a:endParaRPr sz="1800" dirty="0">
              <a:highlight>
                <a:srgbClr val="FEFEFE"/>
              </a:highlight>
              <a:latin typeface="Roboto"/>
              <a:ea typeface="Roboto"/>
              <a:cs typeface="Roboto"/>
              <a:sym typeface="Roboto"/>
            </a:endParaRPr>
          </a:p>
        </p:txBody>
      </p:sp>
      <p:sp>
        <p:nvSpPr>
          <p:cNvPr id="332" name="Google Shape;332;p26"/>
          <p:cNvSpPr txBox="1"/>
          <p:nvPr/>
        </p:nvSpPr>
        <p:spPr>
          <a:xfrm>
            <a:off x="336000" y="1053325"/>
            <a:ext cx="1009260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600" b="0" i="0" u="none" strike="noStrike" cap="none" dirty="0">
                <a:solidFill>
                  <a:srgbClr val="000000"/>
                </a:solidFill>
                <a:latin typeface="Arial"/>
                <a:ea typeface="Arial"/>
                <a:cs typeface="Arial"/>
                <a:sym typeface="Arial"/>
              </a:rPr>
              <a:t>Ключевые параметры, сегменты и специфические черты каждого сегмента</a:t>
            </a:r>
            <a:endParaRPr sz="1600" b="0" i="0" u="none" strike="noStrike" cap="none">
              <a:solidFill>
                <a:srgbClr val="000000"/>
              </a:solidFill>
              <a:latin typeface="Arial"/>
              <a:ea typeface="Arial"/>
              <a:cs typeface="Arial"/>
              <a:sym typeface="Arial"/>
            </a:endParaRPr>
          </a:p>
        </p:txBody>
      </p:sp>
      <p:pic>
        <p:nvPicPr>
          <p:cNvPr id="333" name="Google Shape;333;p26" descr="Изображение"/>
          <p:cNvPicPr preferRelativeResize="0"/>
          <p:nvPr/>
        </p:nvPicPr>
        <p:blipFill rotWithShape="1">
          <a:blip r:embed="rId4">
            <a:alphaModFix/>
          </a:blip>
          <a:srcRect/>
          <a:stretch/>
        </p:blipFill>
        <p:spPr>
          <a:xfrm>
            <a:off x="9809776" y="424656"/>
            <a:ext cx="2046224" cy="780252"/>
          </a:xfrm>
          <a:prstGeom prst="rect">
            <a:avLst/>
          </a:prstGeom>
          <a:noFill/>
          <a:ln>
            <a:noFill/>
          </a:ln>
        </p:spPr>
      </p:pic>
      <p:pic>
        <p:nvPicPr>
          <p:cNvPr id="334" name="Google Shape;334;p26" descr="Изображение"/>
          <p:cNvPicPr preferRelativeResize="0"/>
          <p:nvPr/>
        </p:nvPicPr>
        <p:blipFill rotWithShape="1">
          <a:blip r:embed="rId5">
            <a:alphaModFix/>
          </a:blip>
          <a:srcRect/>
          <a:stretch/>
        </p:blipFill>
        <p:spPr>
          <a:xfrm>
            <a:off x="404999" y="6178409"/>
            <a:ext cx="3445106" cy="472390"/>
          </a:xfrm>
          <a:prstGeom prst="rect">
            <a:avLst/>
          </a:prstGeom>
          <a:noFill/>
          <a:ln>
            <a:noFill/>
          </a:ln>
        </p:spPr>
      </p:pic>
      <p:sp>
        <p:nvSpPr>
          <p:cNvPr id="335" name="Google Shape;335;p26"/>
          <p:cNvSpPr txBox="1"/>
          <p:nvPr/>
        </p:nvSpPr>
        <p:spPr>
          <a:xfrm>
            <a:off x="4611393" y="6363591"/>
            <a:ext cx="3425702"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336" name="Google Shape;336;p26"/>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sp>
        <p:nvSpPr>
          <p:cNvPr id="2" name="TextBox 1"/>
          <p:cNvSpPr txBox="1"/>
          <p:nvPr/>
        </p:nvSpPr>
        <p:spPr>
          <a:xfrm>
            <a:off x="362134" y="1437009"/>
            <a:ext cx="11462001" cy="4708981"/>
          </a:xfrm>
          <a:prstGeom prst="rect">
            <a:avLst/>
          </a:prstGeom>
          <a:noFill/>
        </p:spPr>
        <p:txBody>
          <a:bodyPr wrap="square" rtlCol="0">
            <a:spAutoFit/>
          </a:bodyPr>
          <a:lstStyle/>
          <a:p>
            <a:r>
              <a:rPr lang="ru-RU" sz="2000" b="1" dirty="0" smtClean="0">
                <a:solidFill>
                  <a:schemeClr val="accent1">
                    <a:lumMod val="75000"/>
                  </a:schemeClr>
                </a:solidFill>
              </a:rPr>
              <a:t>СРП</a:t>
            </a:r>
            <a:r>
              <a:rPr lang="ru-RU" sz="2000" dirty="0" smtClean="0"/>
              <a:t> </a:t>
            </a:r>
            <a:r>
              <a:rPr lang="ru-RU" sz="2000" dirty="0"/>
              <a:t>– </a:t>
            </a:r>
            <a:r>
              <a:rPr lang="ru-RU" sz="2000" dirty="0" smtClean="0"/>
              <a:t>семейные </a:t>
            </a:r>
            <a:r>
              <a:rPr lang="ru-RU" sz="2000" dirty="0" smtClean="0"/>
              <a:t>родовые поместья</a:t>
            </a:r>
            <a:endParaRPr lang="ru-RU" sz="2000" dirty="0" smtClean="0"/>
          </a:p>
          <a:p>
            <a:r>
              <a:rPr lang="ru-RU" sz="2000" b="1" dirty="0" smtClean="0">
                <a:solidFill>
                  <a:schemeClr val="accent1">
                    <a:lumMod val="75000"/>
                  </a:schemeClr>
                </a:solidFill>
              </a:rPr>
              <a:t>КФХ</a:t>
            </a:r>
            <a:r>
              <a:rPr lang="ru-RU" sz="2000" dirty="0" smtClean="0"/>
              <a:t> </a:t>
            </a:r>
            <a:r>
              <a:rPr lang="ru-RU" sz="2000" dirty="0" smtClean="0"/>
              <a:t>– крестьянско-фермерские </a:t>
            </a:r>
            <a:r>
              <a:rPr lang="ru-RU" sz="2000" dirty="0" smtClean="0"/>
              <a:t>хозяйства</a:t>
            </a:r>
          </a:p>
          <a:p>
            <a:r>
              <a:rPr lang="ru-RU" sz="2000" b="1" dirty="0" smtClean="0">
                <a:solidFill>
                  <a:schemeClr val="accent1">
                    <a:lumMod val="75000"/>
                  </a:schemeClr>
                </a:solidFill>
              </a:rPr>
              <a:t>ЛПХ</a:t>
            </a:r>
            <a:r>
              <a:rPr lang="ru-RU" sz="2000" dirty="0" smtClean="0"/>
              <a:t> </a:t>
            </a:r>
            <a:r>
              <a:rPr lang="ru-RU" sz="2000" dirty="0" smtClean="0"/>
              <a:t>– личные </a:t>
            </a:r>
            <a:r>
              <a:rPr lang="ru-RU" sz="2000" dirty="0" smtClean="0"/>
              <a:t>подсобные </a:t>
            </a:r>
            <a:r>
              <a:rPr lang="ru-RU" sz="2000" dirty="0" smtClean="0"/>
              <a:t>хозяйства</a:t>
            </a:r>
          </a:p>
          <a:p>
            <a:r>
              <a:rPr lang="ru-RU" sz="2000" b="1" dirty="0" smtClean="0">
                <a:solidFill>
                  <a:schemeClr val="accent1">
                    <a:lumMod val="75000"/>
                  </a:schemeClr>
                </a:solidFill>
              </a:rPr>
              <a:t>ПРП </a:t>
            </a:r>
            <a:r>
              <a:rPr lang="ru-RU" sz="2000" dirty="0"/>
              <a:t>– </a:t>
            </a:r>
            <a:r>
              <a:rPr lang="ru-RU" sz="2000" dirty="0" smtClean="0"/>
              <a:t>поселения </a:t>
            </a:r>
            <a:r>
              <a:rPr lang="ru-RU" sz="2000" dirty="0"/>
              <a:t>родовых </a:t>
            </a:r>
            <a:r>
              <a:rPr lang="ru-RU" sz="2000" dirty="0" smtClean="0"/>
              <a:t>поместий</a:t>
            </a:r>
          </a:p>
          <a:p>
            <a:r>
              <a:rPr lang="ru-RU" sz="2000" b="1" dirty="0" smtClean="0">
                <a:solidFill>
                  <a:schemeClr val="accent1">
                    <a:lumMod val="75000"/>
                  </a:schemeClr>
                </a:solidFill>
              </a:rPr>
              <a:t>СНТ</a:t>
            </a:r>
            <a:r>
              <a:rPr lang="ru-RU" sz="2000" dirty="0" smtClean="0"/>
              <a:t> – садовые некоммерческие товарищества </a:t>
            </a:r>
          </a:p>
          <a:p>
            <a:r>
              <a:rPr lang="ru-RU" sz="2000" b="1" dirty="0" smtClean="0">
                <a:solidFill>
                  <a:schemeClr val="accent1">
                    <a:lumMod val="75000"/>
                  </a:schemeClr>
                </a:solidFill>
              </a:rPr>
              <a:t>ДНП</a:t>
            </a:r>
            <a:r>
              <a:rPr lang="ru-RU" sz="2000" dirty="0" smtClean="0"/>
              <a:t> – добровольные некоммерческие партнерства </a:t>
            </a:r>
          </a:p>
          <a:p>
            <a:r>
              <a:rPr lang="ru-RU" sz="2000" b="1" dirty="0" smtClean="0">
                <a:solidFill>
                  <a:schemeClr val="accent1">
                    <a:lumMod val="75000"/>
                  </a:schemeClr>
                </a:solidFill>
              </a:rPr>
              <a:t>ОНТ</a:t>
            </a:r>
            <a:r>
              <a:rPr lang="ru-RU" sz="2000" dirty="0" smtClean="0"/>
              <a:t> – огороднические некоммерческие товарищества</a:t>
            </a:r>
          </a:p>
          <a:p>
            <a:r>
              <a:rPr lang="ru-RU" sz="2000" b="1" dirty="0" smtClean="0">
                <a:solidFill>
                  <a:schemeClr val="accent1">
                    <a:lumMod val="75000"/>
                  </a:schemeClr>
                </a:solidFill>
              </a:rPr>
              <a:t>ПО</a:t>
            </a:r>
            <a:r>
              <a:rPr lang="ru-RU" sz="2000" dirty="0" smtClean="0"/>
              <a:t> – потребительские общества</a:t>
            </a:r>
          </a:p>
          <a:p>
            <a:r>
              <a:rPr lang="ru-RU" sz="2000" b="1" dirty="0" smtClean="0">
                <a:solidFill>
                  <a:schemeClr val="accent1">
                    <a:lumMod val="75000"/>
                  </a:schemeClr>
                </a:solidFill>
              </a:rPr>
              <a:t>НП</a:t>
            </a:r>
            <a:r>
              <a:rPr lang="ru-RU" sz="2000" dirty="0" smtClean="0"/>
              <a:t> – некоммерческие партнёрства</a:t>
            </a:r>
          </a:p>
          <a:p>
            <a:r>
              <a:rPr lang="ru-RU" sz="2000" b="1" dirty="0" smtClean="0">
                <a:solidFill>
                  <a:schemeClr val="accent1">
                    <a:lumMod val="75000"/>
                  </a:schemeClr>
                </a:solidFill>
              </a:rPr>
              <a:t>НКО</a:t>
            </a:r>
            <a:r>
              <a:rPr lang="ru-RU" sz="2000" dirty="0" smtClean="0"/>
              <a:t> – некоммерческие организации</a:t>
            </a:r>
            <a:endParaRPr lang="ru-RU" sz="2000" dirty="0" smtClean="0"/>
          </a:p>
          <a:p>
            <a:r>
              <a:rPr lang="ru-RU" sz="2000" b="1" dirty="0" smtClean="0">
                <a:solidFill>
                  <a:schemeClr val="accent1">
                    <a:lumMod val="75000"/>
                  </a:schemeClr>
                </a:solidFill>
              </a:rPr>
              <a:t>ТСЖ</a:t>
            </a:r>
            <a:r>
              <a:rPr lang="ru-RU" sz="2000" dirty="0" smtClean="0"/>
              <a:t> </a:t>
            </a:r>
            <a:r>
              <a:rPr lang="ru-RU" sz="2000" dirty="0" smtClean="0"/>
              <a:t>– </a:t>
            </a:r>
            <a:r>
              <a:rPr lang="ru-RU" sz="2000" dirty="0" smtClean="0"/>
              <a:t>товарищества </a:t>
            </a:r>
            <a:r>
              <a:rPr lang="ru-RU" sz="2000" dirty="0" smtClean="0"/>
              <a:t>собственников жилья </a:t>
            </a:r>
          </a:p>
          <a:p>
            <a:r>
              <a:rPr lang="ru-RU" sz="2000" b="1" dirty="0" smtClean="0">
                <a:solidFill>
                  <a:schemeClr val="accent1">
                    <a:lumMod val="75000"/>
                  </a:schemeClr>
                </a:solidFill>
              </a:rPr>
              <a:t>ТОС</a:t>
            </a:r>
            <a:r>
              <a:rPr lang="ru-RU" sz="2000" dirty="0" smtClean="0"/>
              <a:t> – субъекты МСУ и ТОС</a:t>
            </a:r>
          </a:p>
          <a:p>
            <a:r>
              <a:rPr lang="ru-RU" sz="2000" b="1" dirty="0" smtClean="0">
                <a:solidFill>
                  <a:schemeClr val="accent1">
                    <a:lumMod val="75000"/>
                  </a:schemeClr>
                </a:solidFill>
              </a:rPr>
              <a:t>МСП</a:t>
            </a:r>
            <a:r>
              <a:rPr lang="ru-RU" sz="2000" dirty="0" smtClean="0"/>
              <a:t> – субъекты малого и среднего предпринимательства, самозанятые</a:t>
            </a:r>
            <a:br>
              <a:rPr lang="ru-RU" sz="2000" dirty="0" smtClean="0"/>
            </a:br>
            <a:r>
              <a:rPr lang="ru-RU" sz="2000" dirty="0" smtClean="0"/>
              <a:t>Все виды кооперативов, профсоюзы, безработные, малоимущие, </a:t>
            </a:r>
          </a:p>
          <a:p>
            <a:r>
              <a:rPr lang="ru-RU" sz="2000" dirty="0" smtClean="0"/>
              <a:t>студенты, многодетные, неполные семьи, инвалиды и т.д.</a:t>
            </a:r>
          </a:p>
        </p:txBody>
      </p:sp>
    </p:spTree>
    <p:extLst>
      <p:ext uri="{BB962C8B-B14F-4D97-AF65-F5344CB8AC3E}">
        <p14:creationId xmlns="" xmlns:p14="http://schemas.microsoft.com/office/powerpoint/2010/main" val="115331444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8;p8"/>
          <p:cNvSpPr txBox="1">
            <a:spLocks/>
          </p:cNvSpPr>
          <p:nvPr/>
        </p:nvSpPr>
        <p:spPr>
          <a:xfrm>
            <a:off x="336000" y="451782"/>
            <a:ext cx="10151415" cy="726000"/>
          </a:xfrm>
          <a:prstGeom prst="rect">
            <a:avLst/>
          </a:prstGeom>
          <a:noFill/>
          <a:ln>
            <a:noFill/>
          </a:ln>
        </p:spPr>
        <p:txBody>
          <a:bodyPr spcFirstLastPara="1" wrap="square" lIns="91425" tIns="45700" rIns="91425" bIns="45700" anchor="b" anchorCtr="0">
            <a:noAutofit/>
          </a:bodyPr>
          <a:lstStyle/>
          <a:p>
            <a:pPr marL="0" marR="0" lvl="0" indent="0" algn="l" defTabSz="1161825" rtl="0" eaLnBrk="1" fontAlgn="auto" latinLnBrk="0" hangingPunct="0">
              <a:lnSpc>
                <a:spcPct val="100000"/>
              </a:lnSpc>
              <a:spcBef>
                <a:spcPts val="0"/>
              </a:spcBef>
              <a:spcAft>
                <a:spcPts val="0"/>
              </a:spcAft>
              <a:buClrTx/>
              <a:buSzTx/>
              <a:buFont typeface="Arial"/>
              <a:buNone/>
              <a:tabLst/>
              <a:defRPr/>
            </a:pPr>
            <a:r>
              <a:rPr kumimoji="0" lang="ru-RU" sz="4800" b="0" i="0" u="none" strike="noStrike" kern="0" cap="all" spc="0" normalizeH="0" baseline="0" noProof="0" dirty="0" smtClean="0">
                <a:ln>
                  <a:noFill/>
                </a:ln>
                <a:solidFill>
                  <a:srgbClr val="33A1D8"/>
                </a:solidFill>
                <a:effectLst/>
                <a:uLnTx/>
                <a:uFillTx/>
                <a:latin typeface="Impact" pitchFamily="34" charset="0"/>
                <a:ea typeface="Gilroy Light"/>
                <a:cs typeface="Gilroy Light"/>
                <a:sym typeface="Arial"/>
              </a:rPr>
              <a:t>Целевая аудитория</a:t>
            </a:r>
            <a:endParaRPr kumimoji="0" lang="ru-RU" sz="4800" b="0" i="0" u="none" strike="noStrike" kern="0" cap="all" spc="0" normalizeH="0" baseline="0" noProof="0" dirty="0">
              <a:ln>
                <a:noFill/>
              </a:ln>
              <a:solidFill>
                <a:srgbClr val="33A1D8"/>
              </a:solidFill>
              <a:effectLst/>
              <a:uLnTx/>
              <a:uFillTx/>
              <a:latin typeface="Impact" pitchFamily="34" charset="0"/>
              <a:ea typeface="Gilroy Light"/>
              <a:cs typeface="Gilroy Light"/>
              <a:sym typeface="Arial"/>
            </a:endParaRPr>
          </a:p>
        </p:txBody>
      </p:sp>
      <p:sp>
        <p:nvSpPr>
          <p:cNvPr id="3" name="TextBox 2">
            <a:extLst>
              <a:ext uri="{FF2B5EF4-FFF2-40B4-BE49-F238E27FC236}">
                <a16:creationId xmlns="" xmlns:a16="http://schemas.microsoft.com/office/drawing/2014/main" id="{6D34FF10-9242-0741-9A61-11AEF4B50391}"/>
              </a:ext>
            </a:extLst>
          </p:cNvPr>
          <p:cNvSpPr txBox="1"/>
          <p:nvPr/>
        </p:nvSpPr>
        <p:spPr>
          <a:xfrm>
            <a:off x="336000" y="1053325"/>
            <a:ext cx="10092602" cy="338554"/>
          </a:xfrm>
          <a:prstGeom prst="rect">
            <a:avLst/>
          </a:prstGeom>
          <a:noFill/>
        </p:spPr>
        <p:txBody>
          <a:bodyPr wrap="square" rtlCol="0">
            <a:spAutoFit/>
          </a:bodyPr>
          <a:lstStyle/>
          <a:p>
            <a:r>
              <a:rPr lang="ru-RU" sz="1600" dirty="0">
                <a:latin typeface="Gilroy Light"/>
                <a:ea typeface="Gilroy Light"/>
                <a:cs typeface="Gilroy Light"/>
                <a:sym typeface="Gilroy Light"/>
              </a:rPr>
              <a:t>Ключевые параметры, сегменты и специфические черты каждого сегмента</a:t>
            </a:r>
          </a:p>
        </p:txBody>
      </p:sp>
      <p:cxnSp>
        <p:nvCxnSpPr>
          <p:cNvPr id="6" name="Google Shape;117;p5"/>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sp>
        <p:nvSpPr>
          <p:cNvPr id="7" name="Прямоугольник 6"/>
          <p:cNvSpPr/>
          <p:nvPr/>
        </p:nvSpPr>
        <p:spPr>
          <a:xfrm>
            <a:off x="286603" y="1396045"/>
            <a:ext cx="11641540" cy="4401205"/>
          </a:xfrm>
          <a:prstGeom prst="rect">
            <a:avLst/>
          </a:prstGeom>
        </p:spPr>
        <p:txBody>
          <a:bodyPr wrap="square">
            <a:spAutoFit/>
          </a:bodyPr>
          <a:lstStyle/>
          <a:p>
            <a:r>
              <a:rPr lang="ru-RU" sz="2000" spc="30" dirty="0" smtClean="0">
                <a:solidFill>
                  <a:schemeClr val="accent1">
                    <a:lumMod val="75000"/>
                  </a:schemeClr>
                </a:solidFill>
                <a:latin typeface="+mn-lt"/>
              </a:rPr>
              <a:t>1. </a:t>
            </a:r>
            <a:r>
              <a:rPr lang="ru-RU" sz="2000" spc="30" dirty="0" smtClean="0">
                <a:solidFill>
                  <a:schemeClr val="accent1">
                    <a:lumMod val="75000"/>
                  </a:schemeClr>
                </a:solidFill>
                <a:latin typeface="+mn-lt"/>
              </a:rPr>
              <a:t> Начинающим </a:t>
            </a:r>
            <a:r>
              <a:rPr lang="ru-RU" sz="2000" spc="30" dirty="0" smtClean="0">
                <a:solidFill>
                  <a:schemeClr val="accent1">
                    <a:lumMod val="75000"/>
                  </a:schemeClr>
                </a:solidFill>
                <a:latin typeface="+mn-lt"/>
              </a:rPr>
              <a:t>предпринимателям и бизнесменам: </a:t>
            </a:r>
            <a:r>
              <a:rPr lang="ru-RU" sz="2000" spc="30" dirty="0" smtClean="0">
                <a:solidFill>
                  <a:schemeClr val="accent1">
                    <a:lumMod val="75000"/>
                  </a:schemeClr>
                </a:solidFill>
                <a:latin typeface="+mn-lt"/>
              </a:rPr>
              <a:t>создателям </a:t>
            </a:r>
            <a:r>
              <a:rPr lang="ru-RU" sz="2000" spc="30" dirty="0" smtClean="0">
                <a:solidFill>
                  <a:schemeClr val="accent1">
                    <a:lumMod val="75000"/>
                  </a:schemeClr>
                </a:solidFill>
                <a:latin typeface="+mn-lt"/>
              </a:rPr>
              <a:t>семейных родовых поместий, крестьянско-фермерских хозяйств, личных подсобных хозяйств, садоводам-огородникам;</a:t>
            </a:r>
            <a:br>
              <a:rPr lang="ru-RU" sz="2000" spc="30" dirty="0" smtClean="0">
                <a:solidFill>
                  <a:schemeClr val="accent1">
                    <a:lumMod val="75000"/>
                  </a:schemeClr>
                </a:solidFill>
                <a:latin typeface="+mn-lt"/>
              </a:rPr>
            </a:br>
            <a:r>
              <a:rPr lang="ru-RU" sz="2000" spc="30" dirty="0" smtClean="0">
                <a:solidFill>
                  <a:schemeClr val="accent1">
                    <a:lumMod val="75000"/>
                  </a:schemeClr>
                </a:solidFill>
                <a:latin typeface="+mn-lt"/>
              </a:rPr>
              <a:t>2</a:t>
            </a:r>
            <a:r>
              <a:rPr lang="ru-RU" sz="2000" spc="30" dirty="0" smtClean="0">
                <a:solidFill>
                  <a:schemeClr val="accent1">
                    <a:lumMod val="75000"/>
                  </a:schemeClr>
                </a:solidFill>
                <a:latin typeface="+mn-lt"/>
              </a:rPr>
              <a:t>.  </a:t>
            </a:r>
            <a:r>
              <a:rPr lang="ru-RU" sz="2000" spc="30" dirty="0" smtClean="0">
                <a:solidFill>
                  <a:schemeClr val="accent1">
                    <a:lumMod val="75000"/>
                  </a:schemeClr>
                </a:solidFill>
                <a:latin typeface="+mn-lt"/>
              </a:rPr>
              <a:t>Председателям и специалистам потребительских обществ; муниципальным служащим, ответственных за развитие сельского хозяйства;</a:t>
            </a:r>
            <a:br>
              <a:rPr lang="ru-RU" sz="2000" spc="30" dirty="0" smtClean="0">
                <a:solidFill>
                  <a:schemeClr val="accent1">
                    <a:lumMod val="75000"/>
                  </a:schemeClr>
                </a:solidFill>
                <a:latin typeface="+mn-lt"/>
              </a:rPr>
            </a:br>
            <a:r>
              <a:rPr lang="ru-RU" sz="2000" spc="30" dirty="0" smtClean="0">
                <a:solidFill>
                  <a:schemeClr val="accent1">
                    <a:lumMod val="75000"/>
                  </a:schemeClr>
                </a:solidFill>
                <a:latin typeface="+mn-lt"/>
              </a:rPr>
              <a:t>3. Представителям общественных некоммерческих организаций, потребительских кооперативов, сельхозкооперативов и другим видам кооперативов;</a:t>
            </a:r>
            <a:br>
              <a:rPr lang="ru-RU" sz="2000" spc="30" dirty="0" smtClean="0">
                <a:solidFill>
                  <a:schemeClr val="accent1">
                    <a:lumMod val="75000"/>
                  </a:schemeClr>
                </a:solidFill>
                <a:latin typeface="+mn-lt"/>
              </a:rPr>
            </a:br>
            <a:r>
              <a:rPr lang="ru-RU" sz="2000" spc="30" dirty="0" smtClean="0">
                <a:solidFill>
                  <a:schemeClr val="accent1">
                    <a:lumMod val="75000"/>
                  </a:schemeClr>
                </a:solidFill>
                <a:latin typeface="+mn-lt"/>
              </a:rPr>
              <a:t>4</a:t>
            </a:r>
            <a:r>
              <a:rPr lang="ru-RU" sz="2000" spc="30" dirty="0" smtClean="0">
                <a:solidFill>
                  <a:schemeClr val="accent1">
                    <a:lumMod val="75000"/>
                  </a:schemeClr>
                </a:solidFill>
                <a:latin typeface="+mn-lt"/>
              </a:rPr>
              <a:t>.  </a:t>
            </a:r>
            <a:r>
              <a:rPr lang="ru-RU" sz="2000" spc="30" dirty="0" smtClean="0">
                <a:solidFill>
                  <a:schemeClr val="accent1">
                    <a:lumMod val="75000"/>
                  </a:schemeClr>
                </a:solidFill>
                <a:latin typeface="+mn-lt"/>
              </a:rPr>
              <a:t>Государственным гражданским и муниципальным служащим, руководителям и </a:t>
            </a:r>
            <a:r>
              <a:rPr lang="ru-RU" sz="2000" spc="-30" dirty="0" smtClean="0">
                <a:solidFill>
                  <a:schemeClr val="accent1">
                    <a:lumMod val="75000"/>
                  </a:schemeClr>
                </a:solidFill>
                <a:latin typeface="+mn-lt"/>
              </a:rPr>
              <a:t>работникам бюджетных организаций, осуществляющие либо планирующие осуществлять проектную деятельность, предпринимателям, активным гражданам;</a:t>
            </a:r>
            <a:r>
              <a:rPr lang="ru-RU" sz="2000" spc="30" dirty="0" smtClean="0">
                <a:solidFill>
                  <a:schemeClr val="accent1">
                    <a:lumMod val="75000"/>
                  </a:schemeClr>
                </a:solidFill>
                <a:latin typeface="+mn-lt"/>
              </a:rPr>
              <a:t/>
            </a:r>
            <a:br>
              <a:rPr lang="ru-RU" sz="2000" spc="30" dirty="0" smtClean="0">
                <a:solidFill>
                  <a:schemeClr val="accent1">
                    <a:lumMod val="75000"/>
                  </a:schemeClr>
                </a:solidFill>
                <a:latin typeface="+mn-lt"/>
              </a:rPr>
            </a:br>
            <a:r>
              <a:rPr lang="ru-RU" sz="2000" spc="30" dirty="0" smtClean="0">
                <a:solidFill>
                  <a:schemeClr val="accent1">
                    <a:lumMod val="75000"/>
                  </a:schemeClr>
                </a:solidFill>
                <a:latin typeface="+mn-lt"/>
              </a:rPr>
              <a:t>5</a:t>
            </a:r>
            <a:r>
              <a:rPr lang="ru-RU" sz="2000" spc="30" dirty="0" smtClean="0">
                <a:solidFill>
                  <a:schemeClr val="accent1">
                    <a:lumMod val="75000"/>
                  </a:schemeClr>
                </a:solidFill>
                <a:latin typeface="+mn-lt"/>
              </a:rPr>
              <a:t>.  </a:t>
            </a:r>
            <a:r>
              <a:rPr lang="ru-RU" sz="2000" spc="30" dirty="0" smtClean="0">
                <a:solidFill>
                  <a:schemeClr val="accent1">
                    <a:lumMod val="75000"/>
                  </a:schemeClr>
                </a:solidFill>
                <a:latin typeface="+mn-lt"/>
              </a:rPr>
              <a:t>Руководителям и работникам образовательных организаций, учреждений молодёжной политики.</a:t>
            </a:r>
            <a:br>
              <a:rPr lang="ru-RU" sz="2000" spc="30" dirty="0" smtClean="0">
                <a:solidFill>
                  <a:schemeClr val="accent1">
                    <a:lumMod val="75000"/>
                  </a:schemeClr>
                </a:solidFill>
                <a:latin typeface="+mn-lt"/>
              </a:rPr>
            </a:br>
            <a:r>
              <a:rPr lang="ru-RU" sz="2000" spc="30" dirty="0" smtClean="0">
                <a:solidFill>
                  <a:schemeClr val="accent1">
                    <a:lumMod val="75000"/>
                  </a:schemeClr>
                </a:solidFill>
                <a:latin typeface="+mn-lt"/>
              </a:rPr>
              <a:t>6. </a:t>
            </a:r>
            <a:r>
              <a:rPr lang="ru-RU" sz="2000" spc="30" dirty="0" smtClean="0">
                <a:solidFill>
                  <a:schemeClr val="accent1">
                    <a:lumMod val="75000"/>
                  </a:schemeClr>
                </a:solidFill>
                <a:latin typeface="+mn-lt"/>
              </a:rPr>
              <a:t> Председателям </a:t>
            </a:r>
            <a:r>
              <a:rPr lang="ru-RU" sz="2000" spc="30" dirty="0" smtClean="0">
                <a:solidFill>
                  <a:schemeClr val="accent1">
                    <a:lumMod val="75000"/>
                  </a:schemeClr>
                </a:solidFill>
                <a:latin typeface="+mn-lt"/>
              </a:rPr>
              <a:t>и членам ТСЖ, ДНП, ТСН, СНТ и пр.;</a:t>
            </a:r>
            <a:br>
              <a:rPr lang="ru-RU" sz="2000" spc="30" dirty="0" smtClean="0">
                <a:solidFill>
                  <a:schemeClr val="accent1">
                    <a:lumMod val="75000"/>
                  </a:schemeClr>
                </a:solidFill>
                <a:latin typeface="+mn-lt"/>
              </a:rPr>
            </a:br>
            <a:r>
              <a:rPr lang="ru-RU" sz="2000" spc="30" dirty="0" smtClean="0">
                <a:solidFill>
                  <a:schemeClr val="accent1">
                    <a:lumMod val="75000"/>
                  </a:schemeClr>
                </a:solidFill>
                <a:latin typeface="+mn-lt"/>
              </a:rPr>
              <a:t>7. </a:t>
            </a:r>
            <a:r>
              <a:rPr lang="ru-RU" sz="2000" spc="30" dirty="0" smtClean="0">
                <a:solidFill>
                  <a:schemeClr val="accent1">
                    <a:lumMod val="75000"/>
                  </a:schemeClr>
                </a:solidFill>
                <a:latin typeface="+mn-lt"/>
              </a:rPr>
              <a:t> Руководителям </a:t>
            </a:r>
            <a:r>
              <a:rPr lang="ru-RU" sz="2000" b="1" spc="30" dirty="0" smtClean="0">
                <a:solidFill>
                  <a:schemeClr val="accent1">
                    <a:lumMod val="75000"/>
                  </a:schemeClr>
                </a:solidFill>
                <a:latin typeface="+mn-lt"/>
              </a:rPr>
              <a:t>(</a:t>
            </a:r>
            <a:r>
              <a:rPr lang="ru-RU" sz="2000" spc="30" dirty="0" smtClean="0">
                <a:solidFill>
                  <a:schemeClr val="accent1">
                    <a:lumMod val="75000"/>
                  </a:schemeClr>
                </a:solidFill>
                <a:latin typeface="+mn-lt"/>
              </a:rPr>
              <a:t>председателям</a:t>
            </a:r>
            <a:r>
              <a:rPr lang="ru-RU" sz="2000" b="1" spc="30" dirty="0" smtClean="0">
                <a:solidFill>
                  <a:schemeClr val="accent1">
                    <a:lumMod val="75000"/>
                  </a:schemeClr>
                </a:solidFill>
                <a:latin typeface="+mn-lt"/>
              </a:rPr>
              <a:t>)</a:t>
            </a:r>
            <a:r>
              <a:rPr lang="ru-RU" sz="2000" spc="30" dirty="0" smtClean="0">
                <a:solidFill>
                  <a:schemeClr val="accent1">
                    <a:lumMod val="75000"/>
                  </a:schemeClr>
                </a:solidFill>
                <a:latin typeface="+mn-lt"/>
              </a:rPr>
              <a:t> </a:t>
            </a:r>
            <a:r>
              <a:rPr lang="ru-RU" sz="2000" spc="30" dirty="0" smtClean="0">
                <a:solidFill>
                  <a:schemeClr val="accent1">
                    <a:lumMod val="75000"/>
                  </a:schemeClr>
                </a:solidFill>
                <a:latin typeface="+mn-lt"/>
              </a:rPr>
              <a:t>МСУ и ТОС;</a:t>
            </a:r>
            <a:endParaRPr lang="ru-RU" sz="2000" spc="30" dirty="0">
              <a:solidFill>
                <a:schemeClr val="accent1">
                  <a:lumMod val="75000"/>
                </a:schemeClr>
              </a:solidFill>
              <a:latin typeface="+mn-lt"/>
            </a:endParaRPr>
          </a:p>
        </p:txBody>
      </p:sp>
      <p:pic>
        <p:nvPicPr>
          <p:cNvPr id="9" name="Google Shape;333;p26" descr="Изображение"/>
          <p:cNvPicPr preferRelativeResize="0"/>
          <p:nvPr/>
        </p:nvPicPr>
        <p:blipFill rotWithShape="1">
          <a:blip r:embed="rId2">
            <a:alphaModFix/>
          </a:blip>
          <a:srcRect/>
          <a:stretch/>
        </p:blipFill>
        <p:spPr>
          <a:xfrm>
            <a:off x="9809776" y="424656"/>
            <a:ext cx="2046224" cy="780252"/>
          </a:xfrm>
          <a:prstGeom prst="rect">
            <a:avLst/>
          </a:prstGeom>
          <a:noFill/>
          <a:ln>
            <a:noFill/>
          </a:ln>
        </p:spPr>
      </p:pic>
      <p:pic>
        <p:nvPicPr>
          <p:cNvPr id="10" name="Google Shape;334;p26" descr="Изображение"/>
          <p:cNvPicPr preferRelativeResize="0"/>
          <p:nvPr/>
        </p:nvPicPr>
        <p:blipFill rotWithShape="1">
          <a:blip r:embed="rId3">
            <a:alphaModFix/>
          </a:blip>
          <a:srcRect/>
          <a:stretch/>
        </p:blipFill>
        <p:spPr>
          <a:xfrm>
            <a:off x="404999" y="6178409"/>
            <a:ext cx="3445106" cy="472390"/>
          </a:xfrm>
          <a:prstGeom prst="rect">
            <a:avLst/>
          </a:prstGeom>
          <a:noFill/>
          <a:ln>
            <a:noFill/>
          </a:ln>
        </p:spPr>
      </p:pic>
      <p:sp>
        <p:nvSpPr>
          <p:cNvPr id="11" name="Google Shape;335;p26"/>
          <p:cNvSpPr txBox="1"/>
          <p:nvPr/>
        </p:nvSpPr>
        <p:spPr>
          <a:xfrm>
            <a:off x="4611393" y="6363591"/>
            <a:ext cx="3425702"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8;p8"/>
          <p:cNvSpPr txBox="1">
            <a:spLocks/>
          </p:cNvSpPr>
          <p:nvPr/>
        </p:nvSpPr>
        <p:spPr>
          <a:xfrm>
            <a:off x="336000" y="451782"/>
            <a:ext cx="10151415" cy="726000"/>
          </a:xfrm>
          <a:prstGeom prst="rect">
            <a:avLst/>
          </a:prstGeom>
          <a:noFill/>
          <a:ln>
            <a:noFill/>
          </a:ln>
        </p:spPr>
        <p:txBody>
          <a:bodyPr spcFirstLastPara="1" wrap="square" lIns="91425" tIns="45700" rIns="91425" bIns="45700" anchor="b" anchorCtr="0">
            <a:noAutofit/>
          </a:bodyPr>
          <a:lstStyle/>
          <a:p>
            <a:pPr marL="0" marR="0" lvl="0" indent="0" algn="l" defTabSz="1161825" rtl="0" eaLnBrk="1" fontAlgn="auto" latinLnBrk="0" hangingPunct="0">
              <a:lnSpc>
                <a:spcPct val="100000"/>
              </a:lnSpc>
              <a:spcBef>
                <a:spcPts val="0"/>
              </a:spcBef>
              <a:spcAft>
                <a:spcPts val="0"/>
              </a:spcAft>
              <a:buClrTx/>
              <a:buSzTx/>
              <a:buFont typeface="Arial"/>
              <a:buNone/>
              <a:tabLst/>
              <a:defRPr/>
            </a:pPr>
            <a:r>
              <a:rPr kumimoji="0" lang="ru-RU" sz="4800" b="0" i="0" u="none" strike="noStrike" kern="0" cap="all" spc="0" normalizeH="0" baseline="0" noProof="0" dirty="0" smtClean="0">
                <a:ln>
                  <a:noFill/>
                </a:ln>
                <a:solidFill>
                  <a:srgbClr val="33A1D8"/>
                </a:solidFill>
                <a:effectLst/>
                <a:uLnTx/>
                <a:uFillTx/>
                <a:latin typeface="Impact" pitchFamily="34" charset="0"/>
                <a:ea typeface="Gilroy Light"/>
                <a:cs typeface="Gilroy Light"/>
                <a:sym typeface="Arial"/>
              </a:rPr>
              <a:t>Целевая аудитория</a:t>
            </a:r>
            <a:endParaRPr kumimoji="0" lang="ru-RU" sz="4800" b="0" i="0" u="none" strike="noStrike" kern="0" cap="all" spc="0" normalizeH="0" baseline="0" noProof="0" dirty="0">
              <a:ln>
                <a:noFill/>
              </a:ln>
              <a:solidFill>
                <a:srgbClr val="33A1D8"/>
              </a:solidFill>
              <a:effectLst/>
              <a:uLnTx/>
              <a:uFillTx/>
              <a:latin typeface="Impact" pitchFamily="34" charset="0"/>
              <a:ea typeface="Gilroy Light"/>
              <a:cs typeface="Gilroy Light"/>
              <a:sym typeface="Arial"/>
            </a:endParaRPr>
          </a:p>
        </p:txBody>
      </p:sp>
      <p:sp>
        <p:nvSpPr>
          <p:cNvPr id="3" name="TextBox 2">
            <a:extLst>
              <a:ext uri="{FF2B5EF4-FFF2-40B4-BE49-F238E27FC236}">
                <a16:creationId xmlns="" xmlns:a16="http://schemas.microsoft.com/office/drawing/2014/main" id="{6D34FF10-9242-0741-9A61-11AEF4B50391}"/>
              </a:ext>
            </a:extLst>
          </p:cNvPr>
          <p:cNvSpPr txBox="1"/>
          <p:nvPr/>
        </p:nvSpPr>
        <p:spPr>
          <a:xfrm>
            <a:off x="336000" y="1053325"/>
            <a:ext cx="10092602" cy="338554"/>
          </a:xfrm>
          <a:prstGeom prst="rect">
            <a:avLst/>
          </a:prstGeom>
          <a:noFill/>
        </p:spPr>
        <p:txBody>
          <a:bodyPr wrap="square" rtlCol="0">
            <a:spAutoFit/>
          </a:bodyPr>
          <a:lstStyle/>
          <a:p>
            <a:r>
              <a:rPr lang="ru-RU" sz="1600" dirty="0">
                <a:latin typeface="Gilroy Light"/>
                <a:ea typeface="Gilroy Light"/>
                <a:cs typeface="Gilroy Light"/>
                <a:sym typeface="Gilroy Light"/>
              </a:rPr>
              <a:t>Ключевые параметры, сегменты и специфические черты каждого сегмента</a:t>
            </a:r>
          </a:p>
        </p:txBody>
      </p:sp>
      <p:cxnSp>
        <p:nvCxnSpPr>
          <p:cNvPr id="6" name="Google Shape;117;p5"/>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sp>
        <p:nvSpPr>
          <p:cNvPr id="7" name="Прямоугольник 6"/>
          <p:cNvSpPr/>
          <p:nvPr/>
        </p:nvSpPr>
        <p:spPr>
          <a:xfrm>
            <a:off x="341195" y="1444893"/>
            <a:ext cx="11600596" cy="3416320"/>
          </a:xfrm>
          <a:prstGeom prst="rect">
            <a:avLst/>
          </a:prstGeom>
        </p:spPr>
        <p:txBody>
          <a:bodyPr wrap="square">
            <a:spAutoFit/>
          </a:bodyPr>
          <a:lstStyle/>
          <a:p>
            <a:r>
              <a:rPr lang="ru-RU" sz="1800" dirty="0" smtClean="0">
                <a:solidFill>
                  <a:schemeClr val="accent1">
                    <a:lumMod val="75000"/>
                  </a:schemeClr>
                </a:solidFill>
                <a:latin typeface="+mn-lt"/>
              </a:rPr>
              <a:t>8. </a:t>
            </a:r>
            <a:r>
              <a:rPr lang="ru-RU" sz="1800" dirty="0" smtClean="0">
                <a:solidFill>
                  <a:schemeClr val="accent1">
                    <a:lumMod val="75000"/>
                  </a:schemeClr>
                </a:solidFill>
                <a:latin typeface="+mn-lt"/>
              </a:rPr>
              <a:t> Лидерам </a:t>
            </a:r>
            <a:r>
              <a:rPr lang="ru-RU" sz="1800" dirty="0" smtClean="0">
                <a:solidFill>
                  <a:schemeClr val="accent1">
                    <a:lumMod val="75000"/>
                  </a:schemeClr>
                </a:solidFill>
                <a:latin typeface="+mn-lt"/>
              </a:rPr>
              <a:t>и активистам организаций жителей;</a:t>
            </a:r>
            <a:br>
              <a:rPr lang="ru-RU" sz="1800" dirty="0" smtClean="0">
                <a:solidFill>
                  <a:schemeClr val="accent1">
                    <a:lumMod val="75000"/>
                  </a:schemeClr>
                </a:solidFill>
                <a:latin typeface="+mn-lt"/>
              </a:rPr>
            </a:br>
            <a:r>
              <a:rPr lang="ru-RU" sz="1800" dirty="0" smtClean="0">
                <a:solidFill>
                  <a:schemeClr val="accent1">
                    <a:lumMod val="75000"/>
                  </a:schemeClr>
                </a:solidFill>
                <a:latin typeface="+mn-lt"/>
              </a:rPr>
              <a:t>9</a:t>
            </a:r>
            <a:r>
              <a:rPr lang="ru-RU" sz="1800" dirty="0" smtClean="0">
                <a:solidFill>
                  <a:schemeClr val="accent1">
                    <a:lumMod val="75000"/>
                  </a:schemeClr>
                </a:solidFill>
                <a:latin typeface="+mn-lt"/>
              </a:rPr>
              <a:t>.  </a:t>
            </a:r>
            <a:r>
              <a:rPr lang="ru-RU" sz="1800" dirty="0" smtClean="0">
                <a:solidFill>
                  <a:schemeClr val="accent1">
                    <a:lumMod val="75000"/>
                  </a:schemeClr>
                </a:solidFill>
                <a:latin typeface="+mn-lt"/>
              </a:rPr>
              <a:t>Студентам старших курсов различных социальных наук </a:t>
            </a:r>
            <a:r>
              <a:rPr lang="ru-RU" sz="1800" b="1" dirty="0" smtClean="0">
                <a:solidFill>
                  <a:schemeClr val="accent1">
                    <a:lumMod val="75000"/>
                  </a:schemeClr>
                </a:solidFill>
                <a:latin typeface="+mn-lt"/>
              </a:rPr>
              <a:t>(</a:t>
            </a:r>
            <a:r>
              <a:rPr lang="ru-RU" sz="1800" dirty="0" smtClean="0">
                <a:solidFill>
                  <a:schemeClr val="accent1">
                    <a:lumMod val="75000"/>
                  </a:schemeClr>
                </a:solidFill>
                <a:latin typeface="+mn-lt"/>
              </a:rPr>
              <a:t>ГМУ, социология, психология и других смежных специальностей</a:t>
            </a:r>
            <a:r>
              <a:rPr lang="ru-RU" sz="1800" b="1" dirty="0" smtClean="0">
                <a:solidFill>
                  <a:schemeClr val="accent1">
                    <a:lumMod val="75000"/>
                  </a:schemeClr>
                </a:solidFill>
                <a:latin typeface="+mn-lt"/>
              </a:rPr>
              <a:t>)</a:t>
            </a:r>
            <a:r>
              <a:rPr lang="ru-RU" sz="1800" dirty="0" smtClean="0">
                <a:solidFill>
                  <a:schemeClr val="accent1">
                    <a:lumMod val="75000"/>
                  </a:schemeClr>
                </a:solidFill>
                <a:latin typeface="+mn-lt"/>
              </a:rPr>
              <a:t>;</a:t>
            </a:r>
            <a:br>
              <a:rPr lang="ru-RU" sz="1800" dirty="0" smtClean="0">
                <a:solidFill>
                  <a:schemeClr val="accent1">
                    <a:lumMod val="75000"/>
                  </a:schemeClr>
                </a:solidFill>
                <a:latin typeface="+mn-lt"/>
              </a:rPr>
            </a:br>
            <a:r>
              <a:rPr lang="ru-RU" sz="1800" dirty="0" smtClean="0">
                <a:solidFill>
                  <a:schemeClr val="accent1">
                    <a:lumMod val="75000"/>
                  </a:schemeClr>
                </a:solidFill>
                <a:latin typeface="+mn-lt"/>
              </a:rPr>
              <a:t>10. </a:t>
            </a:r>
            <a:r>
              <a:rPr lang="ru-RU" sz="1800" dirty="0" smtClean="0">
                <a:solidFill>
                  <a:schemeClr val="accent1">
                    <a:lumMod val="75000"/>
                  </a:schemeClr>
                </a:solidFill>
                <a:latin typeface="+mn-lt"/>
              </a:rPr>
              <a:t> Депутатам </a:t>
            </a:r>
            <a:r>
              <a:rPr lang="ru-RU" sz="1800" dirty="0" smtClean="0">
                <a:solidFill>
                  <a:schemeClr val="accent1">
                    <a:lumMod val="75000"/>
                  </a:schemeClr>
                </a:solidFill>
                <a:latin typeface="+mn-lt"/>
              </a:rPr>
              <a:t>муниципального и регионального уровня;</a:t>
            </a:r>
            <a:br>
              <a:rPr lang="ru-RU" sz="1800" dirty="0" smtClean="0">
                <a:solidFill>
                  <a:schemeClr val="accent1">
                    <a:lumMod val="75000"/>
                  </a:schemeClr>
                </a:solidFill>
                <a:latin typeface="+mn-lt"/>
              </a:rPr>
            </a:br>
            <a:r>
              <a:rPr lang="ru-RU" sz="1800" dirty="0" smtClean="0">
                <a:solidFill>
                  <a:schemeClr val="accent1">
                    <a:lumMod val="75000"/>
                  </a:schemeClr>
                </a:solidFill>
                <a:latin typeface="+mn-lt"/>
              </a:rPr>
              <a:t>11. </a:t>
            </a:r>
            <a:r>
              <a:rPr lang="ru-RU" sz="1800" dirty="0" smtClean="0">
                <a:solidFill>
                  <a:schemeClr val="accent1">
                    <a:lumMod val="75000"/>
                  </a:schemeClr>
                </a:solidFill>
                <a:latin typeface="+mn-lt"/>
              </a:rPr>
              <a:t> Помощникам </a:t>
            </a:r>
            <a:r>
              <a:rPr lang="ru-RU" sz="1800" dirty="0" smtClean="0">
                <a:solidFill>
                  <a:schemeClr val="accent1">
                    <a:lumMod val="75000"/>
                  </a:schemeClr>
                </a:solidFill>
                <a:latin typeface="+mn-lt"/>
              </a:rPr>
              <a:t>депутатов всех уровней;</a:t>
            </a:r>
            <a:br>
              <a:rPr lang="ru-RU" sz="1800" dirty="0" smtClean="0">
                <a:solidFill>
                  <a:schemeClr val="accent1">
                    <a:lumMod val="75000"/>
                  </a:schemeClr>
                </a:solidFill>
                <a:latin typeface="+mn-lt"/>
              </a:rPr>
            </a:br>
            <a:r>
              <a:rPr lang="ru-RU" sz="1800" dirty="0" smtClean="0">
                <a:solidFill>
                  <a:schemeClr val="accent1">
                    <a:lumMod val="75000"/>
                  </a:schemeClr>
                </a:solidFill>
                <a:latin typeface="+mn-lt"/>
              </a:rPr>
              <a:t>12. </a:t>
            </a:r>
            <a:r>
              <a:rPr lang="ru-RU" sz="1800" dirty="0" smtClean="0">
                <a:solidFill>
                  <a:schemeClr val="accent1">
                    <a:lumMod val="75000"/>
                  </a:schemeClr>
                </a:solidFill>
                <a:latin typeface="+mn-lt"/>
              </a:rPr>
              <a:t> Сотрудникам </a:t>
            </a:r>
            <a:r>
              <a:rPr lang="ru-RU" sz="1800" dirty="0" smtClean="0">
                <a:solidFill>
                  <a:schemeClr val="accent1">
                    <a:lumMod val="75000"/>
                  </a:schemeClr>
                </a:solidFill>
                <a:latin typeface="+mn-lt"/>
              </a:rPr>
              <a:t>муниципалитетов, отвечающих за связи с общественностью, взаимодействие с жителями и органами ТОС, а также другими НКО, действующими в сфере благоустройства, экологии, жилья, и другими сферами, где важны социальные технологии и добрососедство;</a:t>
            </a:r>
            <a:br>
              <a:rPr lang="ru-RU" sz="1800" dirty="0" smtClean="0">
                <a:solidFill>
                  <a:schemeClr val="accent1">
                    <a:lumMod val="75000"/>
                  </a:schemeClr>
                </a:solidFill>
                <a:latin typeface="+mn-lt"/>
              </a:rPr>
            </a:br>
            <a:r>
              <a:rPr lang="ru-RU" sz="1800" dirty="0" smtClean="0">
                <a:solidFill>
                  <a:schemeClr val="accent1">
                    <a:lumMod val="75000"/>
                  </a:schemeClr>
                </a:solidFill>
                <a:latin typeface="+mn-lt"/>
              </a:rPr>
              <a:t>13. </a:t>
            </a:r>
            <a:r>
              <a:rPr lang="ru-RU" sz="1800" dirty="0" smtClean="0">
                <a:solidFill>
                  <a:schemeClr val="accent1">
                    <a:lumMod val="75000"/>
                  </a:schemeClr>
                </a:solidFill>
                <a:latin typeface="+mn-lt"/>
              </a:rPr>
              <a:t> Работникам </a:t>
            </a:r>
            <a:r>
              <a:rPr lang="ru-RU" sz="1800" dirty="0" smtClean="0">
                <a:solidFill>
                  <a:schemeClr val="accent1">
                    <a:lumMod val="75000"/>
                  </a:schemeClr>
                </a:solidFill>
                <a:latin typeface="+mn-lt"/>
              </a:rPr>
              <a:t>муниципальных учреждений, взаимодействующие с жителями </a:t>
            </a:r>
            <a:r>
              <a:rPr lang="ru-RU" sz="1800" b="1" dirty="0" smtClean="0">
                <a:solidFill>
                  <a:schemeClr val="accent1">
                    <a:lumMod val="75000"/>
                  </a:schemeClr>
                </a:solidFill>
                <a:latin typeface="+mn-lt"/>
              </a:rPr>
              <a:t>(</a:t>
            </a:r>
            <a:r>
              <a:rPr lang="ru-RU" sz="1800" dirty="0" smtClean="0">
                <a:solidFill>
                  <a:schemeClr val="accent1">
                    <a:lumMod val="75000"/>
                  </a:schemeClr>
                </a:solidFill>
                <a:latin typeface="+mn-lt"/>
              </a:rPr>
              <a:t>включая различные учреждения культуры и спорта, соседские центры, центры по работе с детьми и молодежью</a:t>
            </a:r>
            <a:r>
              <a:rPr lang="ru-RU" sz="1800" b="1" dirty="0" smtClean="0">
                <a:solidFill>
                  <a:schemeClr val="accent1">
                    <a:lumMod val="75000"/>
                  </a:schemeClr>
                </a:solidFill>
                <a:latin typeface="+mn-lt"/>
              </a:rPr>
              <a:t>)</a:t>
            </a:r>
            <a:r>
              <a:rPr lang="ru-RU" sz="1800" dirty="0" smtClean="0">
                <a:solidFill>
                  <a:schemeClr val="accent1">
                    <a:lumMod val="75000"/>
                  </a:schemeClr>
                </a:solidFill>
                <a:latin typeface="+mn-lt"/>
              </a:rPr>
              <a:t>;</a:t>
            </a:r>
            <a:br>
              <a:rPr lang="ru-RU" sz="1800" dirty="0" smtClean="0">
                <a:solidFill>
                  <a:schemeClr val="accent1">
                    <a:lumMod val="75000"/>
                  </a:schemeClr>
                </a:solidFill>
                <a:latin typeface="+mn-lt"/>
              </a:rPr>
            </a:br>
            <a:r>
              <a:rPr lang="ru-RU" sz="1800" dirty="0" smtClean="0">
                <a:solidFill>
                  <a:schemeClr val="accent1">
                    <a:lumMod val="75000"/>
                  </a:schemeClr>
                </a:solidFill>
                <a:latin typeface="+mn-lt"/>
              </a:rPr>
              <a:t>14. </a:t>
            </a:r>
            <a:r>
              <a:rPr lang="ru-RU" sz="1800" dirty="0" smtClean="0">
                <a:solidFill>
                  <a:schemeClr val="accent1">
                    <a:lumMod val="75000"/>
                  </a:schemeClr>
                </a:solidFill>
                <a:latin typeface="+mn-lt"/>
              </a:rPr>
              <a:t> Сотрудникам </a:t>
            </a:r>
            <a:r>
              <a:rPr lang="ru-RU" sz="1800" dirty="0" smtClean="0">
                <a:solidFill>
                  <a:schemeClr val="accent1">
                    <a:lumMod val="75000"/>
                  </a:schemeClr>
                </a:solidFill>
                <a:latin typeface="+mn-lt"/>
              </a:rPr>
              <a:t>жилищных управляющих компаний, компаний </a:t>
            </a:r>
            <a:r>
              <a:rPr lang="ru-RU" sz="1800" b="1" dirty="0" smtClean="0">
                <a:solidFill>
                  <a:schemeClr val="accent1">
                    <a:lumMod val="75000"/>
                  </a:schemeClr>
                </a:solidFill>
                <a:latin typeface="+mn-lt"/>
              </a:rPr>
              <a:t>(</a:t>
            </a:r>
            <a:r>
              <a:rPr lang="ru-RU" sz="1800" dirty="0" smtClean="0">
                <a:solidFill>
                  <a:schemeClr val="accent1">
                    <a:lumMod val="75000"/>
                  </a:schemeClr>
                </a:solidFill>
                <a:latin typeface="+mn-lt"/>
              </a:rPr>
              <a:t>муниципальных и частных</a:t>
            </a:r>
            <a:r>
              <a:rPr lang="ru-RU" sz="1800" b="1" dirty="0" smtClean="0">
                <a:solidFill>
                  <a:schemeClr val="accent1">
                    <a:lumMod val="75000"/>
                  </a:schemeClr>
                </a:solidFill>
                <a:latin typeface="+mn-lt"/>
              </a:rPr>
              <a:t>)</a:t>
            </a:r>
            <a:r>
              <a:rPr lang="ru-RU" sz="1800" dirty="0" smtClean="0">
                <a:solidFill>
                  <a:schemeClr val="accent1">
                    <a:lumMod val="75000"/>
                  </a:schemeClr>
                </a:solidFill>
                <a:latin typeface="+mn-lt"/>
              </a:rPr>
              <a:t>, которые работают с жителями.</a:t>
            </a:r>
            <a:endParaRPr lang="ru-RU" sz="1800" dirty="0">
              <a:solidFill>
                <a:schemeClr val="accent1">
                  <a:lumMod val="75000"/>
                </a:schemeClr>
              </a:solidFill>
              <a:latin typeface="+mn-lt"/>
            </a:endParaRPr>
          </a:p>
        </p:txBody>
      </p:sp>
      <p:pic>
        <p:nvPicPr>
          <p:cNvPr id="12" name="Google Shape;333;p26" descr="Изображение"/>
          <p:cNvPicPr preferRelativeResize="0"/>
          <p:nvPr/>
        </p:nvPicPr>
        <p:blipFill rotWithShape="1">
          <a:blip r:embed="rId2">
            <a:alphaModFix/>
          </a:blip>
          <a:srcRect/>
          <a:stretch/>
        </p:blipFill>
        <p:spPr>
          <a:xfrm>
            <a:off x="9809776" y="424656"/>
            <a:ext cx="2046224" cy="780252"/>
          </a:xfrm>
          <a:prstGeom prst="rect">
            <a:avLst/>
          </a:prstGeom>
          <a:noFill/>
          <a:ln>
            <a:noFill/>
          </a:ln>
        </p:spPr>
      </p:pic>
      <p:pic>
        <p:nvPicPr>
          <p:cNvPr id="13" name="Google Shape;334;p26" descr="Изображение"/>
          <p:cNvPicPr preferRelativeResize="0"/>
          <p:nvPr/>
        </p:nvPicPr>
        <p:blipFill rotWithShape="1">
          <a:blip r:embed="rId3">
            <a:alphaModFix/>
          </a:blip>
          <a:srcRect/>
          <a:stretch/>
        </p:blipFill>
        <p:spPr>
          <a:xfrm>
            <a:off x="404999" y="6178409"/>
            <a:ext cx="3445106" cy="472390"/>
          </a:xfrm>
          <a:prstGeom prst="rect">
            <a:avLst/>
          </a:prstGeom>
          <a:noFill/>
          <a:ln>
            <a:noFill/>
          </a:ln>
        </p:spPr>
      </p:pic>
      <p:sp>
        <p:nvSpPr>
          <p:cNvPr id="14" name="Google Shape;335;p26"/>
          <p:cNvSpPr txBox="1"/>
          <p:nvPr/>
        </p:nvSpPr>
        <p:spPr>
          <a:xfrm>
            <a:off x="4611393" y="6363591"/>
            <a:ext cx="3425702"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8;p8"/>
          <p:cNvSpPr txBox="1">
            <a:spLocks/>
          </p:cNvSpPr>
          <p:nvPr/>
        </p:nvSpPr>
        <p:spPr>
          <a:xfrm>
            <a:off x="336000" y="451782"/>
            <a:ext cx="10151415" cy="726000"/>
          </a:xfrm>
          <a:prstGeom prst="rect">
            <a:avLst/>
          </a:prstGeom>
          <a:noFill/>
          <a:ln>
            <a:noFill/>
          </a:ln>
        </p:spPr>
        <p:txBody>
          <a:bodyPr spcFirstLastPara="1" wrap="square" lIns="91425" tIns="45700" rIns="91425" bIns="45700" anchor="b" anchorCtr="0">
            <a:noAutofit/>
          </a:bodyPr>
          <a:lstStyle/>
          <a:p>
            <a:pPr marL="0" marR="0" lvl="0" indent="0" algn="l" defTabSz="1161825" rtl="0" eaLnBrk="1" fontAlgn="auto" latinLnBrk="0" hangingPunct="0">
              <a:lnSpc>
                <a:spcPct val="100000"/>
              </a:lnSpc>
              <a:spcBef>
                <a:spcPts val="0"/>
              </a:spcBef>
              <a:spcAft>
                <a:spcPts val="0"/>
              </a:spcAft>
              <a:buClrTx/>
              <a:buSzTx/>
              <a:buFont typeface="Arial"/>
              <a:buNone/>
              <a:tabLst/>
              <a:defRPr/>
            </a:pPr>
            <a:r>
              <a:rPr kumimoji="0" lang="ru-RU" sz="4800" b="0" i="0" u="none" strike="noStrike" kern="0" cap="all" spc="0" normalizeH="0" baseline="0" noProof="0" dirty="0" smtClean="0">
                <a:ln>
                  <a:noFill/>
                </a:ln>
                <a:solidFill>
                  <a:srgbClr val="33A1D8"/>
                </a:solidFill>
                <a:effectLst/>
                <a:uLnTx/>
                <a:uFillTx/>
                <a:latin typeface="Impact" pitchFamily="34" charset="0"/>
                <a:ea typeface="Gilroy Light"/>
                <a:cs typeface="Gilroy Light"/>
                <a:sym typeface="Arial"/>
              </a:rPr>
              <a:t>Целевая аудитория</a:t>
            </a:r>
            <a:endParaRPr kumimoji="0" lang="ru-RU" sz="4800" b="0" i="0" u="none" strike="noStrike" kern="0" cap="all" spc="0" normalizeH="0" baseline="0" noProof="0" dirty="0">
              <a:ln>
                <a:noFill/>
              </a:ln>
              <a:solidFill>
                <a:srgbClr val="33A1D8"/>
              </a:solidFill>
              <a:effectLst/>
              <a:uLnTx/>
              <a:uFillTx/>
              <a:latin typeface="Impact" pitchFamily="34" charset="0"/>
              <a:ea typeface="Gilroy Light"/>
              <a:cs typeface="Gilroy Light"/>
              <a:sym typeface="Arial"/>
            </a:endParaRPr>
          </a:p>
        </p:txBody>
      </p:sp>
      <p:sp>
        <p:nvSpPr>
          <p:cNvPr id="3" name="TextBox 2">
            <a:extLst>
              <a:ext uri="{FF2B5EF4-FFF2-40B4-BE49-F238E27FC236}">
                <a16:creationId xmlns="" xmlns:a16="http://schemas.microsoft.com/office/drawing/2014/main" id="{6D34FF10-9242-0741-9A61-11AEF4B50391}"/>
              </a:ext>
            </a:extLst>
          </p:cNvPr>
          <p:cNvSpPr txBox="1"/>
          <p:nvPr/>
        </p:nvSpPr>
        <p:spPr>
          <a:xfrm>
            <a:off x="336000" y="1053325"/>
            <a:ext cx="10092602" cy="338554"/>
          </a:xfrm>
          <a:prstGeom prst="rect">
            <a:avLst/>
          </a:prstGeom>
          <a:noFill/>
        </p:spPr>
        <p:txBody>
          <a:bodyPr wrap="square" rtlCol="0">
            <a:spAutoFit/>
          </a:bodyPr>
          <a:lstStyle/>
          <a:p>
            <a:r>
              <a:rPr lang="ru-RU" sz="1600" dirty="0">
                <a:latin typeface="Gilroy Light"/>
                <a:ea typeface="Gilroy Light"/>
                <a:cs typeface="Gilroy Light"/>
                <a:sym typeface="Gilroy Light"/>
              </a:rPr>
              <a:t>Ключевые параметры, сегменты и специфические черты каждого сегмента</a:t>
            </a:r>
          </a:p>
        </p:txBody>
      </p:sp>
      <p:pic>
        <p:nvPicPr>
          <p:cNvPr id="5" name="Google Shape;333;p26" descr="Изображение"/>
          <p:cNvPicPr preferRelativeResize="0"/>
          <p:nvPr/>
        </p:nvPicPr>
        <p:blipFill rotWithShape="1">
          <a:blip r:embed="rId2">
            <a:alphaModFix/>
          </a:blip>
          <a:srcRect/>
          <a:stretch/>
        </p:blipFill>
        <p:spPr>
          <a:xfrm>
            <a:off x="9809776" y="424656"/>
            <a:ext cx="2046224" cy="780252"/>
          </a:xfrm>
          <a:prstGeom prst="rect">
            <a:avLst/>
          </a:prstGeom>
          <a:noFill/>
          <a:ln>
            <a:noFill/>
          </a:ln>
        </p:spPr>
      </p:pic>
      <p:pic>
        <p:nvPicPr>
          <p:cNvPr id="6" name="Google Shape;334;p26" descr="Изображение"/>
          <p:cNvPicPr preferRelativeResize="0"/>
          <p:nvPr/>
        </p:nvPicPr>
        <p:blipFill rotWithShape="1">
          <a:blip r:embed="rId3">
            <a:alphaModFix/>
          </a:blip>
          <a:srcRect/>
          <a:stretch/>
        </p:blipFill>
        <p:spPr>
          <a:xfrm>
            <a:off x="404999" y="6178409"/>
            <a:ext cx="3445106" cy="472390"/>
          </a:xfrm>
          <a:prstGeom prst="rect">
            <a:avLst/>
          </a:prstGeom>
          <a:noFill/>
          <a:ln>
            <a:noFill/>
          </a:ln>
        </p:spPr>
      </p:pic>
      <p:sp>
        <p:nvSpPr>
          <p:cNvPr id="7" name="Google Shape;335;p26"/>
          <p:cNvSpPr txBox="1"/>
          <p:nvPr/>
        </p:nvSpPr>
        <p:spPr>
          <a:xfrm>
            <a:off x="4611393" y="6363591"/>
            <a:ext cx="3425702"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8" name="Google Shape;117;p5"/>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pic>
        <p:nvPicPr>
          <p:cNvPr id="15" name="Рисунок 14" descr="Координатор ПРП_председатель.jpg"/>
          <p:cNvPicPr>
            <a:picLocks noChangeAspect="1"/>
          </p:cNvPicPr>
          <p:nvPr/>
        </p:nvPicPr>
        <p:blipFill>
          <a:blip r:embed="rId4"/>
          <a:stretch>
            <a:fillRect/>
          </a:stretch>
        </p:blipFill>
        <p:spPr>
          <a:xfrm>
            <a:off x="345883" y="1533808"/>
            <a:ext cx="5891143" cy="4345993"/>
          </a:xfrm>
          <a:prstGeom prst="rect">
            <a:avLst/>
          </a:prstGeom>
        </p:spPr>
      </p:pic>
      <p:sp>
        <p:nvSpPr>
          <p:cNvPr id="16" name="Прямоугольник 15"/>
          <p:cNvSpPr/>
          <p:nvPr/>
        </p:nvSpPr>
        <p:spPr>
          <a:xfrm>
            <a:off x="6332560" y="1572062"/>
            <a:ext cx="5859439" cy="738664"/>
          </a:xfrm>
          <a:prstGeom prst="rect">
            <a:avLst/>
          </a:prstGeom>
        </p:spPr>
        <p:txBody>
          <a:bodyPr wrap="square">
            <a:spAutoFit/>
          </a:bodyPr>
          <a:lstStyle/>
          <a:p>
            <a:r>
              <a:rPr lang="ru-RU" spc="30" dirty="0" smtClean="0">
                <a:solidFill>
                  <a:schemeClr val="accent1">
                    <a:lumMod val="75000"/>
                  </a:schemeClr>
                </a:solidFill>
              </a:rPr>
              <a:t>Главным координаторам поселений семейных </a:t>
            </a:r>
            <a:r>
              <a:rPr lang="ru-RU" spc="30" dirty="0" smtClean="0">
                <a:solidFill>
                  <a:schemeClr val="accent1">
                    <a:lumMod val="75000"/>
                  </a:schemeClr>
                </a:solidFill>
              </a:rPr>
              <a:t>родовых </a:t>
            </a:r>
            <a:r>
              <a:rPr lang="ru-RU" spc="30" dirty="0" smtClean="0">
                <a:solidFill>
                  <a:schemeClr val="accent1">
                    <a:lumMod val="75000"/>
                  </a:schemeClr>
                </a:solidFill>
              </a:rPr>
              <a:t>поместий (по РФ их около 400), жителям ПРП</a:t>
            </a:r>
            <a:br>
              <a:rPr lang="ru-RU" spc="30" dirty="0" smtClean="0">
                <a:solidFill>
                  <a:schemeClr val="accent1">
                    <a:lumMod val="75000"/>
                  </a:schemeClr>
                </a:solidFill>
              </a:rPr>
            </a:br>
            <a:r>
              <a:rPr lang="ru-RU" dirty="0" smtClean="0">
                <a:solidFill>
                  <a:schemeClr val="accent1">
                    <a:lumMod val="75000"/>
                  </a:schemeClr>
                </a:solidFill>
              </a:rPr>
              <a:t> 8.  Лидерам и активистам организаций жителей;</a:t>
            </a:r>
            <a:endParaRPr lang="ru-RU" dirty="0"/>
          </a:p>
        </p:txBody>
      </p:sp>
      <p:sp>
        <p:nvSpPr>
          <p:cNvPr id="18" name="Прямоугольник 17"/>
          <p:cNvSpPr/>
          <p:nvPr/>
        </p:nvSpPr>
        <p:spPr>
          <a:xfrm>
            <a:off x="6305266" y="2389468"/>
            <a:ext cx="5886734" cy="954107"/>
          </a:xfrm>
          <a:prstGeom prst="rect">
            <a:avLst/>
          </a:prstGeom>
        </p:spPr>
        <p:txBody>
          <a:bodyPr wrap="square">
            <a:spAutoFit/>
          </a:bodyPr>
          <a:lstStyle/>
          <a:p>
            <a:r>
              <a:rPr lang="ru-RU" dirty="0" smtClean="0"/>
              <a:t>Функции платформы и мобильного приложения </a:t>
            </a:r>
            <a:r>
              <a:rPr lang="ru-RU" dirty="0" smtClean="0"/>
              <a:t>координатора ПРП и </a:t>
            </a:r>
            <a:r>
              <a:rPr lang="ru-RU" dirty="0" smtClean="0"/>
              <a:t>участников </a:t>
            </a:r>
            <a:r>
              <a:rPr lang="ru-RU" dirty="0" smtClean="0"/>
              <a:t>поселения родовых поместий аналогичные функциям описанным ниже для целевой группы проекта – председателя СНТ и жителей СНТ.</a:t>
            </a:r>
            <a:endParaRPr lang="ru-RU" dirty="0" smtClean="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8;p8"/>
          <p:cNvSpPr txBox="1">
            <a:spLocks/>
          </p:cNvSpPr>
          <p:nvPr/>
        </p:nvSpPr>
        <p:spPr>
          <a:xfrm>
            <a:off x="336000" y="451782"/>
            <a:ext cx="10151415" cy="726000"/>
          </a:xfrm>
          <a:prstGeom prst="rect">
            <a:avLst/>
          </a:prstGeom>
          <a:noFill/>
          <a:ln>
            <a:noFill/>
          </a:ln>
        </p:spPr>
        <p:txBody>
          <a:bodyPr spcFirstLastPara="1" wrap="square" lIns="91425" tIns="45700" rIns="91425" bIns="45700" anchor="b" anchorCtr="0">
            <a:noAutofit/>
          </a:bodyPr>
          <a:lstStyle/>
          <a:p>
            <a:pPr marL="0" marR="0" lvl="0" indent="0" algn="l" defTabSz="1161825" rtl="0" eaLnBrk="1" fontAlgn="auto" latinLnBrk="0" hangingPunct="0">
              <a:lnSpc>
                <a:spcPct val="100000"/>
              </a:lnSpc>
              <a:spcBef>
                <a:spcPts val="0"/>
              </a:spcBef>
              <a:spcAft>
                <a:spcPts val="0"/>
              </a:spcAft>
              <a:buClrTx/>
              <a:buSzTx/>
              <a:buFont typeface="Arial"/>
              <a:buNone/>
              <a:tabLst/>
              <a:defRPr/>
            </a:pPr>
            <a:r>
              <a:rPr kumimoji="0" lang="ru-RU" sz="4800" b="0" i="0" u="none" strike="noStrike" kern="0" cap="all" spc="0" normalizeH="0" baseline="0" noProof="0" dirty="0" smtClean="0">
                <a:ln>
                  <a:noFill/>
                </a:ln>
                <a:solidFill>
                  <a:srgbClr val="33A1D8"/>
                </a:solidFill>
                <a:effectLst/>
                <a:uLnTx/>
                <a:uFillTx/>
                <a:latin typeface="Impact" pitchFamily="34" charset="0"/>
                <a:ea typeface="Gilroy Light"/>
                <a:cs typeface="Gilroy Light"/>
                <a:sym typeface="Arial"/>
              </a:rPr>
              <a:t>Целевая аудитория</a:t>
            </a:r>
            <a:endParaRPr kumimoji="0" lang="ru-RU" sz="4800" b="0" i="0" u="none" strike="noStrike" kern="0" cap="all" spc="0" normalizeH="0" baseline="0" noProof="0" dirty="0">
              <a:ln>
                <a:noFill/>
              </a:ln>
              <a:solidFill>
                <a:srgbClr val="33A1D8"/>
              </a:solidFill>
              <a:effectLst/>
              <a:uLnTx/>
              <a:uFillTx/>
              <a:latin typeface="Impact" pitchFamily="34" charset="0"/>
              <a:ea typeface="Gilroy Light"/>
              <a:cs typeface="Gilroy Light"/>
              <a:sym typeface="Arial"/>
            </a:endParaRPr>
          </a:p>
        </p:txBody>
      </p:sp>
      <p:sp>
        <p:nvSpPr>
          <p:cNvPr id="3" name="TextBox 2">
            <a:extLst>
              <a:ext uri="{FF2B5EF4-FFF2-40B4-BE49-F238E27FC236}">
                <a16:creationId xmlns="" xmlns:a16="http://schemas.microsoft.com/office/drawing/2014/main" id="{6D34FF10-9242-0741-9A61-11AEF4B50391}"/>
              </a:ext>
            </a:extLst>
          </p:cNvPr>
          <p:cNvSpPr txBox="1"/>
          <p:nvPr/>
        </p:nvSpPr>
        <p:spPr>
          <a:xfrm>
            <a:off x="336000" y="1053325"/>
            <a:ext cx="10092602" cy="338554"/>
          </a:xfrm>
          <a:prstGeom prst="rect">
            <a:avLst/>
          </a:prstGeom>
          <a:noFill/>
        </p:spPr>
        <p:txBody>
          <a:bodyPr wrap="square" rtlCol="0">
            <a:spAutoFit/>
          </a:bodyPr>
          <a:lstStyle/>
          <a:p>
            <a:r>
              <a:rPr lang="ru-RU" sz="1600" dirty="0">
                <a:latin typeface="Gilroy Light"/>
                <a:ea typeface="Gilroy Light"/>
                <a:cs typeface="Gilroy Light"/>
                <a:sym typeface="Gilroy Light"/>
              </a:rPr>
              <a:t>Ключевые параметры, сегменты и специфические черты каждого сегмента</a:t>
            </a:r>
          </a:p>
        </p:txBody>
      </p:sp>
      <p:pic>
        <p:nvPicPr>
          <p:cNvPr id="4" name="Google Shape;333;p26" descr="Изображение"/>
          <p:cNvPicPr preferRelativeResize="0"/>
          <p:nvPr/>
        </p:nvPicPr>
        <p:blipFill rotWithShape="1">
          <a:blip r:embed="rId2">
            <a:alphaModFix/>
          </a:blip>
          <a:srcRect/>
          <a:stretch/>
        </p:blipFill>
        <p:spPr>
          <a:xfrm>
            <a:off x="9809776" y="424656"/>
            <a:ext cx="2046224" cy="780252"/>
          </a:xfrm>
          <a:prstGeom prst="rect">
            <a:avLst/>
          </a:prstGeom>
          <a:noFill/>
          <a:ln>
            <a:noFill/>
          </a:ln>
        </p:spPr>
      </p:pic>
      <p:pic>
        <p:nvPicPr>
          <p:cNvPr id="5" name="Google Shape;334;p26" descr="Изображение"/>
          <p:cNvPicPr preferRelativeResize="0"/>
          <p:nvPr/>
        </p:nvPicPr>
        <p:blipFill rotWithShape="1">
          <a:blip r:embed="rId3">
            <a:alphaModFix/>
          </a:blip>
          <a:srcRect/>
          <a:stretch/>
        </p:blipFill>
        <p:spPr>
          <a:xfrm>
            <a:off x="404999" y="6178409"/>
            <a:ext cx="3445106" cy="472390"/>
          </a:xfrm>
          <a:prstGeom prst="rect">
            <a:avLst/>
          </a:prstGeom>
          <a:noFill/>
          <a:ln>
            <a:noFill/>
          </a:ln>
        </p:spPr>
      </p:pic>
      <p:sp>
        <p:nvSpPr>
          <p:cNvPr id="6" name="Google Shape;335;p26"/>
          <p:cNvSpPr txBox="1"/>
          <p:nvPr/>
        </p:nvSpPr>
        <p:spPr>
          <a:xfrm>
            <a:off x="4611393" y="6363591"/>
            <a:ext cx="3425702"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7" name="Google Shape;117;p5"/>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pic>
        <p:nvPicPr>
          <p:cNvPr id="234498" name="Picture 2"/>
          <p:cNvPicPr>
            <a:picLocks noChangeAspect="1" noChangeArrowheads="1"/>
          </p:cNvPicPr>
          <p:nvPr/>
        </p:nvPicPr>
        <p:blipFill>
          <a:blip r:embed="rId4"/>
          <a:srcRect/>
          <a:stretch>
            <a:fillRect/>
          </a:stretch>
        </p:blipFill>
        <p:spPr bwMode="auto">
          <a:xfrm>
            <a:off x="354272" y="1528549"/>
            <a:ext cx="1790182" cy="1323833"/>
          </a:xfrm>
          <a:prstGeom prst="rect">
            <a:avLst/>
          </a:prstGeom>
          <a:noFill/>
          <a:ln w="9525">
            <a:noFill/>
            <a:miter lim="800000"/>
            <a:headEnd/>
            <a:tailEnd/>
          </a:ln>
          <a:effectLst/>
        </p:spPr>
      </p:pic>
      <p:sp>
        <p:nvSpPr>
          <p:cNvPr id="10" name="Прямоугольник 9"/>
          <p:cNvSpPr/>
          <p:nvPr/>
        </p:nvSpPr>
        <p:spPr>
          <a:xfrm>
            <a:off x="2333768" y="1572062"/>
            <a:ext cx="9858232" cy="738664"/>
          </a:xfrm>
          <a:prstGeom prst="rect">
            <a:avLst/>
          </a:prstGeom>
        </p:spPr>
        <p:txBody>
          <a:bodyPr wrap="square">
            <a:spAutoFit/>
          </a:bodyPr>
          <a:lstStyle/>
          <a:p>
            <a:r>
              <a:rPr lang="ru-RU" spc="30" dirty="0" smtClean="0">
                <a:solidFill>
                  <a:schemeClr val="accent1">
                    <a:lumMod val="75000"/>
                  </a:schemeClr>
                </a:solidFill>
              </a:rPr>
              <a:t>6</a:t>
            </a:r>
            <a:r>
              <a:rPr lang="ru-RU" spc="30" dirty="0" smtClean="0">
                <a:solidFill>
                  <a:schemeClr val="accent1">
                    <a:lumMod val="75000"/>
                  </a:schemeClr>
                </a:solidFill>
              </a:rPr>
              <a:t>.  Председателям и членам ТСЖ, ДНП, ТСН, СНТ и пр.;</a:t>
            </a:r>
            <a:br>
              <a:rPr lang="ru-RU" spc="30" dirty="0" smtClean="0">
                <a:solidFill>
                  <a:schemeClr val="accent1">
                    <a:lumMod val="75000"/>
                  </a:schemeClr>
                </a:solidFill>
              </a:rPr>
            </a:br>
            <a:r>
              <a:rPr lang="ru-RU" spc="30" dirty="0" smtClean="0">
                <a:solidFill>
                  <a:schemeClr val="accent1">
                    <a:lumMod val="75000"/>
                  </a:schemeClr>
                </a:solidFill>
              </a:rPr>
              <a:t>7.  Руководителям </a:t>
            </a:r>
            <a:r>
              <a:rPr lang="ru-RU" b="1" spc="30" dirty="0" smtClean="0">
                <a:solidFill>
                  <a:schemeClr val="accent1">
                    <a:lumMod val="75000"/>
                  </a:schemeClr>
                </a:solidFill>
              </a:rPr>
              <a:t>(</a:t>
            </a:r>
            <a:r>
              <a:rPr lang="ru-RU" spc="30" dirty="0" smtClean="0">
                <a:solidFill>
                  <a:schemeClr val="accent1">
                    <a:lumMod val="75000"/>
                  </a:schemeClr>
                </a:solidFill>
              </a:rPr>
              <a:t>председателям</a:t>
            </a:r>
            <a:r>
              <a:rPr lang="ru-RU" b="1" spc="30" dirty="0" smtClean="0">
                <a:solidFill>
                  <a:schemeClr val="accent1">
                    <a:lumMod val="75000"/>
                  </a:schemeClr>
                </a:solidFill>
              </a:rPr>
              <a:t>)</a:t>
            </a:r>
            <a:r>
              <a:rPr lang="ru-RU" spc="30" dirty="0" smtClean="0">
                <a:solidFill>
                  <a:schemeClr val="accent1">
                    <a:lumMod val="75000"/>
                  </a:schemeClr>
                </a:solidFill>
              </a:rPr>
              <a:t> МСУ и ТОС</a:t>
            </a:r>
            <a:r>
              <a:rPr lang="ru-RU" spc="30" dirty="0" smtClean="0">
                <a:solidFill>
                  <a:schemeClr val="accent1">
                    <a:lumMod val="75000"/>
                  </a:schemeClr>
                </a:solidFill>
              </a:rPr>
              <a:t>;</a:t>
            </a:r>
            <a:br>
              <a:rPr lang="ru-RU" spc="30" dirty="0" smtClean="0">
                <a:solidFill>
                  <a:schemeClr val="accent1">
                    <a:lumMod val="75000"/>
                  </a:schemeClr>
                </a:solidFill>
              </a:rPr>
            </a:br>
            <a:r>
              <a:rPr lang="ru-RU" dirty="0" smtClean="0">
                <a:solidFill>
                  <a:schemeClr val="accent1">
                    <a:lumMod val="75000"/>
                  </a:schemeClr>
                </a:solidFill>
              </a:rPr>
              <a:t>8</a:t>
            </a:r>
            <a:r>
              <a:rPr lang="ru-RU" dirty="0" smtClean="0">
                <a:solidFill>
                  <a:schemeClr val="accent1">
                    <a:lumMod val="75000"/>
                  </a:schemeClr>
                </a:solidFill>
              </a:rPr>
              <a:t>.  Лидерам и активистам организаций жителей;</a:t>
            </a:r>
            <a:endParaRPr lang="ru-RU" dirty="0"/>
          </a:p>
        </p:txBody>
      </p:sp>
      <p:sp>
        <p:nvSpPr>
          <p:cNvPr id="12" name="Прямоугольник 11"/>
          <p:cNvSpPr/>
          <p:nvPr/>
        </p:nvSpPr>
        <p:spPr>
          <a:xfrm>
            <a:off x="341194" y="3043451"/>
            <a:ext cx="11477767" cy="5262979"/>
          </a:xfrm>
          <a:prstGeom prst="rect">
            <a:avLst/>
          </a:prstGeom>
        </p:spPr>
        <p:txBody>
          <a:bodyPr wrap="square">
            <a:spAutoFit/>
          </a:bodyPr>
          <a:lstStyle/>
          <a:p>
            <a:r>
              <a:rPr lang="ru-RU" dirty="0" smtClean="0"/>
              <a:t>Функции платформы и мобильного приложения для председателя правления СНТ и участников товарищества:</a:t>
            </a:r>
          </a:p>
          <a:p>
            <a:r>
              <a:rPr lang="ru-RU" dirty="0" smtClean="0"/>
              <a:t>1.Проведение собраний онлайн</a:t>
            </a:r>
          </a:p>
          <a:p>
            <a:r>
              <a:rPr lang="ru-RU" dirty="0" smtClean="0"/>
              <a:t>2.Прием членов СНТ</a:t>
            </a:r>
          </a:p>
          <a:p>
            <a:r>
              <a:rPr lang="ru-RU" dirty="0" smtClean="0"/>
              <a:t>3.Трансляции осмотра территории</a:t>
            </a:r>
          </a:p>
          <a:p>
            <a:r>
              <a:rPr lang="ru-RU" dirty="0" smtClean="0"/>
              <a:t>4.Оповещение жителей о ЧП, инструкция действий, организация взаимодействия жителей  с экстренными службами.</a:t>
            </a:r>
          </a:p>
          <a:p>
            <a:r>
              <a:rPr lang="ru-RU" dirty="0" smtClean="0"/>
              <a:t>5.Мониторинг показателей счетчиков (воды, энергии и </a:t>
            </a:r>
            <a:r>
              <a:rPr lang="ru-RU" dirty="0" err="1" smtClean="0"/>
              <a:t>пр</a:t>
            </a:r>
            <a:r>
              <a:rPr lang="ru-RU" dirty="0" smtClean="0"/>
              <a:t>).</a:t>
            </a:r>
          </a:p>
          <a:p>
            <a:r>
              <a:rPr lang="ru-RU" dirty="0" smtClean="0"/>
              <a:t>6.Ведение бухучета СНТ.</a:t>
            </a:r>
          </a:p>
          <a:p>
            <a:r>
              <a:rPr lang="ru-RU" dirty="0" smtClean="0"/>
              <a:t>7.Прием и контроль платежей, выставление счетов за коммунальные услуги.</a:t>
            </a:r>
          </a:p>
          <a:p>
            <a:r>
              <a:rPr lang="ru-RU" dirty="0" smtClean="0"/>
              <a:t>8.Список контрагентов, </a:t>
            </a:r>
          </a:p>
          <a:p>
            <a:r>
              <a:rPr lang="ru-RU" dirty="0" smtClean="0"/>
              <a:t>- перечень выполненных работ и оказанных услуг.</a:t>
            </a:r>
          </a:p>
          <a:p>
            <a:r>
              <a:rPr lang="ru-RU" dirty="0" smtClean="0"/>
              <a:t>- документальное сопровождение взаимодействия с контрагентами (договора, соглашения, счета)</a:t>
            </a:r>
          </a:p>
          <a:p>
            <a:r>
              <a:rPr lang="ru-RU" dirty="0" smtClean="0"/>
              <a:t>9.Перечень имущества товарищества. Описание состояния. Мероприятий по исправлению проблемных ситуаций.</a:t>
            </a:r>
          </a:p>
          <a:p>
            <a:r>
              <a:rPr lang="ru-RU" dirty="0" smtClean="0"/>
              <a:t>10.Список закупок СНТ.</a:t>
            </a:r>
          </a:p>
          <a:p>
            <a:r>
              <a:rPr lang="ru-RU" dirty="0" smtClean="0"/>
              <a:t>11.Представители государственных служб (контролирующих и проверяющих структур) и органов местного самоуправления. Отчеты о взаимодействии с ними.</a:t>
            </a:r>
          </a:p>
          <a:p>
            <a:r>
              <a:rPr lang="ru-RU" dirty="0" smtClean="0"/>
              <a:t>- Нормы пожарной безопасности, охраны труда, чистоты территории.</a:t>
            </a:r>
          </a:p>
          <a:p>
            <a:r>
              <a:rPr lang="ru-RU" dirty="0" smtClean="0"/>
              <a:t>12.Перечень конфликтных ситуаций, состав участников,  мероприятия по разрешению споров, принятые решения.</a:t>
            </a:r>
          </a:p>
          <a:p>
            <a:r>
              <a:rPr lang="ru-RU" dirty="0" smtClean="0"/>
              <a:t>13.Список сотрудников СНТ, должностные обязанности, контакты, отзывы и предложения по работе.</a:t>
            </a:r>
          </a:p>
          <a:p>
            <a:r>
              <a:rPr lang="ru-RU" dirty="0" smtClean="0"/>
              <a:t>14.Нормы и законы, относящихся к функционированию СНТ, изменения.</a:t>
            </a:r>
          </a:p>
          <a:p>
            <a:r>
              <a:rPr lang="ru-RU" dirty="0" smtClean="0"/>
              <a:t>15.Организация совместных закупок жителей и совместной реализации продукции СНТ для горожан.</a:t>
            </a:r>
          </a:p>
          <a:p>
            <a:r>
              <a:rPr lang="ru-RU" dirty="0" smtClean="0"/>
              <a:t>16. Развитие кооперативного движения в СНТ. Обучение председателя и жителей. Экономия средств.</a:t>
            </a:r>
            <a:br>
              <a:rPr lang="ru-RU" dirty="0" smtClean="0"/>
            </a:br>
            <a:r>
              <a:rPr lang="ru-RU" dirty="0" smtClean="0"/>
              <a:t>17. Развитие МСУ в СНТ, организация ТОС в СНТ. Обучение председателя и жителей. Помощь в получении грантов на ТОС и развитие местного сообщества, местных проектов.</a:t>
            </a:r>
          </a:p>
          <a:p>
            <a:r>
              <a:rPr lang="ru-RU" dirty="0" smtClean="0"/>
              <a:t>18.Возможность интеграции </a:t>
            </a:r>
            <a:r>
              <a:rPr lang="ru-RU" dirty="0" err="1" smtClean="0"/>
              <a:t>коопсети</a:t>
            </a:r>
            <a:r>
              <a:rPr lang="ru-RU" dirty="0" smtClean="0"/>
              <a:t> с сайтами садоводств. Отсутствие у них своих мобильных приложений.</a:t>
            </a:r>
            <a:endParaRPr lang="ru-RU"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8;p8"/>
          <p:cNvSpPr txBox="1">
            <a:spLocks/>
          </p:cNvSpPr>
          <p:nvPr/>
        </p:nvSpPr>
        <p:spPr>
          <a:xfrm>
            <a:off x="336000" y="451782"/>
            <a:ext cx="10151415" cy="726000"/>
          </a:xfrm>
          <a:prstGeom prst="rect">
            <a:avLst/>
          </a:prstGeom>
          <a:noFill/>
          <a:ln>
            <a:noFill/>
          </a:ln>
        </p:spPr>
        <p:txBody>
          <a:bodyPr spcFirstLastPara="1" wrap="square" lIns="91425" tIns="45700" rIns="91425" bIns="45700" anchor="b" anchorCtr="0">
            <a:noAutofit/>
          </a:bodyPr>
          <a:lstStyle/>
          <a:p>
            <a:pPr marL="0" marR="0" lvl="0" indent="0" algn="l" defTabSz="1161825" rtl="0" eaLnBrk="1" fontAlgn="auto" latinLnBrk="0" hangingPunct="0">
              <a:lnSpc>
                <a:spcPct val="100000"/>
              </a:lnSpc>
              <a:spcBef>
                <a:spcPts val="0"/>
              </a:spcBef>
              <a:spcAft>
                <a:spcPts val="0"/>
              </a:spcAft>
              <a:buClrTx/>
              <a:buSzTx/>
              <a:buFont typeface="Arial"/>
              <a:buNone/>
              <a:tabLst/>
              <a:defRPr/>
            </a:pPr>
            <a:r>
              <a:rPr kumimoji="0" lang="ru-RU" sz="4800" b="0" i="0" u="none" strike="noStrike" kern="0" cap="all" spc="0" normalizeH="0" baseline="0" noProof="0" dirty="0" smtClean="0">
                <a:ln>
                  <a:noFill/>
                </a:ln>
                <a:solidFill>
                  <a:srgbClr val="33A1D8"/>
                </a:solidFill>
                <a:effectLst/>
                <a:uLnTx/>
                <a:uFillTx/>
                <a:latin typeface="Impact" pitchFamily="34" charset="0"/>
                <a:ea typeface="Gilroy Light"/>
                <a:cs typeface="Gilroy Light"/>
                <a:sym typeface="Arial"/>
              </a:rPr>
              <a:t>Целевая аудитория</a:t>
            </a:r>
            <a:endParaRPr kumimoji="0" lang="ru-RU" sz="4800" b="0" i="0" u="none" strike="noStrike" kern="0" cap="all" spc="0" normalizeH="0" baseline="0" noProof="0" dirty="0">
              <a:ln>
                <a:noFill/>
              </a:ln>
              <a:solidFill>
                <a:srgbClr val="33A1D8"/>
              </a:solidFill>
              <a:effectLst/>
              <a:uLnTx/>
              <a:uFillTx/>
              <a:latin typeface="Impact" pitchFamily="34" charset="0"/>
              <a:ea typeface="Gilroy Light"/>
              <a:cs typeface="Gilroy Light"/>
              <a:sym typeface="Arial"/>
            </a:endParaRPr>
          </a:p>
        </p:txBody>
      </p:sp>
      <p:sp>
        <p:nvSpPr>
          <p:cNvPr id="3" name="TextBox 2">
            <a:extLst>
              <a:ext uri="{FF2B5EF4-FFF2-40B4-BE49-F238E27FC236}">
                <a16:creationId xmlns="" xmlns:a16="http://schemas.microsoft.com/office/drawing/2014/main" id="{6D34FF10-9242-0741-9A61-11AEF4B50391}"/>
              </a:ext>
            </a:extLst>
          </p:cNvPr>
          <p:cNvSpPr txBox="1"/>
          <p:nvPr/>
        </p:nvSpPr>
        <p:spPr>
          <a:xfrm>
            <a:off x="336000" y="1053325"/>
            <a:ext cx="10092602" cy="338554"/>
          </a:xfrm>
          <a:prstGeom prst="rect">
            <a:avLst/>
          </a:prstGeom>
          <a:noFill/>
        </p:spPr>
        <p:txBody>
          <a:bodyPr wrap="square" rtlCol="0">
            <a:spAutoFit/>
          </a:bodyPr>
          <a:lstStyle/>
          <a:p>
            <a:r>
              <a:rPr lang="ru-RU" sz="1600" dirty="0">
                <a:latin typeface="Gilroy Light"/>
                <a:ea typeface="Gilroy Light"/>
                <a:cs typeface="Gilroy Light"/>
                <a:sym typeface="Gilroy Light"/>
              </a:rPr>
              <a:t>Ключевые параметры, сегменты и специфические черты каждого сегмента</a:t>
            </a:r>
          </a:p>
        </p:txBody>
      </p:sp>
      <p:pic>
        <p:nvPicPr>
          <p:cNvPr id="4" name="Google Shape;333;p26" descr="Изображение"/>
          <p:cNvPicPr preferRelativeResize="0"/>
          <p:nvPr/>
        </p:nvPicPr>
        <p:blipFill rotWithShape="1">
          <a:blip r:embed="rId2">
            <a:alphaModFix/>
          </a:blip>
          <a:srcRect/>
          <a:stretch/>
        </p:blipFill>
        <p:spPr>
          <a:xfrm>
            <a:off x="9809776" y="424656"/>
            <a:ext cx="2046224" cy="780252"/>
          </a:xfrm>
          <a:prstGeom prst="rect">
            <a:avLst/>
          </a:prstGeom>
          <a:noFill/>
          <a:ln>
            <a:noFill/>
          </a:ln>
        </p:spPr>
      </p:pic>
      <p:pic>
        <p:nvPicPr>
          <p:cNvPr id="5" name="Google Shape;334;p26" descr="Изображение"/>
          <p:cNvPicPr preferRelativeResize="0"/>
          <p:nvPr/>
        </p:nvPicPr>
        <p:blipFill rotWithShape="1">
          <a:blip r:embed="rId3">
            <a:alphaModFix/>
          </a:blip>
          <a:srcRect/>
          <a:stretch/>
        </p:blipFill>
        <p:spPr>
          <a:xfrm>
            <a:off x="404999" y="6178409"/>
            <a:ext cx="3445106" cy="472390"/>
          </a:xfrm>
          <a:prstGeom prst="rect">
            <a:avLst/>
          </a:prstGeom>
          <a:noFill/>
          <a:ln>
            <a:noFill/>
          </a:ln>
        </p:spPr>
      </p:pic>
      <p:sp>
        <p:nvSpPr>
          <p:cNvPr id="6" name="Google Shape;335;p26"/>
          <p:cNvSpPr txBox="1"/>
          <p:nvPr/>
        </p:nvSpPr>
        <p:spPr>
          <a:xfrm>
            <a:off x="4611393" y="6363591"/>
            <a:ext cx="3425702"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7" name="Google Shape;117;p5"/>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pic>
        <p:nvPicPr>
          <p:cNvPr id="235522" name="Picture 2"/>
          <p:cNvPicPr>
            <a:picLocks noChangeAspect="1" noChangeArrowheads="1"/>
          </p:cNvPicPr>
          <p:nvPr/>
        </p:nvPicPr>
        <p:blipFill>
          <a:blip r:embed="rId4"/>
          <a:srcRect/>
          <a:stretch>
            <a:fillRect/>
          </a:stretch>
        </p:blipFill>
        <p:spPr bwMode="auto">
          <a:xfrm>
            <a:off x="353350" y="1502866"/>
            <a:ext cx="5515187" cy="4320000"/>
          </a:xfrm>
          <a:prstGeom prst="rect">
            <a:avLst/>
          </a:prstGeom>
          <a:noFill/>
          <a:ln w="9525">
            <a:noFill/>
            <a:miter lim="800000"/>
            <a:headEnd/>
            <a:tailEnd/>
          </a:ln>
          <a:effectLst/>
        </p:spPr>
      </p:pic>
      <p:sp>
        <p:nvSpPr>
          <p:cNvPr id="11" name="Прямоугольник 10"/>
          <p:cNvSpPr/>
          <p:nvPr/>
        </p:nvSpPr>
        <p:spPr>
          <a:xfrm>
            <a:off x="6332560" y="1572062"/>
            <a:ext cx="5859439" cy="523220"/>
          </a:xfrm>
          <a:prstGeom prst="rect">
            <a:avLst/>
          </a:prstGeom>
        </p:spPr>
        <p:txBody>
          <a:bodyPr wrap="square">
            <a:spAutoFit/>
          </a:bodyPr>
          <a:lstStyle/>
          <a:p>
            <a:r>
              <a:rPr lang="ru-RU" spc="30" dirty="0" smtClean="0">
                <a:solidFill>
                  <a:schemeClr val="accent1">
                    <a:lumMod val="75000"/>
                  </a:schemeClr>
                </a:solidFill>
              </a:rPr>
              <a:t>6.  Председателям и членам ТСЖ, ДНП, ТСН, СНТ и пр.;</a:t>
            </a:r>
            <a:br>
              <a:rPr lang="ru-RU" spc="30" dirty="0" smtClean="0">
                <a:solidFill>
                  <a:schemeClr val="accent1">
                    <a:lumMod val="75000"/>
                  </a:schemeClr>
                </a:solidFill>
              </a:rPr>
            </a:br>
            <a:r>
              <a:rPr lang="ru-RU" spc="30" dirty="0" smtClean="0">
                <a:solidFill>
                  <a:schemeClr val="accent1">
                    <a:lumMod val="75000"/>
                  </a:schemeClr>
                </a:solidFill>
              </a:rPr>
              <a:t>7.  Руководителям </a:t>
            </a:r>
            <a:r>
              <a:rPr lang="ru-RU" b="1" spc="30" dirty="0" smtClean="0">
                <a:solidFill>
                  <a:schemeClr val="accent1">
                    <a:lumMod val="75000"/>
                  </a:schemeClr>
                </a:solidFill>
              </a:rPr>
              <a:t>(</a:t>
            </a:r>
            <a:r>
              <a:rPr lang="ru-RU" spc="30" dirty="0" smtClean="0">
                <a:solidFill>
                  <a:schemeClr val="accent1">
                    <a:lumMod val="75000"/>
                  </a:schemeClr>
                </a:solidFill>
              </a:rPr>
              <a:t>председателям</a:t>
            </a:r>
            <a:r>
              <a:rPr lang="ru-RU" b="1" spc="30" dirty="0" smtClean="0">
                <a:solidFill>
                  <a:schemeClr val="accent1">
                    <a:lumMod val="75000"/>
                  </a:schemeClr>
                </a:solidFill>
              </a:rPr>
              <a:t>)</a:t>
            </a:r>
            <a:r>
              <a:rPr lang="ru-RU" spc="30" dirty="0" smtClean="0">
                <a:solidFill>
                  <a:schemeClr val="accent1">
                    <a:lumMod val="75000"/>
                  </a:schemeClr>
                </a:solidFill>
              </a:rPr>
              <a:t> МСУ и ТОС;</a:t>
            </a:r>
            <a:endParaRPr lang="ru-RU"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8;p8"/>
          <p:cNvSpPr txBox="1">
            <a:spLocks/>
          </p:cNvSpPr>
          <p:nvPr/>
        </p:nvSpPr>
        <p:spPr>
          <a:xfrm>
            <a:off x="336000" y="451782"/>
            <a:ext cx="10151415" cy="726000"/>
          </a:xfrm>
          <a:prstGeom prst="rect">
            <a:avLst/>
          </a:prstGeom>
          <a:noFill/>
          <a:ln>
            <a:noFill/>
          </a:ln>
        </p:spPr>
        <p:txBody>
          <a:bodyPr spcFirstLastPara="1" wrap="square" lIns="91425" tIns="45700" rIns="91425" bIns="45700" anchor="b" anchorCtr="0">
            <a:noAutofit/>
          </a:bodyPr>
          <a:lstStyle/>
          <a:p>
            <a:pPr marL="0" marR="0" lvl="0" indent="0" algn="l" defTabSz="1161825" rtl="0" eaLnBrk="1" fontAlgn="auto" latinLnBrk="0" hangingPunct="0">
              <a:lnSpc>
                <a:spcPct val="100000"/>
              </a:lnSpc>
              <a:spcBef>
                <a:spcPts val="0"/>
              </a:spcBef>
              <a:spcAft>
                <a:spcPts val="0"/>
              </a:spcAft>
              <a:buClrTx/>
              <a:buSzTx/>
              <a:buFont typeface="Arial"/>
              <a:buNone/>
              <a:tabLst/>
              <a:defRPr/>
            </a:pPr>
            <a:r>
              <a:rPr kumimoji="0" lang="ru-RU" sz="4800" b="0" i="0" u="none" strike="noStrike" kern="0" cap="all" spc="0" normalizeH="0" baseline="0" noProof="0" dirty="0" smtClean="0">
                <a:ln>
                  <a:noFill/>
                </a:ln>
                <a:solidFill>
                  <a:srgbClr val="33A1D8"/>
                </a:solidFill>
                <a:effectLst/>
                <a:uLnTx/>
                <a:uFillTx/>
                <a:latin typeface="Impact" pitchFamily="34" charset="0"/>
                <a:ea typeface="Gilroy Light"/>
                <a:cs typeface="Gilroy Light"/>
                <a:sym typeface="Arial"/>
              </a:rPr>
              <a:t>Целевая аудитория</a:t>
            </a:r>
            <a:endParaRPr kumimoji="0" lang="ru-RU" sz="4800" b="0" i="0" u="none" strike="noStrike" kern="0" cap="all" spc="0" normalizeH="0" baseline="0" noProof="0" dirty="0">
              <a:ln>
                <a:noFill/>
              </a:ln>
              <a:solidFill>
                <a:srgbClr val="33A1D8"/>
              </a:solidFill>
              <a:effectLst/>
              <a:uLnTx/>
              <a:uFillTx/>
              <a:latin typeface="Impact" pitchFamily="34" charset="0"/>
              <a:ea typeface="Gilroy Light"/>
              <a:cs typeface="Gilroy Light"/>
              <a:sym typeface="Arial"/>
            </a:endParaRPr>
          </a:p>
        </p:txBody>
      </p:sp>
      <p:sp>
        <p:nvSpPr>
          <p:cNvPr id="3" name="TextBox 2">
            <a:extLst>
              <a:ext uri="{FF2B5EF4-FFF2-40B4-BE49-F238E27FC236}">
                <a16:creationId xmlns="" xmlns:a16="http://schemas.microsoft.com/office/drawing/2014/main" id="{6D34FF10-9242-0741-9A61-11AEF4B50391}"/>
              </a:ext>
            </a:extLst>
          </p:cNvPr>
          <p:cNvSpPr txBox="1"/>
          <p:nvPr/>
        </p:nvSpPr>
        <p:spPr>
          <a:xfrm>
            <a:off x="336000" y="1053325"/>
            <a:ext cx="10092602" cy="338554"/>
          </a:xfrm>
          <a:prstGeom prst="rect">
            <a:avLst/>
          </a:prstGeom>
          <a:noFill/>
        </p:spPr>
        <p:txBody>
          <a:bodyPr wrap="square" rtlCol="0">
            <a:spAutoFit/>
          </a:bodyPr>
          <a:lstStyle/>
          <a:p>
            <a:r>
              <a:rPr lang="ru-RU" sz="1600" dirty="0">
                <a:latin typeface="Gilroy Light"/>
                <a:ea typeface="Gilroy Light"/>
                <a:cs typeface="Gilroy Light"/>
                <a:sym typeface="Gilroy Light"/>
              </a:rPr>
              <a:t>Ключевые параметры, сегменты и специфические черты каждого сегмента</a:t>
            </a:r>
          </a:p>
        </p:txBody>
      </p:sp>
      <p:pic>
        <p:nvPicPr>
          <p:cNvPr id="4" name="Google Shape;333;p26" descr="Изображение"/>
          <p:cNvPicPr preferRelativeResize="0"/>
          <p:nvPr/>
        </p:nvPicPr>
        <p:blipFill rotWithShape="1">
          <a:blip r:embed="rId2">
            <a:alphaModFix/>
          </a:blip>
          <a:srcRect/>
          <a:stretch/>
        </p:blipFill>
        <p:spPr>
          <a:xfrm>
            <a:off x="9809776" y="424656"/>
            <a:ext cx="2046224" cy="780252"/>
          </a:xfrm>
          <a:prstGeom prst="rect">
            <a:avLst/>
          </a:prstGeom>
          <a:noFill/>
          <a:ln>
            <a:noFill/>
          </a:ln>
        </p:spPr>
      </p:pic>
      <p:pic>
        <p:nvPicPr>
          <p:cNvPr id="5" name="Google Shape;334;p26" descr="Изображение"/>
          <p:cNvPicPr preferRelativeResize="0"/>
          <p:nvPr/>
        </p:nvPicPr>
        <p:blipFill rotWithShape="1">
          <a:blip r:embed="rId3">
            <a:alphaModFix/>
          </a:blip>
          <a:srcRect/>
          <a:stretch/>
        </p:blipFill>
        <p:spPr>
          <a:xfrm>
            <a:off x="404999" y="6178409"/>
            <a:ext cx="3445106" cy="472390"/>
          </a:xfrm>
          <a:prstGeom prst="rect">
            <a:avLst/>
          </a:prstGeom>
          <a:noFill/>
          <a:ln>
            <a:noFill/>
          </a:ln>
        </p:spPr>
      </p:pic>
      <p:sp>
        <p:nvSpPr>
          <p:cNvPr id="6" name="Google Shape;335;p26"/>
          <p:cNvSpPr txBox="1"/>
          <p:nvPr/>
        </p:nvSpPr>
        <p:spPr>
          <a:xfrm>
            <a:off x="4611393" y="6363591"/>
            <a:ext cx="3425702"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7" name="Google Shape;117;p5"/>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pic>
        <p:nvPicPr>
          <p:cNvPr id="8" name="Рисунок 7" descr="Руководитель сх кооператива.jpg"/>
          <p:cNvPicPr>
            <a:picLocks noChangeAspect="1"/>
          </p:cNvPicPr>
          <p:nvPr/>
        </p:nvPicPr>
        <p:blipFill>
          <a:blip r:embed="rId4"/>
          <a:stretch>
            <a:fillRect/>
          </a:stretch>
        </p:blipFill>
        <p:spPr>
          <a:xfrm>
            <a:off x="345530" y="1517247"/>
            <a:ext cx="3312070" cy="4479017"/>
          </a:xfrm>
          <a:prstGeom prst="rect">
            <a:avLst/>
          </a:prstGeom>
        </p:spPr>
      </p:pic>
      <p:sp>
        <p:nvSpPr>
          <p:cNvPr id="9" name="Прямоугольник 8"/>
          <p:cNvSpPr/>
          <p:nvPr/>
        </p:nvSpPr>
        <p:spPr>
          <a:xfrm>
            <a:off x="3807726" y="1572062"/>
            <a:ext cx="8384274" cy="954107"/>
          </a:xfrm>
          <a:prstGeom prst="rect">
            <a:avLst/>
          </a:prstGeom>
        </p:spPr>
        <p:txBody>
          <a:bodyPr wrap="square">
            <a:spAutoFit/>
          </a:bodyPr>
          <a:lstStyle/>
          <a:p>
            <a:r>
              <a:rPr lang="ru-RU" spc="30" dirty="0" smtClean="0">
                <a:solidFill>
                  <a:schemeClr val="accent1">
                    <a:lumMod val="75000"/>
                  </a:schemeClr>
                </a:solidFill>
              </a:rPr>
              <a:t>2.  Председателям и специалистам потребительских обществ; муниципальным служащим, ответственных за развитие сельского хозяйства</a:t>
            </a:r>
            <a:r>
              <a:rPr lang="ru-RU" spc="30" dirty="0" smtClean="0">
                <a:solidFill>
                  <a:schemeClr val="accent1">
                    <a:lumMod val="75000"/>
                  </a:schemeClr>
                </a:solidFill>
              </a:rPr>
              <a:t>;</a:t>
            </a:r>
            <a:r>
              <a:rPr lang="ru-RU" spc="30" dirty="0" smtClean="0">
                <a:solidFill>
                  <a:schemeClr val="accent1">
                    <a:lumMod val="75000"/>
                  </a:schemeClr>
                </a:solidFill>
              </a:rPr>
              <a:t/>
            </a:r>
            <a:br>
              <a:rPr lang="ru-RU" spc="30" dirty="0" smtClean="0">
                <a:solidFill>
                  <a:schemeClr val="accent1">
                    <a:lumMod val="75000"/>
                  </a:schemeClr>
                </a:solidFill>
              </a:rPr>
            </a:br>
            <a:r>
              <a:rPr lang="ru-RU" spc="30" dirty="0" smtClean="0">
                <a:solidFill>
                  <a:schemeClr val="accent1">
                    <a:lumMod val="75000"/>
                  </a:schemeClr>
                </a:solidFill>
              </a:rPr>
              <a:t>3. Представителям общественных некоммерческих организаций, потребительских кооперативов, сельхозкооперативов и другим видам кооперативов;</a:t>
            </a:r>
            <a:endParaRPr lang="ru-RU"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8;p8"/>
          <p:cNvSpPr txBox="1">
            <a:spLocks/>
          </p:cNvSpPr>
          <p:nvPr/>
        </p:nvSpPr>
        <p:spPr>
          <a:xfrm>
            <a:off x="336000" y="451782"/>
            <a:ext cx="10151415" cy="726000"/>
          </a:xfrm>
          <a:prstGeom prst="rect">
            <a:avLst/>
          </a:prstGeom>
          <a:noFill/>
          <a:ln>
            <a:noFill/>
          </a:ln>
        </p:spPr>
        <p:txBody>
          <a:bodyPr spcFirstLastPara="1" wrap="square" lIns="91425" tIns="45700" rIns="91425" bIns="45700" anchor="b" anchorCtr="0">
            <a:noAutofit/>
          </a:bodyPr>
          <a:lstStyle/>
          <a:p>
            <a:pPr marL="0" marR="0" lvl="0" indent="0" algn="l" defTabSz="1161825" rtl="0" eaLnBrk="1" fontAlgn="auto" latinLnBrk="0" hangingPunct="0">
              <a:lnSpc>
                <a:spcPct val="100000"/>
              </a:lnSpc>
              <a:spcBef>
                <a:spcPts val="0"/>
              </a:spcBef>
              <a:spcAft>
                <a:spcPts val="0"/>
              </a:spcAft>
              <a:buClrTx/>
              <a:buSzTx/>
              <a:buFont typeface="Arial"/>
              <a:buNone/>
              <a:tabLst/>
              <a:defRPr/>
            </a:pPr>
            <a:r>
              <a:rPr kumimoji="0" lang="ru-RU" sz="4800" b="0" i="0" u="none" strike="noStrike" kern="0" cap="all" spc="0" normalizeH="0" baseline="0" noProof="0" dirty="0" smtClean="0">
                <a:ln>
                  <a:noFill/>
                </a:ln>
                <a:solidFill>
                  <a:srgbClr val="33A1D8"/>
                </a:solidFill>
                <a:effectLst/>
                <a:uLnTx/>
                <a:uFillTx/>
                <a:latin typeface="Impact" pitchFamily="34" charset="0"/>
                <a:ea typeface="Gilroy Light"/>
                <a:cs typeface="Gilroy Light"/>
                <a:sym typeface="Arial"/>
              </a:rPr>
              <a:t>Целевая аудитория</a:t>
            </a:r>
            <a:endParaRPr kumimoji="0" lang="ru-RU" sz="4800" b="0" i="0" u="none" strike="noStrike" kern="0" cap="all" spc="0" normalizeH="0" baseline="0" noProof="0" dirty="0">
              <a:ln>
                <a:noFill/>
              </a:ln>
              <a:solidFill>
                <a:srgbClr val="33A1D8"/>
              </a:solidFill>
              <a:effectLst/>
              <a:uLnTx/>
              <a:uFillTx/>
              <a:latin typeface="Impact" pitchFamily="34" charset="0"/>
              <a:ea typeface="Gilroy Light"/>
              <a:cs typeface="Gilroy Light"/>
              <a:sym typeface="Arial"/>
            </a:endParaRPr>
          </a:p>
        </p:txBody>
      </p:sp>
      <p:sp>
        <p:nvSpPr>
          <p:cNvPr id="3" name="TextBox 2">
            <a:extLst>
              <a:ext uri="{FF2B5EF4-FFF2-40B4-BE49-F238E27FC236}">
                <a16:creationId xmlns="" xmlns:a16="http://schemas.microsoft.com/office/drawing/2014/main" id="{6D34FF10-9242-0741-9A61-11AEF4B50391}"/>
              </a:ext>
            </a:extLst>
          </p:cNvPr>
          <p:cNvSpPr txBox="1"/>
          <p:nvPr/>
        </p:nvSpPr>
        <p:spPr>
          <a:xfrm>
            <a:off x="336000" y="1053325"/>
            <a:ext cx="10092602" cy="338554"/>
          </a:xfrm>
          <a:prstGeom prst="rect">
            <a:avLst/>
          </a:prstGeom>
          <a:noFill/>
        </p:spPr>
        <p:txBody>
          <a:bodyPr wrap="square" rtlCol="0">
            <a:spAutoFit/>
          </a:bodyPr>
          <a:lstStyle/>
          <a:p>
            <a:r>
              <a:rPr lang="ru-RU" sz="1600" dirty="0">
                <a:latin typeface="Gilroy Light"/>
                <a:ea typeface="Gilroy Light"/>
                <a:cs typeface="Gilroy Light"/>
                <a:sym typeface="Gilroy Light"/>
              </a:rPr>
              <a:t>Ключевые параметры, сегменты и специфические черты каждого сегмента</a:t>
            </a:r>
          </a:p>
        </p:txBody>
      </p:sp>
      <p:pic>
        <p:nvPicPr>
          <p:cNvPr id="4" name="Google Shape;333;p26" descr="Изображение"/>
          <p:cNvPicPr preferRelativeResize="0"/>
          <p:nvPr/>
        </p:nvPicPr>
        <p:blipFill rotWithShape="1">
          <a:blip r:embed="rId2">
            <a:alphaModFix/>
          </a:blip>
          <a:srcRect/>
          <a:stretch/>
        </p:blipFill>
        <p:spPr>
          <a:xfrm>
            <a:off x="9809776" y="424656"/>
            <a:ext cx="2046224" cy="780252"/>
          </a:xfrm>
          <a:prstGeom prst="rect">
            <a:avLst/>
          </a:prstGeom>
          <a:noFill/>
          <a:ln>
            <a:noFill/>
          </a:ln>
        </p:spPr>
      </p:pic>
      <p:pic>
        <p:nvPicPr>
          <p:cNvPr id="5" name="Google Shape;334;p26" descr="Изображение"/>
          <p:cNvPicPr preferRelativeResize="0"/>
          <p:nvPr/>
        </p:nvPicPr>
        <p:blipFill rotWithShape="1">
          <a:blip r:embed="rId3">
            <a:alphaModFix/>
          </a:blip>
          <a:srcRect/>
          <a:stretch/>
        </p:blipFill>
        <p:spPr>
          <a:xfrm>
            <a:off x="404999" y="6178409"/>
            <a:ext cx="3445106" cy="472390"/>
          </a:xfrm>
          <a:prstGeom prst="rect">
            <a:avLst/>
          </a:prstGeom>
          <a:noFill/>
          <a:ln>
            <a:noFill/>
          </a:ln>
        </p:spPr>
      </p:pic>
      <p:sp>
        <p:nvSpPr>
          <p:cNvPr id="6" name="Google Shape;335;p26"/>
          <p:cNvSpPr txBox="1"/>
          <p:nvPr/>
        </p:nvSpPr>
        <p:spPr>
          <a:xfrm>
            <a:off x="4611393" y="6363591"/>
            <a:ext cx="3425702"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7" name="Google Shape;117;p5"/>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pic>
        <p:nvPicPr>
          <p:cNvPr id="233474" name="Picture 2"/>
          <p:cNvPicPr>
            <a:picLocks noChangeAspect="1" noChangeArrowheads="1"/>
          </p:cNvPicPr>
          <p:nvPr/>
        </p:nvPicPr>
        <p:blipFill>
          <a:blip r:embed="rId4"/>
          <a:srcRect/>
          <a:stretch>
            <a:fillRect/>
          </a:stretch>
        </p:blipFill>
        <p:spPr bwMode="auto">
          <a:xfrm>
            <a:off x="367910" y="1536084"/>
            <a:ext cx="5814525" cy="4320000"/>
          </a:xfrm>
          <a:prstGeom prst="rect">
            <a:avLst/>
          </a:prstGeom>
          <a:noFill/>
          <a:ln w="9525">
            <a:noFill/>
            <a:miter lim="800000"/>
            <a:headEnd/>
            <a:tailEnd/>
          </a:ln>
          <a:effectLst/>
        </p:spPr>
      </p:pic>
      <p:sp>
        <p:nvSpPr>
          <p:cNvPr id="10" name="Прямоугольник 9"/>
          <p:cNvSpPr/>
          <p:nvPr/>
        </p:nvSpPr>
        <p:spPr>
          <a:xfrm>
            <a:off x="6332560" y="1572062"/>
            <a:ext cx="5859439" cy="1600438"/>
          </a:xfrm>
          <a:prstGeom prst="rect">
            <a:avLst/>
          </a:prstGeom>
        </p:spPr>
        <p:txBody>
          <a:bodyPr wrap="square">
            <a:spAutoFit/>
          </a:bodyPr>
          <a:lstStyle/>
          <a:p>
            <a:r>
              <a:rPr lang="ru-RU" spc="30" dirty="0" smtClean="0">
                <a:solidFill>
                  <a:schemeClr val="accent1">
                    <a:lumMod val="75000"/>
                  </a:schemeClr>
                </a:solidFill>
              </a:rPr>
              <a:t>Председатели ТСЖ и члены ТСЖ</a:t>
            </a:r>
            <a:br>
              <a:rPr lang="ru-RU" spc="30" dirty="0" smtClean="0">
                <a:solidFill>
                  <a:schemeClr val="accent1">
                    <a:lumMod val="75000"/>
                  </a:schemeClr>
                </a:solidFill>
              </a:rPr>
            </a:br>
            <a:r>
              <a:rPr lang="ru-RU" spc="30" dirty="0" smtClean="0">
                <a:solidFill>
                  <a:schemeClr val="accent1">
                    <a:lumMod val="75000"/>
                  </a:schemeClr>
                </a:solidFill>
              </a:rPr>
              <a:t> 6.  Председателям и членам ТСЖ, ДНП, ТСН, СНТ и пр.;</a:t>
            </a:r>
            <a:br>
              <a:rPr lang="ru-RU" spc="30" dirty="0" smtClean="0">
                <a:solidFill>
                  <a:schemeClr val="accent1">
                    <a:lumMod val="75000"/>
                  </a:schemeClr>
                </a:solidFill>
              </a:rPr>
            </a:br>
            <a:r>
              <a:rPr lang="ru-RU" spc="30" dirty="0" smtClean="0">
                <a:solidFill>
                  <a:schemeClr val="accent1">
                    <a:lumMod val="75000"/>
                  </a:schemeClr>
                </a:solidFill>
              </a:rPr>
              <a:t>7.  Руководителям </a:t>
            </a:r>
            <a:r>
              <a:rPr lang="ru-RU" b="1" spc="30" dirty="0" smtClean="0">
                <a:solidFill>
                  <a:schemeClr val="accent1">
                    <a:lumMod val="75000"/>
                  </a:schemeClr>
                </a:solidFill>
              </a:rPr>
              <a:t>(</a:t>
            </a:r>
            <a:r>
              <a:rPr lang="ru-RU" spc="30" dirty="0" smtClean="0">
                <a:solidFill>
                  <a:schemeClr val="accent1">
                    <a:lumMod val="75000"/>
                  </a:schemeClr>
                </a:solidFill>
              </a:rPr>
              <a:t>председателям</a:t>
            </a:r>
            <a:r>
              <a:rPr lang="ru-RU" b="1" spc="30" dirty="0" smtClean="0">
                <a:solidFill>
                  <a:schemeClr val="accent1">
                    <a:lumMod val="75000"/>
                  </a:schemeClr>
                </a:solidFill>
              </a:rPr>
              <a:t>)</a:t>
            </a:r>
            <a:r>
              <a:rPr lang="ru-RU" spc="30" dirty="0" smtClean="0">
                <a:solidFill>
                  <a:schemeClr val="accent1">
                    <a:lumMod val="75000"/>
                  </a:schemeClr>
                </a:solidFill>
              </a:rPr>
              <a:t> МСУ и ТОС;</a:t>
            </a:r>
            <a:r>
              <a:rPr lang="ru-RU" spc="30" dirty="0" smtClean="0">
                <a:solidFill>
                  <a:schemeClr val="accent1">
                    <a:lumMod val="75000"/>
                  </a:schemeClr>
                </a:solidFill>
              </a:rPr>
              <a:t> </a:t>
            </a:r>
            <a:br>
              <a:rPr lang="ru-RU" spc="30" dirty="0" smtClean="0">
                <a:solidFill>
                  <a:schemeClr val="accent1">
                    <a:lumMod val="75000"/>
                  </a:schemeClr>
                </a:solidFill>
              </a:rPr>
            </a:br>
            <a:r>
              <a:rPr lang="ru-RU" dirty="0" smtClean="0">
                <a:solidFill>
                  <a:schemeClr val="accent1">
                    <a:lumMod val="75000"/>
                  </a:schemeClr>
                </a:solidFill>
              </a:rPr>
              <a:t> 8.  Лидерам и активистам организаций жителей; </a:t>
            </a:r>
            <a:r>
              <a:rPr lang="ru-RU" dirty="0" smtClean="0">
                <a:solidFill>
                  <a:schemeClr val="accent1">
                    <a:lumMod val="75000"/>
                  </a:schemeClr>
                </a:solidFill>
              </a:rPr>
              <a:t/>
            </a:r>
            <a:br>
              <a:rPr lang="ru-RU" dirty="0" smtClean="0">
                <a:solidFill>
                  <a:schemeClr val="accent1">
                    <a:lumMod val="75000"/>
                  </a:schemeClr>
                </a:solidFill>
              </a:rPr>
            </a:br>
            <a:r>
              <a:rPr lang="ru-RU" dirty="0" smtClean="0">
                <a:solidFill>
                  <a:schemeClr val="accent1">
                    <a:lumMod val="75000"/>
                  </a:schemeClr>
                </a:solidFill>
              </a:rPr>
              <a:t> 14.  Сотрудникам жилищных управляющих компаний, компаний </a:t>
            </a:r>
            <a:r>
              <a:rPr lang="ru-RU" b="1" dirty="0" smtClean="0">
                <a:solidFill>
                  <a:schemeClr val="accent1">
                    <a:lumMod val="75000"/>
                  </a:schemeClr>
                </a:solidFill>
              </a:rPr>
              <a:t>(</a:t>
            </a:r>
            <a:r>
              <a:rPr lang="ru-RU" dirty="0" smtClean="0">
                <a:solidFill>
                  <a:schemeClr val="accent1">
                    <a:lumMod val="75000"/>
                  </a:schemeClr>
                </a:solidFill>
              </a:rPr>
              <a:t>муниципальных и частных</a:t>
            </a:r>
            <a:r>
              <a:rPr lang="ru-RU" b="1" dirty="0" smtClean="0">
                <a:solidFill>
                  <a:schemeClr val="accent1">
                    <a:lumMod val="75000"/>
                  </a:schemeClr>
                </a:solidFill>
              </a:rPr>
              <a:t>)</a:t>
            </a:r>
            <a:r>
              <a:rPr lang="ru-RU" dirty="0" smtClean="0">
                <a:solidFill>
                  <a:schemeClr val="accent1">
                    <a:lumMod val="75000"/>
                  </a:schemeClr>
                </a:solidFill>
              </a:rPr>
              <a:t>, которые работают с жителями. </a:t>
            </a:r>
            <a:r>
              <a:rPr lang="ru-RU" spc="30" dirty="0" smtClean="0">
                <a:solidFill>
                  <a:schemeClr val="accent1">
                    <a:lumMod val="75000"/>
                  </a:schemeClr>
                </a:solidFill>
              </a:rPr>
              <a:t/>
            </a:r>
            <a:br>
              <a:rPr lang="ru-RU" spc="30" dirty="0" smtClean="0">
                <a:solidFill>
                  <a:schemeClr val="accent1">
                    <a:lumMod val="75000"/>
                  </a:schemeClr>
                </a:solidFill>
              </a:rPr>
            </a:br>
            <a:endParaRPr lang="ru-RU"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8;p8"/>
          <p:cNvSpPr txBox="1">
            <a:spLocks/>
          </p:cNvSpPr>
          <p:nvPr/>
        </p:nvSpPr>
        <p:spPr>
          <a:xfrm>
            <a:off x="336000" y="451782"/>
            <a:ext cx="10151415" cy="726000"/>
          </a:xfrm>
          <a:prstGeom prst="rect">
            <a:avLst/>
          </a:prstGeom>
          <a:noFill/>
          <a:ln>
            <a:noFill/>
          </a:ln>
        </p:spPr>
        <p:txBody>
          <a:bodyPr spcFirstLastPara="1" wrap="square" lIns="91425" tIns="45700" rIns="91425" bIns="45700" anchor="b" anchorCtr="0">
            <a:noAutofit/>
          </a:bodyPr>
          <a:lstStyle/>
          <a:p>
            <a:pPr marL="0" marR="0" lvl="0" indent="0" algn="l" defTabSz="1161825" rtl="0" eaLnBrk="1" fontAlgn="auto" latinLnBrk="0" hangingPunct="0">
              <a:lnSpc>
                <a:spcPct val="100000"/>
              </a:lnSpc>
              <a:spcBef>
                <a:spcPts val="0"/>
              </a:spcBef>
              <a:spcAft>
                <a:spcPts val="0"/>
              </a:spcAft>
              <a:buClrTx/>
              <a:buSzTx/>
              <a:buFont typeface="Arial"/>
              <a:buNone/>
              <a:tabLst/>
              <a:defRPr/>
            </a:pPr>
            <a:r>
              <a:rPr kumimoji="0" lang="ru-RU" sz="4800" b="0" i="0" u="none" strike="noStrike" kern="0" cap="all" spc="0" normalizeH="0" baseline="0" noProof="0" dirty="0" smtClean="0">
                <a:ln>
                  <a:noFill/>
                </a:ln>
                <a:solidFill>
                  <a:srgbClr val="33A1D8"/>
                </a:solidFill>
                <a:effectLst/>
                <a:uLnTx/>
                <a:uFillTx/>
                <a:latin typeface="Impact" pitchFamily="34" charset="0"/>
                <a:ea typeface="Gilroy Light"/>
                <a:cs typeface="Gilroy Light"/>
                <a:sym typeface="Arial"/>
              </a:rPr>
              <a:t>Целевая аудитория</a:t>
            </a:r>
            <a:endParaRPr kumimoji="0" lang="ru-RU" sz="4800" b="0" i="0" u="none" strike="noStrike" kern="0" cap="all" spc="0" normalizeH="0" baseline="0" noProof="0" dirty="0">
              <a:ln>
                <a:noFill/>
              </a:ln>
              <a:solidFill>
                <a:srgbClr val="33A1D8"/>
              </a:solidFill>
              <a:effectLst/>
              <a:uLnTx/>
              <a:uFillTx/>
              <a:latin typeface="Impact" pitchFamily="34" charset="0"/>
              <a:ea typeface="Gilroy Light"/>
              <a:cs typeface="Gilroy Light"/>
              <a:sym typeface="Arial"/>
            </a:endParaRPr>
          </a:p>
        </p:txBody>
      </p:sp>
      <p:sp>
        <p:nvSpPr>
          <p:cNvPr id="3" name="TextBox 2">
            <a:extLst>
              <a:ext uri="{FF2B5EF4-FFF2-40B4-BE49-F238E27FC236}">
                <a16:creationId xmlns="" xmlns:a16="http://schemas.microsoft.com/office/drawing/2014/main" id="{6D34FF10-9242-0741-9A61-11AEF4B50391}"/>
              </a:ext>
            </a:extLst>
          </p:cNvPr>
          <p:cNvSpPr txBox="1"/>
          <p:nvPr/>
        </p:nvSpPr>
        <p:spPr>
          <a:xfrm>
            <a:off x="336000" y="1053325"/>
            <a:ext cx="10092602" cy="338554"/>
          </a:xfrm>
          <a:prstGeom prst="rect">
            <a:avLst/>
          </a:prstGeom>
          <a:noFill/>
        </p:spPr>
        <p:txBody>
          <a:bodyPr wrap="square" rtlCol="0">
            <a:spAutoFit/>
          </a:bodyPr>
          <a:lstStyle/>
          <a:p>
            <a:r>
              <a:rPr lang="ru-RU" sz="1600" dirty="0">
                <a:latin typeface="Gilroy Light"/>
                <a:ea typeface="Gilroy Light"/>
                <a:cs typeface="Gilroy Light"/>
                <a:sym typeface="Gilroy Light"/>
              </a:rPr>
              <a:t>Ключевые параметры, сегменты и специфические черты каждого сегмента</a:t>
            </a:r>
          </a:p>
        </p:txBody>
      </p:sp>
      <p:pic>
        <p:nvPicPr>
          <p:cNvPr id="4" name="Google Shape;333;p26" descr="Изображение"/>
          <p:cNvPicPr preferRelativeResize="0"/>
          <p:nvPr/>
        </p:nvPicPr>
        <p:blipFill rotWithShape="1">
          <a:blip r:embed="rId2">
            <a:alphaModFix/>
          </a:blip>
          <a:srcRect/>
          <a:stretch/>
        </p:blipFill>
        <p:spPr>
          <a:xfrm>
            <a:off x="9809776" y="424656"/>
            <a:ext cx="2046224" cy="780252"/>
          </a:xfrm>
          <a:prstGeom prst="rect">
            <a:avLst/>
          </a:prstGeom>
          <a:noFill/>
          <a:ln>
            <a:noFill/>
          </a:ln>
        </p:spPr>
      </p:pic>
      <p:pic>
        <p:nvPicPr>
          <p:cNvPr id="5" name="Google Shape;334;p26" descr="Изображение"/>
          <p:cNvPicPr preferRelativeResize="0"/>
          <p:nvPr/>
        </p:nvPicPr>
        <p:blipFill rotWithShape="1">
          <a:blip r:embed="rId3">
            <a:alphaModFix/>
          </a:blip>
          <a:srcRect/>
          <a:stretch/>
        </p:blipFill>
        <p:spPr>
          <a:xfrm>
            <a:off x="404999" y="6178409"/>
            <a:ext cx="3445106" cy="472390"/>
          </a:xfrm>
          <a:prstGeom prst="rect">
            <a:avLst/>
          </a:prstGeom>
          <a:noFill/>
          <a:ln>
            <a:noFill/>
          </a:ln>
        </p:spPr>
      </p:pic>
      <p:sp>
        <p:nvSpPr>
          <p:cNvPr id="6" name="Google Shape;335;p26"/>
          <p:cNvSpPr txBox="1"/>
          <p:nvPr/>
        </p:nvSpPr>
        <p:spPr>
          <a:xfrm>
            <a:off x="4611393" y="6363591"/>
            <a:ext cx="3425702"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7" name="Google Shape;117;p5"/>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pic>
        <p:nvPicPr>
          <p:cNvPr id="236546" name="Picture 2"/>
          <p:cNvPicPr>
            <a:picLocks noChangeAspect="1" noChangeArrowheads="1"/>
          </p:cNvPicPr>
          <p:nvPr/>
        </p:nvPicPr>
        <p:blipFill>
          <a:blip r:embed="rId4"/>
          <a:srcRect/>
          <a:stretch>
            <a:fillRect/>
          </a:stretch>
        </p:blipFill>
        <p:spPr bwMode="auto">
          <a:xfrm>
            <a:off x="321931" y="1519238"/>
            <a:ext cx="6097538" cy="4320000"/>
          </a:xfrm>
          <a:prstGeom prst="rect">
            <a:avLst/>
          </a:prstGeom>
          <a:noFill/>
          <a:ln w="9525">
            <a:noFill/>
            <a:miter lim="800000"/>
            <a:headEnd/>
            <a:tailEnd/>
          </a:ln>
          <a:effectLst/>
        </p:spPr>
      </p:pic>
      <p:sp>
        <p:nvSpPr>
          <p:cNvPr id="11" name="Прямоугольник 10"/>
          <p:cNvSpPr/>
          <p:nvPr/>
        </p:nvSpPr>
        <p:spPr>
          <a:xfrm>
            <a:off x="6332560" y="1572062"/>
            <a:ext cx="5859439" cy="523220"/>
          </a:xfrm>
          <a:prstGeom prst="rect">
            <a:avLst/>
          </a:prstGeom>
        </p:spPr>
        <p:txBody>
          <a:bodyPr wrap="square">
            <a:spAutoFit/>
          </a:bodyPr>
          <a:lstStyle/>
          <a:p>
            <a:r>
              <a:rPr lang="ru-RU" spc="30" dirty="0" smtClean="0">
                <a:solidFill>
                  <a:schemeClr val="accent1">
                    <a:lumMod val="75000"/>
                  </a:schemeClr>
                </a:solidFill>
              </a:rPr>
              <a:t>3. Представителям общественных некоммерческих организаций, </a:t>
            </a:r>
            <a:r>
              <a:rPr lang="ru-RU" spc="30" dirty="0" smtClean="0">
                <a:solidFill>
                  <a:schemeClr val="accent1">
                    <a:lumMod val="75000"/>
                  </a:schemeClr>
                </a:solidFill>
              </a:rPr>
              <a:t>молодёжных, городских и областных.</a:t>
            </a:r>
            <a:endParaRPr lang="ru-RU" dirty="0"/>
          </a:p>
        </p:txBody>
      </p:sp>
      <p:sp>
        <p:nvSpPr>
          <p:cNvPr id="12" name="Прямоугольник 11"/>
          <p:cNvSpPr/>
          <p:nvPr/>
        </p:nvSpPr>
        <p:spPr>
          <a:xfrm>
            <a:off x="6473588" y="2485002"/>
            <a:ext cx="5718412" cy="738664"/>
          </a:xfrm>
          <a:prstGeom prst="rect">
            <a:avLst/>
          </a:prstGeom>
        </p:spPr>
        <p:txBody>
          <a:bodyPr wrap="square">
            <a:spAutoFit/>
          </a:bodyPr>
          <a:lstStyle/>
          <a:p>
            <a:r>
              <a:rPr lang="ru-RU" dirty="0" smtClean="0"/>
              <a:t>Функции платформы и мобильного приложения для </a:t>
            </a:r>
            <a:r>
              <a:rPr lang="ru-RU" dirty="0" smtClean="0"/>
              <a:t>руководителя НКО, их членов и активистов</a:t>
            </a:r>
            <a:br>
              <a:rPr lang="ru-RU" dirty="0" smtClean="0"/>
            </a:br>
            <a:endParaRPr lang="ru-RU" dirty="0" smtClean="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8;p8"/>
          <p:cNvSpPr txBox="1">
            <a:spLocks/>
          </p:cNvSpPr>
          <p:nvPr/>
        </p:nvSpPr>
        <p:spPr>
          <a:xfrm>
            <a:off x="336000" y="451782"/>
            <a:ext cx="10151415" cy="726000"/>
          </a:xfrm>
          <a:prstGeom prst="rect">
            <a:avLst/>
          </a:prstGeom>
          <a:noFill/>
          <a:ln>
            <a:noFill/>
          </a:ln>
        </p:spPr>
        <p:txBody>
          <a:bodyPr spcFirstLastPara="1" wrap="square" lIns="91425" tIns="45700" rIns="91425" bIns="45700" anchor="b" anchorCtr="0">
            <a:noAutofit/>
          </a:bodyPr>
          <a:lstStyle/>
          <a:p>
            <a:pPr marL="0" marR="0" lvl="0" indent="0" algn="l" defTabSz="1161825" rtl="0" eaLnBrk="1" fontAlgn="auto" latinLnBrk="0" hangingPunct="0">
              <a:lnSpc>
                <a:spcPct val="100000"/>
              </a:lnSpc>
              <a:spcBef>
                <a:spcPts val="0"/>
              </a:spcBef>
              <a:spcAft>
                <a:spcPts val="0"/>
              </a:spcAft>
              <a:buClrTx/>
              <a:buSzTx/>
              <a:buFont typeface="Arial"/>
              <a:buNone/>
              <a:tabLst/>
              <a:defRPr/>
            </a:pPr>
            <a:r>
              <a:rPr kumimoji="0" lang="ru-RU" sz="4800" b="0" i="0" u="none" strike="noStrike" kern="0" cap="all" spc="0" normalizeH="0" baseline="0" noProof="0" dirty="0" smtClean="0">
                <a:ln>
                  <a:noFill/>
                </a:ln>
                <a:solidFill>
                  <a:srgbClr val="33A1D8"/>
                </a:solidFill>
                <a:effectLst/>
                <a:uLnTx/>
                <a:uFillTx/>
                <a:latin typeface="Impact" pitchFamily="34" charset="0"/>
                <a:ea typeface="Gilroy Light"/>
                <a:cs typeface="Gilroy Light"/>
                <a:sym typeface="Arial"/>
              </a:rPr>
              <a:t>Целевая аудитория</a:t>
            </a:r>
            <a:endParaRPr kumimoji="0" lang="ru-RU" sz="4800" b="0" i="0" u="none" strike="noStrike" kern="0" cap="all" spc="0" normalizeH="0" baseline="0" noProof="0" dirty="0">
              <a:ln>
                <a:noFill/>
              </a:ln>
              <a:solidFill>
                <a:srgbClr val="33A1D8"/>
              </a:solidFill>
              <a:effectLst/>
              <a:uLnTx/>
              <a:uFillTx/>
              <a:latin typeface="Impact" pitchFamily="34" charset="0"/>
              <a:ea typeface="Gilroy Light"/>
              <a:cs typeface="Gilroy Light"/>
              <a:sym typeface="Arial"/>
            </a:endParaRPr>
          </a:p>
        </p:txBody>
      </p:sp>
      <p:sp>
        <p:nvSpPr>
          <p:cNvPr id="3" name="TextBox 2">
            <a:extLst>
              <a:ext uri="{FF2B5EF4-FFF2-40B4-BE49-F238E27FC236}">
                <a16:creationId xmlns="" xmlns:a16="http://schemas.microsoft.com/office/drawing/2014/main" id="{6D34FF10-9242-0741-9A61-11AEF4B50391}"/>
              </a:ext>
            </a:extLst>
          </p:cNvPr>
          <p:cNvSpPr txBox="1"/>
          <p:nvPr/>
        </p:nvSpPr>
        <p:spPr>
          <a:xfrm>
            <a:off x="336000" y="1053325"/>
            <a:ext cx="10092602" cy="338554"/>
          </a:xfrm>
          <a:prstGeom prst="rect">
            <a:avLst/>
          </a:prstGeom>
          <a:noFill/>
        </p:spPr>
        <p:txBody>
          <a:bodyPr wrap="square" rtlCol="0">
            <a:spAutoFit/>
          </a:bodyPr>
          <a:lstStyle/>
          <a:p>
            <a:r>
              <a:rPr lang="ru-RU" sz="1600" dirty="0">
                <a:latin typeface="Gilroy Light"/>
                <a:ea typeface="Gilroy Light"/>
                <a:cs typeface="Gilroy Light"/>
                <a:sym typeface="Gilroy Light"/>
              </a:rPr>
              <a:t>Ключевые параметры, сегменты и специфические черты каждого сегмента</a:t>
            </a:r>
          </a:p>
        </p:txBody>
      </p:sp>
      <p:pic>
        <p:nvPicPr>
          <p:cNvPr id="4" name="Google Shape;333;p26" descr="Изображение"/>
          <p:cNvPicPr preferRelativeResize="0"/>
          <p:nvPr/>
        </p:nvPicPr>
        <p:blipFill rotWithShape="1">
          <a:blip r:embed="rId2">
            <a:alphaModFix/>
          </a:blip>
          <a:srcRect/>
          <a:stretch/>
        </p:blipFill>
        <p:spPr>
          <a:xfrm>
            <a:off x="9809776" y="424656"/>
            <a:ext cx="2046224" cy="780252"/>
          </a:xfrm>
          <a:prstGeom prst="rect">
            <a:avLst/>
          </a:prstGeom>
          <a:noFill/>
          <a:ln>
            <a:noFill/>
          </a:ln>
        </p:spPr>
      </p:pic>
      <p:pic>
        <p:nvPicPr>
          <p:cNvPr id="5" name="Google Shape;334;p26" descr="Изображение"/>
          <p:cNvPicPr preferRelativeResize="0"/>
          <p:nvPr/>
        </p:nvPicPr>
        <p:blipFill rotWithShape="1">
          <a:blip r:embed="rId3">
            <a:alphaModFix/>
          </a:blip>
          <a:srcRect/>
          <a:stretch/>
        </p:blipFill>
        <p:spPr>
          <a:xfrm>
            <a:off x="404999" y="6178409"/>
            <a:ext cx="3445106" cy="472390"/>
          </a:xfrm>
          <a:prstGeom prst="rect">
            <a:avLst/>
          </a:prstGeom>
          <a:noFill/>
          <a:ln>
            <a:noFill/>
          </a:ln>
        </p:spPr>
      </p:pic>
      <p:sp>
        <p:nvSpPr>
          <p:cNvPr id="6" name="Google Shape;335;p26"/>
          <p:cNvSpPr txBox="1"/>
          <p:nvPr/>
        </p:nvSpPr>
        <p:spPr>
          <a:xfrm>
            <a:off x="4611393" y="6363591"/>
            <a:ext cx="3425702"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7" name="Google Shape;117;p5"/>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pic>
        <p:nvPicPr>
          <p:cNvPr id="237570" name="Picture 2"/>
          <p:cNvPicPr>
            <a:picLocks noChangeAspect="1" noChangeArrowheads="1"/>
          </p:cNvPicPr>
          <p:nvPr/>
        </p:nvPicPr>
        <p:blipFill>
          <a:blip r:embed="rId4"/>
          <a:srcRect/>
          <a:stretch>
            <a:fillRect/>
          </a:stretch>
        </p:blipFill>
        <p:spPr bwMode="auto">
          <a:xfrm>
            <a:off x="321932" y="1519238"/>
            <a:ext cx="5942390" cy="4320000"/>
          </a:xfrm>
          <a:prstGeom prst="rect">
            <a:avLst/>
          </a:prstGeom>
          <a:noFill/>
          <a:ln w="9525">
            <a:noFill/>
            <a:miter lim="800000"/>
            <a:headEnd/>
            <a:tailEnd/>
          </a:ln>
          <a:effectLst/>
        </p:spPr>
      </p:pic>
      <p:sp>
        <p:nvSpPr>
          <p:cNvPr id="11" name="Прямоугольник 10"/>
          <p:cNvSpPr/>
          <p:nvPr/>
        </p:nvSpPr>
        <p:spPr>
          <a:xfrm>
            <a:off x="6332560" y="1572062"/>
            <a:ext cx="5859439" cy="1600438"/>
          </a:xfrm>
          <a:prstGeom prst="rect">
            <a:avLst/>
          </a:prstGeom>
        </p:spPr>
        <p:txBody>
          <a:bodyPr wrap="square">
            <a:spAutoFit/>
          </a:bodyPr>
          <a:lstStyle/>
          <a:p>
            <a:r>
              <a:rPr lang="ru-RU" spc="30" dirty="0" smtClean="0">
                <a:solidFill>
                  <a:schemeClr val="accent1">
                    <a:lumMod val="75000"/>
                  </a:schemeClr>
                </a:solidFill>
              </a:rPr>
              <a:t>3. Представителям общественных некоммерческих организаций, потребительских кооперативов, сельхозкооперативов и другим видам кооперативов</a:t>
            </a:r>
            <a:r>
              <a:rPr lang="ru-RU" spc="30" dirty="0" smtClean="0">
                <a:solidFill>
                  <a:schemeClr val="accent1">
                    <a:lumMod val="75000"/>
                  </a:schemeClr>
                </a:solidFill>
              </a:rPr>
              <a:t>;</a:t>
            </a:r>
            <a:br>
              <a:rPr lang="ru-RU" spc="30" dirty="0" smtClean="0">
                <a:solidFill>
                  <a:schemeClr val="accent1">
                    <a:lumMod val="75000"/>
                  </a:schemeClr>
                </a:solidFill>
              </a:rPr>
            </a:br>
            <a:r>
              <a:rPr lang="ru-RU" dirty="0" smtClean="0">
                <a:solidFill>
                  <a:schemeClr val="accent1">
                    <a:lumMod val="75000"/>
                  </a:schemeClr>
                </a:solidFill>
              </a:rPr>
              <a:t> 8.  Лидерам и активистам организаций жителей; </a:t>
            </a:r>
            <a:r>
              <a:rPr lang="ru-RU" dirty="0" smtClean="0">
                <a:solidFill>
                  <a:schemeClr val="accent1">
                    <a:lumMod val="75000"/>
                  </a:schemeClr>
                </a:solidFill>
              </a:rPr>
              <a:t/>
            </a:r>
            <a:br>
              <a:rPr lang="ru-RU" dirty="0" smtClean="0">
                <a:solidFill>
                  <a:schemeClr val="accent1">
                    <a:lumMod val="75000"/>
                  </a:schemeClr>
                </a:solidFill>
              </a:rPr>
            </a:br>
            <a:r>
              <a:rPr lang="ru-RU" dirty="0" smtClean="0">
                <a:solidFill>
                  <a:schemeClr val="accent1">
                    <a:lumMod val="75000"/>
                  </a:schemeClr>
                </a:solidFill>
              </a:rPr>
              <a:t> 9.  Студентам старших курсов различных социальных наук </a:t>
            </a:r>
            <a:r>
              <a:rPr lang="ru-RU" b="1" dirty="0" smtClean="0">
                <a:solidFill>
                  <a:schemeClr val="accent1">
                    <a:lumMod val="75000"/>
                  </a:schemeClr>
                </a:solidFill>
              </a:rPr>
              <a:t>(</a:t>
            </a:r>
            <a:r>
              <a:rPr lang="ru-RU" dirty="0" smtClean="0">
                <a:solidFill>
                  <a:schemeClr val="accent1">
                    <a:lumMod val="75000"/>
                  </a:schemeClr>
                </a:solidFill>
              </a:rPr>
              <a:t>ГМУ, социология, психология и других смежных специальностей</a:t>
            </a:r>
            <a:r>
              <a:rPr lang="ru-RU" b="1" dirty="0" smtClean="0">
                <a:solidFill>
                  <a:schemeClr val="accent1">
                    <a:lumMod val="75000"/>
                  </a:schemeClr>
                </a:solidFill>
              </a:rPr>
              <a:t>)</a:t>
            </a:r>
            <a:r>
              <a:rPr lang="ru-RU" dirty="0" smtClean="0">
                <a:solidFill>
                  <a:schemeClr val="accent1">
                    <a:lumMod val="75000"/>
                  </a:schemeClr>
                </a:solidFill>
              </a:rPr>
              <a:t>; </a:t>
            </a:r>
            <a:r>
              <a:rPr lang="ru-RU" spc="30" dirty="0" smtClean="0">
                <a:solidFill>
                  <a:schemeClr val="accent1">
                    <a:lumMod val="75000"/>
                  </a:schemeClr>
                </a:solidFill>
              </a:rPr>
              <a:t/>
            </a:r>
            <a:br>
              <a:rPr lang="ru-RU" spc="30" dirty="0" smtClean="0">
                <a:solidFill>
                  <a:schemeClr val="accent1">
                    <a:lumMod val="75000"/>
                  </a:schemeClr>
                </a:solidFill>
              </a:rPr>
            </a:br>
            <a:endParaRPr lang="ru-RU"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9"/>
          <p:cNvSpPr txBox="1">
            <a:spLocks noGrp="1"/>
          </p:cNvSpPr>
          <p:nvPr>
            <p:ph type="title"/>
          </p:nvPr>
        </p:nvSpPr>
        <p:spPr>
          <a:xfrm>
            <a:off x="336000" y="451782"/>
            <a:ext cx="10151415" cy="726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33A1D8"/>
              </a:buClr>
              <a:buSzPts val="4800"/>
              <a:buNone/>
            </a:pPr>
            <a:r>
              <a:rPr lang="ru-RU" sz="4800" cap="none" dirty="0">
                <a:solidFill>
                  <a:srgbClr val="33A1D8"/>
                </a:solidFill>
                <a:latin typeface="Impact" pitchFamily="34" charset="0"/>
                <a:sym typeface="Arial"/>
              </a:rPr>
              <a:t>КОМАНДА ПРОЕКТА </a:t>
            </a:r>
            <a:endParaRPr sz="4800" cap="none">
              <a:solidFill>
                <a:srgbClr val="33A1D8"/>
              </a:solidFill>
              <a:latin typeface="Impact" pitchFamily="34" charset="0"/>
              <a:sym typeface="Arial"/>
            </a:endParaRPr>
          </a:p>
        </p:txBody>
      </p:sp>
      <p:sp>
        <p:nvSpPr>
          <p:cNvPr id="164" name="Google Shape;164;p9"/>
          <p:cNvSpPr txBox="1"/>
          <p:nvPr/>
        </p:nvSpPr>
        <p:spPr>
          <a:xfrm>
            <a:off x="336000" y="1053325"/>
            <a:ext cx="1009260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600" b="0" i="0" u="none" strike="noStrike" cap="none" dirty="0">
                <a:solidFill>
                  <a:srgbClr val="000000"/>
                </a:solidFill>
                <a:latin typeface="Arial"/>
                <a:ea typeface="Arial"/>
                <a:cs typeface="Arial"/>
                <a:sym typeface="Arial"/>
              </a:rPr>
              <a:t>Инициатор идеи, ключевые участники проекта, зоны ответственности и опыт участников</a:t>
            </a:r>
            <a:endParaRPr sz="1600" b="0" i="0" u="none" strike="noStrike" cap="none">
              <a:solidFill>
                <a:srgbClr val="000000"/>
              </a:solidFill>
              <a:latin typeface="Arial"/>
              <a:ea typeface="Arial"/>
              <a:cs typeface="Arial"/>
              <a:sym typeface="Arial"/>
            </a:endParaRPr>
          </a:p>
        </p:txBody>
      </p:sp>
      <p:pic>
        <p:nvPicPr>
          <p:cNvPr id="165" name="Google Shape;165;p9" descr="Изображение"/>
          <p:cNvPicPr preferRelativeResize="0"/>
          <p:nvPr/>
        </p:nvPicPr>
        <p:blipFill rotWithShape="1">
          <a:blip r:embed="rId3">
            <a:alphaModFix/>
          </a:blip>
          <a:srcRect/>
          <a:stretch/>
        </p:blipFill>
        <p:spPr>
          <a:xfrm>
            <a:off x="9809776" y="424656"/>
            <a:ext cx="2046224" cy="780252"/>
          </a:xfrm>
          <a:prstGeom prst="rect">
            <a:avLst/>
          </a:prstGeom>
          <a:noFill/>
          <a:ln>
            <a:noFill/>
          </a:ln>
        </p:spPr>
      </p:pic>
      <p:pic>
        <p:nvPicPr>
          <p:cNvPr id="166" name="Google Shape;166;p9" descr="Изображение"/>
          <p:cNvPicPr preferRelativeResize="0"/>
          <p:nvPr/>
        </p:nvPicPr>
        <p:blipFill rotWithShape="1">
          <a:blip r:embed="rId4">
            <a:alphaModFix/>
          </a:blip>
          <a:srcRect/>
          <a:stretch/>
        </p:blipFill>
        <p:spPr>
          <a:xfrm>
            <a:off x="404999" y="6178409"/>
            <a:ext cx="3445106" cy="472390"/>
          </a:xfrm>
          <a:prstGeom prst="rect">
            <a:avLst/>
          </a:prstGeom>
          <a:noFill/>
          <a:ln>
            <a:noFill/>
          </a:ln>
        </p:spPr>
      </p:pic>
      <p:sp>
        <p:nvSpPr>
          <p:cNvPr id="167" name="Google Shape;167;p9"/>
          <p:cNvSpPr txBox="1"/>
          <p:nvPr/>
        </p:nvSpPr>
        <p:spPr>
          <a:xfrm>
            <a:off x="4611393" y="6363591"/>
            <a:ext cx="3425702"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168" name="Google Shape;168;p9"/>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sp>
        <p:nvSpPr>
          <p:cNvPr id="4" name="TextBox 3"/>
          <p:cNvSpPr txBox="1"/>
          <p:nvPr/>
        </p:nvSpPr>
        <p:spPr>
          <a:xfrm>
            <a:off x="136474" y="4244923"/>
            <a:ext cx="2497540" cy="1938992"/>
          </a:xfrm>
          <a:prstGeom prst="rect">
            <a:avLst/>
          </a:prstGeom>
          <a:noFill/>
        </p:spPr>
        <p:txBody>
          <a:bodyPr wrap="square" rtlCol="0">
            <a:spAutoFit/>
          </a:bodyPr>
          <a:lstStyle/>
          <a:p>
            <a:pPr algn="ctr"/>
            <a:r>
              <a:rPr lang="ru-RU" sz="1200" dirty="0" smtClean="0"/>
              <a:t>СТЕЙКХОЛДЕР </a:t>
            </a:r>
          </a:p>
          <a:p>
            <a:pPr algn="ctr"/>
            <a:r>
              <a:rPr lang="ru-RU" sz="1200" dirty="0" smtClean="0"/>
              <a:t>член Комитета Гражданских Инициатив, руководитель Рабочей группы «Развитие сельских территорий»,</a:t>
            </a:r>
          </a:p>
          <a:p>
            <a:pPr algn="ctr"/>
            <a:r>
              <a:rPr lang="ru-RU" sz="1200" dirty="0" smtClean="0"/>
              <a:t>Высшего Совета ПП «ЕДИНАЯ РОССИЯ», Директор сельхозпредприятия</a:t>
            </a:r>
          </a:p>
          <a:p>
            <a:pPr algn="ctr"/>
            <a:r>
              <a:rPr lang="ru-RU" sz="1200" dirty="0" smtClean="0"/>
              <a:t>ООО «Галкинское» </a:t>
            </a:r>
          </a:p>
          <a:p>
            <a:pPr algn="ctr"/>
            <a:r>
              <a:rPr lang="ru-RU" sz="1200" dirty="0" smtClean="0"/>
              <a:t>И «ФедСельсовет»</a:t>
            </a:r>
            <a:endParaRPr lang="ru-RU" sz="1200" dirty="0"/>
          </a:p>
        </p:txBody>
      </p:sp>
      <p:sp>
        <p:nvSpPr>
          <p:cNvPr id="7" name="TextBox 6"/>
          <p:cNvSpPr txBox="1"/>
          <p:nvPr/>
        </p:nvSpPr>
        <p:spPr>
          <a:xfrm>
            <a:off x="9738244" y="3356132"/>
            <a:ext cx="1903301" cy="923330"/>
          </a:xfrm>
          <a:prstGeom prst="rect">
            <a:avLst/>
          </a:prstGeom>
          <a:noFill/>
        </p:spPr>
        <p:txBody>
          <a:bodyPr wrap="square" rtlCol="0">
            <a:spAutoFit/>
          </a:bodyPr>
          <a:lstStyle/>
          <a:p>
            <a:pPr algn="ctr"/>
            <a:r>
              <a:rPr lang="ru-RU" sz="1800" spc="30" dirty="0" smtClean="0">
                <a:solidFill>
                  <a:srgbClr val="002164"/>
                </a:solidFill>
                <a:latin typeface="Impact" pitchFamily="34" charset="0"/>
              </a:rPr>
              <a:t>Богачёв</a:t>
            </a:r>
            <a:br>
              <a:rPr lang="ru-RU" sz="1800" spc="30" dirty="0" smtClean="0">
                <a:solidFill>
                  <a:srgbClr val="002164"/>
                </a:solidFill>
                <a:latin typeface="Impact" pitchFamily="34" charset="0"/>
              </a:rPr>
            </a:br>
            <a:r>
              <a:rPr lang="ru-RU" sz="1800" spc="30" dirty="0" smtClean="0">
                <a:solidFill>
                  <a:srgbClr val="002164"/>
                </a:solidFill>
                <a:latin typeface="Impact" pitchFamily="34" charset="0"/>
              </a:rPr>
              <a:t>Никита Фёдорович</a:t>
            </a:r>
            <a:endParaRPr lang="ru-RU" sz="1800" spc="30" dirty="0">
              <a:solidFill>
                <a:srgbClr val="002164"/>
              </a:solidFill>
              <a:latin typeface="Impact" pitchFamily="34" charset="0"/>
            </a:endParaRPr>
          </a:p>
        </p:txBody>
      </p:sp>
      <p:sp>
        <p:nvSpPr>
          <p:cNvPr id="8" name="TextBox 7"/>
          <p:cNvSpPr txBox="1"/>
          <p:nvPr/>
        </p:nvSpPr>
        <p:spPr>
          <a:xfrm>
            <a:off x="9717210" y="4421874"/>
            <a:ext cx="2019869" cy="1384995"/>
          </a:xfrm>
          <a:prstGeom prst="rect">
            <a:avLst/>
          </a:prstGeom>
          <a:noFill/>
        </p:spPr>
        <p:txBody>
          <a:bodyPr wrap="square" rtlCol="0">
            <a:spAutoFit/>
          </a:bodyPr>
          <a:lstStyle/>
          <a:p>
            <a:pPr algn="ctr"/>
            <a:r>
              <a:rPr lang="ru-RU" sz="1200" dirty="0" err="1" smtClean="0"/>
              <a:t>Веб</a:t>
            </a:r>
            <a:r>
              <a:rPr lang="ru-RU" sz="1200" dirty="0" smtClean="0"/>
              <a:t> разработка, </a:t>
            </a:r>
          </a:p>
          <a:p>
            <a:pPr algn="ctr"/>
            <a:r>
              <a:rPr lang="ru-RU" sz="1200" dirty="0" smtClean="0"/>
              <a:t>руководитель </a:t>
            </a:r>
            <a:endParaRPr lang="ru-RU" sz="1200" dirty="0" smtClean="0"/>
          </a:p>
          <a:p>
            <a:pPr algn="ctr"/>
            <a:r>
              <a:rPr lang="ru-RU" sz="1200" dirty="0" err="1" smtClean="0"/>
              <a:t>вебстудии</a:t>
            </a:r>
            <a:r>
              <a:rPr lang="ru-RU" sz="1200" dirty="0" smtClean="0"/>
              <a:t> </a:t>
            </a:r>
            <a:r>
              <a:rPr lang="en-US" sz="1200" dirty="0" err="1" smtClean="0"/>
              <a:t>Revcode</a:t>
            </a:r>
            <a:r>
              <a:rPr lang="ru-RU" sz="1200" dirty="0" smtClean="0"/>
              <a:t>,</a:t>
            </a:r>
            <a:br>
              <a:rPr lang="ru-RU" sz="1200" dirty="0" smtClean="0"/>
            </a:br>
            <a:r>
              <a:rPr lang="ru-RU" sz="1200" dirty="0" smtClean="0"/>
              <a:t>руководитель группы программистов по Москве и Московской области</a:t>
            </a:r>
            <a:endParaRPr lang="ru-RU" sz="1200" dirty="0"/>
          </a:p>
        </p:txBody>
      </p:sp>
      <p:sp>
        <p:nvSpPr>
          <p:cNvPr id="11" name="TextBox 10"/>
          <p:cNvSpPr txBox="1"/>
          <p:nvPr/>
        </p:nvSpPr>
        <p:spPr>
          <a:xfrm>
            <a:off x="2784143" y="3345532"/>
            <a:ext cx="1856096" cy="923330"/>
          </a:xfrm>
          <a:prstGeom prst="rect">
            <a:avLst/>
          </a:prstGeom>
          <a:noFill/>
        </p:spPr>
        <p:txBody>
          <a:bodyPr wrap="square" rtlCol="0">
            <a:spAutoFit/>
          </a:bodyPr>
          <a:lstStyle/>
          <a:p>
            <a:pPr algn="ctr"/>
            <a:r>
              <a:rPr lang="ru-RU" sz="1800" spc="30" dirty="0" smtClean="0">
                <a:solidFill>
                  <a:srgbClr val="002164"/>
                </a:solidFill>
                <a:latin typeface="Impact" pitchFamily="34" charset="0"/>
              </a:rPr>
              <a:t>Хлуденцов </a:t>
            </a:r>
            <a:r>
              <a:rPr lang="ru-RU" sz="1800" spc="30" dirty="0">
                <a:solidFill>
                  <a:srgbClr val="002164"/>
                </a:solidFill>
                <a:latin typeface="Impact" pitchFamily="34" charset="0"/>
              </a:rPr>
              <a:t>Игорь Вячеславович</a:t>
            </a:r>
          </a:p>
        </p:txBody>
      </p:sp>
      <p:sp>
        <p:nvSpPr>
          <p:cNvPr id="12" name="TextBox 11"/>
          <p:cNvSpPr txBox="1"/>
          <p:nvPr/>
        </p:nvSpPr>
        <p:spPr>
          <a:xfrm>
            <a:off x="2691084" y="4285866"/>
            <a:ext cx="2071982" cy="1754326"/>
          </a:xfrm>
          <a:prstGeom prst="rect">
            <a:avLst/>
          </a:prstGeom>
          <a:noFill/>
        </p:spPr>
        <p:txBody>
          <a:bodyPr wrap="square" rtlCol="0">
            <a:spAutoFit/>
          </a:bodyPr>
          <a:lstStyle/>
          <a:p>
            <a:pPr algn="ctr"/>
            <a:r>
              <a:rPr lang="ru-RU" sz="1200" dirty="0" smtClean="0"/>
              <a:t>СТЕЙКХОЛДЕР </a:t>
            </a:r>
            <a:br>
              <a:rPr lang="ru-RU" sz="1200" dirty="0" smtClean="0"/>
            </a:br>
            <a:r>
              <a:rPr lang="ru-RU" sz="1200" dirty="0" smtClean="0"/>
              <a:t>руководитель Пищевого Технопарка </a:t>
            </a:r>
            <a:endParaRPr lang="ru-RU" sz="1200" dirty="0" smtClean="0"/>
          </a:p>
          <a:p>
            <a:pPr algn="ctr"/>
            <a:r>
              <a:rPr lang="ru-RU" sz="1200" dirty="0" smtClean="0"/>
              <a:t>в </a:t>
            </a:r>
            <a:r>
              <a:rPr lang="ru-RU" sz="1200" dirty="0" smtClean="0"/>
              <a:t>г.Москва, </a:t>
            </a:r>
            <a:br>
              <a:rPr lang="ru-RU" sz="1200" dirty="0" smtClean="0"/>
            </a:br>
            <a:r>
              <a:rPr lang="ru-RU" sz="1200" dirty="0" smtClean="0"/>
              <a:t> проекта, спикер,</a:t>
            </a:r>
            <a:br>
              <a:rPr lang="ru-RU" sz="1200" dirty="0" smtClean="0"/>
            </a:br>
            <a:r>
              <a:rPr lang="ru-RU" sz="1200" dirty="0" smtClean="0"/>
              <a:t>антикризисный управляющий, </a:t>
            </a:r>
          </a:p>
          <a:p>
            <a:pPr algn="ctr"/>
            <a:r>
              <a:rPr lang="ru-RU" sz="1200" dirty="0" smtClean="0"/>
              <a:t>создатель </a:t>
            </a:r>
            <a:r>
              <a:rPr lang="ru-RU" sz="1200" dirty="0" smtClean="0"/>
              <a:t> </a:t>
            </a:r>
            <a:r>
              <a:rPr lang="ru-RU" sz="1200" dirty="0" smtClean="0"/>
              <a:t>ООО </a:t>
            </a:r>
            <a:r>
              <a:rPr lang="ru-RU" sz="1200" dirty="0" smtClean="0"/>
              <a:t>"Школа Предпринимателей</a:t>
            </a:r>
            <a:r>
              <a:rPr lang="ru-RU" sz="1200" b="1" dirty="0" smtClean="0"/>
              <a:t>"</a:t>
            </a:r>
            <a:endParaRPr lang="ru-RU" sz="1200" dirty="0"/>
          </a:p>
        </p:txBody>
      </p:sp>
      <p:sp>
        <p:nvSpPr>
          <p:cNvPr id="14" name="TextBox 13"/>
          <p:cNvSpPr txBox="1"/>
          <p:nvPr/>
        </p:nvSpPr>
        <p:spPr>
          <a:xfrm>
            <a:off x="5049676" y="3356133"/>
            <a:ext cx="1947738" cy="923330"/>
          </a:xfrm>
          <a:prstGeom prst="rect">
            <a:avLst/>
          </a:prstGeom>
          <a:noFill/>
        </p:spPr>
        <p:txBody>
          <a:bodyPr wrap="square" rtlCol="0">
            <a:spAutoFit/>
          </a:bodyPr>
          <a:lstStyle/>
          <a:p>
            <a:pPr algn="ctr"/>
            <a:r>
              <a:rPr lang="ru-RU" sz="1800" spc="30" dirty="0">
                <a:solidFill>
                  <a:srgbClr val="002164"/>
                </a:solidFill>
                <a:latin typeface="Impact" pitchFamily="34" charset="0"/>
              </a:rPr>
              <a:t>Матвеев</a:t>
            </a:r>
          </a:p>
          <a:p>
            <a:pPr algn="ctr"/>
            <a:r>
              <a:rPr lang="ru-RU" sz="1800" spc="30" dirty="0" smtClean="0">
                <a:solidFill>
                  <a:srgbClr val="002164"/>
                </a:solidFill>
                <a:latin typeface="Impact" pitchFamily="34" charset="0"/>
              </a:rPr>
              <a:t>Максим</a:t>
            </a:r>
          </a:p>
          <a:p>
            <a:pPr algn="ctr"/>
            <a:r>
              <a:rPr lang="ru-RU" sz="1800" spc="30" dirty="0" smtClean="0">
                <a:solidFill>
                  <a:srgbClr val="002164"/>
                </a:solidFill>
                <a:latin typeface="Impact" pitchFamily="34" charset="0"/>
              </a:rPr>
              <a:t>Сергеевич</a:t>
            </a:r>
            <a:endParaRPr lang="ru-RU" sz="1800" spc="30" dirty="0">
              <a:solidFill>
                <a:srgbClr val="002164"/>
              </a:solidFill>
              <a:latin typeface="Impact" pitchFamily="34" charset="0"/>
            </a:endParaRPr>
          </a:p>
        </p:txBody>
      </p:sp>
      <p:sp>
        <p:nvSpPr>
          <p:cNvPr id="15" name="TextBox 14"/>
          <p:cNvSpPr txBox="1"/>
          <p:nvPr/>
        </p:nvSpPr>
        <p:spPr>
          <a:xfrm>
            <a:off x="5203367" y="4355843"/>
            <a:ext cx="1708818" cy="1569660"/>
          </a:xfrm>
          <a:prstGeom prst="rect">
            <a:avLst/>
          </a:prstGeom>
          <a:noFill/>
        </p:spPr>
        <p:txBody>
          <a:bodyPr wrap="square" rtlCol="0">
            <a:spAutoFit/>
          </a:bodyPr>
          <a:lstStyle/>
          <a:p>
            <a:pPr algn="ctr"/>
            <a:r>
              <a:rPr lang="ru-RU" sz="1200" dirty="0" err="1" smtClean="0"/>
              <a:t>Веб</a:t>
            </a:r>
            <a:r>
              <a:rPr lang="ru-RU" sz="1200" dirty="0" smtClean="0"/>
              <a:t> разработка, основатель </a:t>
            </a:r>
            <a:r>
              <a:rPr lang="ru-RU" sz="1200" dirty="0" err="1" smtClean="0"/>
              <a:t>вебстудии</a:t>
            </a:r>
            <a:r>
              <a:rPr lang="ru-RU" sz="1200" dirty="0"/>
              <a:t> </a:t>
            </a:r>
            <a:r>
              <a:rPr lang="ru-RU" sz="1200" dirty="0" err="1" smtClean="0"/>
              <a:t>Websovet</a:t>
            </a:r>
            <a:r>
              <a:rPr lang="ru-RU" sz="1200" dirty="0" smtClean="0"/>
              <a:t>,</a:t>
            </a:r>
            <a:br>
              <a:rPr lang="ru-RU" sz="1200" dirty="0" smtClean="0"/>
            </a:br>
            <a:r>
              <a:rPr lang="ru-RU" sz="1200" dirty="0" smtClean="0"/>
              <a:t>руководитель группы программистов по </a:t>
            </a:r>
            <a:r>
              <a:rPr lang="ru-RU" sz="1200" dirty="0" smtClean="0"/>
              <a:t>Санкт-Петербургу</a:t>
            </a:r>
          </a:p>
          <a:p>
            <a:pPr algn="ctr"/>
            <a:r>
              <a:rPr lang="ru-RU" sz="1200" dirty="0" smtClean="0"/>
              <a:t>и</a:t>
            </a:r>
            <a:r>
              <a:rPr lang="ru-RU" sz="1200" dirty="0" smtClean="0"/>
              <a:t> Ленинградской области</a:t>
            </a:r>
            <a:endParaRPr lang="ru-RU" sz="1200" dirty="0"/>
          </a:p>
        </p:txBody>
      </p:sp>
      <p:pic>
        <p:nvPicPr>
          <p:cNvPr id="21" name="Рисунок 20" descr="Хлуденцов пр.ф.png"/>
          <p:cNvPicPr>
            <a:picLocks noChangeAspect="1"/>
          </p:cNvPicPr>
          <p:nvPr/>
        </p:nvPicPr>
        <p:blipFill>
          <a:blip r:embed="rId5"/>
          <a:stretch>
            <a:fillRect/>
          </a:stretch>
        </p:blipFill>
        <p:spPr>
          <a:xfrm>
            <a:off x="2668065" y="1552880"/>
            <a:ext cx="2078213" cy="1800000"/>
          </a:xfrm>
          <a:prstGeom prst="rect">
            <a:avLst/>
          </a:prstGeom>
        </p:spPr>
      </p:pic>
      <p:pic>
        <p:nvPicPr>
          <p:cNvPr id="27" name="Рисунок 26" descr="Горемыкин О._пр.ф.png"/>
          <p:cNvPicPr>
            <a:picLocks noChangeAspect="1"/>
          </p:cNvPicPr>
          <p:nvPr/>
        </p:nvPicPr>
        <p:blipFill>
          <a:blip r:embed="rId6"/>
          <a:stretch>
            <a:fillRect/>
          </a:stretch>
        </p:blipFill>
        <p:spPr>
          <a:xfrm>
            <a:off x="7301437" y="1547883"/>
            <a:ext cx="2076127" cy="1800000"/>
          </a:xfrm>
          <a:prstGeom prst="rect">
            <a:avLst/>
          </a:prstGeom>
        </p:spPr>
      </p:pic>
      <p:sp>
        <p:nvSpPr>
          <p:cNvPr id="29" name="TextBox 28"/>
          <p:cNvSpPr txBox="1"/>
          <p:nvPr/>
        </p:nvSpPr>
        <p:spPr>
          <a:xfrm>
            <a:off x="7328853" y="3344760"/>
            <a:ext cx="2031900" cy="923330"/>
          </a:xfrm>
          <a:prstGeom prst="rect">
            <a:avLst/>
          </a:prstGeom>
          <a:noFill/>
        </p:spPr>
        <p:txBody>
          <a:bodyPr wrap="square" rtlCol="0">
            <a:spAutoFit/>
          </a:bodyPr>
          <a:lstStyle/>
          <a:p>
            <a:pPr algn="ctr"/>
            <a:r>
              <a:rPr lang="ru-RU" sz="1800" spc="30" dirty="0" smtClean="0">
                <a:solidFill>
                  <a:srgbClr val="002164"/>
                </a:solidFill>
                <a:latin typeface="Impact" pitchFamily="34" charset="0"/>
              </a:rPr>
              <a:t>Олег</a:t>
            </a:r>
            <a:br>
              <a:rPr lang="ru-RU" sz="1800" spc="30" dirty="0" smtClean="0">
                <a:solidFill>
                  <a:srgbClr val="002164"/>
                </a:solidFill>
                <a:latin typeface="Impact" pitchFamily="34" charset="0"/>
              </a:rPr>
            </a:br>
            <a:r>
              <a:rPr lang="ru-RU" sz="1800" spc="30" dirty="0" smtClean="0">
                <a:solidFill>
                  <a:srgbClr val="002164"/>
                </a:solidFill>
                <a:latin typeface="Impact" pitchFamily="34" charset="0"/>
              </a:rPr>
              <a:t>Сергеевич </a:t>
            </a:r>
            <a:br>
              <a:rPr lang="ru-RU" sz="1800" spc="30" dirty="0" smtClean="0">
                <a:solidFill>
                  <a:srgbClr val="002164"/>
                </a:solidFill>
                <a:latin typeface="Impact" pitchFamily="34" charset="0"/>
              </a:rPr>
            </a:br>
            <a:r>
              <a:rPr lang="ru-RU" sz="1800" spc="30" dirty="0" smtClean="0">
                <a:solidFill>
                  <a:srgbClr val="002164"/>
                </a:solidFill>
                <a:latin typeface="Impact" pitchFamily="34" charset="0"/>
              </a:rPr>
              <a:t>Горемыкин</a:t>
            </a:r>
            <a:endParaRPr lang="ru-RU" sz="1800" spc="30" dirty="0">
              <a:solidFill>
                <a:srgbClr val="002164"/>
              </a:solidFill>
              <a:latin typeface="Impact" pitchFamily="34" charset="0"/>
            </a:endParaRPr>
          </a:p>
        </p:txBody>
      </p:sp>
      <p:sp>
        <p:nvSpPr>
          <p:cNvPr id="30" name="TextBox 29"/>
          <p:cNvSpPr txBox="1"/>
          <p:nvPr/>
        </p:nvSpPr>
        <p:spPr>
          <a:xfrm>
            <a:off x="7402931" y="4317175"/>
            <a:ext cx="2000380" cy="1569660"/>
          </a:xfrm>
          <a:prstGeom prst="rect">
            <a:avLst/>
          </a:prstGeom>
          <a:noFill/>
        </p:spPr>
        <p:txBody>
          <a:bodyPr wrap="square" rtlCol="0">
            <a:spAutoFit/>
          </a:bodyPr>
          <a:lstStyle/>
          <a:p>
            <a:pPr algn="ctr"/>
            <a:r>
              <a:rPr lang="ru-RU" sz="1200" dirty="0" smtClean="0"/>
              <a:t>Координатор по работе с </a:t>
            </a:r>
          </a:p>
          <a:p>
            <a:pPr algn="ctr"/>
            <a:r>
              <a:rPr lang="ru-RU" sz="1200" dirty="0" smtClean="0"/>
              <a:t>НКО-сектором,</a:t>
            </a:r>
            <a:br>
              <a:rPr lang="ru-RU" sz="1200" dirty="0" smtClean="0"/>
            </a:br>
            <a:r>
              <a:rPr lang="ru-RU" sz="1200" dirty="0" smtClean="0"/>
              <a:t>руководитель Тульской НКО, руководитель по работе с координаторами поселений семейных родовых поместий</a:t>
            </a:r>
            <a:endParaRPr lang="ru-RU" sz="1200" dirty="0"/>
          </a:p>
        </p:txBody>
      </p:sp>
      <p:sp>
        <p:nvSpPr>
          <p:cNvPr id="31" name="TextBox 30"/>
          <p:cNvSpPr txBox="1"/>
          <p:nvPr/>
        </p:nvSpPr>
        <p:spPr>
          <a:xfrm>
            <a:off x="327543" y="3357348"/>
            <a:ext cx="2115403" cy="923330"/>
          </a:xfrm>
          <a:prstGeom prst="rect">
            <a:avLst/>
          </a:prstGeom>
          <a:noFill/>
        </p:spPr>
        <p:txBody>
          <a:bodyPr wrap="square" rtlCol="0">
            <a:spAutoFit/>
          </a:bodyPr>
          <a:lstStyle/>
          <a:p>
            <a:pPr algn="ctr"/>
            <a:r>
              <a:rPr lang="ru-RU" sz="1800" spc="30" dirty="0" smtClean="0">
                <a:solidFill>
                  <a:srgbClr val="002164"/>
                </a:solidFill>
                <a:latin typeface="Impact" pitchFamily="34" charset="0"/>
              </a:rPr>
              <a:t>Василий Александрович Мельниченко</a:t>
            </a:r>
            <a:endParaRPr lang="ru-RU" sz="1800" spc="30" dirty="0">
              <a:solidFill>
                <a:srgbClr val="002164"/>
              </a:solidFill>
              <a:latin typeface="Impact" pitchFamily="34" charset="0"/>
            </a:endParaRPr>
          </a:p>
        </p:txBody>
      </p:sp>
      <p:pic>
        <p:nvPicPr>
          <p:cNvPr id="32" name="Рисунок 31" descr="imgonline-com-ua-Shape-w6yxaa2asYP.png"/>
          <p:cNvPicPr>
            <a:picLocks noChangeAspect="1"/>
          </p:cNvPicPr>
          <p:nvPr/>
        </p:nvPicPr>
        <p:blipFill>
          <a:blip r:embed="rId7"/>
          <a:stretch>
            <a:fillRect/>
          </a:stretch>
        </p:blipFill>
        <p:spPr>
          <a:xfrm>
            <a:off x="339773" y="1551366"/>
            <a:ext cx="2077321" cy="1800000"/>
          </a:xfrm>
          <a:prstGeom prst="rect">
            <a:avLst/>
          </a:prstGeom>
        </p:spPr>
      </p:pic>
      <p:pic>
        <p:nvPicPr>
          <p:cNvPr id="76802" name="Picture 2" descr="https://srv2.imgonline.com.ua/result_img/imgonline-com-ua-Shape-FCfQ1ypOx3hKX1y.png"/>
          <p:cNvPicPr>
            <a:picLocks noChangeAspect="1" noChangeArrowheads="1"/>
          </p:cNvPicPr>
          <p:nvPr/>
        </p:nvPicPr>
        <p:blipFill>
          <a:blip r:embed="rId8">
            <a:lum bright="3000"/>
          </a:blip>
          <a:srcRect/>
          <a:stretch>
            <a:fillRect/>
          </a:stretch>
        </p:blipFill>
        <p:spPr bwMode="auto">
          <a:xfrm>
            <a:off x="4973241" y="1547291"/>
            <a:ext cx="2076923" cy="1800000"/>
          </a:xfrm>
          <a:prstGeom prst="rect">
            <a:avLst/>
          </a:prstGeom>
          <a:noFill/>
        </p:spPr>
      </p:pic>
      <p:pic>
        <p:nvPicPr>
          <p:cNvPr id="34" name="Рисунок 33" descr="Богачёв Никитос.png"/>
          <p:cNvPicPr>
            <a:picLocks noChangeAspect="1"/>
          </p:cNvPicPr>
          <p:nvPr/>
        </p:nvPicPr>
        <p:blipFill>
          <a:blip r:embed="rId9"/>
          <a:stretch>
            <a:fillRect/>
          </a:stretch>
        </p:blipFill>
        <p:spPr>
          <a:xfrm>
            <a:off x="9644780" y="1543547"/>
            <a:ext cx="2078079" cy="1800000"/>
          </a:xfrm>
          <a:prstGeom prst="rect">
            <a:avLst/>
          </a:prstGeom>
        </p:spPr>
      </p:pic>
    </p:spTree>
    <p:extLst>
      <p:ext uri="{BB962C8B-B14F-4D97-AF65-F5344CB8AC3E}">
        <p14:creationId xmlns="" xmlns:p14="http://schemas.microsoft.com/office/powerpoint/2010/main" val="16739130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38;p8"/>
          <p:cNvSpPr txBox="1">
            <a:spLocks/>
          </p:cNvSpPr>
          <p:nvPr/>
        </p:nvSpPr>
        <p:spPr>
          <a:xfrm>
            <a:off x="336000" y="451782"/>
            <a:ext cx="10151415" cy="726000"/>
          </a:xfrm>
          <a:prstGeom prst="rect">
            <a:avLst/>
          </a:prstGeom>
          <a:noFill/>
          <a:ln>
            <a:noFill/>
          </a:ln>
        </p:spPr>
        <p:txBody>
          <a:bodyPr spcFirstLastPara="1" wrap="square" lIns="91425" tIns="45700" rIns="91425" bIns="45700" anchor="b" anchorCtr="0">
            <a:noAutofit/>
          </a:bodyPr>
          <a:lstStyle/>
          <a:p>
            <a:pPr marL="0" marR="0" lvl="0" indent="0" algn="l" defTabSz="1161825" rtl="0" eaLnBrk="1" fontAlgn="auto" latinLnBrk="0" hangingPunct="0">
              <a:lnSpc>
                <a:spcPct val="100000"/>
              </a:lnSpc>
              <a:spcBef>
                <a:spcPts val="0"/>
              </a:spcBef>
              <a:spcAft>
                <a:spcPts val="0"/>
              </a:spcAft>
              <a:buClrTx/>
              <a:buSzTx/>
              <a:buFont typeface="Arial"/>
              <a:buNone/>
              <a:tabLst/>
              <a:defRPr/>
            </a:pPr>
            <a:r>
              <a:rPr kumimoji="0" lang="ru-RU" sz="4800" b="0" i="0" u="none" strike="noStrike" kern="0" cap="all" spc="0" normalizeH="0" baseline="0" noProof="0" dirty="0" smtClean="0">
                <a:ln>
                  <a:noFill/>
                </a:ln>
                <a:solidFill>
                  <a:srgbClr val="33A1D8"/>
                </a:solidFill>
                <a:effectLst/>
                <a:uLnTx/>
                <a:uFillTx/>
                <a:latin typeface="Impact" pitchFamily="34" charset="0"/>
                <a:ea typeface="Gilroy Light"/>
                <a:cs typeface="Gilroy Light"/>
                <a:sym typeface="Arial"/>
              </a:rPr>
              <a:t>Целевая аудитория</a:t>
            </a:r>
            <a:endParaRPr kumimoji="0" lang="ru-RU" sz="4800" b="0" i="0" u="none" strike="noStrike" kern="0" cap="all" spc="0" normalizeH="0" baseline="0" noProof="0" dirty="0">
              <a:ln>
                <a:noFill/>
              </a:ln>
              <a:solidFill>
                <a:srgbClr val="33A1D8"/>
              </a:solidFill>
              <a:effectLst/>
              <a:uLnTx/>
              <a:uFillTx/>
              <a:latin typeface="Impact" pitchFamily="34" charset="0"/>
              <a:ea typeface="Gilroy Light"/>
              <a:cs typeface="Gilroy Light"/>
              <a:sym typeface="Arial"/>
            </a:endParaRPr>
          </a:p>
        </p:txBody>
      </p:sp>
      <p:sp>
        <p:nvSpPr>
          <p:cNvPr id="3" name="TextBox 2">
            <a:extLst>
              <a:ext uri="{FF2B5EF4-FFF2-40B4-BE49-F238E27FC236}">
                <a16:creationId xmlns="" xmlns:a16="http://schemas.microsoft.com/office/drawing/2014/main" id="{6D34FF10-9242-0741-9A61-11AEF4B50391}"/>
              </a:ext>
            </a:extLst>
          </p:cNvPr>
          <p:cNvSpPr txBox="1"/>
          <p:nvPr/>
        </p:nvSpPr>
        <p:spPr>
          <a:xfrm>
            <a:off x="336000" y="1053325"/>
            <a:ext cx="10092602" cy="338554"/>
          </a:xfrm>
          <a:prstGeom prst="rect">
            <a:avLst/>
          </a:prstGeom>
          <a:noFill/>
        </p:spPr>
        <p:txBody>
          <a:bodyPr wrap="square" rtlCol="0">
            <a:spAutoFit/>
          </a:bodyPr>
          <a:lstStyle/>
          <a:p>
            <a:r>
              <a:rPr lang="ru-RU" sz="1600" dirty="0">
                <a:latin typeface="Gilroy Light"/>
                <a:ea typeface="Gilroy Light"/>
                <a:cs typeface="Gilroy Light"/>
                <a:sym typeface="Gilroy Light"/>
              </a:rPr>
              <a:t>Ключевые параметры, сегменты и специфические черты каждого сегмента</a:t>
            </a:r>
          </a:p>
        </p:txBody>
      </p:sp>
      <p:pic>
        <p:nvPicPr>
          <p:cNvPr id="4" name="Google Shape;333;p26" descr="Изображение"/>
          <p:cNvPicPr preferRelativeResize="0"/>
          <p:nvPr/>
        </p:nvPicPr>
        <p:blipFill rotWithShape="1">
          <a:blip r:embed="rId2">
            <a:alphaModFix/>
          </a:blip>
          <a:srcRect/>
          <a:stretch/>
        </p:blipFill>
        <p:spPr>
          <a:xfrm>
            <a:off x="9809776" y="424656"/>
            <a:ext cx="2046224" cy="780252"/>
          </a:xfrm>
          <a:prstGeom prst="rect">
            <a:avLst/>
          </a:prstGeom>
          <a:noFill/>
          <a:ln>
            <a:noFill/>
          </a:ln>
        </p:spPr>
      </p:pic>
      <p:pic>
        <p:nvPicPr>
          <p:cNvPr id="5" name="Google Shape;334;p26" descr="Изображение"/>
          <p:cNvPicPr preferRelativeResize="0"/>
          <p:nvPr/>
        </p:nvPicPr>
        <p:blipFill rotWithShape="1">
          <a:blip r:embed="rId3">
            <a:alphaModFix/>
          </a:blip>
          <a:srcRect/>
          <a:stretch/>
        </p:blipFill>
        <p:spPr>
          <a:xfrm>
            <a:off x="404999" y="6178409"/>
            <a:ext cx="3445106" cy="472390"/>
          </a:xfrm>
          <a:prstGeom prst="rect">
            <a:avLst/>
          </a:prstGeom>
          <a:noFill/>
          <a:ln>
            <a:noFill/>
          </a:ln>
        </p:spPr>
      </p:pic>
      <p:sp>
        <p:nvSpPr>
          <p:cNvPr id="6" name="Google Shape;335;p26"/>
          <p:cNvSpPr txBox="1"/>
          <p:nvPr/>
        </p:nvSpPr>
        <p:spPr>
          <a:xfrm>
            <a:off x="4611393" y="6363591"/>
            <a:ext cx="3425702"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7" name="Google Shape;117;p5"/>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pic>
        <p:nvPicPr>
          <p:cNvPr id="9" name="Рисунок 8" descr="Главам МО.jpg"/>
          <p:cNvPicPr>
            <a:picLocks noChangeAspect="1"/>
          </p:cNvPicPr>
          <p:nvPr/>
        </p:nvPicPr>
        <p:blipFill>
          <a:blip r:embed="rId4"/>
          <a:stretch>
            <a:fillRect/>
          </a:stretch>
        </p:blipFill>
        <p:spPr>
          <a:xfrm>
            <a:off x="361286" y="1528548"/>
            <a:ext cx="3238296" cy="4514565"/>
          </a:xfrm>
          <a:prstGeom prst="rect">
            <a:avLst/>
          </a:prstGeom>
        </p:spPr>
      </p:pic>
      <p:sp>
        <p:nvSpPr>
          <p:cNvPr id="10" name="Прямоугольник 9"/>
          <p:cNvSpPr/>
          <p:nvPr/>
        </p:nvSpPr>
        <p:spPr>
          <a:xfrm>
            <a:off x="3807724" y="1531119"/>
            <a:ext cx="7983942" cy="2677656"/>
          </a:xfrm>
          <a:prstGeom prst="rect">
            <a:avLst/>
          </a:prstGeom>
        </p:spPr>
        <p:txBody>
          <a:bodyPr wrap="square">
            <a:spAutoFit/>
          </a:bodyPr>
          <a:lstStyle/>
          <a:p>
            <a:r>
              <a:rPr lang="ru-RU" spc="30" dirty="0" smtClean="0">
                <a:solidFill>
                  <a:schemeClr val="accent1">
                    <a:lumMod val="75000"/>
                  </a:schemeClr>
                </a:solidFill>
              </a:rPr>
              <a:t>4.  Государственным гражданским и муниципальным служащим, руководителям и </a:t>
            </a:r>
            <a:r>
              <a:rPr lang="ru-RU" spc="-30" dirty="0" smtClean="0">
                <a:solidFill>
                  <a:schemeClr val="accent1">
                    <a:lumMod val="75000"/>
                  </a:schemeClr>
                </a:solidFill>
              </a:rPr>
              <a:t>работникам бюджетных организаций, осуществляющие либо планирующие осуществлять проектную деятельность, предпринимателям, активным гражданам;</a:t>
            </a:r>
            <a:endParaRPr lang="ru-RU" dirty="0" smtClean="0">
              <a:solidFill>
                <a:schemeClr val="accent1">
                  <a:lumMod val="75000"/>
                </a:schemeClr>
              </a:solidFill>
            </a:endParaRPr>
          </a:p>
          <a:p>
            <a:r>
              <a:rPr lang="ru-RU" dirty="0" smtClean="0">
                <a:solidFill>
                  <a:schemeClr val="accent1">
                    <a:lumMod val="75000"/>
                  </a:schemeClr>
                </a:solidFill>
              </a:rPr>
              <a:t>10</a:t>
            </a:r>
            <a:r>
              <a:rPr lang="ru-RU" dirty="0" smtClean="0">
                <a:solidFill>
                  <a:schemeClr val="accent1">
                    <a:lumMod val="75000"/>
                  </a:schemeClr>
                </a:solidFill>
              </a:rPr>
              <a:t>.  Депутатам муниципального и регионального уровня;</a:t>
            </a:r>
            <a:br>
              <a:rPr lang="ru-RU" dirty="0" smtClean="0">
                <a:solidFill>
                  <a:schemeClr val="accent1">
                    <a:lumMod val="75000"/>
                  </a:schemeClr>
                </a:solidFill>
              </a:rPr>
            </a:br>
            <a:r>
              <a:rPr lang="ru-RU" dirty="0" smtClean="0">
                <a:solidFill>
                  <a:schemeClr val="accent1">
                    <a:lumMod val="75000"/>
                  </a:schemeClr>
                </a:solidFill>
              </a:rPr>
              <a:t>11.  Помощникам депутатов всех уровней;</a:t>
            </a:r>
            <a:br>
              <a:rPr lang="ru-RU" dirty="0" smtClean="0">
                <a:solidFill>
                  <a:schemeClr val="accent1">
                    <a:lumMod val="75000"/>
                  </a:schemeClr>
                </a:solidFill>
              </a:rPr>
            </a:br>
            <a:r>
              <a:rPr lang="ru-RU" dirty="0" smtClean="0">
                <a:solidFill>
                  <a:schemeClr val="accent1">
                    <a:lumMod val="75000"/>
                  </a:schemeClr>
                </a:solidFill>
              </a:rPr>
              <a:t>12.  Сотрудникам муниципалитетов, отвечающих за связи с общественностью, взаимодействие с жителями и органами ТОС, а также другими НКО, действующими в сфере благоустройства, экологии, жилья, и другими сферами, где важны социальные технологии и добрососедство</a:t>
            </a:r>
            <a:r>
              <a:rPr lang="ru-RU" dirty="0" smtClean="0">
                <a:solidFill>
                  <a:schemeClr val="accent1">
                    <a:lumMod val="75000"/>
                  </a:schemeClr>
                </a:solidFill>
              </a:rPr>
              <a:t>;</a:t>
            </a:r>
            <a:br>
              <a:rPr lang="ru-RU" dirty="0" smtClean="0">
                <a:solidFill>
                  <a:schemeClr val="accent1">
                    <a:lumMod val="75000"/>
                  </a:schemeClr>
                </a:solidFill>
              </a:rPr>
            </a:br>
            <a:r>
              <a:rPr lang="ru-RU" dirty="0" smtClean="0">
                <a:solidFill>
                  <a:schemeClr val="accent1">
                    <a:lumMod val="75000"/>
                  </a:schemeClr>
                </a:solidFill>
              </a:rPr>
              <a:t> 13.  Работникам муниципальных учреждений, взаимодействующие с жителями </a:t>
            </a:r>
            <a:r>
              <a:rPr lang="ru-RU" b="1" dirty="0" smtClean="0">
                <a:solidFill>
                  <a:schemeClr val="accent1">
                    <a:lumMod val="75000"/>
                  </a:schemeClr>
                </a:solidFill>
              </a:rPr>
              <a:t>(</a:t>
            </a:r>
            <a:r>
              <a:rPr lang="ru-RU" dirty="0" smtClean="0">
                <a:solidFill>
                  <a:schemeClr val="accent1">
                    <a:lumMod val="75000"/>
                  </a:schemeClr>
                </a:solidFill>
              </a:rPr>
              <a:t>включая различные учреждения культуры и спорта, соседские центры, центры по работе с детьми и молодежью</a:t>
            </a:r>
            <a:r>
              <a:rPr lang="ru-RU" b="1" dirty="0" smtClean="0">
                <a:solidFill>
                  <a:schemeClr val="accent1">
                    <a:lumMod val="75000"/>
                  </a:schemeClr>
                </a:solidFill>
              </a:rPr>
              <a:t>)</a:t>
            </a:r>
            <a:r>
              <a:rPr lang="ru-RU" dirty="0" smtClean="0">
                <a:solidFill>
                  <a:schemeClr val="accent1">
                    <a:lumMod val="75000"/>
                  </a:schemeClr>
                </a:solidFill>
              </a:rPr>
              <a:t>;</a:t>
            </a:r>
            <a:endParaRPr lang="ru-RU"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26"/>
          <p:cNvSpPr txBox="1">
            <a:spLocks noGrp="1"/>
          </p:cNvSpPr>
          <p:nvPr>
            <p:ph type="title"/>
          </p:nvPr>
        </p:nvSpPr>
        <p:spPr>
          <a:xfrm>
            <a:off x="336000" y="451782"/>
            <a:ext cx="10151415" cy="726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33A1D8"/>
              </a:buClr>
              <a:buSzPts val="4800"/>
              <a:buNone/>
            </a:pPr>
            <a:r>
              <a:rPr lang="ru-RU" sz="4800" cap="none" dirty="0">
                <a:solidFill>
                  <a:srgbClr val="33A1D8"/>
                </a:solidFill>
                <a:latin typeface="Impact" pitchFamily="34" charset="0"/>
                <a:sym typeface="Arial"/>
              </a:rPr>
              <a:t>ЦЕЛЕВАЯ АУДИТОРИЯ</a:t>
            </a:r>
            <a:endParaRPr sz="4800" cap="none">
              <a:solidFill>
                <a:srgbClr val="33A1D8"/>
              </a:solidFill>
              <a:latin typeface="Impact" pitchFamily="34" charset="0"/>
              <a:sym typeface="Arial"/>
            </a:endParaRPr>
          </a:p>
        </p:txBody>
      </p:sp>
      <p:sp>
        <p:nvSpPr>
          <p:cNvPr id="332" name="Google Shape;332;p26"/>
          <p:cNvSpPr txBox="1"/>
          <p:nvPr/>
        </p:nvSpPr>
        <p:spPr>
          <a:xfrm>
            <a:off x="336000" y="1053325"/>
            <a:ext cx="1009260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600" b="0" i="0" u="none" strike="noStrike" cap="none" dirty="0">
                <a:solidFill>
                  <a:srgbClr val="000000"/>
                </a:solidFill>
                <a:latin typeface="Arial"/>
                <a:ea typeface="Arial"/>
                <a:cs typeface="Arial"/>
                <a:sym typeface="Arial"/>
              </a:rPr>
              <a:t>Ключевые параметры, сегменты и специфические черты каждого сегмента</a:t>
            </a:r>
            <a:endParaRPr sz="1600" b="0" i="0" u="none" strike="noStrike" cap="none">
              <a:solidFill>
                <a:srgbClr val="000000"/>
              </a:solidFill>
              <a:latin typeface="Arial"/>
              <a:ea typeface="Arial"/>
              <a:cs typeface="Arial"/>
              <a:sym typeface="Arial"/>
            </a:endParaRPr>
          </a:p>
        </p:txBody>
      </p:sp>
      <p:pic>
        <p:nvPicPr>
          <p:cNvPr id="333" name="Google Shape;333;p26" descr="Изображение"/>
          <p:cNvPicPr preferRelativeResize="0"/>
          <p:nvPr/>
        </p:nvPicPr>
        <p:blipFill rotWithShape="1">
          <a:blip r:embed="rId3">
            <a:alphaModFix/>
          </a:blip>
          <a:srcRect/>
          <a:stretch/>
        </p:blipFill>
        <p:spPr>
          <a:xfrm>
            <a:off x="9809776" y="424656"/>
            <a:ext cx="2046224" cy="780252"/>
          </a:xfrm>
          <a:prstGeom prst="rect">
            <a:avLst/>
          </a:prstGeom>
          <a:noFill/>
          <a:ln>
            <a:noFill/>
          </a:ln>
        </p:spPr>
      </p:pic>
      <p:pic>
        <p:nvPicPr>
          <p:cNvPr id="334" name="Google Shape;334;p26" descr="Изображение"/>
          <p:cNvPicPr preferRelativeResize="0"/>
          <p:nvPr/>
        </p:nvPicPr>
        <p:blipFill rotWithShape="1">
          <a:blip r:embed="rId4">
            <a:alphaModFix/>
          </a:blip>
          <a:srcRect/>
          <a:stretch/>
        </p:blipFill>
        <p:spPr>
          <a:xfrm>
            <a:off x="404999" y="6178409"/>
            <a:ext cx="3445106" cy="472390"/>
          </a:xfrm>
          <a:prstGeom prst="rect">
            <a:avLst/>
          </a:prstGeom>
          <a:noFill/>
          <a:ln>
            <a:noFill/>
          </a:ln>
        </p:spPr>
      </p:pic>
      <p:sp>
        <p:nvSpPr>
          <p:cNvPr id="335" name="Google Shape;335;p26"/>
          <p:cNvSpPr txBox="1"/>
          <p:nvPr/>
        </p:nvSpPr>
        <p:spPr>
          <a:xfrm>
            <a:off x="4611393" y="6363591"/>
            <a:ext cx="3425702"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336" name="Google Shape;336;p26"/>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sp>
        <p:nvSpPr>
          <p:cNvPr id="2" name="TextBox 1"/>
          <p:cNvSpPr txBox="1"/>
          <p:nvPr/>
        </p:nvSpPr>
        <p:spPr>
          <a:xfrm>
            <a:off x="250478" y="1425480"/>
            <a:ext cx="6024198" cy="4662815"/>
          </a:xfrm>
          <a:prstGeom prst="rect">
            <a:avLst/>
          </a:prstGeom>
          <a:noFill/>
        </p:spPr>
        <p:txBody>
          <a:bodyPr wrap="square" rtlCol="0">
            <a:spAutoFit/>
          </a:bodyPr>
          <a:lstStyle/>
          <a:p>
            <a:r>
              <a:rPr lang="ru-RU" sz="2100" b="1" dirty="0">
                <a:solidFill>
                  <a:schemeClr val="accent1">
                    <a:lumMod val="75000"/>
                  </a:schemeClr>
                </a:solidFill>
              </a:rPr>
              <a:t>В дальнейшем планируется </a:t>
            </a:r>
            <a:endParaRPr lang="ru-RU" sz="2100" b="1" dirty="0" smtClean="0">
              <a:solidFill>
                <a:schemeClr val="accent1">
                  <a:lumMod val="75000"/>
                </a:schemeClr>
              </a:solidFill>
            </a:endParaRPr>
          </a:p>
          <a:p>
            <a:r>
              <a:rPr lang="ru-RU" sz="2800" dirty="0" smtClean="0">
                <a:solidFill>
                  <a:srgbClr val="002164"/>
                </a:solidFill>
                <a:latin typeface="Impact" pitchFamily="34" charset="0"/>
              </a:rPr>
              <a:t>РАСШИРЕНИЕ ЦЕЛЕВОЙ АУДИТОРИИ</a:t>
            </a:r>
            <a:r>
              <a:rPr lang="ru-RU" sz="1600" dirty="0" smtClean="0"/>
              <a:t> </a:t>
            </a:r>
          </a:p>
          <a:p>
            <a:r>
              <a:rPr lang="ru-RU" sz="1700" dirty="0" smtClean="0"/>
              <a:t>на </a:t>
            </a:r>
            <a:r>
              <a:rPr lang="ru-RU" sz="1700" dirty="0"/>
              <a:t>другие сферы деятельности и отрасли. Уже сейчас точкой роста могут стать производственные, торговые организации из смежных отраслей, а также для административные структуры. На базе данных организаций может быть реализован предлагаемый функционал.</a:t>
            </a:r>
          </a:p>
          <a:p>
            <a:endParaRPr lang="ru-RU" sz="1600" dirty="0" smtClean="0"/>
          </a:p>
          <a:p>
            <a:r>
              <a:rPr lang="ru-RU" sz="2800" dirty="0" smtClean="0">
                <a:solidFill>
                  <a:srgbClr val="002164"/>
                </a:solidFill>
                <a:latin typeface="Impact" pitchFamily="34" charset="0"/>
              </a:rPr>
              <a:t>ВЫ НАШ ПОТЕНЦИАЛЬНЫЙ ПАРТНЁР </a:t>
            </a:r>
            <a:r>
              <a:rPr lang="ru-RU" sz="1700" dirty="0" smtClean="0"/>
              <a:t>если</a:t>
            </a:r>
            <a:r>
              <a:rPr lang="ru-RU" sz="1700" dirty="0"/>
              <a:t>:</a:t>
            </a:r>
          </a:p>
          <a:p>
            <a:r>
              <a:rPr lang="ru-RU" sz="1700" dirty="0"/>
              <a:t>Вы представляете самого </a:t>
            </a:r>
            <a:r>
              <a:rPr lang="ru-RU" sz="1700" dirty="0" smtClean="0"/>
              <a:t>себя, знаете</a:t>
            </a:r>
            <a:r>
              <a:rPr lang="ru-RU" sz="1700" dirty="0"/>
              <a:t>, что вам нужно и имеете специальность.</a:t>
            </a:r>
          </a:p>
          <a:p>
            <a:r>
              <a:rPr lang="ru-RU" sz="1700" dirty="0"/>
              <a:t>Вы представляете торговую организацию или производство.</a:t>
            </a:r>
          </a:p>
          <a:p>
            <a:r>
              <a:rPr lang="ru-RU" sz="1700" dirty="0"/>
              <a:t>Вы представитель населённого пункта, региона.</a:t>
            </a:r>
          </a:p>
          <a:p>
            <a:r>
              <a:rPr lang="ru-RU" sz="1700" dirty="0"/>
              <a:t>Вы владелец новых технологий или их разработчик.</a:t>
            </a:r>
          </a:p>
        </p:txBody>
      </p:sp>
      <p:pic>
        <p:nvPicPr>
          <p:cNvPr id="4" name="Рисунок 3"/>
          <p:cNvPicPr>
            <a:picLocks noChangeAspect="1"/>
          </p:cNvPicPr>
          <p:nvPr/>
        </p:nvPicPr>
        <p:blipFill>
          <a:blip r:embed="rId5">
            <a:extLst>
              <a:ext uri="{28A0092B-C50C-407E-A947-70E740481C1C}">
                <a14:useLocalDpi xmlns="" xmlns:a14="http://schemas.microsoft.com/office/drawing/2010/main" val="0"/>
              </a:ext>
            </a:extLst>
          </a:blip>
          <a:stretch>
            <a:fillRect/>
          </a:stretch>
        </p:blipFill>
        <p:spPr>
          <a:xfrm>
            <a:off x="6228710" y="1462749"/>
            <a:ext cx="5562956" cy="4790089"/>
          </a:xfrm>
          <a:prstGeom prst="rect">
            <a:avLst/>
          </a:prstGeom>
        </p:spPr>
      </p:pic>
    </p:spTree>
    <p:extLst>
      <p:ext uri="{BB962C8B-B14F-4D97-AF65-F5344CB8AC3E}">
        <p14:creationId xmlns="" xmlns:p14="http://schemas.microsoft.com/office/powerpoint/2010/main" val="233015609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27"/>
          <p:cNvSpPr txBox="1">
            <a:spLocks noGrp="1"/>
          </p:cNvSpPr>
          <p:nvPr>
            <p:ph type="title"/>
          </p:nvPr>
        </p:nvSpPr>
        <p:spPr>
          <a:xfrm>
            <a:off x="336000" y="451782"/>
            <a:ext cx="10151415" cy="726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33A1D8"/>
              </a:buClr>
              <a:buSzPts val="4800"/>
              <a:buNone/>
            </a:pPr>
            <a:r>
              <a:rPr lang="ru-RU" sz="4800" cap="none" dirty="0">
                <a:solidFill>
                  <a:srgbClr val="33A1D8"/>
                </a:solidFill>
                <a:latin typeface="Impact" pitchFamily="34" charset="0"/>
                <a:sym typeface="Arial"/>
              </a:rPr>
              <a:t>СТЕЙКХОЛДЕРЫ</a:t>
            </a:r>
            <a:endParaRPr sz="4800" cap="none">
              <a:solidFill>
                <a:srgbClr val="33A1D8"/>
              </a:solidFill>
              <a:latin typeface="Impact" pitchFamily="34" charset="0"/>
              <a:sym typeface="Arial"/>
            </a:endParaRPr>
          </a:p>
        </p:txBody>
      </p:sp>
      <p:sp>
        <p:nvSpPr>
          <p:cNvPr id="353" name="Google Shape;353;p27"/>
          <p:cNvSpPr txBox="1">
            <a:spLocks noGrp="1"/>
          </p:cNvSpPr>
          <p:nvPr>
            <p:ph type="body" idx="1"/>
          </p:nvPr>
        </p:nvSpPr>
        <p:spPr>
          <a:xfrm>
            <a:off x="330200" y="1498600"/>
            <a:ext cx="11635828" cy="4917966"/>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115000"/>
              </a:lnSpc>
              <a:spcBef>
                <a:spcPts val="0"/>
              </a:spcBef>
              <a:spcAft>
                <a:spcPts val="0"/>
              </a:spcAft>
              <a:buClr>
                <a:srgbClr val="000000"/>
              </a:buClr>
              <a:buSzPts val="2200"/>
              <a:buNone/>
            </a:pPr>
            <a:r>
              <a:rPr lang="ru-RU" sz="3000" dirty="0">
                <a:solidFill>
                  <a:srgbClr val="002164"/>
                </a:solidFill>
                <a:latin typeface="Impact" pitchFamily="34" charset="0"/>
              </a:rPr>
              <a:t>Действующие:</a:t>
            </a:r>
            <a:endParaRPr sz="3000" dirty="0">
              <a:solidFill>
                <a:srgbClr val="002164"/>
              </a:solidFill>
              <a:latin typeface="Impact" pitchFamily="34" charset="0"/>
            </a:endParaRPr>
          </a:p>
          <a:p>
            <a:pPr marL="457200" lvl="0" indent="0" algn="l" rtl="0">
              <a:lnSpc>
                <a:spcPct val="115000"/>
              </a:lnSpc>
              <a:spcBef>
                <a:spcPts val="0"/>
              </a:spcBef>
              <a:spcAft>
                <a:spcPts val="0"/>
              </a:spcAft>
              <a:buClr>
                <a:srgbClr val="000000"/>
              </a:buClr>
              <a:buSzPts val="2200"/>
              <a:buNone/>
            </a:pPr>
            <a:r>
              <a:rPr lang="ru-RU" sz="2000" dirty="0">
                <a:solidFill>
                  <a:schemeClr val="tx1"/>
                </a:solidFill>
              </a:rPr>
              <a:t>Технопарк в Москве</a:t>
            </a:r>
            <a:endParaRPr sz="2000" dirty="0">
              <a:solidFill>
                <a:schemeClr val="tx1"/>
              </a:solidFill>
            </a:endParaRPr>
          </a:p>
          <a:p>
            <a:pPr marL="457200" lvl="0" indent="0" algn="l" rtl="0">
              <a:lnSpc>
                <a:spcPct val="115000"/>
              </a:lnSpc>
              <a:spcBef>
                <a:spcPts val="0"/>
              </a:spcBef>
              <a:spcAft>
                <a:spcPts val="0"/>
              </a:spcAft>
              <a:buClr>
                <a:srgbClr val="000000"/>
              </a:buClr>
              <a:buSzPts val="2200"/>
              <a:buNone/>
            </a:pPr>
            <a:r>
              <a:rPr lang="ru-RU" sz="2000" dirty="0" smtClean="0">
                <a:solidFill>
                  <a:schemeClr val="tx1"/>
                </a:solidFill>
              </a:rPr>
              <a:t>ОА «Россельхозбанк»</a:t>
            </a:r>
            <a:endParaRPr sz="2000" dirty="0">
              <a:solidFill>
                <a:schemeClr val="tx1"/>
              </a:solidFill>
            </a:endParaRPr>
          </a:p>
          <a:p>
            <a:pPr marL="457200" lvl="0" indent="0" algn="l" rtl="0">
              <a:lnSpc>
                <a:spcPct val="115000"/>
              </a:lnSpc>
              <a:spcBef>
                <a:spcPts val="0"/>
              </a:spcBef>
              <a:spcAft>
                <a:spcPts val="0"/>
              </a:spcAft>
              <a:buClr>
                <a:srgbClr val="000000"/>
              </a:buClr>
              <a:buSzPts val="2200"/>
              <a:buNone/>
            </a:pPr>
            <a:r>
              <a:rPr lang="ru-RU" sz="2000" dirty="0" smtClean="0">
                <a:solidFill>
                  <a:schemeClr val="tx1"/>
                </a:solidFill>
              </a:rPr>
              <a:t>ООО «Союз </a:t>
            </a:r>
            <a:r>
              <a:rPr lang="ru-RU" sz="2000" dirty="0">
                <a:solidFill>
                  <a:schemeClr val="tx1"/>
                </a:solidFill>
              </a:rPr>
              <a:t>садоводов </a:t>
            </a:r>
            <a:r>
              <a:rPr lang="ru-RU" sz="2000" dirty="0" smtClean="0">
                <a:solidFill>
                  <a:schemeClr val="tx1"/>
                </a:solidFill>
              </a:rPr>
              <a:t>России», ООО «Союз пенсионеров России»</a:t>
            </a:r>
          </a:p>
          <a:p>
            <a:pPr marL="457200" lvl="0" indent="0" algn="l" rtl="0">
              <a:lnSpc>
                <a:spcPct val="115000"/>
              </a:lnSpc>
              <a:spcBef>
                <a:spcPts val="0"/>
              </a:spcBef>
              <a:spcAft>
                <a:spcPts val="0"/>
              </a:spcAft>
              <a:buClr>
                <a:srgbClr val="000000"/>
              </a:buClr>
              <a:buSzPts val="2200"/>
              <a:buNone/>
            </a:pPr>
            <a:r>
              <a:rPr lang="ru-RU" sz="2000" dirty="0" smtClean="0">
                <a:solidFill>
                  <a:schemeClr val="tx1"/>
                </a:solidFill>
              </a:rPr>
              <a:t>(петербургское и ленинградское отделения)</a:t>
            </a:r>
            <a:endParaRPr sz="2000" dirty="0">
              <a:solidFill>
                <a:schemeClr val="tx1"/>
              </a:solidFill>
            </a:endParaRPr>
          </a:p>
          <a:p>
            <a:pPr marL="457200" lvl="0" indent="0" algn="l" rtl="0">
              <a:lnSpc>
                <a:spcPct val="115000"/>
              </a:lnSpc>
              <a:spcBef>
                <a:spcPts val="0"/>
              </a:spcBef>
              <a:spcAft>
                <a:spcPts val="0"/>
              </a:spcAft>
              <a:buClr>
                <a:srgbClr val="000000"/>
              </a:buClr>
              <a:buSzPts val="2200"/>
              <a:buNone/>
            </a:pPr>
            <a:r>
              <a:rPr lang="ru-RU" sz="2000" dirty="0">
                <a:solidFill>
                  <a:schemeClr val="tx1"/>
                </a:solidFill>
              </a:rPr>
              <a:t>Общественное движение “Федеральный сельсовет”</a:t>
            </a:r>
            <a:endParaRPr sz="2000" dirty="0">
              <a:solidFill>
                <a:schemeClr val="tx1"/>
              </a:solidFill>
            </a:endParaRPr>
          </a:p>
          <a:p>
            <a:pPr marL="457200" lvl="0" indent="0" algn="l" rtl="0">
              <a:lnSpc>
                <a:spcPct val="115000"/>
              </a:lnSpc>
              <a:spcBef>
                <a:spcPts val="0"/>
              </a:spcBef>
              <a:spcAft>
                <a:spcPts val="0"/>
              </a:spcAft>
              <a:buClr>
                <a:srgbClr val="000000"/>
              </a:buClr>
              <a:buSzPts val="2200"/>
              <a:buNone/>
            </a:pPr>
            <a:r>
              <a:rPr lang="ru-RU" sz="2000" dirty="0">
                <a:solidFill>
                  <a:schemeClr val="tx1"/>
                </a:solidFill>
              </a:rPr>
              <a:t>Операторы фискальных </a:t>
            </a:r>
            <a:r>
              <a:rPr lang="ru-RU" sz="2000" dirty="0" smtClean="0">
                <a:solidFill>
                  <a:schemeClr val="tx1"/>
                </a:solidFill>
              </a:rPr>
              <a:t>данных 1 ОФД</a:t>
            </a:r>
            <a:endParaRPr sz="2000" dirty="0">
              <a:solidFill>
                <a:schemeClr val="tx1"/>
              </a:solidFill>
            </a:endParaRPr>
          </a:p>
          <a:p>
            <a:pPr marL="457200" lvl="0" indent="0" algn="l" rtl="0">
              <a:lnSpc>
                <a:spcPct val="115000"/>
              </a:lnSpc>
              <a:spcBef>
                <a:spcPts val="0"/>
              </a:spcBef>
              <a:spcAft>
                <a:spcPts val="0"/>
              </a:spcAft>
              <a:buClr>
                <a:srgbClr val="000000"/>
              </a:buClr>
              <a:buSzPts val="2200"/>
              <a:buNone/>
            </a:pPr>
            <a:r>
              <a:rPr lang="ru-RU" sz="2000" dirty="0">
                <a:solidFill>
                  <a:schemeClr val="tx1"/>
                </a:solidFill>
              </a:rPr>
              <a:t>Представители местных </a:t>
            </a:r>
            <a:r>
              <a:rPr lang="ru-RU" sz="2000" dirty="0" smtClean="0">
                <a:solidFill>
                  <a:schemeClr val="tx1"/>
                </a:solidFill>
              </a:rPr>
              <a:t>органов </a:t>
            </a:r>
            <a:r>
              <a:rPr lang="ru-RU" sz="2000" dirty="0" smtClean="0">
                <a:solidFill>
                  <a:schemeClr val="tx1"/>
                </a:solidFill>
              </a:rPr>
              <a:t>власти, главы администраций МО Ленобласти, профильные специалисты</a:t>
            </a:r>
            <a:endParaRPr sz="2000" dirty="0">
              <a:solidFill>
                <a:schemeClr val="tx1"/>
              </a:solidFill>
            </a:endParaRPr>
          </a:p>
          <a:p>
            <a:pPr marL="0" lvl="0" indent="0" algn="l" rtl="0">
              <a:lnSpc>
                <a:spcPct val="115000"/>
              </a:lnSpc>
              <a:spcBef>
                <a:spcPts val="0"/>
              </a:spcBef>
              <a:spcAft>
                <a:spcPts val="0"/>
              </a:spcAft>
              <a:buClr>
                <a:schemeClr val="dk1"/>
              </a:buClr>
              <a:buSzPts val="2200"/>
              <a:buFont typeface="Arial"/>
              <a:buNone/>
            </a:pPr>
            <a:r>
              <a:rPr lang="ru-RU" sz="3000" dirty="0" smtClean="0">
                <a:solidFill>
                  <a:srgbClr val="002164"/>
                </a:solidFill>
                <a:latin typeface="Impact" pitchFamily="34" charset="0"/>
              </a:rPr>
              <a:t>Потенциальные</a:t>
            </a:r>
            <a:endParaRPr sz="3000" dirty="0">
              <a:solidFill>
                <a:srgbClr val="002164"/>
              </a:solidFill>
              <a:latin typeface="Impact" pitchFamily="34" charset="0"/>
            </a:endParaRPr>
          </a:p>
          <a:p>
            <a:pPr indent="0">
              <a:lnSpc>
                <a:spcPct val="115000"/>
              </a:lnSpc>
              <a:spcBef>
                <a:spcPts val="0"/>
              </a:spcBef>
              <a:buSzPts val="2200"/>
              <a:buNone/>
            </a:pPr>
            <a:r>
              <a:rPr lang="ru-RU" sz="2000" dirty="0">
                <a:solidFill>
                  <a:schemeClr val="tx1"/>
                </a:solidFill>
              </a:rPr>
              <a:t>Министерство сельского </a:t>
            </a:r>
            <a:r>
              <a:rPr lang="ru-RU" sz="2000" dirty="0" smtClean="0">
                <a:solidFill>
                  <a:schemeClr val="tx1"/>
                </a:solidFill>
              </a:rPr>
              <a:t>хозяйства. Проект Информатизации сельского хозяйства.</a:t>
            </a:r>
          </a:p>
          <a:p>
            <a:pPr indent="0">
              <a:lnSpc>
                <a:spcPct val="115000"/>
              </a:lnSpc>
              <a:spcBef>
                <a:spcPts val="0"/>
              </a:spcBef>
              <a:buSzPts val="2200"/>
              <a:buNone/>
            </a:pPr>
            <a:r>
              <a:rPr lang="ru-RU" sz="2000" dirty="0" smtClean="0">
                <a:solidFill>
                  <a:schemeClr val="tx1"/>
                </a:solidFill>
              </a:rPr>
              <a:t>Совет Федерации. Комитет по бюджету.</a:t>
            </a:r>
          </a:p>
          <a:p>
            <a:pPr indent="0">
              <a:lnSpc>
                <a:spcPct val="115000"/>
              </a:lnSpc>
              <a:spcBef>
                <a:spcPts val="0"/>
              </a:spcBef>
              <a:buSzPts val="2200"/>
              <a:buNone/>
            </a:pPr>
            <a:r>
              <a:rPr lang="ru-RU" sz="2000" dirty="0" smtClean="0">
                <a:solidFill>
                  <a:schemeClr val="tx1"/>
                </a:solidFill>
              </a:rPr>
              <a:t>Корпорация СМП. Программа поддержки сельхозкооперативов.</a:t>
            </a:r>
            <a:endParaRPr sz="2000" dirty="0">
              <a:solidFill>
                <a:schemeClr val="tx1"/>
              </a:solidFill>
            </a:endParaRPr>
          </a:p>
          <a:p>
            <a:pPr marL="457200" lvl="0" indent="0" algn="l" rtl="0">
              <a:lnSpc>
                <a:spcPct val="115000"/>
              </a:lnSpc>
              <a:spcBef>
                <a:spcPts val="0"/>
              </a:spcBef>
              <a:spcAft>
                <a:spcPts val="0"/>
              </a:spcAft>
              <a:buClr>
                <a:schemeClr val="dk1"/>
              </a:buClr>
              <a:buSzPts val="2200"/>
              <a:buFont typeface="Arial"/>
              <a:buNone/>
            </a:pPr>
            <a:r>
              <a:rPr lang="ru-RU" sz="2000" dirty="0">
                <a:solidFill>
                  <a:schemeClr val="tx1"/>
                </a:solidFill>
              </a:rPr>
              <a:t>Центросоюз РФ (проект “Кооператив онлайн”, приложения для кооперации)</a:t>
            </a:r>
            <a:endParaRPr sz="2000" dirty="0">
              <a:solidFill>
                <a:schemeClr val="tx1"/>
              </a:solidFill>
            </a:endParaRPr>
          </a:p>
          <a:p>
            <a:pPr lvl="0" indent="0">
              <a:lnSpc>
                <a:spcPct val="115000"/>
              </a:lnSpc>
              <a:spcBef>
                <a:spcPts val="0"/>
              </a:spcBef>
              <a:buSzPts val="2200"/>
              <a:buNone/>
            </a:pPr>
            <a:r>
              <a:rPr lang="ru-RU" sz="2000" dirty="0">
                <a:solidFill>
                  <a:schemeClr val="tx1"/>
                </a:solidFill>
              </a:rPr>
              <a:t>Международный кооперативный </a:t>
            </a:r>
            <a:r>
              <a:rPr lang="ru-RU" sz="2000" dirty="0" smtClean="0">
                <a:solidFill>
                  <a:schemeClr val="tx1"/>
                </a:solidFill>
              </a:rPr>
              <a:t>альянс (приложение для кооперации)</a:t>
            </a:r>
            <a:br>
              <a:rPr lang="ru-RU" sz="2000" dirty="0" smtClean="0">
                <a:solidFill>
                  <a:schemeClr val="tx1"/>
                </a:solidFill>
              </a:rPr>
            </a:br>
            <a:r>
              <a:rPr lang="ru-RU" sz="2000" dirty="0" smtClean="0">
                <a:solidFill>
                  <a:schemeClr val="tx1"/>
                </a:solidFill>
              </a:rPr>
              <a:t>Сообщества кооператоров, Центросоюз и другие</a:t>
            </a:r>
            <a:br>
              <a:rPr lang="ru-RU" sz="2000" dirty="0" smtClean="0">
                <a:solidFill>
                  <a:schemeClr val="tx1"/>
                </a:solidFill>
              </a:rPr>
            </a:br>
            <a:r>
              <a:rPr lang="ru-RU" sz="2000" dirty="0" smtClean="0">
                <a:solidFill>
                  <a:schemeClr val="tx1"/>
                </a:solidFill>
              </a:rPr>
              <a:t>Центр Развития и Поддержки Предпринимательства по СПб и ЛО</a:t>
            </a:r>
            <a:br>
              <a:rPr lang="ru-RU" sz="2000" dirty="0" smtClean="0">
                <a:solidFill>
                  <a:schemeClr val="tx1"/>
                </a:solidFill>
              </a:rPr>
            </a:br>
            <a:r>
              <a:rPr lang="ru-RU" sz="2000" dirty="0" smtClean="0">
                <a:solidFill>
                  <a:schemeClr val="tx1"/>
                </a:solidFill>
              </a:rPr>
              <a:t>ЦРПП</a:t>
            </a:r>
          </a:p>
          <a:p>
            <a:pPr marL="457200" lvl="0" indent="0" algn="l" rtl="0">
              <a:lnSpc>
                <a:spcPct val="115000"/>
              </a:lnSpc>
              <a:spcBef>
                <a:spcPts val="0"/>
              </a:spcBef>
              <a:spcAft>
                <a:spcPts val="0"/>
              </a:spcAft>
              <a:buClr>
                <a:schemeClr val="dk1"/>
              </a:buClr>
              <a:buSzPts val="2200"/>
              <a:buFont typeface="Arial"/>
              <a:buNone/>
            </a:pPr>
            <a:endParaRPr sz="2000" dirty="0">
              <a:solidFill>
                <a:srgbClr val="434343"/>
              </a:solidFill>
            </a:endParaRPr>
          </a:p>
          <a:p>
            <a:pPr marL="0" lvl="0" indent="0" algn="l" rtl="0">
              <a:lnSpc>
                <a:spcPct val="115000"/>
              </a:lnSpc>
              <a:spcBef>
                <a:spcPts val="0"/>
              </a:spcBef>
              <a:spcAft>
                <a:spcPts val="0"/>
              </a:spcAft>
              <a:buClr>
                <a:srgbClr val="000000"/>
              </a:buClr>
              <a:buSzPts val="2200"/>
              <a:buNone/>
            </a:pPr>
            <a:endParaRPr sz="2000" dirty="0">
              <a:solidFill>
                <a:srgbClr val="434343"/>
              </a:solidFill>
            </a:endParaRPr>
          </a:p>
        </p:txBody>
      </p:sp>
      <p:sp>
        <p:nvSpPr>
          <p:cNvPr id="354" name="Google Shape;354;p27"/>
          <p:cNvSpPr txBox="1"/>
          <p:nvPr/>
        </p:nvSpPr>
        <p:spPr>
          <a:xfrm>
            <a:off x="336000" y="1053325"/>
            <a:ext cx="1009260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600" b="0" i="0" u="none" strike="noStrike" cap="none" dirty="0">
                <a:solidFill>
                  <a:srgbClr val="000000"/>
                </a:solidFill>
                <a:latin typeface="Arial"/>
                <a:ea typeface="Arial"/>
                <a:cs typeface="Arial"/>
                <a:sym typeface="Arial"/>
              </a:rPr>
              <a:t>На кого </a:t>
            </a:r>
            <a:r>
              <a:rPr lang="ru-RU" sz="1600" b="0" i="0" u="none" strike="noStrike" cap="none" dirty="0" smtClean="0">
                <a:solidFill>
                  <a:srgbClr val="000000"/>
                </a:solidFill>
                <a:latin typeface="Arial"/>
                <a:ea typeface="Arial"/>
                <a:cs typeface="Arial"/>
                <a:sym typeface="Arial"/>
              </a:rPr>
              <a:t>ещё </a:t>
            </a:r>
            <a:r>
              <a:rPr lang="ru-RU" sz="1600" b="0" i="0" u="none" strike="noStrike" cap="none" dirty="0">
                <a:solidFill>
                  <a:srgbClr val="000000"/>
                </a:solidFill>
                <a:latin typeface="Arial"/>
                <a:ea typeface="Arial"/>
                <a:cs typeface="Arial"/>
                <a:sym typeface="Arial"/>
              </a:rPr>
              <a:t>повлияет проект? Кто в нем заинтересован или может оказать поддержку?</a:t>
            </a:r>
            <a:endParaRPr sz="1600" b="0" i="0" u="none" strike="noStrike" cap="none">
              <a:solidFill>
                <a:srgbClr val="000000"/>
              </a:solidFill>
              <a:latin typeface="Arial"/>
              <a:ea typeface="Arial"/>
              <a:cs typeface="Arial"/>
              <a:sym typeface="Arial"/>
            </a:endParaRPr>
          </a:p>
        </p:txBody>
      </p:sp>
      <p:pic>
        <p:nvPicPr>
          <p:cNvPr id="355" name="Google Shape;355;p27" descr="Изображение"/>
          <p:cNvPicPr preferRelativeResize="0"/>
          <p:nvPr/>
        </p:nvPicPr>
        <p:blipFill rotWithShape="1">
          <a:blip r:embed="rId3">
            <a:alphaModFix/>
          </a:blip>
          <a:srcRect/>
          <a:stretch/>
        </p:blipFill>
        <p:spPr>
          <a:xfrm>
            <a:off x="9809776" y="424656"/>
            <a:ext cx="2046224" cy="780252"/>
          </a:xfrm>
          <a:prstGeom prst="rect">
            <a:avLst/>
          </a:prstGeom>
          <a:noFill/>
          <a:ln>
            <a:noFill/>
          </a:ln>
        </p:spPr>
      </p:pic>
      <p:pic>
        <p:nvPicPr>
          <p:cNvPr id="356" name="Google Shape;356;p27" descr="Изображение"/>
          <p:cNvPicPr preferRelativeResize="0"/>
          <p:nvPr/>
        </p:nvPicPr>
        <p:blipFill rotWithShape="1">
          <a:blip r:embed="rId4">
            <a:alphaModFix/>
          </a:blip>
          <a:srcRect/>
          <a:stretch/>
        </p:blipFill>
        <p:spPr>
          <a:xfrm>
            <a:off x="404999" y="6178409"/>
            <a:ext cx="3445106" cy="472390"/>
          </a:xfrm>
          <a:prstGeom prst="rect">
            <a:avLst/>
          </a:prstGeom>
          <a:noFill/>
          <a:ln>
            <a:noFill/>
          </a:ln>
        </p:spPr>
      </p:pic>
      <p:sp>
        <p:nvSpPr>
          <p:cNvPr id="357" name="Google Shape;357;p27"/>
          <p:cNvSpPr txBox="1"/>
          <p:nvPr/>
        </p:nvSpPr>
        <p:spPr>
          <a:xfrm>
            <a:off x="4611393" y="6363591"/>
            <a:ext cx="3425702"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358" name="Google Shape;358;p27"/>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aphicFrame>
        <p:nvGraphicFramePr>
          <p:cNvPr id="2" name="Объект 1" hidden="1"/>
          <p:cNvGraphicFramePr>
            <a:graphicFrameLocks noChangeAspect="1"/>
          </p:cNvGraphicFramePr>
          <p:nvPr/>
        </p:nvGraphicFramePr>
        <p:xfrm>
          <a:off x="1588" y="1588"/>
          <a:ext cx="1588" cy="1588"/>
        </p:xfrm>
        <a:graphic>
          <a:graphicData uri="http://schemas.openxmlformats.org/presentationml/2006/ole">
            <p:oleObj spid="_x0000_s111618" name="Слайд think-cell" r:id="rId4" imgW="360" imgH="360" progId="">
              <p:embed/>
            </p:oleObj>
          </a:graphicData>
        </a:graphic>
      </p:graphicFrame>
      <p:sp>
        <p:nvSpPr>
          <p:cNvPr id="138" name="Google Shape;138;p8"/>
          <p:cNvSpPr txBox="1">
            <a:spLocks noGrp="1"/>
          </p:cNvSpPr>
          <p:nvPr>
            <p:ph type="title"/>
          </p:nvPr>
        </p:nvSpPr>
        <p:spPr>
          <a:xfrm>
            <a:off x="336000" y="451782"/>
            <a:ext cx="10151415" cy="726000"/>
          </a:xfrm>
          <a:prstGeom prst="rect">
            <a:avLst/>
          </a:prstGeom>
          <a:noFill/>
          <a:ln>
            <a:noFill/>
          </a:ln>
        </p:spPr>
        <p:txBody>
          <a:bodyPr spcFirstLastPara="1" wrap="square" lIns="91425" tIns="45700" rIns="91425" bIns="45700" anchor="b" anchorCtr="0">
            <a:noAutofit/>
          </a:bodyPr>
          <a:lstStyle/>
          <a:p>
            <a:pPr lvl="0" defTabSz="1161825" hangingPunct="0">
              <a:lnSpc>
                <a:spcPct val="100000"/>
              </a:lnSpc>
              <a:buClrTx/>
              <a:buSzTx/>
            </a:pPr>
            <a:r>
              <a:rPr lang="ru-RU" sz="4800" cap="all" dirty="0">
                <a:solidFill>
                  <a:srgbClr val="33A1D8"/>
                </a:solidFill>
                <a:latin typeface="Impact" pitchFamily="34" charset="0"/>
                <a:ea typeface="Gilroy Light"/>
                <a:cs typeface="Gilroy Light"/>
              </a:rPr>
              <a:t>Стейкхолдеры</a:t>
            </a:r>
            <a:endParaRPr sz="4800" cap="all" dirty="0">
              <a:solidFill>
                <a:srgbClr val="33A1D8"/>
              </a:solidFill>
              <a:latin typeface="Impact" pitchFamily="34" charset="0"/>
              <a:ea typeface="Gilroy Light"/>
              <a:cs typeface="Gilroy Light"/>
            </a:endParaRPr>
          </a:p>
        </p:txBody>
      </p:sp>
      <p:sp>
        <p:nvSpPr>
          <p:cNvPr id="7" name="TextBox 6">
            <a:extLst>
              <a:ext uri="{FF2B5EF4-FFF2-40B4-BE49-F238E27FC236}">
                <a16:creationId xmlns="" xmlns:a16="http://schemas.microsoft.com/office/drawing/2014/main" id="{6D34FF10-9242-0741-9A61-11AEF4B50391}"/>
              </a:ext>
            </a:extLst>
          </p:cNvPr>
          <p:cNvSpPr txBox="1"/>
          <p:nvPr/>
        </p:nvSpPr>
        <p:spPr>
          <a:xfrm>
            <a:off x="336000" y="1053325"/>
            <a:ext cx="10092602" cy="369332"/>
          </a:xfrm>
          <a:prstGeom prst="rect">
            <a:avLst/>
          </a:prstGeom>
          <a:noFill/>
        </p:spPr>
        <p:txBody>
          <a:bodyPr wrap="square" rtlCol="0">
            <a:spAutoFit/>
          </a:bodyPr>
          <a:lstStyle/>
          <a:p>
            <a:r>
              <a:rPr lang="ru-RU" sz="1800" dirty="0">
                <a:latin typeface="Gilroy Light"/>
                <a:ea typeface="Gilroy Light"/>
                <a:cs typeface="Gilroy Light"/>
                <a:sym typeface="Gilroy Light"/>
              </a:rPr>
              <a:t>На кого </a:t>
            </a:r>
            <a:r>
              <a:rPr lang="ru-RU" sz="1800" dirty="0" smtClean="0">
                <a:latin typeface="Gilroy Light"/>
                <a:ea typeface="Gilroy Light"/>
                <a:cs typeface="Gilroy Light"/>
                <a:sym typeface="Gilroy Light"/>
              </a:rPr>
              <a:t>ещё </a:t>
            </a:r>
            <a:r>
              <a:rPr lang="ru-RU" sz="1800" dirty="0">
                <a:latin typeface="Gilroy Light"/>
                <a:ea typeface="Gilroy Light"/>
                <a:cs typeface="Gilroy Light"/>
                <a:sym typeface="Gilroy Light"/>
              </a:rPr>
              <a:t>повлияет проект? Кто в </a:t>
            </a:r>
            <a:r>
              <a:rPr lang="ru-RU" sz="1800" dirty="0" smtClean="0">
                <a:latin typeface="Gilroy Light"/>
                <a:ea typeface="Gilroy Light"/>
                <a:cs typeface="Gilroy Light"/>
                <a:sym typeface="Gilroy Light"/>
              </a:rPr>
              <a:t>нём </a:t>
            </a:r>
            <a:r>
              <a:rPr lang="ru-RU" sz="1800" dirty="0">
                <a:latin typeface="Gilroy Light"/>
                <a:ea typeface="Gilroy Light"/>
                <a:cs typeface="Gilroy Light"/>
                <a:sym typeface="Gilroy Light"/>
              </a:rPr>
              <a:t>заинтересован или может оказать поддержку?</a:t>
            </a:r>
          </a:p>
        </p:txBody>
      </p:sp>
      <p:pic>
        <p:nvPicPr>
          <p:cNvPr id="8" name="Изображение" descr="Изображение"/>
          <p:cNvPicPr>
            <a:picLocks noChangeAspect="1"/>
          </p:cNvPicPr>
          <p:nvPr/>
        </p:nvPicPr>
        <p:blipFill>
          <a:blip r:embed="rId5"/>
          <a:stretch>
            <a:fillRect/>
          </a:stretch>
        </p:blipFill>
        <p:spPr>
          <a:xfrm>
            <a:off x="9809776" y="424656"/>
            <a:ext cx="2046224" cy="780252"/>
          </a:xfrm>
          <a:prstGeom prst="rect">
            <a:avLst/>
          </a:prstGeom>
          <a:ln w="12700">
            <a:miter lim="400000"/>
          </a:ln>
        </p:spPr>
      </p:pic>
      <p:pic>
        <p:nvPicPr>
          <p:cNvPr id="9" name="Изображение" descr="Изображение"/>
          <p:cNvPicPr>
            <a:picLocks noChangeAspect="1"/>
          </p:cNvPicPr>
          <p:nvPr/>
        </p:nvPicPr>
        <p:blipFill>
          <a:blip r:embed="rId6"/>
          <a:stretch>
            <a:fillRect/>
          </a:stretch>
        </p:blipFill>
        <p:spPr>
          <a:xfrm>
            <a:off x="404999" y="6178409"/>
            <a:ext cx="3445106" cy="472390"/>
          </a:xfrm>
          <a:prstGeom prst="rect">
            <a:avLst/>
          </a:prstGeom>
          <a:ln w="12700">
            <a:miter lim="400000"/>
          </a:ln>
        </p:spPr>
      </p:pic>
      <p:sp>
        <p:nvSpPr>
          <p:cNvPr id="10" name="Google Shape;300;p21"/>
          <p:cNvSpPr txBox="1"/>
          <p:nvPr/>
        </p:nvSpPr>
        <p:spPr>
          <a:xfrm>
            <a:off x="4046128" y="6380217"/>
            <a:ext cx="3425702"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1800">
                <a:solidFill>
                  <a:schemeClr val="accent2">
                    <a:lumOff val="21764"/>
                  </a:schemeClr>
                </a:solidFill>
                <a:latin typeface="Gilroy Light"/>
                <a:ea typeface="Gilroy Light"/>
                <a:cs typeface="Gilroy Light"/>
                <a:sym typeface="Gilroy Light"/>
              </a:defRPr>
            </a:lvl1pPr>
          </a:lstStyle>
          <a:p>
            <a:r>
              <a:rPr sz="1600" dirty="0">
                <a:solidFill>
                  <a:schemeClr val="bg1">
                    <a:lumMod val="65000"/>
                  </a:schemeClr>
                </a:solidFill>
              </a:rPr>
              <a:t>#</a:t>
            </a:r>
            <a:r>
              <a:rPr sz="1600" dirty="0" err="1">
                <a:solidFill>
                  <a:schemeClr val="bg1">
                    <a:lumMod val="65000"/>
                  </a:schemeClr>
                </a:solidFill>
              </a:rPr>
              <a:t>страну_меняют_люди</a:t>
            </a:r>
            <a:endParaRPr sz="1600" dirty="0">
              <a:solidFill>
                <a:schemeClr val="bg1">
                  <a:lumMod val="65000"/>
                </a:schemeClr>
              </a:solidFill>
            </a:endParaRPr>
          </a:p>
        </p:txBody>
      </p:sp>
      <p:cxnSp>
        <p:nvCxnSpPr>
          <p:cNvPr id="11" name="Google Shape;117;p5"/>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pic>
        <p:nvPicPr>
          <p:cNvPr id="24581" name="Picture 5" descr="https://modern-bakery-moscow.ru.messefrankfurt.com/content/dam/messefrankfurt-russia/modern-bakery-moscow/logopartners/%D0%9B%D0%BE%D0%B3%D0%BE%D1%82%D0%B8%D0%BF%20%D0%9C%D0%B8%D0%BD%D1%81%D0%B5%D0%BB%D1%8C%D1%85%D0%BE%D0%B7%D0%B0%20%D0%A0%D0%A4.jpg.transform/2560w/image.jpg"/>
          <p:cNvPicPr>
            <a:picLocks noChangeAspect="1" noChangeArrowheads="1"/>
          </p:cNvPicPr>
          <p:nvPr/>
        </p:nvPicPr>
        <p:blipFill>
          <a:blip r:embed="rId7"/>
          <a:srcRect/>
          <a:stretch>
            <a:fillRect/>
          </a:stretch>
        </p:blipFill>
        <p:spPr bwMode="auto">
          <a:xfrm>
            <a:off x="9046820" y="1654236"/>
            <a:ext cx="1379223" cy="1471350"/>
          </a:xfrm>
          <a:prstGeom prst="rect">
            <a:avLst/>
          </a:prstGeom>
          <a:noFill/>
        </p:spPr>
      </p:pic>
      <p:pic>
        <p:nvPicPr>
          <p:cNvPr id="24588" name="Picture 12"/>
          <p:cNvPicPr>
            <a:picLocks noChangeAspect="1" noChangeArrowheads="1"/>
          </p:cNvPicPr>
          <p:nvPr/>
        </p:nvPicPr>
        <p:blipFill>
          <a:blip r:embed="rId8"/>
          <a:srcRect/>
          <a:stretch>
            <a:fillRect/>
          </a:stretch>
        </p:blipFill>
        <p:spPr bwMode="auto">
          <a:xfrm>
            <a:off x="5542670" y="3412056"/>
            <a:ext cx="4410954" cy="1435991"/>
          </a:xfrm>
          <a:prstGeom prst="rect">
            <a:avLst/>
          </a:prstGeom>
          <a:noFill/>
          <a:ln w="9525">
            <a:noFill/>
            <a:miter lim="800000"/>
            <a:headEnd/>
            <a:tailEnd/>
          </a:ln>
        </p:spPr>
      </p:pic>
      <p:pic>
        <p:nvPicPr>
          <p:cNvPr id="24590" name="Picture 14" descr="https://www.s-vfu.ru/upload/iblock/fcb/fcbd67a04083606c0fe5224c7bb88704.png"/>
          <p:cNvPicPr>
            <a:picLocks noChangeAspect="1" noChangeArrowheads="1"/>
          </p:cNvPicPr>
          <p:nvPr/>
        </p:nvPicPr>
        <p:blipFill>
          <a:blip r:embed="rId9"/>
          <a:srcRect/>
          <a:stretch>
            <a:fillRect/>
          </a:stretch>
        </p:blipFill>
        <p:spPr bwMode="auto">
          <a:xfrm>
            <a:off x="5991572" y="1775054"/>
            <a:ext cx="2851669" cy="1437333"/>
          </a:xfrm>
          <a:prstGeom prst="rect">
            <a:avLst/>
          </a:prstGeom>
          <a:noFill/>
        </p:spPr>
      </p:pic>
      <p:pic>
        <p:nvPicPr>
          <p:cNvPr id="24595" name="Picture 19"/>
          <p:cNvPicPr>
            <a:picLocks noChangeAspect="1" noChangeArrowheads="1"/>
          </p:cNvPicPr>
          <p:nvPr/>
        </p:nvPicPr>
        <p:blipFill>
          <a:blip r:embed="rId10"/>
          <a:srcRect/>
          <a:stretch>
            <a:fillRect/>
          </a:stretch>
        </p:blipFill>
        <p:spPr bwMode="auto">
          <a:xfrm>
            <a:off x="8079972" y="5153891"/>
            <a:ext cx="3782688" cy="868248"/>
          </a:xfrm>
          <a:prstGeom prst="rect">
            <a:avLst/>
          </a:prstGeom>
          <a:noFill/>
          <a:ln w="9525">
            <a:noFill/>
            <a:miter lim="800000"/>
            <a:headEnd/>
            <a:tailEnd/>
          </a:ln>
        </p:spPr>
      </p:pic>
      <p:pic>
        <p:nvPicPr>
          <p:cNvPr id="24596" name="Picture 20"/>
          <p:cNvPicPr>
            <a:picLocks noChangeAspect="1" noChangeArrowheads="1"/>
          </p:cNvPicPr>
          <p:nvPr/>
        </p:nvPicPr>
        <p:blipFill>
          <a:blip r:embed="rId11"/>
          <a:srcRect/>
          <a:stretch>
            <a:fillRect/>
          </a:stretch>
        </p:blipFill>
        <p:spPr bwMode="auto">
          <a:xfrm>
            <a:off x="5994637" y="5151380"/>
            <a:ext cx="1764340" cy="841454"/>
          </a:xfrm>
          <a:prstGeom prst="rect">
            <a:avLst/>
          </a:prstGeom>
          <a:noFill/>
          <a:ln w="9525">
            <a:noFill/>
            <a:miter lim="800000"/>
            <a:headEnd/>
            <a:tailEnd/>
          </a:ln>
        </p:spPr>
      </p:pic>
      <p:pic>
        <p:nvPicPr>
          <p:cNvPr id="24598" name="Picture 22" descr="https://apkmedia.ru/wp-content/uploads/2021/01/%D0%90%D0%BA%D0%BA%D0%BE%D1%80.jpg"/>
          <p:cNvPicPr>
            <a:picLocks noChangeAspect="1" noChangeArrowheads="1"/>
          </p:cNvPicPr>
          <p:nvPr/>
        </p:nvPicPr>
        <p:blipFill>
          <a:blip r:embed="rId12"/>
          <a:srcRect/>
          <a:stretch>
            <a:fillRect/>
          </a:stretch>
        </p:blipFill>
        <p:spPr bwMode="auto">
          <a:xfrm>
            <a:off x="10117383" y="3530991"/>
            <a:ext cx="1762448" cy="1197033"/>
          </a:xfrm>
          <a:prstGeom prst="rect">
            <a:avLst/>
          </a:prstGeom>
          <a:noFill/>
        </p:spPr>
      </p:pic>
      <p:pic>
        <p:nvPicPr>
          <p:cNvPr id="3" name="Picture 5" descr="https://xn----7sbbgrnaabetoq4cya5d0ewd.xn--p1ai/wp-content/uploads/2021/03/oatos.png"/>
          <p:cNvPicPr>
            <a:picLocks noChangeAspect="1" noChangeArrowheads="1"/>
          </p:cNvPicPr>
          <p:nvPr/>
        </p:nvPicPr>
        <p:blipFill>
          <a:blip r:embed="rId13"/>
          <a:srcRect/>
          <a:stretch>
            <a:fillRect/>
          </a:stretch>
        </p:blipFill>
        <p:spPr bwMode="auto">
          <a:xfrm>
            <a:off x="10650083" y="1717088"/>
            <a:ext cx="1208991" cy="1208991"/>
          </a:xfrm>
          <a:prstGeom prst="rect">
            <a:avLst/>
          </a:prstGeom>
          <a:noFill/>
        </p:spPr>
      </p:pic>
      <p:sp>
        <p:nvSpPr>
          <p:cNvPr id="18" name="TextBox 17"/>
          <p:cNvSpPr txBox="1"/>
          <p:nvPr/>
        </p:nvSpPr>
        <p:spPr>
          <a:xfrm>
            <a:off x="337624" y="1463037"/>
            <a:ext cx="5528603" cy="4924425"/>
          </a:xfrm>
          <a:prstGeom prst="rect">
            <a:avLst/>
          </a:prstGeom>
          <a:noFill/>
        </p:spPr>
        <p:txBody>
          <a:bodyPr wrap="square" rtlCol="0">
            <a:spAutoFit/>
          </a:bodyPr>
          <a:lstStyle/>
          <a:p>
            <a:pPr marL="342900" indent="-342900">
              <a:buFont typeface="+mj-lt"/>
              <a:buAutoNum type="arabicPeriod"/>
            </a:pPr>
            <a:r>
              <a:rPr lang="ru-RU" sz="2000" spc="40" dirty="0" smtClean="0">
                <a:solidFill>
                  <a:schemeClr val="accent1">
                    <a:lumMod val="75000"/>
                  </a:schemeClr>
                </a:solidFill>
                <a:latin typeface="Impact" pitchFamily="34" charset="0"/>
              </a:rPr>
              <a:t>Президент РФ</a:t>
            </a:r>
          </a:p>
          <a:p>
            <a:pPr marL="342900" indent="-342900">
              <a:buFont typeface="+mj-lt"/>
              <a:buAutoNum type="arabicPeriod"/>
            </a:pPr>
            <a:r>
              <a:rPr lang="ru-RU" sz="2000" spc="40" dirty="0" smtClean="0">
                <a:solidFill>
                  <a:schemeClr val="accent1">
                    <a:lumMod val="75000"/>
                  </a:schemeClr>
                </a:solidFill>
                <a:latin typeface="Impact" pitchFamily="34" charset="0"/>
              </a:rPr>
              <a:t>Министерство науки и высшего образования РФ </a:t>
            </a:r>
          </a:p>
          <a:p>
            <a:pPr marL="342900" indent="-342900">
              <a:buFont typeface="+mj-lt"/>
              <a:buAutoNum type="arabicPeriod"/>
            </a:pPr>
            <a:r>
              <a:rPr lang="ru-RU" sz="2000" spc="40" dirty="0" smtClean="0">
                <a:solidFill>
                  <a:schemeClr val="accent1">
                    <a:lumMod val="75000"/>
                  </a:schemeClr>
                </a:solidFill>
                <a:latin typeface="Impact" pitchFamily="34" charset="0"/>
              </a:rPr>
              <a:t>Министерство сельского хозяйства РФ</a:t>
            </a:r>
          </a:p>
          <a:p>
            <a:pPr marL="342900" indent="-342900">
              <a:buFont typeface="+mj-lt"/>
              <a:buAutoNum type="arabicPeriod"/>
            </a:pPr>
            <a:r>
              <a:rPr lang="ru-RU" sz="2000" spc="40" dirty="0" smtClean="0">
                <a:solidFill>
                  <a:schemeClr val="accent1">
                    <a:lumMod val="75000"/>
                  </a:schemeClr>
                </a:solidFill>
                <a:latin typeface="Impact" pitchFamily="34" charset="0"/>
              </a:rPr>
              <a:t>ОА «Россельхозбанк» </a:t>
            </a:r>
          </a:p>
          <a:p>
            <a:pPr marL="342900" indent="-342900">
              <a:buFont typeface="+mj-lt"/>
              <a:buAutoNum type="arabicPeriod"/>
            </a:pPr>
            <a:r>
              <a:rPr lang="ru-RU" sz="2000" spc="40" dirty="0" smtClean="0">
                <a:solidFill>
                  <a:schemeClr val="accent1">
                    <a:lumMod val="75000"/>
                  </a:schemeClr>
                </a:solidFill>
                <a:latin typeface="Impact" pitchFamily="34" charset="0"/>
              </a:rPr>
              <a:t>Ассоциация крестьянских (фермерских) хозяйств и сельскохозяйственных кооперативов России (АККОР)</a:t>
            </a:r>
          </a:p>
          <a:p>
            <a:pPr marL="342900" indent="-342900">
              <a:buFont typeface="+mj-lt"/>
              <a:buAutoNum type="arabicPeriod"/>
            </a:pPr>
            <a:r>
              <a:rPr lang="ru-RU" sz="2000" spc="40" dirty="0" smtClean="0">
                <a:solidFill>
                  <a:schemeClr val="accent1">
                    <a:lumMod val="75000"/>
                  </a:schemeClr>
                </a:solidFill>
                <a:latin typeface="Impact" pitchFamily="34" charset="0"/>
              </a:rPr>
              <a:t>ООО «Союз садоводов России»</a:t>
            </a:r>
          </a:p>
          <a:p>
            <a:pPr marL="342900" indent="-342900">
              <a:buFont typeface="+mj-lt"/>
              <a:buAutoNum type="arabicPeriod"/>
            </a:pPr>
            <a:r>
              <a:rPr lang="ru-RU" sz="2000" spc="40" dirty="0" smtClean="0">
                <a:solidFill>
                  <a:schemeClr val="accent1">
                    <a:lumMod val="75000"/>
                  </a:schemeClr>
                </a:solidFill>
                <a:latin typeface="Impact" pitchFamily="34" charset="0"/>
              </a:rPr>
              <a:t>ООО «Союз пенсионеров России»</a:t>
            </a:r>
          </a:p>
          <a:p>
            <a:pPr marL="342900" indent="-342900">
              <a:buFont typeface="+mj-lt"/>
              <a:buAutoNum type="arabicPeriod"/>
            </a:pPr>
            <a:r>
              <a:rPr lang="ru-RU" sz="2000" spc="40" dirty="0" smtClean="0">
                <a:solidFill>
                  <a:schemeClr val="accent1">
                    <a:lumMod val="75000"/>
                  </a:schemeClr>
                </a:solidFill>
                <a:latin typeface="Impact" pitchFamily="34" charset="0"/>
              </a:rPr>
              <a:t>Главы администраций МО, депутаты</a:t>
            </a:r>
          </a:p>
          <a:p>
            <a:pPr marL="342900" indent="-342900">
              <a:buFont typeface="+mj-lt"/>
              <a:buAutoNum type="arabicPeriod"/>
            </a:pPr>
            <a:r>
              <a:rPr lang="ru-RU" sz="2000" spc="40" dirty="0" smtClean="0">
                <a:solidFill>
                  <a:schemeClr val="accent1">
                    <a:lumMod val="75000"/>
                  </a:schemeClr>
                </a:solidFill>
                <a:latin typeface="Impact" pitchFamily="34" charset="0"/>
              </a:rPr>
              <a:t>Комитеты по развитию местного самоуправления в РФ</a:t>
            </a:r>
          </a:p>
          <a:p>
            <a:pPr marL="342900" indent="-342900">
              <a:buFont typeface="+mj-lt"/>
              <a:buAutoNum type="arabicPeriod"/>
            </a:pPr>
            <a:r>
              <a:rPr lang="ru-RU" sz="2000" spc="40" dirty="0" smtClean="0">
                <a:solidFill>
                  <a:schemeClr val="accent1">
                    <a:lumMod val="75000"/>
                  </a:schemeClr>
                </a:solidFill>
                <a:latin typeface="Impact" pitchFamily="34" charset="0"/>
              </a:rPr>
              <a:t>Общенациональная ассоциация ТОС</a:t>
            </a:r>
          </a:p>
          <a:p>
            <a:pPr marL="342900" indent="-342900">
              <a:buFont typeface="+mj-lt"/>
              <a:buAutoNum type="arabicPeriod"/>
            </a:pPr>
            <a:r>
              <a:rPr lang="ru-RU" sz="2000" spc="40" dirty="0" smtClean="0">
                <a:solidFill>
                  <a:schemeClr val="accent1">
                    <a:lumMod val="75000"/>
                  </a:schemeClr>
                </a:solidFill>
                <a:latin typeface="Impact" pitchFamily="34" charset="0"/>
              </a:rPr>
              <a:t>Фонд «Анастасия», движение «ЗКР» </a:t>
            </a:r>
            <a:r>
              <a:rPr lang="ru-RU" sz="2000" b="1" spc="40" dirty="0" smtClean="0">
                <a:solidFill>
                  <a:schemeClr val="accent1">
                    <a:lumMod val="75000"/>
                  </a:schemeClr>
                </a:solidFill>
                <a:latin typeface="+mn-lt"/>
              </a:rPr>
              <a:t>(</a:t>
            </a:r>
            <a:r>
              <a:rPr lang="ru-RU" sz="2000" spc="40" dirty="0" smtClean="0">
                <a:solidFill>
                  <a:schemeClr val="accent1">
                    <a:lumMod val="75000"/>
                  </a:schemeClr>
                </a:solidFill>
                <a:latin typeface="Impact" pitchFamily="34" charset="0"/>
              </a:rPr>
              <a:t>СРП</a:t>
            </a:r>
            <a:r>
              <a:rPr lang="ru-RU" sz="2000" b="1" spc="40" dirty="0" smtClean="0">
                <a:solidFill>
                  <a:schemeClr val="accent1">
                    <a:lumMod val="75000"/>
                  </a:schemeClr>
                </a:solidFill>
                <a:latin typeface="+mn-lt"/>
              </a:rPr>
              <a:t>)</a:t>
            </a:r>
            <a:r>
              <a:rPr lang="ru-RU" sz="2000" spc="40" dirty="0" smtClean="0">
                <a:solidFill>
                  <a:schemeClr val="accent1">
                    <a:lumMod val="75000"/>
                  </a:schemeClr>
                </a:solidFill>
                <a:latin typeface="Impact" pitchFamily="34" charset="0"/>
              </a:rPr>
              <a:t> </a:t>
            </a:r>
          </a:p>
          <a:p>
            <a:endParaRPr lang="ru-RU" dirty="0"/>
          </a:p>
        </p:txBody>
      </p:sp>
    </p:spTree>
    <p:extLst>
      <p:ext uri="{BB962C8B-B14F-4D97-AF65-F5344CB8AC3E}">
        <p14:creationId xmlns="" xmlns:p14="http://schemas.microsoft.com/office/powerpoint/2010/main" val="40288144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28"/>
          <p:cNvSpPr txBox="1">
            <a:spLocks noGrp="1"/>
          </p:cNvSpPr>
          <p:nvPr>
            <p:ph type="title"/>
          </p:nvPr>
        </p:nvSpPr>
        <p:spPr>
          <a:xfrm>
            <a:off x="336000" y="451782"/>
            <a:ext cx="10151415" cy="726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33A1D8"/>
              </a:buClr>
              <a:buSzPts val="4800"/>
              <a:buNone/>
            </a:pPr>
            <a:r>
              <a:rPr lang="ru-RU" sz="4800" cap="none" dirty="0">
                <a:solidFill>
                  <a:srgbClr val="33A1D8"/>
                </a:solidFill>
                <a:latin typeface="Impact" pitchFamily="34" charset="0"/>
                <a:sym typeface="Arial"/>
              </a:rPr>
              <a:t>ТЕКУЩАЯ СТАДИЯ ПРОЕКТА</a:t>
            </a:r>
            <a:endParaRPr sz="4800" cap="none">
              <a:solidFill>
                <a:srgbClr val="33A1D8"/>
              </a:solidFill>
              <a:latin typeface="Impact" pitchFamily="34" charset="0"/>
              <a:sym typeface="Arial"/>
            </a:endParaRPr>
          </a:p>
        </p:txBody>
      </p:sp>
      <p:sp>
        <p:nvSpPr>
          <p:cNvPr id="365" name="Google Shape;365;p28"/>
          <p:cNvSpPr txBox="1"/>
          <p:nvPr/>
        </p:nvSpPr>
        <p:spPr>
          <a:xfrm>
            <a:off x="339109" y="1440218"/>
            <a:ext cx="11468100" cy="123106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000000"/>
              </a:buClr>
              <a:buSzPts val="1800"/>
              <a:buFont typeface="Arial"/>
              <a:buAutoNum type="arabicPeriod"/>
            </a:pPr>
            <a:r>
              <a:rPr lang="ru-RU" b="0" i="0" u="none" strike="noStrike" cap="none" dirty="0">
                <a:solidFill>
                  <a:srgbClr val="000000"/>
                </a:solidFill>
                <a:latin typeface="Arial"/>
                <a:ea typeface="Arial"/>
                <a:cs typeface="Arial"/>
                <a:sym typeface="Arial"/>
              </a:rPr>
              <a:t>Идея </a:t>
            </a:r>
            <a:endParaRPr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800"/>
              <a:buFont typeface="Arial"/>
              <a:buAutoNum type="arabicPeriod"/>
            </a:pPr>
            <a:r>
              <a:rPr lang="ru-RU" b="0" i="0" u="none" strike="noStrike" cap="none" dirty="0">
                <a:solidFill>
                  <a:srgbClr val="000000"/>
                </a:solidFill>
                <a:latin typeface="Arial"/>
                <a:ea typeface="Arial"/>
                <a:cs typeface="Arial"/>
                <a:sym typeface="Arial"/>
              </a:rPr>
              <a:t>Наличие прототипа / макета/ опытного образца </a:t>
            </a:r>
            <a:endParaRPr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800"/>
              <a:buFont typeface="Arial"/>
              <a:buAutoNum type="arabicPeriod"/>
            </a:pPr>
            <a:r>
              <a:rPr lang="ru-RU" b="0" i="0" u="none" strike="noStrike" cap="none" dirty="0">
                <a:solidFill>
                  <a:srgbClr val="000000"/>
                </a:solidFill>
                <a:latin typeface="Arial"/>
                <a:ea typeface="Arial"/>
                <a:cs typeface="Arial"/>
                <a:sym typeface="Arial"/>
              </a:rPr>
              <a:t>Наличие экспертизы / поддержки / договоренностей / ресурсной базы </a:t>
            </a:r>
            <a:endParaRPr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800"/>
              <a:buFont typeface="Arial"/>
              <a:buAutoNum type="arabicPeriod"/>
            </a:pPr>
            <a:r>
              <a:rPr lang="ru-RU" b="0" i="0" u="none" strike="noStrike" cap="none" dirty="0">
                <a:solidFill>
                  <a:srgbClr val="000000"/>
                </a:solidFill>
                <a:latin typeface="Arial"/>
                <a:ea typeface="Arial"/>
                <a:cs typeface="Arial"/>
                <a:sym typeface="Arial"/>
              </a:rPr>
              <a:t>Реализованный пилот или локальное внедрение </a:t>
            </a:r>
            <a:endParaRPr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800"/>
              <a:buFont typeface="Arial"/>
              <a:buAutoNum type="arabicPeriod"/>
            </a:pPr>
            <a:r>
              <a:rPr lang="ru-RU" sz="1800" b="1" i="0" u="none" strike="noStrike" cap="none" dirty="0">
                <a:solidFill>
                  <a:srgbClr val="000000"/>
                </a:solidFill>
                <a:latin typeface="Arial"/>
                <a:ea typeface="Arial"/>
                <a:cs typeface="Arial"/>
                <a:sym typeface="Arial"/>
              </a:rPr>
              <a:t>Готовность передачи в </a:t>
            </a:r>
            <a:r>
              <a:rPr lang="ru-RU" sz="1800" b="1" i="0" u="none" strike="noStrike" cap="none" dirty="0" smtClean="0">
                <a:solidFill>
                  <a:srgbClr val="000000"/>
                </a:solidFill>
                <a:latin typeface="Arial"/>
                <a:ea typeface="Arial"/>
                <a:cs typeface="Arial"/>
                <a:sym typeface="Arial"/>
              </a:rPr>
              <a:t>производство +</a:t>
            </a:r>
            <a:endParaRPr sz="1800" b="1" i="0" u="none" strike="noStrike" cap="none" dirty="0">
              <a:solidFill>
                <a:srgbClr val="000000"/>
              </a:solidFill>
              <a:latin typeface="Arial"/>
              <a:ea typeface="Arial"/>
              <a:cs typeface="Arial"/>
              <a:sym typeface="Arial"/>
            </a:endParaRPr>
          </a:p>
        </p:txBody>
      </p:sp>
      <p:pic>
        <p:nvPicPr>
          <p:cNvPr id="366" name="Google Shape;366;p28" descr="Изображение"/>
          <p:cNvPicPr preferRelativeResize="0"/>
          <p:nvPr/>
        </p:nvPicPr>
        <p:blipFill rotWithShape="1">
          <a:blip r:embed="rId3">
            <a:alphaModFix/>
          </a:blip>
          <a:srcRect/>
          <a:stretch/>
        </p:blipFill>
        <p:spPr>
          <a:xfrm>
            <a:off x="9809776" y="424656"/>
            <a:ext cx="2046224" cy="780252"/>
          </a:xfrm>
          <a:prstGeom prst="rect">
            <a:avLst/>
          </a:prstGeom>
          <a:noFill/>
          <a:ln>
            <a:noFill/>
          </a:ln>
        </p:spPr>
      </p:pic>
      <p:pic>
        <p:nvPicPr>
          <p:cNvPr id="367" name="Google Shape;367;p28" descr="Изображение"/>
          <p:cNvPicPr preferRelativeResize="0"/>
          <p:nvPr/>
        </p:nvPicPr>
        <p:blipFill rotWithShape="1">
          <a:blip r:embed="rId4">
            <a:alphaModFix/>
          </a:blip>
          <a:srcRect/>
          <a:stretch/>
        </p:blipFill>
        <p:spPr>
          <a:xfrm>
            <a:off x="404999" y="6178409"/>
            <a:ext cx="3445106" cy="472390"/>
          </a:xfrm>
          <a:prstGeom prst="rect">
            <a:avLst/>
          </a:prstGeom>
          <a:noFill/>
          <a:ln>
            <a:noFill/>
          </a:ln>
        </p:spPr>
      </p:pic>
      <p:sp>
        <p:nvSpPr>
          <p:cNvPr id="368" name="Google Shape;368;p28"/>
          <p:cNvSpPr txBox="1"/>
          <p:nvPr/>
        </p:nvSpPr>
        <p:spPr>
          <a:xfrm>
            <a:off x="4611393" y="6363591"/>
            <a:ext cx="3425702"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369" name="Google Shape;369;p28"/>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pic>
        <p:nvPicPr>
          <p:cNvPr id="8" name="Рисунок 7" descr="КООПСЕТЬ_8-904-637-5740_www.gektar78.ru__870x240__v1.jpg"/>
          <p:cNvPicPr>
            <a:picLocks noChangeAspect="1"/>
          </p:cNvPicPr>
          <p:nvPr/>
        </p:nvPicPr>
        <p:blipFill>
          <a:blip r:embed="rId5"/>
          <a:stretch>
            <a:fillRect/>
          </a:stretch>
        </p:blipFill>
        <p:spPr>
          <a:xfrm>
            <a:off x="0" y="2722726"/>
            <a:ext cx="12192000" cy="3363310"/>
          </a:xfrm>
          <a:prstGeom prst="rect">
            <a:avLst/>
          </a:prstGeom>
        </p:spPr>
      </p:pic>
      <p:sp>
        <p:nvSpPr>
          <p:cNvPr id="9" name="Google Shape;332;p26"/>
          <p:cNvSpPr txBox="1"/>
          <p:nvPr/>
        </p:nvSpPr>
        <p:spPr>
          <a:xfrm>
            <a:off x="336000" y="1053325"/>
            <a:ext cx="1009260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600" b="1" i="0" u="none" strike="noStrike" cap="none" dirty="0" smtClean="0">
                <a:solidFill>
                  <a:srgbClr val="FF0000"/>
                </a:solidFill>
                <a:latin typeface="Arial"/>
                <a:ea typeface="Arial"/>
                <a:cs typeface="Arial"/>
                <a:sym typeface="Arial"/>
              </a:rPr>
              <a:t>Готовность передачи в производство!</a:t>
            </a:r>
            <a:endParaRPr sz="1600" b="1" i="0" u="none" strike="noStrike" cap="none">
              <a:solidFill>
                <a:srgbClr val="FF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29"/>
          <p:cNvSpPr txBox="1">
            <a:spLocks noGrp="1"/>
          </p:cNvSpPr>
          <p:nvPr>
            <p:ph type="title"/>
          </p:nvPr>
        </p:nvSpPr>
        <p:spPr>
          <a:xfrm>
            <a:off x="336000" y="451782"/>
            <a:ext cx="10151415" cy="726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33A1D8"/>
              </a:buClr>
              <a:buSzPts val="4800"/>
              <a:buNone/>
            </a:pPr>
            <a:r>
              <a:rPr lang="ru-RU" sz="4800" cap="none" dirty="0">
                <a:solidFill>
                  <a:srgbClr val="33A1D8"/>
                </a:solidFill>
                <a:latin typeface="Impact" pitchFamily="34" charset="0"/>
                <a:sym typeface="Arial"/>
              </a:rPr>
              <a:t>ПЛАН РЕАЛИЗАЦИИ ПРОЕКТА</a:t>
            </a:r>
            <a:endParaRPr sz="4800" cap="none">
              <a:solidFill>
                <a:srgbClr val="33A1D8"/>
              </a:solidFill>
              <a:latin typeface="Impact" pitchFamily="34" charset="0"/>
              <a:sym typeface="Arial"/>
            </a:endParaRPr>
          </a:p>
        </p:txBody>
      </p:sp>
      <p:sp>
        <p:nvSpPr>
          <p:cNvPr id="375" name="Google Shape;375;p2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Clr>
                <a:srgbClr val="000000"/>
              </a:buClr>
              <a:buSzPts val="2200"/>
              <a:buNone/>
            </a:pPr>
            <a:endParaRPr sz="2000">
              <a:solidFill>
                <a:srgbClr val="434343"/>
              </a:solidFill>
              <a:latin typeface="Arial"/>
              <a:ea typeface="Arial"/>
              <a:cs typeface="Arial"/>
              <a:sym typeface="Arial"/>
            </a:endParaRPr>
          </a:p>
          <a:p>
            <a:pPr marL="0" lvl="0" indent="0" algn="l" rtl="0">
              <a:lnSpc>
                <a:spcPct val="115000"/>
              </a:lnSpc>
              <a:spcBef>
                <a:spcPts val="0"/>
              </a:spcBef>
              <a:spcAft>
                <a:spcPts val="0"/>
              </a:spcAft>
              <a:buClr>
                <a:srgbClr val="000000"/>
              </a:buClr>
              <a:buSzPts val="2200"/>
              <a:buNone/>
            </a:pPr>
            <a:endParaRPr sz="2000">
              <a:solidFill>
                <a:srgbClr val="434343"/>
              </a:solidFill>
            </a:endParaRPr>
          </a:p>
        </p:txBody>
      </p:sp>
      <p:sp>
        <p:nvSpPr>
          <p:cNvPr id="376" name="Google Shape;376;p29"/>
          <p:cNvSpPr txBox="1"/>
          <p:nvPr/>
        </p:nvSpPr>
        <p:spPr>
          <a:xfrm>
            <a:off x="336000" y="1053325"/>
            <a:ext cx="1009260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800" b="0" i="0" u="none" strike="noStrike" cap="none">
                <a:solidFill>
                  <a:srgbClr val="000000"/>
                </a:solidFill>
                <a:latin typeface="Arial"/>
                <a:ea typeface="Arial"/>
                <a:cs typeface="Arial"/>
                <a:sym typeface="Arial"/>
              </a:rPr>
              <a:t>Основные этапы и контрольные точки, ведущие к промежуточным и конечным результатам</a:t>
            </a:r>
            <a:endParaRPr sz="1400" b="0" i="0" u="none" strike="noStrike" cap="none">
              <a:solidFill>
                <a:srgbClr val="000000"/>
              </a:solidFill>
              <a:latin typeface="Arial"/>
              <a:ea typeface="Arial"/>
              <a:cs typeface="Arial"/>
              <a:sym typeface="Arial"/>
            </a:endParaRPr>
          </a:p>
        </p:txBody>
      </p:sp>
      <p:pic>
        <p:nvPicPr>
          <p:cNvPr id="377" name="Google Shape;377;p29" descr="Изображение"/>
          <p:cNvPicPr preferRelativeResize="0"/>
          <p:nvPr/>
        </p:nvPicPr>
        <p:blipFill rotWithShape="1">
          <a:blip r:embed="rId3">
            <a:alphaModFix/>
          </a:blip>
          <a:srcRect/>
          <a:stretch/>
        </p:blipFill>
        <p:spPr>
          <a:xfrm>
            <a:off x="9809776" y="424656"/>
            <a:ext cx="2046224" cy="780252"/>
          </a:xfrm>
          <a:prstGeom prst="rect">
            <a:avLst/>
          </a:prstGeom>
          <a:noFill/>
          <a:ln>
            <a:noFill/>
          </a:ln>
        </p:spPr>
      </p:pic>
      <p:pic>
        <p:nvPicPr>
          <p:cNvPr id="378" name="Google Shape;378;p29" descr="Изображение"/>
          <p:cNvPicPr preferRelativeResize="0"/>
          <p:nvPr/>
        </p:nvPicPr>
        <p:blipFill rotWithShape="1">
          <a:blip r:embed="rId4">
            <a:alphaModFix/>
          </a:blip>
          <a:srcRect/>
          <a:stretch/>
        </p:blipFill>
        <p:spPr>
          <a:xfrm>
            <a:off x="404999" y="6178409"/>
            <a:ext cx="3445106" cy="472390"/>
          </a:xfrm>
          <a:prstGeom prst="rect">
            <a:avLst/>
          </a:prstGeom>
          <a:noFill/>
          <a:ln>
            <a:noFill/>
          </a:ln>
        </p:spPr>
      </p:pic>
      <p:sp>
        <p:nvSpPr>
          <p:cNvPr id="379" name="Google Shape;379;p29"/>
          <p:cNvSpPr txBox="1"/>
          <p:nvPr/>
        </p:nvSpPr>
        <p:spPr>
          <a:xfrm>
            <a:off x="4611393" y="6363591"/>
            <a:ext cx="3425702"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380" name="Google Shape;380;p29"/>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graphicFrame>
        <p:nvGraphicFramePr>
          <p:cNvPr id="381" name="Google Shape;381;p29"/>
          <p:cNvGraphicFramePr/>
          <p:nvPr/>
        </p:nvGraphicFramePr>
        <p:xfrm>
          <a:off x="678612" y="2033486"/>
          <a:ext cx="10834800" cy="3921525"/>
        </p:xfrm>
        <a:graphic>
          <a:graphicData uri="http://schemas.openxmlformats.org/drawingml/2006/table">
            <a:tbl>
              <a:tblPr firstRow="1" bandRow="1">
                <a:noFill/>
                <a:tableStyleId>{31BC7522-53C9-4387-A8EC-A7B0865E2FD8}</a:tableStyleId>
              </a:tblPr>
              <a:tblGrid>
                <a:gridCol w="1805800"/>
                <a:gridCol w="1805800"/>
                <a:gridCol w="1812800"/>
                <a:gridCol w="1798800"/>
                <a:gridCol w="1805800"/>
                <a:gridCol w="1805800"/>
              </a:tblGrid>
              <a:tr h="3139800">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91450" marR="91450" marT="45725" marB="45725">
                    <a:solidFill>
                      <a:srgbClr val="F2F2F2"/>
                    </a:solidFill>
                  </a:tcPr>
                </a:tc>
              </a:tr>
              <a:tr h="781725">
                <a:tc>
                  <a:txBody>
                    <a:bodyPr/>
                    <a:lstStyle/>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0000"/>
                          </a:solidFill>
                          <a:latin typeface="Arial"/>
                          <a:ea typeface="Arial"/>
                          <a:cs typeface="Arial"/>
                          <a:sym typeface="Arial"/>
                        </a:rPr>
                        <a:t>Июль</a:t>
                      </a:r>
                      <a:endParaRPr sz="1400" u="none" strike="noStrike" cap="none"/>
                    </a:p>
                  </a:txBody>
                  <a:tcPr marL="91450" marR="91450" marT="45725" marB="45725" anchor="ctr">
                    <a:solidFill>
                      <a:srgbClr val="F2F2F2"/>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0000"/>
                          </a:solidFill>
                          <a:latin typeface="Arial"/>
                          <a:ea typeface="Arial"/>
                          <a:cs typeface="Arial"/>
                          <a:sym typeface="Arial"/>
                        </a:rPr>
                        <a:t>Август </a:t>
                      </a:r>
                      <a:endParaRPr sz="1400" u="none" strike="noStrike" cap="none"/>
                    </a:p>
                  </a:txBody>
                  <a:tcPr marL="91450" marR="91450" marT="45725" marB="45725" anchor="ctr">
                    <a:solidFill>
                      <a:srgbClr val="F2F2F2"/>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0000"/>
                          </a:solidFill>
                          <a:latin typeface="Arial"/>
                          <a:ea typeface="Arial"/>
                          <a:cs typeface="Arial"/>
                          <a:sym typeface="Arial"/>
                        </a:rPr>
                        <a:t>Сентябрь </a:t>
                      </a:r>
                      <a:endParaRPr sz="1400" u="none" strike="noStrike" cap="none"/>
                    </a:p>
                  </a:txBody>
                  <a:tcPr marL="91450" marR="91450" marT="45725" marB="45725" anchor="ctr">
                    <a:solidFill>
                      <a:srgbClr val="F2F2F2"/>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0000"/>
                          </a:solidFill>
                          <a:latin typeface="Arial"/>
                          <a:ea typeface="Arial"/>
                          <a:cs typeface="Arial"/>
                          <a:sym typeface="Arial"/>
                        </a:rPr>
                        <a:t>Октябрь </a:t>
                      </a:r>
                      <a:endParaRPr sz="1400" u="none" strike="noStrike" cap="none"/>
                    </a:p>
                  </a:txBody>
                  <a:tcPr marL="91450" marR="91450" marT="45725" marB="45725" anchor="ctr">
                    <a:solidFill>
                      <a:srgbClr val="F2F2F2"/>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0000"/>
                          </a:solidFill>
                          <a:latin typeface="Arial"/>
                          <a:ea typeface="Arial"/>
                          <a:cs typeface="Arial"/>
                          <a:sym typeface="Arial"/>
                        </a:rPr>
                        <a:t>Ноябрь </a:t>
                      </a:r>
                      <a:endParaRPr sz="1400" u="none" strike="noStrike" cap="none"/>
                    </a:p>
                  </a:txBody>
                  <a:tcPr marL="91450" marR="91450" marT="45725" marB="45725" anchor="ctr">
                    <a:solidFill>
                      <a:srgbClr val="F2F2F2"/>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0000"/>
                          </a:solidFill>
                          <a:latin typeface="Arial"/>
                          <a:ea typeface="Arial"/>
                          <a:cs typeface="Arial"/>
                          <a:sym typeface="Arial"/>
                        </a:rPr>
                        <a:t>Декабрь </a:t>
                      </a:r>
                      <a:endParaRPr sz="1400" u="none" strike="noStrike" cap="none"/>
                    </a:p>
                  </a:txBody>
                  <a:tcPr marL="91450" marR="91450" marT="45725" marB="45725" anchor="ctr">
                    <a:solidFill>
                      <a:srgbClr val="F2F2F2"/>
                    </a:solidFill>
                  </a:tcPr>
                </a:tc>
              </a:tr>
            </a:tbl>
          </a:graphicData>
        </a:graphic>
      </p:graphicFrame>
      <p:sp>
        <p:nvSpPr>
          <p:cNvPr id="382" name="Google Shape;382;p29"/>
          <p:cNvSpPr txBox="1"/>
          <p:nvPr/>
        </p:nvSpPr>
        <p:spPr>
          <a:xfrm>
            <a:off x="4603630" y="1478438"/>
            <a:ext cx="298474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ru-RU" sz="2400" b="1" i="0" u="none" strike="noStrike" cap="none">
                <a:solidFill>
                  <a:srgbClr val="33A1D8"/>
                </a:solidFill>
                <a:latin typeface="Arial"/>
                <a:ea typeface="Arial"/>
                <a:cs typeface="Arial"/>
                <a:sym typeface="Arial"/>
              </a:rPr>
              <a:t>2022 ГОД</a:t>
            </a:r>
            <a:endParaRPr sz="1400" b="0" i="0" u="none" strike="noStrike" cap="none">
              <a:solidFill>
                <a:srgbClr val="000000"/>
              </a:solidFill>
              <a:latin typeface="Arial"/>
              <a:ea typeface="Arial"/>
              <a:cs typeface="Arial"/>
              <a:sym typeface="Arial"/>
            </a:endParaRPr>
          </a:p>
        </p:txBody>
      </p:sp>
      <p:sp>
        <p:nvSpPr>
          <p:cNvPr id="383" name="Google Shape;383;p29"/>
          <p:cNvSpPr txBox="1"/>
          <p:nvPr/>
        </p:nvSpPr>
        <p:spPr>
          <a:xfrm>
            <a:off x="2484400" y="3643588"/>
            <a:ext cx="3292800" cy="1261854"/>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RU" dirty="0"/>
              <a:t>доработка мобильной версии информационного </a:t>
            </a:r>
            <a:r>
              <a:rPr lang="ru-RU" dirty="0" smtClean="0"/>
              <a:t>ресурса </a:t>
            </a:r>
            <a:r>
              <a:rPr lang="ru-RU" dirty="0"/>
              <a:t>(август-сентябрь</a:t>
            </a:r>
            <a:r>
              <a:rPr lang="ru-RU" dirty="0" smtClean="0"/>
              <a:t>) запуск отдельных сервисов, их объединение на единой базе.</a:t>
            </a:r>
            <a:endParaRPr dirty="0"/>
          </a:p>
        </p:txBody>
      </p:sp>
      <p:sp>
        <p:nvSpPr>
          <p:cNvPr id="384" name="Google Shape;384;p29"/>
          <p:cNvSpPr txBox="1"/>
          <p:nvPr/>
        </p:nvSpPr>
        <p:spPr>
          <a:xfrm>
            <a:off x="838200" y="4155775"/>
            <a:ext cx="17016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RU" dirty="0"/>
              <a:t>Акселератор Архипелаг (июль)</a:t>
            </a:r>
            <a:endParaRPr/>
          </a:p>
        </p:txBody>
      </p:sp>
      <p:sp>
        <p:nvSpPr>
          <p:cNvPr id="385" name="Google Shape;385;p29"/>
          <p:cNvSpPr txBox="1"/>
          <p:nvPr/>
        </p:nvSpPr>
        <p:spPr>
          <a:xfrm>
            <a:off x="5928275" y="3216575"/>
            <a:ext cx="3632400" cy="831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RU" dirty="0"/>
              <a:t>Реализация пилотных проектов. Поселения Ленинградской области и другие. (октябрь-декабрь)</a:t>
            </a:r>
            <a:endParaRPr/>
          </a:p>
        </p:txBody>
      </p:sp>
      <p:sp>
        <p:nvSpPr>
          <p:cNvPr id="386" name="Google Shape;386;p29"/>
          <p:cNvSpPr txBox="1"/>
          <p:nvPr/>
        </p:nvSpPr>
        <p:spPr>
          <a:xfrm>
            <a:off x="9258600" y="2587275"/>
            <a:ext cx="2254800" cy="1046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ru-RU"/>
              <a:t>расширение функционала, перечня предоставляемых услуг (декабрь и далее)</a:t>
            </a:r>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aphicFrame>
        <p:nvGraphicFramePr>
          <p:cNvPr id="2" name="Объект 1" hidden="1"/>
          <p:cNvGraphicFramePr>
            <a:graphicFrameLocks noChangeAspect="1"/>
          </p:cNvGraphicFramePr>
          <p:nvPr/>
        </p:nvGraphicFramePr>
        <p:xfrm>
          <a:off x="1588" y="1588"/>
          <a:ext cx="1588" cy="1588"/>
        </p:xfrm>
        <a:graphic>
          <a:graphicData uri="http://schemas.openxmlformats.org/presentationml/2006/ole">
            <p:oleObj spid="_x0000_s112642" name="Слайд think-cell" r:id="rId4" imgW="360" imgH="360" progId="">
              <p:embed/>
            </p:oleObj>
          </a:graphicData>
        </a:graphic>
      </p:graphicFrame>
      <p:sp>
        <p:nvSpPr>
          <p:cNvPr id="138" name="Google Shape;138;p8"/>
          <p:cNvSpPr txBox="1">
            <a:spLocks noGrp="1"/>
          </p:cNvSpPr>
          <p:nvPr>
            <p:ph type="title"/>
          </p:nvPr>
        </p:nvSpPr>
        <p:spPr>
          <a:xfrm>
            <a:off x="336000" y="451782"/>
            <a:ext cx="10151415" cy="726000"/>
          </a:xfrm>
          <a:prstGeom prst="rect">
            <a:avLst/>
          </a:prstGeom>
          <a:noFill/>
          <a:ln>
            <a:noFill/>
          </a:ln>
        </p:spPr>
        <p:txBody>
          <a:bodyPr spcFirstLastPara="1" wrap="square" lIns="91425" tIns="45700" rIns="91425" bIns="45700" anchor="b" anchorCtr="0">
            <a:noAutofit/>
          </a:bodyPr>
          <a:lstStyle/>
          <a:p>
            <a:pPr lvl="0" defTabSz="1161825" hangingPunct="0">
              <a:lnSpc>
                <a:spcPct val="100000"/>
              </a:lnSpc>
              <a:buClrTx/>
              <a:buSzTx/>
            </a:pPr>
            <a:r>
              <a:rPr lang="ru-RU" sz="4800" cap="all" spc="30" dirty="0">
                <a:solidFill>
                  <a:srgbClr val="33A1D8"/>
                </a:solidFill>
                <a:latin typeface="Impact" pitchFamily="34" charset="0"/>
                <a:ea typeface="Gilroy Light"/>
                <a:cs typeface="Gilroy Light"/>
              </a:rPr>
              <a:t>План реализации проекта</a:t>
            </a:r>
            <a:endParaRPr sz="4800" cap="all" spc="30" dirty="0">
              <a:solidFill>
                <a:srgbClr val="33A1D8"/>
              </a:solidFill>
              <a:latin typeface="Impact" pitchFamily="34" charset="0"/>
              <a:ea typeface="Gilroy Light"/>
              <a:cs typeface="Gilroy Light"/>
            </a:endParaRPr>
          </a:p>
        </p:txBody>
      </p:sp>
      <p:sp>
        <p:nvSpPr>
          <p:cNvPr id="139" name="Google Shape;139;p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Clr>
                <a:srgbClr val="000000"/>
              </a:buClr>
              <a:buSzPts val="2200"/>
              <a:buNone/>
            </a:pPr>
            <a:endParaRPr sz="2000" dirty="0">
              <a:solidFill>
                <a:srgbClr val="434343"/>
              </a:solidFill>
              <a:latin typeface="Arial"/>
              <a:ea typeface="Arial"/>
              <a:cs typeface="Arial"/>
              <a:sym typeface="Arial"/>
            </a:endParaRPr>
          </a:p>
          <a:p>
            <a:pPr marL="0" lvl="0" indent="0" algn="l" rtl="0">
              <a:lnSpc>
                <a:spcPct val="115000"/>
              </a:lnSpc>
              <a:spcBef>
                <a:spcPts val="0"/>
              </a:spcBef>
              <a:spcAft>
                <a:spcPts val="0"/>
              </a:spcAft>
              <a:buClr>
                <a:srgbClr val="000000"/>
              </a:buClr>
              <a:buSzPts val="2200"/>
              <a:buNone/>
            </a:pPr>
            <a:endParaRPr sz="2000" dirty="0">
              <a:solidFill>
                <a:srgbClr val="434343"/>
              </a:solidFill>
            </a:endParaRPr>
          </a:p>
        </p:txBody>
      </p:sp>
      <p:sp>
        <p:nvSpPr>
          <p:cNvPr id="7" name="TextBox 6">
            <a:extLst>
              <a:ext uri="{FF2B5EF4-FFF2-40B4-BE49-F238E27FC236}">
                <a16:creationId xmlns="" xmlns:a16="http://schemas.microsoft.com/office/drawing/2014/main" id="{6D34FF10-9242-0741-9A61-11AEF4B50391}"/>
              </a:ext>
            </a:extLst>
          </p:cNvPr>
          <p:cNvSpPr txBox="1"/>
          <p:nvPr/>
        </p:nvSpPr>
        <p:spPr>
          <a:xfrm>
            <a:off x="336000" y="1053325"/>
            <a:ext cx="10092602" cy="369332"/>
          </a:xfrm>
          <a:prstGeom prst="rect">
            <a:avLst/>
          </a:prstGeom>
          <a:noFill/>
        </p:spPr>
        <p:txBody>
          <a:bodyPr wrap="square" rtlCol="0">
            <a:spAutoFit/>
          </a:bodyPr>
          <a:lstStyle/>
          <a:p>
            <a:r>
              <a:rPr lang="ru-RU" sz="1800" dirty="0">
                <a:latin typeface="Gilroy Light"/>
                <a:ea typeface="Gilroy Light"/>
                <a:cs typeface="Gilroy Light"/>
                <a:sym typeface="Gilroy Light"/>
              </a:rPr>
              <a:t>Основные этапы и контрольные точки, ведущие к промежуточным и конечным результатам</a:t>
            </a:r>
          </a:p>
        </p:txBody>
      </p:sp>
      <p:pic>
        <p:nvPicPr>
          <p:cNvPr id="8" name="Изображение" descr="Изображение"/>
          <p:cNvPicPr>
            <a:picLocks noChangeAspect="1"/>
          </p:cNvPicPr>
          <p:nvPr/>
        </p:nvPicPr>
        <p:blipFill>
          <a:blip r:embed="rId5"/>
          <a:stretch>
            <a:fillRect/>
          </a:stretch>
        </p:blipFill>
        <p:spPr>
          <a:xfrm>
            <a:off x="10008524" y="424656"/>
            <a:ext cx="1847476" cy="704467"/>
          </a:xfrm>
          <a:prstGeom prst="rect">
            <a:avLst/>
          </a:prstGeom>
          <a:ln w="12700">
            <a:miter lim="400000"/>
          </a:ln>
        </p:spPr>
      </p:pic>
      <p:pic>
        <p:nvPicPr>
          <p:cNvPr id="9" name="Изображение" descr="Изображение"/>
          <p:cNvPicPr>
            <a:picLocks noChangeAspect="1"/>
          </p:cNvPicPr>
          <p:nvPr/>
        </p:nvPicPr>
        <p:blipFill>
          <a:blip r:embed="rId6"/>
          <a:stretch>
            <a:fillRect/>
          </a:stretch>
        </p:blipFill>
        <p:spPr>
          <a:xfrm>
            <a:off x="404999" y="6178409"/>
            <a:ext cx="3445106" cy="472390"/>
          </a:xfrm>
          <a:prstGeom prst="rect">
            <a:avLst/>
          </a:prstGeom>
          <a:ln w="12700">
            <a:miter lim="400000"/>
          </a:ln>
        </p:spPr>
      </p:pic>
      <p:cxnSp>
        <p:nvCxnSpPr>
          <p:cNvPr id="11" name="Google Shape;117;p5"/>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graphicFrame>
        <p:nvGraphicFramePr>
          <p:cNvPr id="12" name="Таблица 11">
            <a:extLst>
              <a:ext uri="{FF2B5EF4-FFF2-40B4-BE49-F238E27FC236}">
                <a16:creationId xmlns="" xmlns:a16="http://schemas.microsoft.com/office/drawing/2014/main" id="{E68EA474-2D8B-DD2C-E136-F5D37988D8B6}"/>
              </a:ext>
            </a:extLst>
          </p:cNvPr>
          <p:cNvGraphicFramePr>
            <a:graphicFrameLocks noGrp="1"/>
          </p:cNvGraphicFramePr>
          <p:nvPr>
            <p:extLst>
              <p:ext uri="{D42A27DB-BD31-4B8C-83A1-F6EECF244321}">
                <p14:modId xmlns="" xmlns:p14="http://schemas.microsoft.com/office/powerpoint/2010/main" val="588964441"/>
              </p:ext>
            </p:extLst>
          </p:nvPr>
        </p:nvGraphicFramePr>
        <p:xfrm>
          <a:off x="465511" y="1828528"/>
          <a:ext cx="11388437" cy="4313456"/>
        </p:xfrm>
        <a:graphic>
          <a:graphicData uri="http://schemas.openxmlformats.org/drawingml/2006/table">
            <a:tbl>
              <a:tblPr firstRow="1" bandRow="1">
                <a:tableStyleId>{5C22544A-7EE6-4342-B048-85BDC9FD1C3A}</a:tableStyleId>
              </a:tblPr>
              <a:tblGrid>
                <a:gridCol w="1898073">
                  <a:extLst>
                    <a:ext uri="{9D8B030D-6E8A-4147-A177-3AD203B41FA5}">
                      <a16:colId xmlns="" xmlns:a16="http://schemas.microsoft.com/office/drawing/2014/main" val="20000"/>
                    </a:ext>
                  </a:extLst>
                </a:gridCol>
                <a:gridCol w="1898073">
                  <a:extLst>
                    <a:ext uri="{9D8B030D-6E8A-4147-A177-3AD203B41FA5}">
                      <a16:colId xmlns="" xmlns:a16="http://schemas.microsoft.com/office/drawing/2014/main" val="20001"/>
                    </a:ext>
                  </a:extLst>
                </a:gridCol>
                <a:gridCol w="1905433">
                  <a:extLst>
                    <a:ext uri="{9D8B030D-6E8A-4147-A177-3AD203B41FA5}">
                      <a16:colId xmlns="" xmlns:a16="http://schemas.microsoft.com/office/drawing/2014/main" val="20002"/>
                    </a:ext>
                  </a:extLst>
                </a:gridCol>
                <a:gridCol w="1890712">
                  <a:extLst>
                    <a:ext uri="{9D8B030D-6E8A-4147-A177-3AD203B41FA5}">
                      <a16:colId xmlns="" xmlns:a16="http://schemas.microsoft.com/office/drawing/2014/main" val="20003"/>
                    </a:ext>
                  </a:extLst>
                </a:gridCol>
                <a:gridCol w="1898073">
                  <a:extLst>
                    <a:ext uri="{9D8B030D-6E8A-4147-A177-3AD203B41FA5}">
                      <a16:colId xmlns="" xmlns:a16="http://schemas.microsoft.com/office/drawing/2014/main" val="20004"/>
                    </a:ext>
                  </a:extLst>
                </a:gridCol>
                <a:gridCol w="1898073">
                  <a:extLst>
                    <a:ext uri="{9D8B030D-6E8A-4147-A177-3AD203B41FA5}">
                      <a16:colId xmlns="" xmlns:a16="http://schemas.microsoft.com/office/drawing/2014/main" val="20005"/>
                    </a:ext>
                  </a:extLst>
                </a:gridCol>
              </a:tblGrid>
              <a:tr h="3531742">
                <a:tc>
                  <a:txBody>
                    <a:bodyPr/>
                    <a:lstStyle/>
                    <a:p>
                      <a:endParaRPr lang="ru-RU" sz="500" dirty="0" smtClean="0">
                        <a:solidFill>
                          <a:srgbClr val="002060"/>
                        </a:solidFil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ru-RU" dirty="0" smtClean="0">
                          <a:solidFill>
                            <a:srgbClr val="33CCFF"/>
                          </a:solidFill>
                        </a:rPr>
                        <a:t>Акселератор Архипелаг 5-20</a:t>
                      </a:r>
                      <a:r>
                        <a:rPr lang="ru-RU" baseline="0" dirty="0" smtClean="0">
                          <a:solidFill>
                            <a:srgbClr val="33CCFF"/>
                          </a:solidFill>
                        </a:rPr>
                        <a:t> июля</a:t>
                      </a:r>
                      <a:endParaRPr lang="ru-RU" dirty="0" smtClean="0">
                        <a:solidFill>
                          <a:srgbClr val="33CCFF"/>
                        </a:solidFill>
                      </a:endParaRPr>
                    </a:p>
                    <a:p>
                      <a:endParaRPr lang="ru-RU" dirty="0" smtClean="0">
                        <a:solidFill>
                          <a:srgbClr val="002060"/>
                        </a:solidFill>
                      </a:endParaRPr>
                    </a:p>
                    <a:p>
                      <a:r>
                        <a:rPr lang="ru-RU" dirty="0" smtClean="0">
                          <a:solidFill>
                            <a:srgbClr val="002060"/>
                          </a:solidFill>
                        </a:rPr>
                        <a:t>Формирование  программы  и источников финансирования проекта </a:t>
                      </a:r>
                    </a:p>
                    <a:p>
                      <a:endParaRPr lang="ru-RU" dirty="0" smtClean="0">
                        <a:solidFill>
                          <a:srgbClr val="002060"/>
                        </a:solidFill>
                      </a:endParaRPr>
                    </a:p>
                    <a:p>
                      <a:r>
                        <a:rPr lang="ru-RU" dirty="0" smtClean="0">
                          <a:solidFill>
                            <a:srgbClr val="002060"/>
                          </a:solidFill>
                        </a:rPr>
                        <a:t>Доработка</a:t>
                      </a:r>
                      <a:r>
                        <a:rPr lang="ru-RU" baseline="0" dirty="0" smtClean="0">
                          <a:solidFill>
                            <a:srgbClr val="002060"/>
                          </a:solidFill>
                        </a:rPr>
                        <a:t> обучающей  интернет платформы</a:t>
                      </a:r>
                      <a:endParaRPr lang="ru-RU" dirty="0"/>
                    </a:p>
                  </a:txBody>
                  <a:tcPr>
                    <a:solidFill>
                      <a:schemeClr val="bg1">
                        <a:lumMod val="95000"/>
                      </a:schemeClr>
                    </a:solidFill>
                  </a:tcPr>
                </a:tc>
                <a:tc>
                  <a:txBody>
                    <a:bodyPr/>
                    <a:lstStyle/>
                    <a:p>
                      <a:endParaRPr lang="ru-RU" dirty="0" smtClean="0">
                        <a:solidFill>
                          <a:srgbClr val="002060"/>
                        </a:solidFill>
                      </a:endParaRPr>
                    </a:p>
                    <a:p>
                      <a:endParaRPr lang="ru-RU" dirty="0" smtClean="0">
                        <a:solidFill>
                          <a:srgbClr val="002060"/>
                        </a:solidFill>
                      </a:endParaRPr>
                    </a:p>
                    <a:p>
                      <a:endParaRPr lang="ru-RU" dirty="0" smtClean="0">
                        <a:solidFill>
                          <a:srgbClr val="002060"/>
                        </a:solidFill>
                      </a:endParaRPr>
                    </a:p>
                    <a:p>
                      <a:endParaRPr lang="ru-RU" dirty="0" smtClean="0">
                        <a:solidFill>
                          <a:srgbClr val="002060"/>
                        </a:solidFill>
                      </a:endParaRPr>
                    </a:p>
                    <a:p>
                      <a:endParaRPr lang="ru-RU" dirty="0" smtClean="0">
                        <a:solidFill>
                          <a:srgbClr val="002060"/>
                        </a:solidFill>
                      </a:endParaRPr>
                    </a:p>
                    <a:p>
                      <a:endParaRPr lang="ru-RU" dirty="0" smtClean="0">
                        <a:solidFill>
                          <a:srgbClr val="002060"/>
                        </a:solidFill>
                      </a:endParaRPr>
                    </a:p>
                    <a:p>
                      <a:endParaRPr lang="ru-RU" dirty="0" smtClean="0">
                        <a:solidFill>
                          <a:srgbClr val="002060"/>
                        </a:solidFill>
                      </a:endParaRPr>
                    </a:p>
                    <a:p>
                      <a:r>
                        <a:rPr lang="ru-RU" dirty="0" smtClean="0">
                          <a:solidFill>
                            <a:srgbClr val="002060"/>
                          </a:solidFill>
                        </a:rPr>
                        <a:t>Доработка  обучающих курсов и набор пилотных групп для обучения в количестве</a:t>
                      </a:r>
                    </a:p>
                    <a:p>
                      <a:r>
                        <a:rPr lang="ru-RU" dirty="0" smtClean="0">
                          <a:solidFill>
                            <a:srgbClr val="002060"/>
                          </a:solidFill>
                        </a:rPr>
                        <a:t>2000</a:t>
                      </a:r>
                      <a:r>
                        <a:rPr lang="ru-RU" baseline="0" dirty="0" smtClean="0">
                          <a:solidFill>
                            <a:srgbClr val="002060"/>
                          </a:solidFill>
                        </a:rPr>
                        <a:t> координаторов</a:t>
                      </a:r>
                      <a:endParaRPr lang="ru-RU" dirty="0">
                        <a:solidFill>
                          <a:srgbClr val="002060"/>
                        </a:solidFill>
                      </a:endParaRPr>
                    </a:p>
                  </a:txBody>
                  <a:tcPr>
                    <a:solidFill>
                      <a:schemeClr val="bg1">
                        <a:lumMod val="95000"/>
                      </a:schemeClr>
                    </a:solidFill>
                  </a:tcPr>
                </a:tc>
                <a:tc>
                  <a:txBody>
                    <a:bodyPr/>
                    <a:lstStyle/>
                    <a:p>
                      <a:endParaRPr lang="ru-RU" dirty="0" smtClean="0">
                        <a:solidFill>
                          <a:srgbClr val="002060"/>
                        </a:solidFill>
                      </a:endParaRPr>
                    </a:p>
                    <a:p>
                      <a:endParaRPr lang="ru-RU" dirty="0" smtClean="0">
                        <a:solidFill>
                          <a:srgbClr val="002060"/>
                        </a:solidFill>
                      </a:endParaRPr>
                    </a:p>
                    <a:p>
                      <a:endParaRPr lang="ru-RU" dirty="0" smtClean="0">
                        <a:solidFill>
                          <a:srgbClr val="002060"/>
                        </a:solidFill>
                      </a:endParaRPr>
                    </a:p>
                    <a:p>
                      <a:endParaRPr lang="ru-RU" dirty="0" smtClean="0">
                        <a:solidFill>
                          <a:srgbClr val="002060"/>
                        </a:solidFill>
                      </a:endParaRPr>
                    </a:p>
                    <a:p>
                      <a:endParaRPr lang="ru-RU" dirty="0" smtClean="0">
                        <a:solidFill>
                          <a:srgbClr val="002060"/>
                        </a:solidFill>
                      </a:endParaRPr>
                    </a:p>
                    <a:p>
                      <a:endParaRPr lang="ru-RU" dirty="0" smtClean="0">
                        <a:solidFill>
                          <a:srgbClr val="002060"/>
                        </a:solidFill>
                      </a:endParaRPr>
                    </a:p>
                    <a:p>
                      <a:endParaRPr lang="ru-RU" dirty="0" smtClean="0">
                        <a:solidFill>
                          <a:srgbClr val="002060"/>
                        </a:solidFill>
                      </a:endParaRPr>
                    </a:p>
                    <a:p>
                      <a:endParaRPr lang="ru-RU" dirty="0" smtClean="0">
                        <a:solidFill>
                          <a:srgbClr val="002060"/>
                        </a:solidFill>
                      </a:endParaRPr>
                    </a:p>
                    <a:p>
                      <a:endParaRPr lang="ru-RU" dirty="0" smtClean="0">
                        <a:solidFill>
                          <a:srgbClr val="002060"/>
                        </a:solidFill>
                      </a:endParaRPr>
                    </a:p>
                    <a:p>
                      <a:r>
                        <a:rPr lang="ru-RU" dirty="0" smtClean="0">
                          <a:solidFill>
                            <a:srgbClr val="002060"/>
                          </a:solidFill>
                        </a:rPr>
                        <a:t>Запуск пилотных двух недельных курсов обучения</a:t>
                      </a:r>
                    </a:p>
                    <a:p>
                      <a:r>
                        <a:rPr lang="ru-RU" dirty="0" smtClean="0">
                          <a:solidFill>
                            <a:srgbClr val="002060"/>
                          </a:solidFill>
                        </a:rPr>
                        <a:t>и реализация их программ</a:t>
                      </a:r>
                      <a:endParaRPr lang="ru-RU" dirty="0">
                        <a:solidFill>
                          <a:srgbClr val="002060"/>
                        </a:solidFill>
                      </a:endParaRPr>
                    </a:p>
                  </a:txBody>
                  <a:tcPr>
                    <a:solidFill>
                      <a:schemeClr val="bg1">
                        <a:lumMod val="95000"/>
                      </a:schemeClr>
                    </a:solidFill>
                  </a:tcPr>
                </a:tc>
                <a:tc>
                  <a:txBody>
                    <a:bodyPr/>
                    <a:lstStyle/>
                    <a:p>
                      <a:endParaRPr lang="ru-RU" sz="500" dirty="0" smtClean="0">
                        <a:solidFill>
                          <a:srgbClr val="002060"/>
                        </a:solidFill>
                      </a:endParaRPr>
                    </a:p>
                    <a:p>
                      <a:r>
                        <a:rPr lang="ru-RU" dirty="0" smtClean="0">
                          <a:solidFill>
                            <a:srgbClr val="002060"/>
                          </a:solidFill>
                        </a:rPr>
                        <a:t>Осуществление,</a:t>
                      </a:r>
                      <a:r>
                        <a:rPr lang="ru-RU" baseline="0" dirty="0" smtClean="0">
                          <a:solidFill>
                            <a:srgbClr val="002060"/>
                          </a:solidFill>
                        </a:rPr>
                        <a:t> обучения и завершение пилотной сессии</a:t>
                      </a:r>
                    </a:p>
                    <a:p>
                      <a:endParaRPr lang="ru-RU" sz="500" baseline="0" dirty="0" smtClean="0">
                        <a:solidFill>
                          <a:srgbClr val="002060"/>
                        </a:solidFill>
                      </a:endParaRPr>
                    </a:p>
                    <a:p>
                      <a:r>
                        <a:rPr lang="ru-RU" baseline="0" dirty="0" smtClean="0">
                          <a:solidFill>
                            <a:srgbClr val="002060"/>
                          </a:solidFill>
                        </a:rPr>
                        <a:t>Подведение итогов и составление основной Программы Академии</a:t>
                      </a:r>
                      <a:endParaRPr lang="ru-RU" dirty="0">
                        <a:solidFill>
                          <a:srgbClr val="002060"/>
                        </a:solidFill>
                      </a:endParaRPr>
                    </a:p>
                  </a:txBody>
                  <a:tcPr>
                    <a:solidFill>
                      <a:schemeClr val="bg1">
                        <a:lumMod val="95000"/>
                      </a:schemeClr>
                    </a:solidFill>
                  </a:tcPr>
                </a:tc>
                <a:tc>
                  <a:txBody>
                    <a:bodyPr/>
                    <a:lstStyle/>
                    <a:p>
                      <a:endParaRPr lang="ru-RU" sz="500" dirty="0" smtClean="0">
                        <a:solidFill>
                          <a:srgbClr val="002060"/>
                        </a:solidFill>
                      </a:endParaRPr>
                    </a:p>
                    <a:p>
                      <a:r>
                        <a:rPr lang="ru-RU" dirty="0" smtClean="0">
                          <a:solidFill>
                            <a:srgbClr val="002060"/>
                          </a:solidFill>
                        </a:rPr>
                        <a:t>Финансирование и набор основного</a:t>
                      </a:r>
                      <a:r>
                        <a:rPr lang="ru-RU" baseline="0" dirty="0" smtClean="0">
                          <a:solidFill>
                            <a:srgbClr val="002060"/>
                          </a:solidFill>
                        </a:rPr>
                        <a:t> потока координаторов (со всех курсов)</a:t>
                      </a:r>
                    </a:p>
                    <a:p>
                      <a:endParaRPr lang="ru-RU" sz="500" baseline="0" dirty="0" smtClean="0">
                        <a:solidFill>
                          <a:srgbClr val="002060"/>
                        </a:solidFill>
                      </a:endParaRPr>
                    </a:p>
                    <a:p>
                      <a:r>
                        <a:rPr lang="ru-RU" baseline="0" dirty="0" smtClean="0">
                          <a:solidFill>
                            <a:srgbClr val="002060"/>
                          </a:solidFill>
                        </a:rPr>
                        <a:t>Запуск базового формата  Академии</a:t>
                      </a:r>
                      <a:br>
                        <a:rPr lang="ru-RU" baseline="0" dirty="0" smtClean="0">
                          <a:solidFill>
                            <a:srgbClr val="002060"/>
                          </a:solidFill>
                        </a:rPr>
                      </a:br>
                      <a:r>
                        <a:rPr lang="ru-RU" sz="500" baseline="0" dirty="0" smtClean="0">
                          <a:solidFill>
                            <a:srgbClr val="002060"/>
                          </a:solidFill>
                        </a:rPr>
                        <a:t/>
                      </a:r>
                      <a:br>
                        <a:rPr lang="ru-RU" sz="500" baseline="0" dirty="0" smtClean="0">
                          <a:solidFill>
                            <a:srgbClr val="002060"/>
                          </a:solidFill>
                        </a:rPr>
                      </a:br>
                      <a:r>
                        <a:rPr lang="ru-RU" baseline="0" dirty="0" smtClean="0">
                          <a:solidFill>
                            <a:srgbClr val="002060"/>
                          </a:solidFill>
                        </a:rPr>
                        <a:t>Выход на самоокупаемость</a:t>
                      </a:r>
                      <a:endParaRPr lang="ru-RU" dirty="0">
                        <a:solidFill>
                          <a:srgbClr val="002060"/>
                        </a:solidFill>
                      </a:endParaRPr>
                    </a:p>
                  </a:txBody>
                  <a:tcPr>
                    <a:solidFill>
                      <a:schemeClr val="bg1">
                        <a:lumMod val="95000"/>
                      </a:schemeClr>
                    </a:solidFill>
                  </a:tcPr>
                </a:tc>
                <a:tc>
                  <a:txBody>
                    <a:bodyPr/>
                    <a:lstStyle/>
                    <a:p>
                      <a:endParaRPr lang="ru-RU" dirty="0" smtClean="0">
                        <a:solidFill>
                          <a:srgbClr val="002060"/>
                        </a:solidFill>
                      </a:endParaRPr>
                    </a:p>
                    <a:p>
                      <a:r>
                        <a:rPr lang="ru-RU" dirty="0" smtClean="0">
                          <a:solidFill>
                            <a:srgbClr val="002060"/>
                          </a:solidFill>
                        </a:rPr>
                        <a:t>Реализация </a:t>
                      </a:r>
                      <a:r>
                        <a:rPr lang="ru-RU" dirty="0" err="1" smtClean="0">
                          <a:solidFill>
                            <a:srgbClr val="002060"/>
                          </a:solidFill>
                        </a:rPr>
                        <a:t>пилотника</a:t>
                      </a:r>
                      <a:r>
                        <a:rPr lang="ru-RU" dirty="0" smtClean="0">
                          <a:solidFill>
                            <a:srgbClr val="002060"/>
                          </a:solidFill>
                        </a:rPr>
                        <a:t> по всем направлениям</a:t>
                      </a:r>
                      <a:r>
                        <a:rPr lang="ru-RU" baseline="0" dirty="0" smtClean="0">
                          <a:solidFill>
                            <a:srgbClr val="002060"/>
                          </a:solidFill>
                        </a:rPr>
                        <a:t> работы</a:t>
                      </a:r>
                      <a:endParaRPr lang="ru-RU" dirty="0" smtClean="0">
                        <a:solidFill>
                          <a:srgbClr val="002060"/>
                        </a:solidFill>
                      </a:endParaRPr>
                    </a:p>
                    <a:p>
                      <a:endParaRPr lang="ru-RU" dirty="0" smtClean="0">
                        <a:solidFill>
                          <a:srgbClr val="002060"/>
                        </a:solidFill>
                      </a:endParaRPr>
                    </a:p>
                    <a:p>
                      <a:r>
                        <a:rPr lang="ru-RU" dirty="0" smtClean="0">
                          <a:solidFill>
                            <a:srgbClr val="002060"/>
                          </a:solidFill>
                        </a:rPr>
                        <a:t>Промежуточное подведение итогов работы по проекту</a:t>
                      </a:r>
                    </a:p>
                    <a:p>
                      <a:endParaRPr lang="ru-RU" dirty="0" smtClean="0">
                        <a:solidFill>
                          <a:srgbClr val="002060"/>
                        </a:solidFill>
                      </a:endParaRPr>
                    </a:p>
                    <a:p>
                      <a:r>
                        <a:rPr lang="ru-RU" dirty="0" smtClean="0">
                          <a:solidFill>
                            <a:srgbClr val="002060"/>
                          </a:solidFill>
                        </a:rPr>
                        <a:t>Отчёт</a:t>
                      </a:r>
                    </a:p>
                    <a:p>
                      <a:r>
                        <a:rPr lang="ru-RU" dirty="0" smtClean="0">
                          <a:solidFill>
                            <a:srgbClr val="002060"/>
                          </a:solidFill>
                        </a:rPr>
                        <a:t>о реализации финансов</a:t>
                      </a:r>
                      <a:endParaRPr lang="ru-RU" dirty="0">
                        <a:solidFill>
                          <a:srgbClr val="002060"/>
                        </a:solidFill>
                      </a:endParaRPr>
                    </a:p>
                  </a:txBody>
                  <a:tcPr>
                    <a:solidFill>
                      <a:schemeClr val="bg1">
                        <a:lumMod val="95000"/>
                      </a:schemeClr>
                    </a:solidFill>
                  </a:tcPr>
                </a:tc>
                <a:extLst>
                  <a:ext uri="{0D108BD9-81ED-4DB2-BD59-A6C34878D82A}">
                    <a16:rowId xmlns="" xmlns:a16="http://schemas.microsoft.com/office/drawing/2014/main" val="10000"/>
                  </a:ext>
                </a:extLst>
              </a:tr>
              <a:tr h="781714">
                <a:tc>
                  <a:txBody>
                    <a:bodyPr/>
                    <a:lstStyle/>
                    <a:p>
                      <a:pPr marR="0" algn="ctr" rtl="0">
                        <a:lnSpc>
                          <a:spcPct val="100000"/>
                        </a:lnSpc>
                        <a:spcBef>
                          <a:spcPts val="0"/>
                        </a:spcBef>
                        <a:spcAft>
                          <a:spcPts val="0"/>
                        </a:spcAft>
                        <a:buClr>
                          <a:srgbClr val="000000"/>
                        </a:buClr>
                        <a:buFont typeface="Arial"/>
                      </a:pPr>
                      <a:r>
                        <a:rPr lang="ru-RU" sz="1800" b="1" i="0" u="none" strike="noStrike" cap="none" dirty="0">
                          <a:solidFill>
                            <a:srgbClr val="C00000"/>
                          </a:solidFill>
                          <a:latin typeface="Arial" pitchFamily="34" charset="0"/>
                          <a:ea typeface="Gilroy Light"/>
                          <a:cs typeface="Arial" pitchFamily="34" charset="0"/>
                          <a:sym typeface="Arial"/>
                        </a:rPr>
                        <a:t>Июль</a:t>
                      </a:r>
                    </a:p>
                  </a:txBody>
                  <a:tcPr anchor="ctr">
                    <a:solidFill>
                      <a:schemeClr val="bg1">
                        <a:lumMod val="95000"/>
                      </a:schemeClr>
                    </a:solidFill>
                  </a:tcPr>
                </a:tc>
                <a:tc>
                  <a:txBody>
                    <a:bodyPr/>
                    <a:lstStyle/>
                    <a:p>
                      <a:pPr marR="0" algn="ctr" rtl="0">
                        <a:lnSpc>
                          <a:spcPct val="100000"/>
                        </a:lnSpc>
                        <a:spcBef>
                          <a:spcPts val="0"/>
                        </a:spcBef>
                        <a:spcAft>
                          <a:spcPts val="0"/>
                        </a:spcAft>
                        <a:buClr>
                          <a:srgbClr val="000000"/>
                        </a:buClr>
                        <a:buFont typeface="Arial"/>
                      </a:pPr>
                      <a:r>
                        <a:rPr lang="ru-RU" sz="1800" b="1" i="0" u="none" strike="noStrike" cap="none" dirty="0">
                          <a:solidFill>
                            <a:srgbClr val="C00000"/>
                          </a:solidFill>
                          <a:latin typeface="Arial" pitchFamily="34" charset="0"/>
                          <a:ea typeface="Gilroy Light"/>
                          <a:cs typeface="Arial" pitchFamily="34" charset="0"/>
                          <a:sym typeface="Arial"/>
                        </a:rPr>
                        <a:t>Август </a:t>
                      </a:r>
                    </a:p>
                  </a:txBody>
                  <a:tcPr anchor="ctr">
                    <a:solidFill>
                      <a:schemeClr val="bg1">
                        <a:lumMod val="95000"/>
                      </a:schemeClr>
                    </a:solidFill>
                  </a:tcPr>
                </a:tc>
                <a:tc>
                  <a:txBody>
                    <a:bodyPr/>
                    <a:lstStyle/>
                    <a:p>
                      <a:pPr marR="0" algn="ctr" rtl="0">
                        <a:lnSpc>
                          <a:spcPct val="100000"/>
                        </a:lnSpc>
                        <a:spcBef>
                          <a:spcPts val="0"/>
                        </a:spcBef>
                        <a:spcAft>
                          <a:spcPts val="0"/>
                        </a:spcAft>
                        <a:buClr>
                          <a:srgbClr val="000000"/>
                        </a:buClr>
                        <a:buFont typeface="Arial"/>
                      </a:pPr>
                      <a:r>
                        <a:rPr lang="ru-RU" sz="1800" b="1" i="0" u="none" strike="noStrike" cap="none" dirty="0">
                          <a:solidFill>
                            <a:srgbClr val="C00000"/>
                          </a:solidFill>
                          <a:latin typeface="Arial" pitchFamily="34" charset="0"/>
                          <a:ea typeface="Gilroy Light"/>
                          <a:cs typeface="Arial" pitchFamily="34" charset="0"/>
                          <a:sym typeface="Arial"/>
                        </a:rPr>
                        <a:t>Сентябрь </a:t>
                      </a:r>
                    </a:p>
                  </a:txBody>
                  <a:tcPr anchor="ctr">
                    <a:solidFill>
                      <a:schemeClr val="bg1">
                        <a:lumMod val="95000"/>
                      </a:schemeClr>
                    </a:solidFill>
                  </a:tcPr>
                </a:tc>
                <a:tc>
                  <a:txBody>
                    <a:bodyPr/>
                    <a:lstStyle/>
                    <a:p>
                      <a:pPr marR="0" algn="ctr" rtl="0">
                        <a:lnSpc>
                          <a:spcPct val="100000"/>
                        </a:lnSpc>
                        <a:spcBef>
                          <a:spcPts val="0"/>
                        </a:spcBef>
                        <a:spcAft>
                          <a:spcPts val="0"/>
                        </a:spcAft>
                        <a:buClr>
                          <a:srgbClr val="000000"/>
                        </a:buClr>
                        <a:buFont typeface="Arial"/>
                      </a:pPr>
                      <a:r>
                        <a:rPr lang="ru-RU" sz="1800" b="1" i="0" u="none" strike="noStrike" cap="none" dirty="0">
                          <a:solidFill>
                            <a:srgbClr val="C00000"/>
                          </a:solidFill>
                          <a:latin typeface="Arial" pitchFamily="34" charset="0"/>
                          <a:ea typeface="Gilroy Light"/>
                          <a:cs typeface="Arial" pitchFamily="34" charset="0"/>
                          <a:sym typeface="Arial"/>
                        </a:rPr>
                        <a:t>Октябрь </a:t>
                      </a:r>
                    </a:p>
                  </a:txBody>
                  <a:tcPr anchor="ctr">
                    <a:solidFill>
                      <a:schemeClr val="bg1">
                        <a:lumMod val="95000"/>
                      </a:schemeClr>
                    </a:solidFill>
                  </a:tcPr>
                </a:tc>
                <a:tc>
                  <a:txBody>
                    <a:bodyPr/>
                    <a:lstStyle/>
                    <a:p>
                      <a:pPr marR="0" algn="ctr" rtl="0">
                        <a:lnSpc>
                          <a:spcPct val="100000"/>
                        </a:lnSpc>
                        <a:spcBef>
                          <a:spcPts val="0"/>
                        </a:spcBef>
                        <a:spcAft>
                          <a:spcPts val="0"/>
                        </a:spcAft>
                        <a:buClr>
                          <a:srgbClr val="000000"/>
                        </a:buClr>
                        <a:buFont typeface="Arial"/>
                      </a:pPr>
                      <a:r>
                        <a:rPr lang="ru-RU" sz="1800" b="1" i="0" u="none" strike="noStrike" cap="none" dirty="0">
                          <a:solidFill>
                            <a:srgbClr val="C00000"/>
                          </a:solidFill>
                          <a:latin typeface="Arial" pitchFamily="34" charset="0"/>
                          <a:ea typeface="Gilroy Light"/>
                          <a:cs typeface="Arial" pitchFamily="34" charset="0"/>
                          <a:sym typeface="Arial"/>
                        </a:rPr>
                        <a:t>Ноябрь </a:t>
                      </a:r>
                    </a:p>
                  </a:txBody>
                  <a:tcPr anchor="ctr">
                    <a:solidFill>
                      <a:schemeClr val="bg1">
                        <a:lumMod val="95000"/>
                      </a:schemeClr>
                    </a:solidFill>
                  </a:tcPr>
                </a:tc>
                <a:tc>
                  <a:txBody>
                    <a:bodyPr/>
                    <a:lstStyle/>
                    <a:p>
                      <a:pPr marR="0" algn="ctr" rtl="0">
                        <a:lnSpc>
                          <a:spcPct val="100000"/>
                        </a:lnSpc>
                        <a:spcBef>
                          <a:spcPts val="0"/>
                        </a:spcBef>
                        <a:spcAft>
                          <a:spcPts val="0"/>
                        </a:spcAft>
                        <a:buClr>
                          <a:srgbClr val="000000"/>
                        </a:buClr>
                        <a:buFont typeface="Arial"/>
                      </a:pPr>
                      <a:r>
                        <a:rPr lang="ru-RU" sz="1800" b="1" i="0" u="none" strike="noStrike" cap="none" dirty="0">
                          <a:solidFill>
                            <a:srgbClr val="C00000"/>
                          </a:solidFill>
                          <a:latin typeface="Arial" pitchFamily="34" charset="0"/>
                          <a:ea typeface="Gilroy Light"/>
                          <a:cs typeface="Arial" pitchFamily="34" charset="0"/>
                          <a:sym typeface="Arial"/>
                        </a:rPr>
                        <a:t>Декабрь </a:t>
                      </a:r>
                    </a:p>
                  </a:txBody>
                  <a:tcPr anchor="ctr">
                    <a:solidFill>
                      <a:schemeClr val="bg1">
                        <a:lumMod val="95000"/>
                      </a:schemeClr>
                    </a:solidFill>
                  </a:tcPr>
                </a:tc>
                <a:extLst>
                  <a:ext uri="{0D108BD9-81ED-4DB2-BD59-A6C34878D82A}">
                    <a16:rowId xmlns="" xmlns:a16="http://schemas.microsoft.com/office/drawing/2014/main" val="10001"/>
                  </a:ext>
                </a:extLst>
              </a:tr>
            </a:tbl>
          </a:graphicData>
        </a:graphic>
      </p:graphicFrame>
      <p:sp>
        <p:nvSpPr>
          <p:cNvPr id="13" name="TextBox 12">
            <a:extLst>
              <a:ext uri="{FF2B5EF4-FFF2-40B4-BE49-F238E27FC236}">
                <a16:creationId xmlns="" xmlns:a16="http://schemas.microsoft.com/office/drawing/2014/main" id="{84C86421-A11A-CD21-E24B-AB5A2D9205C5}"/>
              </a:ext>
            </a:extLst>
          </p:cNvPr>
          <p:cNvSpPr txBox="1"/>
          <p:nvPr/>
        </p:nvSpPr>
        <p:spPr>
          <a:xfrm>
            <a:off x="4603630" y="1415374"/>
            <a:ext cx="2984740" cy="369332"/>
          </a:xfrm>
          <a:prstGeom prst="rect">
            <a:avLst/>
          </a:prstGeom>
          <a:noFill/>
        </p:spPr>
        <p:txBody>
          <a:bodyPr wrap="square" rtlCol="0">
            <a:spAutoFit/>
          </a:bodyPr>
          <a:lstStyle/>
          <a:p>
            <a:pPr algn="ctr"/>
            <a:r>
              <a:rPr lang="ru-RU" sz="1800" cap="all" spc="40" dirty="0">
                <a:solidFill>
                  <a:srgbClr val="002164"/>
                </a:solidFill>
                <a:latin typeface="Impact" pitchFamily="34" charset="0"/>
                <a:ea typeface="Gilroy Light"/>
                <a:cs typeface="Gilroy Light"/>
              </a:rPr>
              <a:t>2022 год</a:t>
            </a:r>
          </a:p>
        </p:txBody>
      </p:sp>
      <p:sp>
        <p:nvSpPr>
          <p:cNvPr id="14" name="Google Shape;300;p21"/>
          <p:cNvSpPr txBox="1"/>
          <p:nvPr/>
        </p:nvSpPr>
        <p:spPr>
          <a:xfrm>
            <a:off x="4611393" y="6363591"/>
            <a:ext cx="3425702"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1800">
                <a:solidFill>
                  <a:schemeClr val="accent2">
                    <a:lumOff val="21764"/>
                  </a:schemeClr>
                </a:solidFill>
                <a:latin typeface="Gilroy Light"/>
                <a:ea typeface="Gilroy Light"/>
                <a:cs typeface="Gilroy Light"/>
                <a:sym typeface="Gilroy Light"/>
              </a:defRPr>
            </a:lvl1pPr>
          </a:lstStyle>
          <a:p>
            <a:r>
              <a:rPr sz="1600">
                <a:solidFill>
                  <a:schemeClr val="bg1">
                    <a:lumMod val="65000"/>
                  </a:schemeClr>
                </a:solidFill>
              </a:rPr>
              <a:t>#</a:t>
            </a:r>
            <a:r>
              <a:rPr sz="1600" smtClean="0">
                <a:solidFill>
                  <a:schemeClr val="bg1">
                    <a:lumMod val="65000"/>
                  </a:schemeClr>
                </a:solidFill>
              </a:rPr>
              <a:t>страну_меняют_люд</a:t>
            </a:r>
            <a:r>
              <a:rPr lang="ru-RU" sz="1600" dirty="0" smtClean="0">
                <a:solidFill>
                  <a:schemeClr val="bg1">
                    <a:lumMod val="65000"/>
                  </a:schemeClr>
                </a:solidFill>
              </a:rPr>
              <a:t>и</a:t>
            </a:r>
            <a:endParaRPr sz="1600" dirty="0">
              <a:solidFill>
                <a:schemeClr val="bg1">
                  <a:lumMod val="65000"/>
                </a:schemeClr>
              </a:solidFill>
            </a:endParaRPr>
          </a:p>
        </p:txBody>
      </p:sp>
      <p:sp>
        <p:nvSpPr>
          <p:cNvPr id="15" name="Google Shape;383;p29"/>
          <p:cNvSpPr txBox="1"/>
          <p:nvPr/>
        </p:nvSpPr>
        <p:spPr>
          <a:xfrm>
            <a:off x="2547462" y="1972441"/>
            <a:ext cx="3292800" cy="1261854"/>
          </a:xfrm>
          <a:prstGeom prst="rect">
            <a:avLst/>
          </a:prstGeom>
          <a:noFill/>
          <a:ln>
            <a:solidFill>
              <a:srgbClr val="5DD5FF"/>
            </a:solidFill>
          </a:ln>
        </p:spPr>
        <p:txBody>
          <a:bodyPr spcFirstLastPara="1" wrap="square" lIns="91425" tIns="91425" rIns="91425" bIns="91425" anchor="t" anchorCtr="0">
            <a:spAutoFit/>
          </a:bodyPr>
          <a:lstStyle/>
          <a:p>
            <a:pPr marL="0" lvl="0" indent="0" algn="ctr" rtl="0">
              <a:spcBef>
                <a:spcPts val="0"/>
              </a:spcBef>
              <a:spcAft>
                <a:spcPts val="0"/>
              </a:spcAft>
              <a:buNone/>
            </a:pPr>
            <a:r>
              <a:rPr lang="ru-RU" b="1" dirty="0">
                <a:solidFill>
                  <a:srgbClr val="33CCFF"/>
                </a:solidFill>
              </a:rPr>
              <a:t>доработка мобильной версии информационного </a:t>
            </a:r>
            <a:r>
              <a:rPr lang="ru-RU" b="1" dirty="0" smtClean="0">
                <a:solidFill>
                  <a:srgbClr val="33CCFF"/>
                </a:solidFill>
              </a:rPr>
              <a:t>ресурса </a:t>
            </a:r>
            <a:r>
              <a:rPr lang="ru-RU" b="1" dirty="0">
                <a:solidFill>
                  <a:srgbClr val="33CCFF"/>
                </a:solidFill>
              </a:rPr>
              <a:t>(август-сентябрь</a:t>
            </a:r>
            <a:r>
              <a:rPr lang="ru-RU" b="1" dirty="0" smtClean="0">
                <a:solidFill>
                  <a:srgbClr val="33CCFF"/>
                </a:solidFill>
              </a:rPr>
              <a:t>) запуск отдельных сервисов, </a:t>
            </a:r>
          </a:p>
          <a:p>
            <a:pPr marL="0" lvl="0" indent="0" algn="ctr" rtl="0">
              <a:spcBef>
                <a:spcPts val="0"/>
              </a:spcBef>
              <a:spcAft>
                <a:spcPts val="0"/>
              </a:spcAft>
              <a:buNone/>
            </a:pPr>
            <a:r>
              <a:rPr lang="ru-RU" b="1" dirty="0" smtClean="0">
                <a:solidFill>
                  <a:srgbClr val="33CCFF"/>
                </a:solidFill>
              </a:rPr>
              <a:t>их объединение на единой базе.</a:t>
            </a:r>
            <a:endParaRPr b="1" dirty="0">
              <a:solidFill>
                <a:srgbClr val="33CCFF"/>
              </a:solidFill>
            </a:endParaRPr>
          </a:p>
        </p:txBody>
      </p:sp>
      <p:sp>
        <p:nvSpPr>
          <p:cNvPr id="16" name="Google Shape;385;p29"/>
          <p:cNvSpPr txBox="1"/>
          <p:nvPr/>
        </p:nvSpPr>
        <p:spPr>
          <a:xfrm>
            <a:off x="6196289" y="4367445"/>
            <a:ext cx="3632400" cy="831300"/>
          </a:xfrm>
          <a:prstGeom prst="rect">
            <a:avLst/>
          </a:prstGeom>
          <a:noFill/>
          <a:ln>
            <a:solidFill>
              <a:srgbClr val="5DD5FF"/>
            </a:solidFill>
          </a:ln>
        </p:spPr>
        <p:txBody>
          <a:bodyPr spcFirstLastPara="1" wrap="square" lIns="91425" tIns="91425" rIns="91425" bIns="91425" anchor="t" anchorCtr="0">
            <a:spAutoFit/>
          </a:bodyPr>
          <a:lstStyle/>
          <a:p>
            <a:pPr marL="0" lvl="0" indent="0" algn="ctr" rtl="0">
              <a:spcBef>
                <a:spcPts val="0"/>
              </a:spcBef>
              <a:spcAft>
                <a:spcPts val="0"/>
              </a:spcAft>
              <a:buNone/>
            </a:pPr>
            <a:r>
              <a:rPr lang="ru-RU" b="1" dirty="0">
                <a:solidFill>
                  <a:srgbClr val="33CCFF"/>
                </a:solidFill>
              </a:rPr>
              <a:t>Реализация пилотных проектов. Поселения Ленинградской области и другие. (октябрь-декабрь)</a:t>
            </a:r>
            <a:endParaRPr b="1">
              <a:solidFill>
                <a:srgbClr val="33CCFF"/>
              </a:solidFill>
            </a:endParaRPr>
          </a:p>
        </p:txBody>
      </p:sp>
    </p:spTree>
    <p:extLst>
      <p:ext uri="{BB962C8B-B14F-4D97-AF65-F5344CB8AC3E}">
        <p14:creationId xmlns="" xmlns:p14="http://schemas.microsoft.com/office/powerpoint/2010/main" val="48786638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30"/>
          <p:cNvSpPr txBox="1">
            <a:spLocks noGrp="1"/>
          </p:cNvSpPr>
          <p:nvPr>
            <p:ph type="title"/>
          </p:nvPr>
        </p:nvSpPr>
        <p:spPr>
          <a:xfrm>
            <a:off x="336000" y="451782"/>
            <a:ext cx="10151415" cy="726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33A1D8"/>
              </a:buClr>
              <a:buSzPts val="4800"/>
              <a:buNone/>
            </a:pPr>
            <a:r>
              <a:rPr lang="ru-RU" sz="4800" cap="none" dirty="0">
                <a:solidFill>
                  <a:srgbClr val="33A1D8"/>
                </a:solidFill>
                <a:latin typeface="Impact" pitchFamily="34" charset="0"/>
                <a:sym typeface="Arial"/>
              </a:rPr>
              <a:t>СТОИМОСТЬ ПРОЕКТА</a:t>
            </a:r>
            <a:endParaRPr sz="4800" cap="none">
              <a:solidFill>
                <a:srgbClr val="33A1D8"/>
              </a:solidFill>
              <a:latin typeface="Impact" pitchFamily="34" charset="0"/>
              <a:sym typeface="Arial"/>
            </a:endParaRPr>
          </a:p>
        </p:txBody>
      </p:sp>
      <p:sp>
        <p:nvSpPr>
          <p:cNvPr id="392" name="Google Shape;392;p30"/>
          <p:cNvSpPr txBox="1">
            <a:spLocks noGrp="1"/>
          </p:cNvSpPr>
          <p:nvPr>
            <p:ph type="body" idx="1"/>
          </p:nvPr>
        </p:nvSpPr>
        <p:spPr>
          <a:xfrm>
            <a:off x="365234" y="1573380"/>
            <a:ext cx="11826765" cy="4606706"/>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Clr>
                <a:schemeClr val="dk1"/>
              </a:buClr>
              <a:buSzPts val="1100"/>
              <a:buFont typeface="Arial"/>
              <a:buNone/>
            </a:pPr>
            <a:r>
              <a:rPr lang="ru-RU" sz="2400" spc="30" dirty="0">
                <a:solidFill>
                  <a:srgbClr val="002164"/>
                </a:solidFill>
                <a:highlight>
                  <a:srgbClr val="FEFEFE"/>
                </a:highlight>
                <a:latin typeface="Impact" pitchFamily="34" charset="0"/>
                <a:ea typeface="Roboto"/>
                <a:cs typeface="Roboto"/>
                <a:sym typeface="Roboto"/>
              </a:rPr>
              <a:t>1. Оплата работы сотрудников и программистов 15 500 000 р. </a:t>
            </a:r>
            <a:r>
              <a:rPr lang="ru-RU" sz="2400" b="1" spc="30" dirty="0">
                <a:solidFill>
                  <a:srgbClr val="002164"/>
                </a:solidFill>
                <a:highlight>
                  <a:srgbClr val="FEFEFE"/>
                </a:highlight>
                <a:latin typeface="+mn-lt"/>
                <a:ea typeface="Roboto"/>
                <a:cs typeface="Roboto"/>
                <a:sym typeface="Roboto"/>
              </a:rPr>
              <a:t>(</a:t>
            </a:r>
            <a:r>
              <a:rPr lang="ru-RU" sz="2400" spc="30" dirty="0">
                <a:solidFill>
                  <a:srgbClr val="002164"/>
                </a:solidFill>
                <a:highlight>
                  <a:srgbClr val="FEFEFE"/>
                </a:highlight>
                <a:latin typeface="Impact" pitchFamily="34" charset="0"/>
                <a:ea typeface="Roboto"/>
                <a:cs typeface="Roboto"/>
                <a:sym typeface="Roboto"/>
              </a:rPr>
              <a:t>7 500 </a:t>
            </a:r>
            <a:r>
              <a:rPr lang="ru-RU" sz="2400" spc="30" dirty="0" smtClean="0">
                <a:solidFill>
                  <a:srgbClr val="002164"/>
                </a:solidFill>
                <a:highlight>
                  <a:srgbClr val="FEFEFE"/>
                </a:highlight>
                <a:latin typeface="Impact" pitchFamily="34" charset="0"/>
                <a:ea typeface="Roboto"/>
                <a:cs typeface="Roboto"/>
                <a:sym typeface="Roboto"/>
              </a:rPr>
              <a:t>000 р</a:t>
            </a:r>
            <a:r>
              <a:rPr lang="ru-RU" sz="2400" spc="30" dirty="0">
                <a:solidFill>
                  <a:srgbClr val="002164"/>
                </a:solidFill>
                <a:highlight>
                  <a:srgbClr val="FEFEFE"/>
                </a:highlight>
                <a:latin typeface="Impact" pitchFamily="34" charset="0"/>
                <a:ea typeface="Roboto"/>
                <a:cs typeface="Roboto"/>
                <a:sym typeface="Roboto"/>
              </a:rPr>
              <a:t>. на КООПСЕТЬ; 8 000 </a:t>
            </a:r>
            <a:r>
              <a:rPr lang="ru-RU" sz="2400" spc="30" dirty="0" smtClean="0">
                <a:solidFill>
                  <a:srgbClr val="002164"/>
                </a:solidFill>
                <a:highlight>
                  <a:srgbClr val="FEFEFE"/>
                </a:highlight>
                <a:latin typeface="Impact" pitchFamily="34" charset="0"/>
                <a:ea typeface="Roboto"/>
                <a:cs typeface="Roboto"/>
                <a:sym typeface="Roboto"/>
              </a:rPr>
              <a:t>000</a:t>
            </a:r>
            <a:r>
              <a:rPr lang="en-US" sz="2400" spc="30" dirty="0" smtClean="0">
                <a:solidFill>
                  <a:srgbClr val="002164"/>
                </a:solidFill>
                <a:highlight>
                  <a:srgbClr val="FEFEFE"/>
                </a:highlight>
                <a:latin typeface="Impact" pitchFamily="34" charset="0"/>
                <a:ea typeface="Roboto"/>
                <a:cs typeface="Roboto"/>
                <a:sym typeface="Roboto"/>
              </a:rPr>
              <a:t> </a:t>
            </a:r>
            <a:r>
              <a:rPr lang="ru-RU" sz="2400" spc="30" dirty="0" smtClean="0">
                <a:solidFill>
                  <a:srgbClr val="002164"/>
                </a:solidFill>
                <a:highlight>
                  <a:srgbClr val="FEFEFE"/>
                </a:highlight>
                <a:latin typeface="Impact" pitchFamily="34" charset="0"/>
                <a:ea typeface="Roboto"/>
                <a:cs typeface="Roboto"/>
                <a:sym typeface="Roboto"/>
              </a:rPr>
              <a:t>р</a:t>
            </a:r>
            <a:r>
              <a:rPr lang="ru-RU" sz="2400" spc="30" dirty="0">
                <a:solidFill>
                  <a:srgbClr val="002164"/>
                </a:solidFill>
                <a:highlight>
                  <a:srgbClr val="FEFEFE"/>
                </a:highlight>
                <a:latin typeface="Impact" pitchFamily="34" charset="0"/>
                <a:ea typeface="Roboto"/>
                <a:cs typeface="Roboto"/>
                <a:sym typeface="Roboto"/>
              </a:rPr>
              <a:t>. на мобильное </a:t>
            </a:r>
            <a:r>
              <a:rPr lang="ru-RU" sz="2400" spc="30" dirty="0" smtClean="0">
                <a:solidFill>
                  <a:srgbClr val="002164"/>
                </a:solidFill>
                <a:highlight>
                  <a:srgbClr val="FEFEFE"/>
                </a:highlight>
                <a:latin typeface="Impact" pitchFamily="34" charset="0"/>
                <a:ea typeface="Roboto"/>
                <a:cs typeface="Roboto"/>
                <a:sym typeface="Roboto"/>
              </a:rPr>
              <a:t>приложение </a:t>
            </a:r>
            <a:r>
              <a:rPr lang="ru-RU" sz="2400" spc="30" dirty="0">
                <a:solidFill>
                  <a:srgbClr val="002164"/>
                </a:solidFill>
                <a:highlight>
                  <a:srgbClr val="FEFEFE"/>
                </a:highlight>
                <a:latin typeface="Impact" pitchFamily="34" charset="0"/>
                <a:ea typeface="Roboto"/>
                <a:cs typeface="Roboto"/>
                <a:sym typeface="Roboto"/>
              </a:rPr>
              <a:t>"СОТ Си Пи</a:t>
            </a:r>
            <a:r>
              <a:rPr lang="ru-RU" sz="2400" spc="30" dirty="0" smtClean="0">
                <a:solidFill>
                  <a:srgbClr val="002164"/>
                </a:solidFill>
                <a:highlight>
                  <a:srgbClr val="FEFEFE"/>
                </a:highlight>
                <a:latin typeface="Impact" pitchFamily="34" charset="0"/>
                <a:ea typeface="Roboto"/>
                <a:cs typeface="Roboto"/>
                <a:sym typeface="Roboto"/>
              </a:rPr>
              <a:t>"</a:t>
            </a:r>
            <a:r>
              <a:rPr lang="ru-RU" sz="2400" b="1" spc="30" dirty="0" smtClean="0">
                <a:solidFill>
                  <a:srgbClr val="002164"/>
                </a:solidFill>
                <a:highlight>
                  <a:srgbClr val="FEFEFE"/>
                </a:highlight>
                <a:latin typeface="+mj-lt"/>
                <a:ea typeface="Roboto"/>
                <a:cs typeface="Roboto"/>
                <a:sym typeface="Roboto"/>
              </a:rPr>
              <a:t>).</a:t>
            </a:r>
            <a:endParaRPr sz="2400" b="1" spc="30" dirty="0">
              <a:solidFill>
                <a:srgbClr val="002164"/>
              </a:solidFill>
              <a:highlight>
                <a:srgbClr val="FEFEFE"/>
              </a:highlight>
              <a:latin typeface="+mj-lt"/>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ru-RU" sz="2400" spc="30" dirty="0">
                <a:solidFill>
                  <a:srgbClr val="002164"/>
                </a:solidFill>
                <a:highlight>
                  <a:srgbClr val="FEFEFE"/>
                </a:highlight>
                <a:latin typeface="Impact" pitchFamily="34" charset="0"/>
                <a:ea typeface="Roboto"/>
                <a:cs typeface="Roboto"/>
                <a:sym typeface="Roboto"/>
              </a:rPr>
              <a:t>2. Оплата менеджеров проекта </a:t>
            </a:r>
            <a:r>
              <a:rPr lang="ru-RU" sz="2400" b="1" spc="30" dirty="0">
                <a:solidFill>
                  <a:srgbClr val="002164"/>
                </a:solidFill>
                <a:highlight>
                  <a:srgbClr val="FEFEFE"/>
                </a:highlight>
                <a:latin typeface="+mj-lt"/>
                <a:ea typeface="Roboto"/>
                <a:cs typeface="Roboto"/>
                <a:sym typeface="Roboto"/>
              </a:rPr>
              <a:t>(</a:t>
            </a:r>
            <a:r>
              <a:rPr lang="ru-RU" sz="2400" spc="30" dirty="0">
                <a:solidFill>
                  <a:srgbClr val="002164"/>
                </a:solidFill>
                <a:highlight>
                  <a:srgbClr val="FEFEFE"/>
                </a:highlight>
                <a:latin typeface="Impact" pitchFamily="34" charset="0"/>
                <a:ea typeface="Roboto"/>
                <a:cs typeface="Roboto"/>
                <a:sym typeface="Roboto"/>
              </a:rPr>
              <a:t>24 сотрудника</a:t>
            </a:r>
            <a:r>
              <a:rPr lang="ru-RU" sz="2400" b="1" spc="30" dirty="0">
                <a:solidFill>
                  <a:srgbClr val="002164"/>
                </a:solidFill>
                <a:highlight>
                  <a:srgbClr val="FEFEFE"/>
                </a:highlight>
                <a:latin typeface="+mn-lt"/>
                <a:ea typeface="Roboto"/>
                <a:cs typeface="Roboto"/>
                <a:sym typeface="Roboto"/>
              </a:rPr>
              <a:t>)</a:t>
            </a:r>
            <a:r>
              <a:rPr lang="ru-RU" sz="2400" spc="30" dirty="0">
                <a:solidFill>
                  <a:srgbClr val="002164"/>
                </a:solidFill>
                <a:highlight>
                  <a:srgbClr val="FEFEFE"/>
                </a:highlight>
                <a:latin typeface="Impact" pitchFamily="34" charset="0"/>
                <a:ea typeface="Roboto"/>
                <a:cs typeface="Roboto"/>
                <a:sym typeface="Roboto"/>
              </a:rPr>
              <a:t> на первые 6-ть месяцев </a:t>
            </a:r>
            <a:r>
              <a:rPr lang="ru-RU" sz="2400" b="1" spc="30" dirty="0">
                <a:solidFill>
                  <a:srgbClr val="002164"/>
                </a:solidFill>
                <a:highlight>
                  <a:srgbClr val="FEFEFE"/>
                </a:highlight>
                <a:latin typeface="+mn-lt"/>
                <a:ea typeface="Roboto"/>
                <a:cs typeface="Roboto"/>
                <a:sym typeface="Roboto"/>
              </a:rPr>
              <a:t>(</a:t>
            </a:r>
            <a:r>
              <a:rPr lang="ru-RU" sz="2400" spc="30" dirty="0">
                <a:solidFill>
                  <a:srgbClr val="002164"/>
                </a:solidFill>
                <a:highlight>
                  <a:srgbClr val="FEFEFE"/>
                </a:highlight>
                <a:latin typeface="Impact" pitchFamily="34" charset="0"/>
                <a:ea typeface="Roboto"/>
                <a:cs typeface="Roboto"/>
                <a:sym typeface="Roboto"/>
              </a:rPr>
              <a:t>пока проект не выйдет на самоокупаемость</a:t>
            </a:r>
            <a:r>
              <a:rPr lang="ru-RU" sz="2400" b="1" spc="30" dirty="0">
                <a:solidFill>
                  <a:srgbClr val="002164"/>
                </a:solidFill>
                <a:highlight>
                  <a:srgbClr val="FEFEFE"/>
                </a:highlight>
                <a:latin typeface="+mj-lt"/>
                <a:ea typeface="Roboto"/>
                <a:cs typeface="Roboto"/>
                <a:sym typeface="Roboto"/>
              </a:rPr>
              <a:t>)</a:t>
            </a:r>
            <a:r>
              <a:rPr lang="ru-RU" sz="2400" spc="30" dirty="0">
                <a:solidFill>
                  <a:srgbClr val="002164"/>
                </a:solidFill>
                <a:highlight>
                  <a:srgbClr val="FEFEFE"/>
                </a:highlight>
                <a:latin typeface="Impact" pitchFamily="34" charset="0"/>
                <a:ea typeface="Roboto"/>
                <a:cs typeface="Roboto"/>
                <a:sym typeface="Roboto"/>
              </a:rPr>
              <a:t> в размере от 25 000р. до 60 000р</a:t>
            </a:r>
            <a:r>
              <a:rPr lang="ru-RU" sz="2400" b="1" spc="30" dirty="0">
                <a:solidFill>
                  <a:srgbClr val="002164"/>
                </a:solidFill>
                <a:highlight>
                  <a:srgbClr val="FEFEFE"/>
                </a:highlight>
                <a:latin typeface="+mj-lt"/>
                <a:ea typeface="Roboto"/>
                <a:cs typeface="Roboto"/>
                <a:sym typeface="Roboto"/>
              </a:rPr>
              <a:t>. (</a:t>
            </a:r>
            <a:r>
              <a:rPr lang="ru-RU" sz="2400" spc="30" dirty="0">
                <a:solidFill>
                  <a:srgbClr val="002164"/>
                </a:solidFill>
                <a:highlight>
                  <a:srgbClr val="FEFEFE"/>
                </a:highlight>
                <a:latin typeface="Impact" pitchFamily="34" charset="0"/>
                <a:ea typeface="Roboto"/>
                <a:cs typeface="Roboto"/>
                <a:sym typeface="Roboto"/>
              </a:rPr>
              <a:t>входит в указанную сумму выше</a:t>
            </a:r>
            <a:r>
              <a:rPr lang="ru-RU" sz="2400" b="1" spc="30" dirty="0">
                <a:solidFill>
                  <a:srgbClr val="002164"/>
                </a:solidFill>
                <a:highlight>
                  <a:srgbClr val="FEFEFE"/>
                </a:highlight>
                <a:latin typeface="+mj-lt"/>
                <a:ea typeface="Roboto"/>
                <a:cs typeface="Roboto"/>
                <a:sym typeface="Roboto"/>
              </a:rPr>
              <a:t>)</a:t>
            </a:r>
            <a:r>
              <a:rPr lang="ru-RU" sz="2400" spc="30" dirty="0">
                <a:solidFill>
                  <a:srgbClr val="002164"/>
                </a:solidFill>
                <a:highlight>
                  <a:srgbClr val="FEFEFE"/>
                </a:highlight>
                <a:latin typeface="Impact" pitchFamily="34" charset="0"/>
                <a:ea typeface="Roboto"/>
                <a:cs typeface="Roboto"/>
                <a:sym typeface="Roboto"/>
              </a:rPr>
              <a:t>.</a:t>
            </a:r>
            <a:endParaRPr sz="2400" spc="30" dirty="0">
              <a:solidFill>
                <a:srgbClr val="002164"/>
              </a:solidFill>
              <a:highlight>
                <a:srgbClr val="FEFEFE"/>
              </a:highlight>
              <a:latin typeface="Impact" pitchFamily="34" charset="0"/>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ru-RU" sz="2400" spc="30" dirty="0">
                <a:solidFill>
                  <a:srgbClr val="002164"/>
                </a:solidFill>
                <a:highlight>
                  <a:srgbClr val="FEFEFE"/>
                </a:highlight>
                <a:latin typeface="Impact" pitchFamily="34" charset="0"/>
                <a:ea typeface="Roboto"/>
                <a:cs typeface="Roboto"/>
                <a:sym typeface="Roboto"/>
              </a:rPr>
              <a:t>3. Реклама КООПСЕТИ, продвижение 2 500 000 р</a:t>
            </a:r>
            <a:r>
              <a:rPr lang="ru-RU" sz="2400" b="1" spc="30" dirty="0">
                <a:solidFill>
                  <a:srgbClr val="002164"/>
                </a:solidFill>
                <a:highlight>
                  <a:srgbClr val="FEFEFE"/>
                </a:highlight>
                <a:latin typeface="+mj-lt"/>
                <a:ea typeface="Roboto"/>
                <a:cs typeface="Roboto"/>
                <a:sym typeface="Roboto"/>
              </a:rPr>
              <a:t>. (</a:t>
            </a:r>
            <a:r>
              <a:rPr lang="ru-RU" sz="2400" spc="30" dirty="0">
                <a:solidFill>
                  <a:srgbClr val="002164"/>
                </a:solidFill>
                <a:highlight>
                  <a:srgbClr val="FEFEFE"/>
                </a:highlight>
                <a:latin typeface="Impact" pitchFamily="34" charset="0"/>
                <a:ea typeface="Roboto"/>
                <a:cs typeface="Roboto"/>
                <a:sym typeface="Roboto"/>
              </a:rPr>
              <a:t>оплата председателям правлений СНТ, ДНП, ТСЖ, ПРП и т.д.</a:t>
            </a:r>
            <a:r>
              <a:rPr lang="ru-RU" sz="2400" b="1" spc="30" dirty="0">
                <a:solidFill>
                  <a:srgbClr val="002164"/>
                </a:solidFill>
                <a:highlight>
                  <a:srgbClr val="FEFEFE"/>
                </a:highlight>
                <a:latin typeface="+mn-lt"/>
                <a:ea typeface="Roboto"/>
                <a:cs typeface="Roboto"/>
                <a:sym typeface="Roboto"/>
              </a:rPr>
              <a:t>)</a:t>
            </a:r>
            <a:r>
              <a:rPr lang="ru-RU" sz="2400" spc="30" dirty="0">
                <a:solidFill>
                  <a:srgbClr val="002164"/>
                </a:solidFill>
                <a:highlight>
                  <a:srgbClr val="FEFEFE"/>
                </a:highlight>
                <a:latin typeface="Impact" pitchFamily="34" charset="0"/>
                <a:ea typeface="Roboto"/>
                <a:cs typeface="Roboto"/>
                <a:sym typeface="Roboto"/>
              </a:rPr>
              <a:t> при расширении проекта и вывода его на всероссийский уровень.</a:t>
            </a:r>
            <a:endParaRPr sz="2400" spc="30" dirty="0">
              <a:solidFill>
                <a:srgbClr val="002164"/>
              </a:solidFill>
              <a:highlight>
                <a:srgbClr val="FEFEFE"/>
              </a:highlight>
              <a:latin typeface="Impact" pitchFamily="34" charset="0"/>
              <a:ea typeface="Roboto"/>
              <a:cs typeface="Roboto"/>
              <a:sym typeface="Roboto"/>
            </a:endParaRPr>
          </a:p>
          <a:p>
            <a:pPr marL="0" lvl="0" indent="0" algn="l" rtl="0">
              <a:lnSpc>
                <a:spcPct val="115000"/>
              </a:lnSpc>
              <a:spcBef>
                <a:spcPts val="0"/>
              </a:spcBef>
              <a:spcAft>
                <a:spcPts val="0"/>
              </a:spcAft>
              <a:buClr>
                <a:srgbClr val="000000"/>
              </a:buClr>
              <a:buSzPts val="2200"/>
              <a:buNone/>
            </a:pPr>
            <a:r>
              <a:rPr lang="ru-RU" sz="2400" spc="30" dirty="0">
                <a:solidFill>
                  <a:srgbClr val="002164"/>
                </a:solidFill>
                <a:highlight>
                  <a:srgbClr val="FEFEFE"/>
                </a:highlight>
                <a:latin typeface="Impact" pitchFamily="34" charset="0"/>
                <a:ea typeface="Roboto"/>
                <a:cs typeface="Roboto"/>
                <a:sym typeface="Roboto"/>
              </a:rPr>
              <a:t>4. Реклама КООПСЕТИ, продвижение в сети интернет, в среде партнёрских проектов кураторов проекта.</a:t>
            </a:r>
            <a:endParaRPr sz="2400" spc="30" dirty="0">
              <a:solidFill>
                <a:srgbClr val="002164"/>
              </a:solidFill>
              <a:latin typeface="Impact" pitchFamily="34" charset="0"/>
            </a:endParaRPr>
          </a:p>
          <a:p>
            <a:pPr marL="0" lvl="0" indent="0" algn="l" rtl="0">
              <a:lnSpc>
                <a:spcPct val="115000"/>
              </a:lnSpc>
              <a:spcBef>
                <a:spcPts val="0"/>
              </a:spcBef>
              <a:spcAft>
                <a:spcPts val="0"/>
              </a:spcAft>
              <a:buClr>
                <a:srgbClr val="000000"/>
              </a:buClr>
              <a:buSzPts val="2200"/>
              <a:buNone/>
            </a:pPr>
            <a:endParaRPr sz="2000" dirty="0">
              <a:solidFill>
                <a:srgbClr val="434343"/>
              </a:solidFill>
            </a:endParaRPr>
          </a:p>
        </p:txBody>
      </p:sp>
      <p:sp>
        <p:nvSpPr>
          <p:cNvPr id="393" name="Google Shape;393;p30"/>
          <p:cNvSpPr txBox="1"/>
          <p:nvPr/>
        </p:nvSpPr>
        <p:spPr>
          <a:xfrm>
            <a:off x="336000" y="1053325"/>
            <a:ext cx="1009260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800" b="0" i="0" u="none" strike="noStrike" cap="none">
                <a:solidFill>
                  <a:srgbClr val="000000"/>
                </a:solidFill>
                <a:latin typeface="Arial"/>
                <a:ea typeface="Arial"/>
                <a:cs typeface="Arial"/>
                <a:sym typeface="Arial"/>
              </a:rPr>
              <a:t>Предварительная стоимостная оценка реализации идеи</a:t>
            </a:r>
            <a:endParaRPr sz="1400" b="0" i="0" u="none" strike="noStrike" cap="none">
              <a:solidFill>
                <a:srgbClr val="000000"/>
              </a:solidFill>
              <a:latin typeface="Arial"/>
              <a:ea typeface="Arial"/>
              <a:cs typeface="Arial"/>
              <a:sym typeface="Arial"/>
            </a:endParaRPr>
          </a:p>
        </p:txBody>
      </p:sp>
      <p:pic>
        <p:nvPicPr>
          <p:cNvPr id="394" name="Google Shape;394;p30" descr="Изображение"/>
          <p:cNvPicPr preferRelativeResize="0"/>
          <p:nvPr/>
        </p:nvPicPr>
        <p:blipFill rotWithShape="1">
          <a:blip r:embed="rId3">
            <a:alphaModFix/>
          </a:blip>
          <a:srcRect/>
          <a:stretch/>
        </p:blipFill>
        <p:spPr>
          <a:xfrm>
            <a:off x="9809776" y="424656"/>
            <a:ext cx="2046224" cy="780252"/>
          </a:xfrm>
          <a:prstGeom prst="rect">
            <a:avLst/>
          </a:prstGeom>
          <a:noFill/>
          <a:ln>
            <a:noFill/>
          </a:ln>
        </p:spPr>
      </p:pic>
      <p:pic>
        <p:nvPicPr>
          <p:cNvPr id="395" name="Google Shape;395;p30" descr="Изображение"/>
          <p:cNvPicPr preferRelativeResize="0"/>
          <p:nvPr/>
        </p:nvPicPr>
        <p:blipFill rotWithShape="1">
          <a:blip r:embed="rId4">
            <a:alphaModFix/>
          </a:blip>
          <a:srcRect/>
          <a:stretch/>
        </p:blipFill>
        <p:spPr>
          <a:xfrm>
            <a:off x="404999" y="6178409"/>
            <a:ext cx="3445106" cy="472390"/>
          </a:xfrm>
          <a:prstGeom prst="rect">
            <a:avLst/>
          </a:prstGeom>
          <a:noFill/>
          <a:ln>
            <a:noFill/>
          </a:ln>
        </p:spPr>
      </p:pic>
      <p:sp>
        <p:nvSpPr>
          <p:cNvPr id="396" name="Google Shape;396;p30"/>
          <p:cNvSpPr txBox="1"/>
          <p:nvPr/>
        </p:nvSpPr>
        <p:spPr>
          <a:xfrm>
            <a:off x="4611393" y="6363591"/>
            <a:ext cx="3425702"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397" name="Google Shape;397;p30"/>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31"/>
          <p:cNvSpPr txBox="1">
            <a:spLocks noGrp="1"/>
          </p:cNvSpPr>
          <p:nvPr>
            <p:ph type="title"/>
          </p:nvPr>
        </p:nvSpPr>
        <p:spPr>
          <a:xfrm>
            <a:off x="336000" y="451782"/>
            <a:ext cx="10151415" cy="726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33A1D8"/>
              </a:buClr>
              <a:buSzPts val="4800"/>
              <a:buNone/>
            </a:pPr>
            <a:r>
              <a:rPr lang="ru-RU" sz="4800" cap="none" dirty="0">
                <a:solidFill>
                  <a:srgbClr val="33A1D8"/>
                </a:solidFill>
                <a:latin typeface="Impact" pitchFamily="34" charset="0"/>
                <a:sym typeface="Arial"/>
              </a:rPr>
              <a:t>РЕСУРСНОЕ ОБЕСПЕЧЕНИЕ</a:t>
            </a:r>
            <a:endParaRPr sz="4800" cap="none">
              <a:solidFill>
                <a:srgbClr val="33A1D8"/>
              </a:solidFill>
              <a:latin typeface="Impact" pitchFamily="34" charset="0"/>
              <a:sym typeface="Arial"/>
            </a:endParaRPr>
          </a:p>
        </p:txBody>
      </p:sp>
      <p:sp>
        <p:nvSpPr>
          <p:cNvPr id="403" name="Google Shape;403;p31"/>
          <p:cNvSpPr txBox="1">
            <a:spLocks noGrp="1"/>
          </p:cNvSpPr>
          <p:nvPr>
            <p:ph type="body" idx="1"/>
          </p:nvPr>
        </p:nvSpPr>
        <p:spPr>
          <a:xfrm>
            <a:off x="305935" y="1279714"/>
            <a:ext cx="11513025" cy="712859"/>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15000"/>
              </a:lnSpc>
              <a:spcBef>
                <a:spcPts val="0"/>
              </a:spcBef>
              <a:spcAft>
                <a:spcPts val="0"/>
              </a:spcAft>
              <a:buClr>
                <a:srgbClr val="000000"/>
              </a:buClr>
              <a:buSzPts val="2200"/>
              <a:buNone/>
            </a:pPr>
            <a:endParaRPr sz="2000" dirty="0">
              <a:solidFill>
                <a:srgbClr val="434343"/>
              </a:solidFill>
              <a:latin typeface="Arial"/>
              <a:ea typeface="Arial"/>
              <a:cs typeface="Arial"/>
              <a:sym typeface="Arial"/>
            </a:endParaRPr>
          </a:p>
          <a:p>
            <a:pPr marL="0" lvl="0" indent="0">
              <a:lnSpc>
                <a:spcPct val="115000"/>
              </a:lnSpc>
              <a:spcBef>
                <a:spcPts val="0"/>
              </a:spcBef>
              <a:buClr>
                <a:srgbClr val="000000"/>
              </a:buClr>
              <a:buSzPts val="2200"/>
              <a:buNone/>
            </a:pPr>
            <a:r>
              <a:rPr lang="ru-RU" sz="2000" b="1" dirty="0" smtClean="0">
                <a:solidFill>
                  <a:schemeClr val="accent1">
                    <a:lumMod val="75000"/>
                  </a:schemeClr>
                </a:solidFill>
              </a:rPr>
              <a:t>Команда, договоренности о сотрудничестве, уникальный функционал</a:t>
            </a:r>
            <a:endParaRPr lang="ru-RU" sz="2000" b="1" dirty="0">
              <a:solidFill>
                <a:schemeClr val="accent1">
                  <a:lumMod val="75000"/>
                </a:schemeClr>
              </a:solidFill>
            </a:endParaRPr>
          </a:p>
          <a:p>
            <a:pPr marL="0" lvl="0" indent="0" algn="l" rtl="0">
              <a:lnSpc>
                <a:spcPct val="115000"/>
              </a:lnSpc>
              <a:spcBef>
                <a:spcPts val="0"/>
              </a:spcBef>
              <a:spcAft>
                <a:spcPts val="0"/>
              </a:spcAft>
              <a:buClr>
                <a:srgbClr val="000000"/>
              </a:buClr>
              <a:buSzPts val="2200"/>
              <a:buNone/>
            </a:pPr>
            <a:endParaRPr sz="2000" dirty="0">
              <a:solidFill>
                <a:srgbClr val="434343"/>
              </a:solidFill>
            </a:endParaRPr>
          </a:p>
        </p:txBody>
      </p:sp>
      <p:sp>
        <p:nvSpPr>
          <p:cNvPr id="404" name="Google Shape;404;p31"/>
          <p:cNvSpPr txBox="1"/>
          <p:nvPr/>
        </p:nvSpPr>
        <p:spPr>
          <a:xfrm>
            <a:off x="336000" y="1053325"/>
            <a:ext cx="1009260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600" b="0" i="0" u="none" strike="noStrike" cap="none" dirty="0">
                <a:solidFill>
                  <a:srgbClr val="000000"/>
                </a:solidFill>
                <a:latin typeface="Arial"/>
                <a:ea typeface="Arial"/>
                <a:cs typeface="Arial"/>
                <a:sym typeface="Arial"/>
              </a:rPr>
              <a:t>Инфраструктура, источники финансирования, наличие команды и т. д.</a:t>
            </a:r>
            <a:endParaRPr sz="1600" b="0" i="0" u="none" strike="noStrike" cap="none">
              <a:solidFill>
                <a:srgbClr val="000000"/>
              </a:solidFill>
              <a:latin typeface="Arial"/>
              <a:ea typeface="Arial"/>
              <a:cs typeface="Arial"/>
              <a:sym typeface="Arial"/>
            </a:endParaRPr>
          </a:p>
        </p:txBody>
      </p:sp>
      <p:pic>
        <p:nvPicPr>
          <p:cNvPr id="405" name="Google Shape;405;p31" descr="Изображение"/>
          <p:cNvPicPr preferRelativeResize="0"/>
          <p:nvPr/>
        </p:nvPicPr>
        <p:blipFill rotWithShape="1">
          <a:blip r:embed="rId3">
            <a:alphaModFix/>
          </a:blip>
          <a:srcRect/>
          <a:stretch/>
        </p:blipFill>
        <p:spPr>
          <a:xfrm>
            <a:off x="9809776" y="424656"/>
            <a:ext cx="2046224" cy="780252"/>
          </a:xfrm>
          <a:prstGeom prst="rect">
            <a:avLst/>
          </a:prstGeom>
          <a:noFill/>
          <a:ln>
            <a:noFill/>
          </a:ln>
        </p:spPr>
      </p:pic>
      <p:pic>
        <p:nvPicPr>
          <p:cNvPr id="406" name="Google Shape;406;p31" descr="Изображение"/>
          <p:cNvPicPr preferRelativeResize="0"/>
          <p:nvPr/>
        </p:nvPicPr>
        <p:blipFill rotWithShape="1">
          <a:blip r:embed="rId4">
            <a:alphaModFix/>
          </a:blip>
          <a:srcRect/>
          <a:stretch/>
        </p:blipFill>
        <p:spPr>
          <a:xfrm>
            <a:off x="404999" y="6178409"/>
            <a:ext cx="3445106" cy="472390"/>
          </a:xfrm>
          <a:prstGeom prst="rect">
            <a:avLst/>
          </a:prstGeom>
          <a:noFill/>
          <a:ln>
            <a:noFill/>
          </a:ln>
        </p:spPr>
      </p:pic>
      <p:sp>
        <p:nvSpPr>
          <p:cNvPr id="407" name="Google Shape;407;p31"/>
          <p:cNvSpPr txBox="1"/>
          <p:nvPr/>
        </p:nvSpPr>
        <p:spPr>
          <a:xfrm>
            <a:off x="4611393" y="6363591"/>
            <a:ext cx="3425702"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408" name="Google Shape;408;p31"/>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sp>
        <p:nvSpPr>
          <p:cNvPr id="9" name="Прямоугольник 8"/>
          <p:cNvSpPr/>
          <p:nvPr/>
        </p:nvSpPr>
        <p:spPr>
          <a:xfrm>
            <a:off x="259308" y="1935833"/>
            <a:ext cx="11423176" cy="3970318"/>
          </a:xfrm>
          <a:prstGeom prst="rect">
            <a:avLst/>
          </a:prstGeom>
        </p:spPr>
        <p:txBody>
          <a:bodyPr wrap="square">
            <a:spAutoFit/>
          </a:bodyPr>
          <a:lstStyle/>
          <a:p>
            <a:r>
              <a:rPr lang="ru-RU" sz="2800" spc="40" dirty="0" smtClean="0">
                <a:solidFill>
                  <a:srgbClr val="002164"/>
                </a:solidFill>
                <a:latin typeface="Impact" pitchFamily="34" charset="0"/>
              </a:rPr>
              <a:t>1. Команда проекта – научно-образовательный потенциал педагогов ведущих ВУЗов РФ (МГУ, СПбГАУ, Кировский, Севастопольский ГУ и другие)</a:t>
            </a:r>
            <a:br>
              <a:rPr lang="ru-RU" sz="2800" spc="40" dirty="0" smtClean="0">
                <a:solidFill>
                  <a:srgbClr val="002164"/>
                </a:solidFill>
                <a:latin typeface="Impact" pitchFamily="34" charset="0"/>
              </a:rPr>
            </a:br>
            <a:r>
              <a:rPr lang="ru-RU" sz="2800" spc="40" dirty="0" smtClean="0">
                <a:solidFill>
                  <a:srgbClr val="002164"/>
                </a:solidFill>
                <a:latin typeface="Impact" pitchFamily="34" charset="0"/>
              </a:rPr>
              <a:t>2. Уникальная специфическая программа обучения</a:t>
            </a:r>
            <a:br>
              <a:rPr lang="ru-RU" sz="2800" spc="40" dirty="0" smtClean="0">
                <a:solidFill>
                  <a:srgbClr val="002164"/>
                </a:solidFill>
                <a:latin typeface="Impact" pitchFamily="34" charset="0"/>
              </a:rPr>
            </a:br>
            <a:r>
              <a:rPr lang="ru-RU" sz="2800" spc="40" dirty="0" smtClean="0">
                <a:solidFill>
                  <a:srgbClr val="002164"/>
                </a:solidFill>
                <a:latin typeface="Impact" pitchFamily="34" charset="0"/>
              </a:rPr>
              <a:t>3. Учи.про – собственная образовательная онлайн площадка для пользователей КООПСЕТИ</a:t>
            </a:r>
            <a:r>
              <a:rPr lang="ru-RU" sz="2800" spc="40" dirty="0" smtClean="0">
                <a:solidFill>
                  <a:srgbClr val="002164"/>
                </a:solidFill>
                <a:latin typeface="Impact" pitchFamily="34" charset="0"/>
                <a:hlinkClick r:id="rId5"/>
              </a:rPr>
              <a:t/>
            </a:r>
            <a:br>
              <a:rPr lang="ru-RU" sz="2800" spc="40" dirty="0" smtClean="0">
                <a:solidFill>
                  <a:srgbClr val="002164"/>
                </a:solidFill>
                <a:latin typeface="Impact" pitchFamily="34" charset="0"/>
                <a:hlinkClick r:id="rId5"/>
              </a:rPr>
            </a:br>
            <a:r>
              <a:rPr lang="ru-RU" sz="2800" spc="40" dirty="0" smtClean="0">
                <a:solidFill>
                  <a:srgbClr val="002164"/>
                </a:solidFill>
                <a:latin typeface="Impact" pitchFamily="34" charset="0"/>
              </a:rPr>
              <a:t>4. Офис 86 кв.м (в собственности)</a:t>
            </a:r>
            <a:br>
              <a:rPr lang="ru-RU" sz="2800" spc="40" dirty="0" smtClean="0">
                <a:solidFill>
                  <a:srgbClr val="002164"/>
                </a:solidFill>
                <a:latin typeface="Impact" pitchFamily="34" charset="0"/>
              </a:rPr>
            </a:br>
            <a:r>
              <a:rPr lang="ru-RU" sz="2800" spc="40" dirty="0" smtClean="0">
                <a:solidFill>
                  <a:srgbClr val="002164"/>
                </a:solidFill>
                <a:latin typeface="Impact" pitchFamily="34" charset="0"/>
              </a:rPr>
              <a:t>5. Персональные компьютеры, мониторы (6 шт.)</a:t>
            </a:r>
            <a:br>
              <a:rPr lang="ru-RU" sz="2800" spc="40" dirty="0" smtClean="0">
                <a:solidFill>
                  <a:srgbClr val="002164"/>
                </a:solidFill>
                <a:latin typeface="Impact" pitchFamily="34" charset="0"/>
              </a:rPr>
            </a:br>
            <a:r>
              <a:rPr lang="ru-RU" sz="2800" spc="40" dirty="0" smtClean="0">
                <a:solidFill>
                  <a:srgbClr val="002164"/>
                </a:solidFill>
                <a:latin typeface="Impact" pitchFamily="34" charset="0"/>
              </a:rPr>
              <a:t>6. Офисная техника: столы, стулья, шкафы</a:t>
            </a:r>
            <a:endParaRPr lang="ru-RU" sz="2800" spc="40" dirty="0">
              <a:solidFill>
                <a:srgbClr val="002164"/>
              </a:solidFill>
              <a:latin typeface="Impact" pitchFamily="34"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28678" name="Picture 6"/>
          <p:cNvPicPr>
            <a:picLocks noChangeAspect="1" noChangeArrowheads="1"/>
          </p:cNvPicPr>
          <p:nvPr/>
        </p:nvPicPr>
        <p:blipFill>
          <a:blip r:embed="rId4"/>
          <a:srcRect/>
          <a:stretch>
            <a:fillRect/>
          </a:stretch>
        </p:blipFill>
        <p:spPr bwMode="auto">
          <a:xfrm>
            <a:off x="358575" y="1535576"/>
            <a:ext cx="7511038" cy="4583870"/>
          </a:xfrm>
          <a:prstGeom prst="rect">
            <a:avLst/>
          </a:prstGeom>
          <a:noFill/>
          <a:ln w="9525">
            <a:noFill/>
            <a:miter lim="800000"/>
            <a:headEnd/>
            <a:tailEnd/>
          </a:ln>
          <a:effectLst/>
        </p:spPr>
      </p:pic>
      <p:graphicFrame>
        <p:nvGraphicFramePr>
          <p:cNvPr id="2" name="Объект 1" hidden="1"/>
          <p:cNvGraphicFramePr>
            <a:graphicFrameLocks noChangeAspect="1"/>
          </p:cNvGraphicFramePr>
          <p:nvPr/>
        </p:nvGraphicFramePr>
        <p:xfrm>
          <a:off x="1588" y="1588"/>
          <a:ext cx="1588" cy="1588"/>
        </p:xfrm>
        <a:graphic>
          <a:graphicData uri="http://schemas.openxmlformats.org/presentationml/2006/ole">
            <p:oleObj spid="_x0000_s2050" name="Слайд think-cell" r:id="rId5" imgW="360" imgH="360" progId="">
              <p:embed/>
            </p:oleObj>
          </a:graphicData>
        </a:graphic>
      </p:graphicFrame>
      <p:sp>
        <p:nvSpPr>
          <p:cNvPr id="138" name="Google Shape;138;p8"/>
          <p:cNvSpPr txBox="1">
            <a:spLocks noGrp="1"/>
          </p:cNvSpPr>
          <p:nvPr>
            <p:ph type="title"/>
          </p:nvPr>
        </p:nvSpPr>
        <p:spPr>
          <a:xfrm>
            <a:off x="336000" y="451782"/>
            <a:ext cx="10151415" cy="726000"/>
          </a:xfrm>
          <a:prstGeom prst="rect">
            <a:avLst/>
          </a:prstGeom>
          <a:noFill/>
          <a:ln>
            <a:noFill/>
          </a:ln>
        </p:spPr>
        <p:txBody>
          <a:bodyPr spcFirstLastPara="1" wrap="square" lIns="91425" tIns="45700" rIns="91425" bIns="45700" anchor="b" anchorCtr="0">
            <a:noAutofit/>
          </a:bodyPr>
          <a:lstStyle/>
          <a:p>
            <a:pPr lvl="0" defTabSz="1161825" hangingPunct="0">
              <a:lnSpc>
                <a:spcPct val="100000"/>
              </a:lnSpc>
              <a:buClrTx/>
              <a:buSzTx/>
            </a:pPr>
            <a:r>
              <a:rPr lang="ru-RU" sz="4800" cap="all" dirty="0">
                <a:solidFill>
                  <a:srgbClr val="33A1D8"/>
                </a:solidFill>
                <a:latin typeface="Impact" pitchFamily="34" charset="0"/>
                <a:ea typeface="Gilroy Light"/>
                <a:cs typeface="Gilroy Light"/>
              </a:rPr>
              <a:t>Ресурсное </a:t>
            </a:r>
            <a:r>
              <a:rPr lang="ru-RU" sz="4800" cap="all" dirty="0" smtClean="0">
                <a:solidFill>
                  <a:srgbClr val="33A1D8"/>
                </a:solidFill>
                <a:latin typeface="Impact" pitchFamily="34" charset="0"/>
                <a:ea typeface="Gilroy Light"/>
                <a:cs typeface="Gilroy Light"/>
              </a:rPr>
              <a:t> обеспечение</a:t>
            </a:r>
            <a:endParaRPr sz="4800" cap="all" dirty="0">
              <a:solidFill>
                <a:srgbClr val="33A1D8"/>
              </a:solidFill>
              <a:latin typeface="Impact" pitchFamily="34" charset="0"/>
              <a:ea typeface="Gilroy Light"/>
              <a:cs typeface="Gilroy Light"/>
            </a:endParaRPr>
          </a:p>
        </p:txBody>
      </p:sp>
      <p:sp>
        <p:nvSpPr>
          <p:cNvPr id="7" name="TextBox 6">
            <a:extLst>
              <a:ext uri="{FF2B5EF4-FFF2-40B4-BE49-F238E27FC236}">
                <a16:creationId xmlns="" xmlns:a16="http://schemas.microsoft.com/office/drawing/2014/main" id="{6D34FF10-9242-0741-9A61-11AEF4B50391}"/>
              </a:ext>
            </a:extLst>
          </p:cNvPr>
          <p:cNvSpPr txBox="1"/>
          <p:nvPr/>
        </p:nvSpPr>
        <p:spPr>
          <a:xfrm>
            <a:off x="336000" y="1053325"/>
            <a:ext cx="10092602" cy="369332"/>
          </a:xfrm>
          <a:prstGeom prst="rect">
            <a:avLst/>
          </a:prstGeom>
          <a:noFill/>
        </p:spPr>
        <p:txBody>
          <a:bodyPr wrap="square" rtlCol="0">
            <a:spAutoFit/>
          </a:bodyPr>
          <a:lstStyle/>
          <a:p>
            <a:r>
              <a:rPr lang="ru-RU" sz="1800" dirty="0">
                <a:latin typeface="Gilroy Light"/>
                <a:ea typeface="Gilroy Light"/>
                <a:cs typeface="Gilroy Light"/>
                <a:sym typeface="Gilroy Light"/>
              </a:rPr>
              <a:t>Инфраструктура, источники финансирования, наличие команды и т. д.</a:t>
            </a:r>
          </a:p>
        </p:txBody>
      </p:sp>
      <p:pic>
        <p:nvPicPr>
          <p:cNvPr id="8" name="Изображение" descr="Изображение"/>
          <p:cNvPicPr>
            <a:picLocks noChangeAspect="1"/>
          </p:cNvPicPr>
          <p:nvPr/>
        </p:nvPicPr>
        <p:blipFill>
          <a:blip r:embed="rId6"/>
          <a:stretch>
            <a:fillRect/>
          </a:stretch>
        </p:blipFill>
        <p:spPr>
          <a:xfrm>
            <a:off x="9809776" y="424656"/>
            <a:ext cx="2046224" cy="780252"/>
          </a:xfrm>
          <a:prstGeom prst="rect">
            <a:avLst/>
          </a:prstGeom>
          <a:ln w="12700">
            <a:miter lim="400000"/>
          </a:ln>
        </p:spPr>
      </p:pic>
      <p:pic>
        <p:nvPicPr>
          <p:cNvPr id="9" name="Изображение" descr="Изображение"/>
          <p:cNvPicPr>
            <a:picLocks noChangeAspect="1"/>
          </p:cNvPicPr>
          <p:nvPr/>
        </p:nvPicPr>
        <p:blipFill>
          <a:blip r:embed="rId7"/>
          <a:stretch>
            <a:fillRect/>
          </a:stretch>
        </p:blipFill>
        <p:spPr>
          <a:xfrm>
            <a:off x="404999" y="6178409"/>
            <a:ext cx="3445106" cy="472390"/>
          </a:xfrm>
          <a:prstGeom prst="rect">
            <a:avLst/>
          </a:prstGeom>
          <a:ln w="12700">
            <a:miter lim="400000"/>
          </a:ln>
        </p:spPr>
      </p:pic>
      <p:sp>
        <p:nvSpPr>
          <p:cNvPr id="10" name="Google Shape;300;p21"/>
          <p:cNvSpPr txBox="1"/>
          <p:nvPr/>
        </p:nvSpPr>
        <p:spPr>
          <a:xfrm>
            <a:off x="4611393" y="6363591"/>
            <a:ext cx="3425702"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1800">
                <a:solidFill>
                  <a:schemeClr val="accent2">
                    <a:lumOff val="21764"/>
                  </a:schemeClr>
                </a:solidFill>
                <a:latin typeface="Gilroy Light"/>
                <a:ea typeface="Gilroy Light"/>
                <a:cs typeface="Gilroy Light"/>
                <a:sym typeface="Gilroy Light"/>
              </a:defRPr>
            </a:lvl1pPr>
          </a:lstStyle>
          <a:p>
            <a:r>
              <a:rPr sz="1600">
                <a:solidFill>
                  <a:schemeClr val="bg1">
                    <a:lumMod val="65000"/>
                  </a:schemeClr>
                </a:solidFill>
              </a:rPr>
              <a:t>#</a:t>
            </a:r>
            <a:r>
              <a:rPr sz="1600" smtClean="0">
                <a:solidFill>
                  <a:schemeClr val="bg1">
                    <a:lumMod val="65000"/>
                  </a:schemeClr>
                </a:solidFill>
              </a:rPr>
              <a:t>страну_меняют_люд</a:t>
            </a:r>
            <a:r>
              <a:rPr lang="ru-RU" sz="1600" dirty="0" smtClean="0">
                <a:solidFill>
                  <a:schemeClr val="bg1">
                    <a:lumMod val="65000"/>
                  </a:schemeClr>
                </a:solidFill>
              </a:rPr>
              <a:t>и</a:t>
            </a:r>
            <a:endParaRPr sz="1600" dirty="0">
              <a:solidFill>
                <a:schemeClr val="bg1">
                  <a:lumMod val="65000"/>
                </a:schemeClr>
              </a:solidFill>
            </a:endParaRPr>
          </a:p>
        </p:txBody>
      </p:sp>
      <p:cxnSp>
        <p:nvCxnSpPr>
          <p:cNvPr id="11" name="Google Shape;117;p5"/>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sp>
        <p:nvSpPr>
          <p:cNvPr id="12" name="Прямоугольник 11"/>
          <p:cNvSpPr/>
          <p:nvPr/>
        </p:nvSpPr>
        <p:spPr>
          <a:xfrm>
            <a:off x="7624689" y="1529635"/>
            <a:ext cx="4262511" cy="4606389"/>
          </a:xfrm>
          <a:prstGeom prst="rect">
            <a:avLst/>
          </a:prstGeom>
          <a:solidFill>
            <a:schemeClr val="bg1">
              <a:lumMod val="85000"/>
            </a:schemeClr>
          </a:solidFill>
        </p:spPr>
        <p:txBody>
          <a:bodyPr wrap="square">
            <a:spAutoFit/>
          </a:bodyPr>
          <a:lstStyle/>
          <a:p>
            <a:pPr>
              <a:lnSpc>
                <a:spcPts val="2200"/>
              </a:lnSpc>
            </a:pPr>
            <a:r>
              <a:rPr lang="ru-RU" sz="2000" b="1" dirty="0" smtClean="0">
                <a:solidFill>
                  <a:schemeClr val="accent1">
                    <a:lumMod val="75000"/>
                  </a:schemeClr>
                </a:solidFill>
                <a:latin typeface="Gilroy Light"/>
              </a:rPr>
              <a:t>1. Команда проекта – научно-образовательный потенциал педагогов ведущих ВУЗов РФ (МГУ, СПбГАУ, Кировский, Севастопольский ГУ и другие)</a:t>
            </a:r>
            <a:br>
              <a:rPr lang="ru-RU" sz="2000" b="1" dirty="0" smtClean="0">
                <a:solidFill>
                  <a:schemeClr val="accent1">
                    <a:lumMod val="75000"/>
                  </a:schemeClr>
                </a:solidFill>
                <a:latin typeface="Gilroy Light"/>
              </a:rPr>
            </a:br>
            <a:r>
              <a:rPr lang="ru-RU" sz="2000" b="1" dirty="0" smtClean="0">
                <a:solidFill>
                  <a:schemeClr val="accent1">
                    <a:lumMod val="75000"/>
                  </a:schemeClr>
                </a:solidFill>
                <a:latin typeface="Gilroy Light"/>
              </a:rPr>
              <a:t>2. Уникальный инновационный функционал</a:t>
            </a:r>
            <a:br>
              <a:rPr lang="ru-RU" sz="2000" b="1" dirty="0" smtClean="0">
                <a:solidFill>
                  <a:schemeClr val="accent1">
                    <a:lumMod val="75000"/>
                  </a:schemeClr>
                </a:solidFill>
                <a:latin typeface="Gilroy Light"/>
              </a:rPr>
            </a:br>
            <a:r>
              <a:rPr lang="ru-RU" sz="2000" b="1" dirty="0" smtClean="0">
                <a:solidFill>
                  <a:schemeClr val="accent1">
                    <a:lumMod val="75000"/>
                  </a:schemeClr>
                </a:solidFill>
                <a:latin typeface="Gilroy Light"/>
              </a:rPr>
              <a:t>3. Учи.про – </a:t>
            </a:r>
            <a:r>
              <a:rPr lang="ru-RU" sz="1900" b="1" dirty="0" smtClean="0">
                <a:solidFill>
                  <a:schemeClr val="accent1">
                    <a:lumMod val="75000"/>
                  </a:schemeClr>
                </a:solidFill>
                <a:latin typeface="Gilroy Light"/>
              </a:rPr>
              <a:t>собственная образовательная онлайн площадка для пользователей КООПСЕТИ</a:t>
            </a:r>
            <a:r>
              <a:rPr lang="ru-RU" sz="2000" b="1" dirty="0" smtClean="0">
                <a:solidFill>
                  <a:schemeClr val="accent1">
                    <a:lumMod val="75000"/>
                  </a:schemeClr>
                </a:solidFill>
                <a:latin typeface="Gilroy Light"/>
                <a:hlinkClick r:id="rId8"/>
              </a:rPr>
              <a:t/>
            </a:r>
            <a:br>
              <a:rPr lang="ru-RU" sz="2000" b="1" dirty="0" smtClean="0">
                <a:solidFill>
                  <a:schemeClr val="accent1">
                    <a:lumMod val="75000"/>
                  </a:schemeClr>
                </a:solidFill>
                <a:latin typeface="Gilroy Light"/>
                <a:hlinkClick r:id="rId8"/>
              </a:rPr>
            </a:br>
            <a:r>
              <a:rPr lang="ru-RU" sz="2000" b="1" dirty="0" smtClean="0">
                <a:solidFill>
                  <a:schemeClr val="accent1">
                    <a:lumMod val="75000"/>
                  </a:schemeClr>
                </a:solidFill>
                <a:latin typeface="Gilroy Light"/>
              </a:rPr>
              <a:t>4. Офис 86 кв.м </a:t>
            </a:r>
            <a:r>
              <a:rPr lang="ru-RU" sz="1800" b="1" spc="-30" dirty="0" smtClean="0">
                <a:solidFill>
                  <a:schemeClr val="accent1">
                    <a:lumMod val="75000"/>
                  </a:schemeClr>
                </a:solidFill>
                <a:latin typeface="Gilroy Light"/>
              </a:rPr>
              <a:t>(в собственности</a:t>
            </a:r>
            <a:r>
              <a:rPr lang="ru-RU" sz="1800" b="1" dirty="0" smtClean="0">
                <a:solidFill>
                  <a:schemeClr val="accent1">
                    <a:lumMod val="75000"/>
                  </a:schemeClr>
                </a:solidFill>
                <a:latin typeface="Gilroy Light"/>
              </a:rPr>
              <a:t>)</a:t>
            </a:r>
            <a:r>
              <a:rPr lang="ru-RU" sz="2000" b="1" dirty="0" smtClean="0">
                <a:solidFill>
                  <a:schemeClr val="accent1">
                    <a:lumMod val="75000"/>
                  </a:schemeClr>
                </a:solidFill>
                <a:latin typeface="Gilroy Light"/>
              </a:rPr>
              <a:t/>
            </a:r>
            <a:br>
              <a:rPr lang="ru-RU" sz="2000" b="1" dirty="0" smtClean="0">
                <a:solidFill>
                  <a:schemeClr val="accent1">
                    <a:lumMod val="75000"/>
                  </a:schemeClr>
                </a:solidFill>
                <a:latin typeface="Gilroy Light"/>
              </a:rPr>
            </a:br>
            <a:r>
              <a:rPr lang="ru-RU" sz="2000" b="1" dirty="0" smtClean="0">
                <a:solidFill>
                  <a:schemeClr val="accent1">
                    <a:lumMod val="75000"/>
                  </a:schemeClr>
                </a:solidFill>
                <a:latin typeface="Gilroy Light"/>
              </a:rPr>
              <a:t>5. Персональные компьютеры, мониторы (6 шт.)</a:t>
            </a:r>
            <a:br>
              <a:rPr lang="ru-RU" sz="2000" b="1" dirty="0" smtClean="0">
                <a:solidFill>
                  <a:schemeClr val="accent1">
                    <a:lumMod val="75000"/>
                  </a:schemeClr>
                </a:solidFill>
                <a:latin typeface="Gilroy Light"/>
              </a:rPr>
            </a:br>
            <a:r>
              <a:rPr lang="ru-RU" sz="2000" b="1" dirty="0" smtClean="0">
                <a:solidFill>
                  <a:schemeClr val="accent1">
                    <a:lumMod val="75000"/>
                  </a:schemeClr>
                </a:solidFill>
                <a:latin typeface="Gilroy Light"/>
              </a:rPr>
              <a:t>6. Офисная техника: столы, стулья, шкафы</a:t>
            </a:r>
            <a:endParaRPr lang="ru-RU" sz="2000" b="1" dirty="0">
              <a:solidFill>
                <a:schemeClr val="accent1">
                  <a:lumMod val="75000"/>
                </a:schemeClr>
              </a:solidFill>
              <a:latin typeface="Gilroy Light"/>
            </a:endParaRPr>
          </a:p>
        </p:txBody>
      </p:sp>
    </p:spTree>
    <p:extLst>
      <p:ext uri="{BB962C8B-B14F-4D97-AF65-F5344CB8AC3E}">
        <p14:creationId xmlns="" xmlns:p14="http://schemas.microsoft.com/office/powerpoint/2010/main" val="37867942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ПавловМ.Ю. пр.ф.png"/>
          <p:cNvPicPr>
            <a:picLocks noChangeAspect="1"/>
          </p:cNvPicPr>
          <p:nvPr/>
        </p:nvPicPr>
        <p:blipFill>
          <a:blip r:embed="rId2"/>
          <a:stretch>
            <a:fillRect/>
          </a:stretch>
        </p:blipFill>
        <p:spPr>
          <a:xfrm>
            <a:off x="5082180" y="1529498"/>
            <a:ext cx="2079836" cy="1800000"/>
          </a:xfrm>
          <a:prstGeom prst="rect">
            <a:avLst/>
          </a:prstGeom>
        </p:spPr>
      </p:pic>
      <p:pic>
        <p:nvPicPr>
          <p:cNvPr id="3" name="Рисунок 2" descr="Хожаинов пр.ф.png"/>
          <p:cNvPicPr>
            <a:picLocks noChangeAspect="1"/>
          </p:cNvPicPr>
          <p:nvPr/>
        </p:nvPicPr>
        <p:blipFill>
          <a:blip r:embed="rId3"/>
          <a:stretch>
            <a:fillRect/>
          </a:stretch>
        </p:blipFill>
        <p:spPr>
          <a:xfrm>
            <a:off x="2723845" y="1522042"/>
            <a:ext cx="2075999" cy="1800000"/>
          </a:xfrm>
          <a:prstGeom prst="rect">
            <a:avLst/>
          </a:prstGeom>
        </p:spPr>
      </p:pic>
      <p:pic>
        <p:nvPicPr>
          <p:cNvPr id="5" name="Рисунок 4" descr="Харченко_сота.png"/>
          <p:cNvPicPr>
            <a:picLocks noChangeAspect="1"/>
          </p:cNvPicPr>
          <p:nvPr/>
        </p:nvPicPr>
        <p:blipFill>
          <a:blip r:embed="rId4"/>
          <a:stretch>
            <a:fillRect/>
          </a:stretch>
        </p:blipFill>
        <p:spPr>
          <a:xfrm>
            <a:off x="7357187" y="1527338"/>
            <a:ext cx="2082509" cy="1800000"/>
          </a:xfrm>
          <a:prstGeom prst="rect">
            <a:avLst/>
          </a:prstGeom>
        </p:spPr>
      </p:pic>
      <p:pic>
        <p:nvPicPr>
          <p:cNvPr id="8" name="Google Shape;178;g1356f88980c_1_36" descr="Изображение"/>
          <p:cNvPicPr preferRelativeResize="0"/>
          <p:nvPr/>
        </p:nvPicPr>
        <p:blipFill rotWithShape="1">
          <a:blip r:embed="rId5">
            <a:alphaModFix/>
          </a:blip>
          <a:srcRect/>
          <a:stretch/>
        </p:blipFill>
        <p:spPr>
          <a:xfrm>
            <a:off x="9809776" y="424656"/>
            <a:ext cx="2046223" cy="780252"/>
          </a:xfrm>
          <a:prstGeom prst="rect">
            <a:avLst/>
          </a:prstGeom>
          <a:noFill/>
          <a:ln>
            <a:noFill/>
          </a:ln>
        </p:spPr>
      </p:pic>
      <p:pic>
        <p:nvPicPr>
          <p:cNvPr id="9" name="Google Shape;179;g1356f88980c_1_36" descr="Изображение"/>
          <p:cNvPicPr preferRelativeResize="0"/>
          <p:nvPr/>
        </p:nvPicPr>
        <p:blipFill rotWithShape="1">
          <a:blip r:embed="rId6">
            <a:alphaModFix/>
          </a:blip>
          <a:srcRect/>
          <a:stretch/>
        </p:blipFill>
        <p:spPr>
          <a:xfrm>
            <a:off x="404999" y="6178409"/>
            <a:ext cx="3445105" cy="472390"/>
          </a:xfrm>
          <a:prstGeom prst="rect">
            <a:avLst/>
          </a:prstGeom>
          <a:noFill/>
          <a:ln>
            <a:noFill/>
          </a:ln>
        </p:spPr>
      </p:pic>
      <p:sp>
        <p:nvSpPr>
          <p:cNvPr id="10" name="Google Shape;180;g1356f88980c_1_36"/>
          <p:cNvSpPr txBox="1"/>
          <p:nvPr/>
        </p:nvSpPr>
        <p:spPr>
          <a:xfrm>
            <a:off x="4611393" y="6363591"/>
            <a:ext cx="34257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11" name="Google Shape;181;g1356f88980c_1_36"/>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sp>
        <p:nvSpPr>
          <p:cNvPr id="12" name="Google Shape;162;p9"/>
          <p:cNvSpPr txBox="1">
            <a:spLocks/>
          </p:cNvSpPr>
          <p:nvPr/>
        </p:nvSpPr>
        <p:spPr>
          <a:xfrm>
            <a:off x="336000" y="451782"/>
            <a:ext cx="10151415" cy="7260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33A1D8"/>
              </a:buClr>
              <a:buSzPts val="4800"/>
              <a:buFont typeface="Arial"/>
              <a:buNone/>
              <a:tabLst/>
              <a:defRPr/>
            </a:pPr>
            <a:r>
              <a:rPr kumimoji="0" lang="ru-RU" sz="4800" b="0" i="0" u="none" strike="noStrike" kern="0" cap="none" spc="0" normalizeH="0" baseline="0" noProof="0" smtClean="0">
                <a:ln>
                  <a:noFill/>
                </a:ln>
                <a:solidFill>
                  <a:srgbClr val="33A1D8"/>
                </a:solidFill>
                <a:effectLst/>
                <a:uLnTx/>
                <a:uFillTx/>
                <a:latin typeface="Impact" pitchFamily="34" charset="0"/>
                <a:ea typeface="Arial"/>
                <a:cs typeface="Arial"/>
                <a:sym typeface="Arial"/>
              </a:rPr>
              <a:t>КОМАНДА ПРОЕКТА </a:t>
            </a:r>
            <a:endParaRPr kumimoji="0" lang="ru-RU" sz="4800" b="0" i="0" u="none" strike="noStrike" kern="0" cap="none" spc="0" normalizeH="0" baseline="0" noProof="0">
              <a:ln>
                <a:noFill/>
              </a:ln>
              <a:solidFill>
                <a:srgbClr val="33A1D8"/>
              </a:solidFill>
              <a:effectLst/>
              <a:uLnTx/>
              <a:uFillTx/>
              <a:latin typeface="Impact" pitchFamily="34" charset="0"/>
              <a:ea typeface="Arial"/>
              <a:cs typeface="Arial"/>
              <a:sym typeface="Arial"/>
            </a:endParaRPr>
          </a:p>
        </p:txBody>
      </p:sp>
      <p:sp>
        <p:nvSpPr>
          <p:cNvPr id="13" name="Google Shape;164;p9"/>
          <p:cNvSpPr txBox="1"/>
          <p:nvPr/>
        </p:nvSpPr>
        <p:spPr>
          <a:xfrm>
            <a:off x="336000" y="1053325"/>
            <a:ext cx="1009260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600" b="0" i="0" u="none" strike="noStrike" cap="none" dirty="0">
                <a:solidFill>
                  <a:srgbClr val="000000"/>
                </a:solidFill>
                <a:latin typeface="Arial"/>
                <a:ea typeface="Arial"/>
                <a:cs typeface="Arial"/>
                <a:sym typeface="Arial"/>
              </a:rPr>
              <a:t>Инициатор идеи, ключевые участники проекта, зоны ответственности и опыт участников</a:t>
            </a:r>
            <a:endParaRPr sz="1600" b="0" i="0" u="none" strike="noStrike" cap="none">
              <a:solidFill>
                <a:srgbClr val="000000"/>
              </a:solidFill>
              <a:latin typeface="Arial"/>
              <a:ea typeface="Arial"/>
              <a:cs typeface="Arial"/>
              <a:sym typeface="Arial"/>
            </a:endParaRPr>
          </a:p>
        </p:txBody>
      </p:sp>
      <p:sp>
        <p:nvSpPr>
          <p:cNvPr id="17" name="TextBox 16"/>
          <p:cNvSpPr txBox="1"/>
          <p:nvPr/>
        </p:nvSpPr>
        <p:spPr>
          <a:xfrm>
            <a:off x="512351" y="3342482"/>
            <a:ext cx="1903301" cy="923330"/>
          </a:xfrm>
          <a:prstGeom prst="rect">
            <a:avLst/>
          </a:prstGeom>
          <a:noFill/>
        </p:spPr>
        <p:txBody>
          <a:bodyPr wrap="square" rtlCol="0">
            <a:spAutoFit/>
          </a:bodyPr>
          <a:lstStyle/>
          <a:p>
            <a:pPr algn="ctr"/>
            <a:r>
              <a:rPr lang="ru-RU" sz="1800" dirty="0">
                <a:solidFill>
                  <a:srgbClr val="002164"/>
                </a:solidFill>
                <a:latin typeface="Impact" pitchFamily="34" charset="0"/>
              </a:rPr>
              <a:t>Щ</a:t>
            </a:r>
            <a:r>
              <a:rPr lang="ru-RU" sz="1800" dirty="0" smtClean="0">
                <a:solidFill>
                  <a:srgbClr val="002164"/>
                </a:solidFill>
                <a:latin typeface="Impact" pitchFamily="34" charset="0"/>
              </a:rPr>
              <a:t>ипицын</a:t>
            </a:r>
            <a:endParaRPr lang="ru-RU" sz="1800" dirty="0">
              <a:solidFill>
                <a:srgbClr val="002164"/>
              </a:solidFill>
              <a:latin typeface="Impact" pitchFamily="34" charset="0"/>
            </a:endParaRPr>
          </a:p>
          <a:p>
            <a:pPr algn="ctr"/>
            <a:r>
              <a:rPr lang="ru-RU" sz="1800" dirty="0" smtClean="0">
                <a:solidFill>
                  <a:srgbClr val="002164"/>
                </a:solidFill>
                <a:latin typeface="Impact" pitchFamily="34" charset="0"/>
              </a:rPr>
              <a:t>Игорь</a:t>
            </a:r>
          </a:p>
          <a:p>
            <a:pPr algn="ctr"/>
            <a:r>
              <a:rPr lang="ru-RU" sz="1800" dirty="0">
                <a:solidFill>
                  <a:srgbClr val="002164"/>
                </a:solidFill>
                <a:latin typeface="Impact" pitchFamily="34" charset="0"/>
              </a:rPr>
              <a:t>Валерьевич</a:t>
            </a:r>
          </a:p>
        </p:txBody>
      </p:sp>
      <p:sp>
        <p:nvSpPr>
          <p:cNvPr id="18" name="TextBox 17"/>
          <p:cNvSpPr txBox="1"/>
          <p:nvPr/>
        </p:nvSpPr>
        <p:spPr>
          <a:xfrm>
            <a:off x="331111" y="4285392"/>
            <a:ext cx="2125484" cy="1815882"/>
          </a:xfrm>
          <a:prstGeom prst="rect">
            <a:avLst/>
          </a:prstGeom>
          <a:noFill/>
        </p:spPr>
        <p:txBody>
          <a:bodyPr wrap="square" rtlCol="0">
            <a:spAutoFit/>
          </a:bodyPr>
          <a:lstStyle/>
          <a:p>
            <a:pPr algn="ctr"/>
            <a:r>
              <a:rPr lang="ru-RU" dirty="0" smtClean="0"/>
              <a:t>СТЕЙКХОЛДЕР от общественного движения</a:t>
            </a:r>
          </a:p>
          <a:p>
            <a:pPr algn="ctr"/>
            <a:r>
              <a:rPr lang="ru-RU" dirty="0" smtClean="0"/>
              <a:t>«Качество жизни»,</a:t>
            </a:r>
          </a:p>
          <a:p>
            <a:pPr algn="ctr"/>
            <a:r>
              <a:rPr lang="ru-RU" dirty="0" smtClean="0"/>
              <a:t> юридическое обеспечение проекта, руководитель</a:t>
            </a:r>
            <a:br>
              <a:rPr lang="ru-RU" dirty="0" smtClean="0"/>
            </a:br>
            <a:r>
              <a:rPr lang="ru-RU" dirty="0" smtClean="0"/>
              <a:t>«</a:t>
            </a:r>
            <a:r>
              <a:rPr lang="ru-RU" dirty="0" smtClean="0"/>
              <a:t>Школы </a:t>
            </a:r>
            <a:r>
              <a:rPr lang="ru-RU" dirty="0" smtClean="0"/>
              <a:t>Созидания»</a:t>
            </a:r>
            <a:endParaRPr lang="ru-RU" dirty="0"/>
          </a:p>
        </p:txBody>
      </p:sp>
      <p:pic>
        <p:nvPicPr>
          <p:cNvPr id="21" name="Рисунок 20" descr="Мама_сота.png"/>
          <p:cNvPicPr>
            <a:picLocks noChangeAspect="1"/>
          </p:cNvPicPr>
          <p:nvPr/>
        </p:nvPicPr>
        <p:blipFill>
          <a:blip r:embed="rId7">
            <a:lum bright="15000"/>
          </a:blip>
          <a:stretch>
            <a:fillRect/>
          </a:stretch>
        </p:blipFill>
        <p:spPr>
          <a:xfrm>
            <a:off x="9736738" y="1530901"/>
            <a:ext cx="2078930" cy="1800000"/>
          </a:xfrm>
          <a:prstGeom prst="rect">
            <a:avLst/>
          </a:prstGeom>
        </p:spPr>
      </p:pic>
      <p:sp>
        <p:nvSpPr>
          <p:cNvPr id="22" name="TextBox 21"/>
          <p:cNvSpPr txBox="1"/>
          <p:nvPr/>
        </p:nvSpPr>
        <p:spPr>
          <a:xfrm>
            <a:off x="9831812" y="3342876"/>
            <a:ext cx="1903301" cy="923330"/>
          </a:xfrm>
          <a:prstGeom prst="rect">
            <a:avLst/>
          </a:prstGeom>
          <a:noFill/>
        </p:spPr>
        <p:txBody>
          <a:bodyPr wrap="square" rtlCol="0">
            <a:spAutoFit/>
          </a:bodyPr>
          <a:lstStyle/>
          <a:p>
            <a:pPr algn="ctr"/>
            <a:r>
              <a:rPr lang="ru-RU" sz="1800" dirty="0" smtClean="0">
                <a:solidFill>
                  <a:srgbClr val="002164"/>
                </a:solidFill>
                <a:latin typeface="Impact" pitchFamily="34" charset="0"/>
              </a:rPr>
              <a:t>Токаренко</a:t>
            </a:r>
            <a:br>
              <a:rPr lang="ru-RU" sz="1800" dirty="0" smtClean="0">
                <a:solidFill>
                  <a:srgbClr val="002164"/>
                </a:solidFill>
                <a:latin typeface="Impact" pitchFamily="34" charset="0"/>
              </a:rPr>
            </a:br>
            <a:r>
              <a:rPr lang="ru-RU" sz="1800" dirty="0" smtClean="0">
                <a:solidFill>
                  <a:srgbClr val="002164"/>
                </a:solidFill>
                <a:latin typeface="Impact" pitchFamily="34" charset="0"/>
              </a:rPr>
              <a:t>Светлана</a:t>
            </a:r>
            <a:br>
              <a:rPr lang="ru-RU" sz="1800" dirty="0" smtClean="0">
                <a:solidFill>
                  <a:srgbClr val="002164"/>
                </a:solidFill>
                <a:latin typeface="Impact" pitchFamily="34" charset="0"/>
              </a:rPr>
            </a:br>
            <a:r>
              <a:rPr lang="ru-RU" sz="1800" dirty="0" smtClean="0">
                <a:solidFill>
                  <a:srgbClr val="002164"/>
                </a:solidFill>
                <a:latin typeface="Impact" pitchFamily="34" charset="0"/>
              </a:rPr>
              <a:t> Константиновна</a:t>
            </a:r>
            <a:endParaRPr lang="ru-RU" sz="1800" dirty="0">
              <a:solidFill>
                <a:srgbClr val="002164"/>
              </a:solidFill>
              <a:latin typeface="Impact" pitchFamily="34" charset="0"/>
            </a:endParaRPr>
          </a:p>
        </p:txBody>
      </p:sp>
      <p:sp>
        <p:nvSpPr>
          <p:cNvPr id="23" name="TextBox 22"/>
          <p:cNvSpPr txBox="1"/>
          <p:nvPr/>
        </p:nvSpPr>
        <p:spPr>
          <a:xfrm>
            <a:off x="3016155" y="3330054"/>
            <a:ext cx="1460311" cy="923330"/>
          </a:xfrm>
          <a:prstGeom prst="rect">
            <a:avLst/>
          </a:prstGeom>
          <a:noFill/>
        </p:spPr>
        <p:txBody>
          <a:bodyPr wrap="square" rtlCol="0">
            <a:spAutoFit/>
          </a:bodyPr>
          <a:lstStyle/>
          <a:p>
            <a:pPr algn="ctr"/>
            <a:r>
              <a:rPr lang="ru-RU" sz="1800" spc="30" dirty="0" smtClean="0">
                <a:solidFill>
                  <a:srgbClr val="002164"/>
                </a:solidFill>
                <a:latin typeface="Impact" pitchFamily="34" charset="0"/>
              </a:rPr>
              <a:t>Хожаинов Николай Тихонович </a:t>
            </a:r>
            <a:endParaRPr lang="ru-RU" sz="1800" spc="30" dirty="0">
              <a:solidFill>
                <a:srgbClr val="002164"/>
              </a:solidFill>
              <a:latin typeface="Impact" pitchFamily="34" charset="0"/>
            </a:endParaRPr>
          </a:p>
        </p:txBody>
      </p:sp>
      <p:sp>
        <p:nvSpPr>
          <p:cNvPr id="24" name="Прямоугольник 23"/>
          <p:cNvSpPr/>
          <p:nvPr/>
        </p:nvSpPr>
        <p:spPr>
          <a:xfrm>
            <a:off x="5513324" y="3343702"/>
            <a:ext cx="1160431" cy="923330"/>
          </a:xfrm>
          <a:prstGeom prst="rect">
            <a:avLst/>
          </a:prstGeom>
        </p:spPr>
        <p:txBody>
          <a:bodyPr wrap="square">
            <a:spAutoFit/>
          </a:bodyPr>
          <a:lstStyle/>
          <a:p>
            <a:pPr algn="ctr"/>
            <a:r>
              <a:rPr lang="ru-RU" sz="1800" spc="30" dirty="0" smtClean="0">
                <a:solidFill>
                  <a:srgbClr val="002164"/>
                </a:solidFill>
                <a:latin typeface="Impact" pitchFamily="34" charset="0"/>
              </a:rPr>
              <a:t>Павлов Михаил Юрьевич </a:t>
            </a:r>
            <a:endParaRPr lang="ru-RU" sz="1800" spc="30" dirty="0">
              <a:solidFill>
                <a:srgbClr val="002164"/>
              </a:solidFill>
              <a:latin typeface="Impact" pitchFamily="34" charset="0"/>
            </a:endParaRPr>
          </a:p>
        </p:txBody>
      </p:sp>
      <p:pic>
        <p:nvPicPr>
          <p:cNvPr id="27" name="Рисунок 26" descr="Щипицын Игорёк_сота.png"/>
          <p:cNvPicPr>
            <a:picLocks noChangeAspect="1"/>
          </p:cNvPicPr>
          <p:nvPr/>
        </p:nvPicPr>
        <p:blipFill>
          <a:blip r:embed="rId8"/>
          <a:stretch>
            <a:fillRect/>
          </a:stretch>
        </p:blipFill>
        <p:spPr>
          <a:xfrm>
            <a:off x="406518" y="1527412"/>
            <a:ext cx="2078437" cy="1800000"/>
          </a:xfrm>
          <a:prstGeom prst="rect">
            <a:avLst/>
          </a:prstGeom>
        </p:spPr>
      </p:pic>
      <p:sp>
        <p:nvSpPr>
          <p:cNvPr id="28" name="Прямоугольник 27"/>
          <p:cNvSpPr/>
          <p:nvPr/>
        </p:nvSpPr>
        <p:spPr>
          <a:xfrm>
            <a:off x="7438026" y="4231916"/>
            <a:ext cx="2169998" cy="2246769"/>
          </a:xfrm>
          <a:prstGeom prst="rect">
            <a:avLst/>
          </a:prstGeom>
        </p:spPr>
        <p:txBody>
          <a:bodyPr wrap="square">
            <a:spAutoFit/>
          </a:bodyPr>
          <a:lstStyle/>
          <a:p>
            <a:pPr algn="ctr"/>
            <a:r>
              <a:rPr lang="ru-RU" dirty="0" smtClean="0"/>
              <a:t>Кандидат социологических наук, доцент, исполнительный директор Академии наук социальных технологий и местного </a:t>
            </a:r>
            <a:r>
              <a:rPr lang="ru-RU" dirty="0" smtClean="0"/>
              <a:t>самоуправления, ответственный за блок развитие ТОС и МСУ</a:t>
            </a:r>
            <a:endParaRPr lang="ru-RU" dirty="0"/>
          </a:p>
        </p:txBody>
      </p:sp>
      <p:sp>
        <p:nvSpPr>
          <p:cNvPr id="29" name="TextBox 28"/>
          <p:cNvSpPr txBox="1"/>
          <p:nvPr/>
        </p:nvSpPr>
        <p:spPr>
          <a:xfrm>
            <a:off x="7451678" y="3332330"/>
            <a:ext cx="1869744" cy="923330"/>
          </a:xfrm>
          <a:prstGeom prst="rect">
            <a:avLst/>
          </a:prstGeom>
          <a:noFill/>
        </p:spPr>
        <p:txBody>
          <a:bodyPr wrap="square" rtlCol="0">
            <a:spAutoFit/>
          </a:bodyPr>
          <a:lstStyle/>
          <a:p>
            <a:pPr algn="ctr"/>
            <a:r>
              <a:rPr lang="ru-RU" sz="1800" spc="30" dirty="0" smtClean="0">
                <a:solidFill>
                  <a:srgbClr val="002164"/>
                </a:solidFill>
                <a:latin typeface="Impact" pitchFamily="34" charset="0"/>
              </a:rPr>
              <a:t>Константин</a:t>
            </a:r>
            <a:br>
              <a:rPr lang="ru-RU" sz="1800" spc="30" dirty="0" smtClean="0">
                <a:solidFill>
                  <a:srgbClr val="002164"/>
                </a:solidFill>
                <a:latin typeface="Impact" pitchFamily="34" charset="0"/>
              </a:rPr>
            </a:br>
            <a:r>
              <a:rPr lang="ru-RU" sz="1800" spc="30" dirty="0" smtClean="0">
                <a:solidFill>
                  <a:srgbClr val="002164"/>
                </a:solidFill>
                <a:latin typeface="Impact" pitchFamily="34" charset="0"/>
              </a:rPr>
              <a:t>Владимирович</a:t>
            </a:r>
            <a:br>
              <a:rPr lang="ru-RU" sz="1800" spc="30" dirty="0" smtClean="0">
                <a:solidFill>
                  <a:srgbClr val="002164"/>
                </a:solidFill>
                <a:latin typeface="Impact" pitchFamily="34" charset="0"/>
              </a:rPr>
            </a:br>
            <a:r>
              <a:rPr lang="ru-RU" sz="1800" spc="30" dirty="0" smtClean="0">
                <a:solidFill>
                  <a:srgbClr val="002164"/>
                </a:solidFill>
                <a:latin typeface="Impact" pitchFamily="34" charset="0"/>
              </a:rPr>
              <a:t>Харченко</a:t>
            </a:r>
            <a:endParaRPr lang="ru-RU" sz="1800" spc="30" dirty="0">
              <a:solidFill>
                <a:srgbClr val="002164"/>
              </a:solidFill>
              <a:latin typeface="Impact" pitchFamily="34" charset="0"/>
            </a:endParaRPr>
          </a:p>
        </p:txBody>
      </p:sp>
      <p:sp>
        <p:nvSpPr>
          <p:cNvPr id="30" name="Прямоугольник 29"/>
          <p:cNvSpPr/>
          <p:nvPr/>
        </p:nvSpPr>
        <p:spPr>
          <a:xfrm>
            <a:off x="9730854" y="4247838"/>
            <a:ext cx="1912957" cy="2246769"/>
          </a:xfrm>
          <a:prstGeom prst="rect">
            <a:avLst/>
          </a:prstGeom>
        </p:spPr>
        <p:txBody>
          <a:bodyPr wrap="square">
            <a:spAutoFit/>
          </a:bodyPr>
          <a:lstStyle/>
          <a:p>
            <a:pPr algn="ctr"/>
            <a:r>
              <a:rPr lang="ru-RU" dirty="0" smtClean="0"/>
              <a:t>Бухгалтер проекта, </a:t>
            </a:r>
            <a:br>
              <a:rPr lang="ru-RU" dirty="0" smtClean="0"/>
            </a:br>
            <a:r>
              <a:rPr lang="ru-RU" dirty="0" smtClean="0"/>
              <a:t>имеет 15-летний стаж службы в качестве старшего налогового инспектора, ответственная за образовательный блок для </a:t>
            </a:r>
            <a:r>
              <a:rPr lang="ru-RU" dirty="0" smtClean="0"/>
              <a:t>садоводов-огородников и МФХ</a:t>
            </a:r>
            <a:endParaRPr lang="ru-RU" dirty="0"/>
          </a:p>
        </p:txBody>
      </p:sp>
      <p:sp>
        <p:nvSpPr>
          <p:cNvPr id="31" name="Прямоугольник 30"/>
          <p:cNvSpPr/>
          <p:nvPr/>
        </p:nvSpPr>
        <p:spPr>
          <a:xfrm>
            <a:off x="2361063" y="4195354"/>
            <a:ext cx="2647665" cy="2031325"/>
          </a:xfrm>
          <a:prstGeom prst="rect">
            <a:avLst/>
          </a:prstGeom>
        </p:spPr>
        <p:txBody>
          <a:bodyPr wrap="square">
            <a:spAutoFit/>
          </a:bodyPr>
          <a:lstStyle/>
          <a:p>
            <a:pPr algn="ctr"/>
            <a:r>
              <a:rPr lang="ru-RU" dirty="0" err="1" smtClean="0"/>
              <a:t>к.э.н</a:t>
            </a:r>
            <a:r>
              <a:rPr lang="ru-RU" dirty="0" smtClean="0"/>
              <a:t>., доцент, зам. зав. кафедрой </a:t>
            </a:r>
            <a:r>
              <a:rPr lang="ru-RU" dirty="0" err="1" smtClean="0"/>
              <a:t>агроэкономики</a:t>
            </a:r>
            <a:r>
              <a:rPr lang="ru-RU" dirty="0" smtClean="0"/>
              <a:t> экономического </a:t>
            </a:r>
            <a:r>
              <a:rPr lang="ru-RU" dirty="0" err="1" smtClean="0"/>
              <a:t>фак-та</a:t>
            </a:r>
            <a:r>
              <a:rPr lang="ru-RU" dirty="0" smtClean="0"/>
              <a:t> МГУ государственная аграрная политика, аграрная </a:t>
            </a:r>
            <a:r>
              <a:rPr lang="ru-RU" dirty="0" err="1" smtClean="0"/>
              <a:t>стр-ра</a:t>
            </a:r>
            <a:r>
              <a:rPr lang="ru-RU" dirty="0" smtClean="0"/>
              <a:t>, маркетинг с/</a:t>
            </a:r>
            <a:r>
              <a:rPr lang="ru-RU" dirty="0" err="1" smtClean="0"/>
              <a:t>х</a:t>
            </a:r>
            <a:r>
              <a:rPr lang="ru-RU" dirty="0" smtClean="0"/>
              <a:t> продукции и сбыт; материально-техническое обеспечение сельской экономики</a:t>
            </a:r>
            <a:endParaRPr lang="ru-RU" dirty="0"/>
          </a:p>
        </p:txBody>
      </p:sp>
      <p:sp>
        <p:nvSpPr>
          <p:cNvPr id="32" name="Прямоугольник 31"/>
          <p:cNvSpPr/>
          <p:nvPr/>
        </p:nvSpPr>
        <p:spPr>
          <a:xfrm>
            <a:off x="4872250" y="4193893"/>
            <a:ext cx="2524837" cy="2246769"/>
          </a:xfrm>
          <a:prstGeom prst="rect">
            <a:avLst/>
          </a:prstGeom>
        </p:spPr>
        <p:txBody>
          <a:bodyPr wrap="square">
            <a:spAutoFit/>
          </a:bodyPr>
          <a:lstStyle/>
          <a:p>
            <a:pPr algn="ctr"/>
            <a:r>
              <a:rPr lang="ru-RU" dirty="0" err="1" smtClean="0"/>
              <a:t>к.э.н</a:t>
            </a:r>
            <a:r>
              <a:rPr lang="ru-RU" dirty="0" smtClean="0"/>
              <a:t>., доцент кафедры политической экономии экономического </a:t>
            </a:r>
            <a:r>
              <a:rPr lang="ru-RU" dirty="0" err="1" smtClean="0"/>
              <a:t>фак-та</a:t>
            </a:r>
            <a:r>
              <a:rPr lang="ru-RU" dirty="0" smtClean="0"/>
              <a:t> МГУ, экономика, бизнес; плановая экономика  РП, управление </a:t>
            </a:r>
            <a:r>
              <a:rPr lang="ru-RU" dirty="0" err="1" smtClean="0"/>
              <a:t>формирова-нием</a:t>
            </a:r>
            <a:r>
              <a:rPr lang="ru-RU" dirty="0" smtClean="0"/>
              <a:t> человеческих ресурсов в условиях информационного общества</a:t>
            </a:r>
            <a:endParaRPr lang="ru-RU"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aphicFrame>
        <p:nvGraphicFramePr>
          <p:cNvPr id="2" name="Объект 1" hidden="1"/>
          <p:cNvGraphicFramePr>
            <a:graphicFrameLocks noChangeAspect="1"/>
          </p:cNvGraphicFramePr>
          <p:nvPr/>
        </p:nvGraphicFramePr>
        <p:xfrm>
          <a:off x="1588" y="1588"/>
          <a:ext cx="1588" cy="1588"/>
        </p:xfrm>
        <a:graphic>
          <a:graphicData uri="http://schemas.openxmlformats.org/presentationml/2006/ole">
            <p:oleObj spid="_x0000_s1026" name="Слайд think-cell" r:id="rId4" imgW="360" imgH="360" progId="">
              <p:embed/>
            </p:oleObj>
          </a:graphicData>
        </a:graphic>
      </p:graphicFrame>
      <p:sp>
        <p:nvSpPr>
          <p:cNvPr id="138" name="Google Shape;138;p8"/>
          <p:cNvSpPr txBox="1">
            <a:spLocks noGrp="1"/>
          </p:cNvSpPr>
          <p:nvPr>
            <p:ph type="title"/>
          </p:nvPr>
        </p:nvSpPr>
        <p:spPr>
          <a:xfrm>
            <a:off x="336000" y="451782"/>
            <a:ext cx="10151415" cy="726000"/>
          </a:xfrm>
          <a:prstGeom prst="rect">
            <a:avLst/>
          </a:prstGeom>
          <a:noFill/>
          <a:ln>
            <a:noFill/>
          </a:ln>
        </p:spPr>
        <p:txBody>
          <a:bodyPr spcFirstLastPara="1" wrap="square" lIns="91425" tIns="45700" rIns="91425" bIns="45700" anchor="b" anchorCtr="0">
            <a:noAutofit/>
          </a:bodyPr>
          <a:lstStyle/>
          <a:p>
            <a:pPr lvl="0" defTabSz="1161825" hangingPunct="0">
              <a:lnSpc>
                <a:spcPct val="100000"/>
              </a:lnSpc>
              <a:buClrTx/>
              <a:buSzTx/>
            </a:pPr>
            <a:r>
              <a:rPr lang="ru-RU" sz="4800" cap="all" dirty="0">
                <a:solidFill>
                  <a:srgbClr val="33A1D8"/>
                </a:solidFill>
                <a:latin typeface="Impact" pitchFamily="34" charset="0"/>
                <a:ea typeface="Gilroy Light"/>
                <a:cs typeface="Gilroy Light"/>
              </a:rPr>
              <a:t>РИСКИ</a:t>
            </a:r>
            <a:endParaRPr sz="4800" cap="all" dirty="0">
              <a:solidFill>
                <a:srgbClr val="33A1D8"/>
              </a:solidFill>
              <a:latin typeface="Impact" pitchFamily="34" charset="0"/>
              <a:ea typeface="Gilroy Light"/>
              <a:cs typeface="Gilroy Light"/>
            </a:endParaRPr>
          </a:p>
        </p:txBody>
      </p:sp>
      <p:sp>
        <p:nvSpPr>
          <p:cNvPr id="139" name="Google Shape;139;p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Clr>
                <a:srgbClr val="000000"/>
              </a:buClr>
              <a:buSzPts val="2200"/>
              <a:buNone/>
            </a:pPr>
            <a:endParaRPr sz="2000" dirty="0">
              <a:solidFill>
                <a:srgbClr val="434343"/>
              </a:solidFill>
              <a:latin typeface="Arial"/>
              <a:ea typeface="Arial"/>
              <a:cs typeface="Arial"/>
              <a:sym typeface="Arial"/>
            </a:endParaRPr>
          </a:p>
          <a:p>
            <a:pPr marL="0" lvl="0" indent="0" algn="l" rtl="0">
              <a:lnSpc>
                <a:spcPct val="115000"/>
              </a:lnSpc>
              <a:spcBef>
                <a:spcPts val="0"/>
              </a:spcBef>
              <a:spcAft>
                <a:spcPts val="0"/>
              </a:spcAft>
              <a:buClr>
                <a:srgbClr val="000000"/>
              </a:buClr>
              <a:buSzPts val="2200"/>
              <a:buNone/>
            </a:pPr>
            <a:endParaRPr sz="2000" dirty="0">
              <a:solidFill>
                <a:srgbClr val="434343"/>
              </a:solidFill>
            </a:endParaRPr>
          </a:p>
        </p:txBody>
      </p:sp>
      <p:sp>
        <p:nvSpPr>
          <p:cNvPr id="7" name="TextBox 6">
            <a:extLst>
              <a:ext uri="{FF2B5EF4-FFF2-40B4-BE49-F238E27FC236}">
                <a16:creationId xmlns="" xmlns:a16="http://schemas.microsoft.com/office/drawing/2014/main" id="{6D34FF10-9242-0741-9A61-11AEF4B50391}"/>
              </a:ext>
            </a:extLst>
          </p:cNvPr>
          <p:cNvSpPr txBox="1"/>
          <p:nvPr/>
        </p:nvSpPr>
        <p:spPr>
          <a:xfrm>
            <a:off x="336000" y="1053325"/>
            <a:ext cx="10092602" cy="369332"/>
          </a:xfrm>
          <a:prstGeom prst="rect">
            <a:avLst/>
          </a:prstGeom>
          <a:noFill/>
        </p:spPr>
        <p:txBody>
          <a:bodyPr wrap="square" rtlCol="0">
            <a:spAutoFit/>
          </a:bodyPr>
          <a:lstStyle/>
          <a:p>
            <a:r>
              <a:rPr lang="ru-RU" sz="1800" dirty="0">
                <a:latin typeface="Gilroy Light"/>
                <a:ea typeface="Gilroy Light"/>
                <a:cs typeface="Gilroy Light"/>
                <a:sym typeface="Gilroy Light"/>
              </a:rPr>
              <a:t>Перечень ключевых рисков для реализации проекта</a:t>
            </a:r>
          </a:p>
        </p:txBody>
      </p:sp>
      <p:pic>
        <p:nvPicPr>
          <p:cNvPr id="8" name="Изображение" descr="Изображение"/>
          <p:cNvPicPr>
            <a:picLocks noChangeAspect="1"/>
          </p:cNvPicPr>
          <p:nvPr/>
        </p:nvPicPr>
        <p:blipFill>
          <a:blip r:embed="rId5"/>
          <a:stretch>
            <a:fillRect/>
          </a:stretch>
        </p:blipFill>
        <p:spPr>
          <a:xfrm>
            <a:off x="9809776" y="424656"/>
            <a:ext cx="2046224" cy="780252"/>
          </a:xfrm>
          <a:prstGeom prst="rect">
            <a:avLst/>
          </a:prstGeom>
          <a:ln w="12700">
            <a:miter lim="400000"/>
          </a:ln>
        </p:spPr>
      </p:pic>
      <p:pic>
        <p:nvPicPr>
          <p:cNvPr id="9" name="Изображение" descr="Изображение"/>
          <p:cNvPicPr>
            <a:picLocks noChangeAspect="1"/>
          </p:cNvPicPr>
          <p:nvPr/>
        </p:nvPicPr>
        <p:blipFill>
          <a:blip r:embed="rId6"/>
          <a:stretch>
            <a:fillRect/>
          </a:stretch>
        </p:blipFill>
        <p:spPr>
          <a:xfrm>
            <a:off x="404999" y="6178409"/>
            <a:ext cx="3445106" cy="472390"/>
          </a:xfrm>
          <a:prstGeom prst="rect">
            <a:avLst/>
          </a:prstGeom>
          <a:ln w="12700">
            <a:miter lim="400000"/>
          </a:ln>
        </p:spPr>
      </p:pic>
      <p:cxnSp>
        <p:nvCxnSpPr>
          <p:cNvPr id="11" name="Google Shape;117;p5"/>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graphicFrame>
        <p:nvGraphicFramePr>
          <p:cNvPr id="12" name="Таблица 11">
            <a:extLst>
              <a:ext uri="{FF2B5EF4-FFF2-40B4-BE49-F238E27FC236}">
                <a16:creationId xmlns="" xmlns:a16="http://schemas.microsoft.com/office/drawing/2014/main" id="{9F9D3DED-6EF4-B558-2508-4D8022B2CD69}"/>
              </a:ext>
            </a:extLst>
          </p:cNvPr>
          <p:cNvGraphicFramePr>
            <a:graphicFrameLocks noGrp="1"/>
          </p:cNvGraphicFramePr>
          <p:nvPr>
            <p:extLst>
              <p:ext uri="{D42A27DB-BD31-4B8C-83A1-F6EECF244321}">
                <p14:modId xmlns="" xmlns:p14="http://schemas.microsoft.com/office/powerpoint/2010/main" val="1191531212"/>
              </p:ext>
            </p:extLst>
          </p:nvPr>
        </p:nvGraphicFramePr>
        <p:xfrm>
          <a:off x="346234" y="1608563"/>
          <a:ext cx="11520000" cy="4267200"/>
        </p:xfrm>
        <a:graphic>
          <a:graphicData uri="http://schemas.openxmlformats.org/drawingml/2006/table">
            <a:tbl>
              <a:tblPr firstRow="1" bandRow="1">
                <a:tableStyleId>{5FD0F851-EC5A-4D38-B0AD-8093EC10F338}</a:tableStyleId>
              </a:tblPr>
              <a:tblGrid>
                <a:gridCol w="590996">
                  <a:extLst>
                    <a:ext uri="{9D8B030D-6E8A-4147-A177-3AD203B41FA5}">
                      <a16:colId xmlns="" xmlns:a16="http://schemas.microsoft.com/office/drawing/2014/main" val="20000"/>
                    </a:ext>
                  </a:extLst>
                </a:gridCol>
                <a:gridCol w="2818847">
                  <a:extLst>
                    <a:ext uri="{9D8B030D-6E8A-4147-A177-3AD203B41FA5}">
                      <a16:colId xmlns="" xmlns:a16="http://schemas.microsoft.com/office/drawing/2014/main" val="20001"/>
                    </a:ext>
                  </a:extLst>
                </a:gridCol>
                <a:gridCol w="1575581">
                  <a:extLst>
                    <a:ext uri="{9D8B030D-6E8A-4147-A177-3AD203B41FA5}">
                      <a16:colId xmlns="" xmlns:a16="http://schemas.microsoft.com/office/drawing/2014/main" val="20002"/>
                    </a:ext>
                  </a:extLst>
                </a:gridCol>
                <a:gridCol w="1702191">
                  <a:extLst>
                    <a:ext uri="{9D8B030D-6E8A-4147-A177-3AD203B41FA5}">
                      <a16:colId xmlns="" xmlns:a16="http://schemas.microsoft.com/office/drawing/2014/main" val="20003"/>
                    </a:ext>
                  </a:extLst>
                </a:gridCol>
                <a:gridCol w="4832385">
                  <a:extLst>
                    <a:ext uri="{9D8B030D-6E8A-4147-A177-3AD203B41FA5}">
                      <a16:colId xmlns="" xmlns:a16="http://schemas.microsoft.com/office/drawing/2014/main" val="20004"/>
                    </a:ext>
                  </a:extLst>
                </a:gridCol>
              </a:tblGrid>
              <a:tr h="488032">
                <a:tc>
                  <a:txBody>
                    <a:bodyPr/>
                    <a:lstStyle/>
                    <a:p>
                      <a:pPr marL="0" marR="0" lvl="0" indent="0" algn="ctr" rtl="0">
                        <a:lnSpc>
                          <a:spcPct val="100000"/>
                        </a:lnSpc>
                        <a:spcBef>
                          <a:spcPts val="0"/>
                        </a:spcBef>
                        <a:spcAft>
                          <a:spcPts val="0"/>
                        </a:spcAft>
                        <a:buClr>
                          <a:srgbClr val="000000"/>
                        </a:buClr>
                        <a:buSzPts val="6000"/>
                        <a:buFont typeface="Arial"/>
                        <a:buNone/>
                      </a:pPr>
                      <a:r>
                        <a:rPr lang="ru-RU" sz="1400" b="1" i="0" u="none" strike="noStrike" cap="none" dirty="0">
                          <a:solidFill>
                            <a:srgbClr val="000000"/>
                          </a:solidFill>
                          <a:latin typeface="Gilroy Light"/>
                          <a:ea typeface="Gilroy Light"/>
                          <a:cs typeface="Gilroy Light"/>
                          <a:sym typeface="Arial"/>
                        </a:rPr>
                        <a:t>№</a:t>
                      </a:r>
                    </a:p>
                  </a:txBody>
                  <a:tcPr anchor="ctr">
                    <a:lnR w="12700" cap="flat" cmpd="sng" algn="ctr">
                      <a:solidFill>
                        <a:srgbClr val="00B0F0"/>
                      </a:solidFill>
                      <a:prstDash val="solid"/>
                      <a:round/>
                      <a:headEnd type="none" w="med" len="med"/>
                      <a:tailEnd type="none" w="med" len="med"/>
                    </a:lnR>
                    <a:lnB w="12700" cap="flat" cmpd="sng" algn="ctr">
                      <a:solidFill>
                        <a:srgbClr val="00B0F0"/>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SzPts val="6000"/>
                        <a:buFont typeface="Arial"/>
                        <a:buNone/>
                      </a:pPr>
                      <a:r>
                        <a:rPr lang="ru-RU" sz="1400" b="1" i="0" u="none" strike="noStrike" cap="none" dirty="0">
                          <a:solidFill>
                            <a:srgbClr val="000000"/>
                          </a:solidFill>
                          <a:latin typeface="Gilroy Light"/>
                          <a:ea typeface="Gilroy Light"/>
                          <a:cs typeface="Gilroy Light"/>
                          <a:sym typeface="Arial"/>
                        </a:rPr>
                        <a:t>Название</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B w="12700" cap="flat" cmpd="sng" algn="ctr">
                      <a:solidFill>
                        <a:srgbClr val="00B0F0"/>
                      </a:solidFill>
                      <a:prstDash val="solid"/>
                      <a:round/>
                      <a:headEnd type="none" w="med" len="med"/>
                      <a:tailEnd type="none" w="med" len="med"/>
                    </a:lnB>
                  </a:tcPr>
                </a:tc>
                <a:tc>
                  <a:txBody>
                    <a:bodyPr/>
                    <a:lstStyle/>
                    <a:p>
                      <a:pPr marR="0" algn="ctr" rtl="0">
                        <a:lnSpc>
                          <a:spcPct val="100000"/>
                        </a:lnSpc>
                        <a:spcBef>
                          <a:spcPts val="0"/>
                        </a:spcBef>
                        <a:spcAft>
                          <a:spcPts val="0"/>
                        </a:spcAft>
                        <a:buClr>
                          <a:srgbClr val="000000"/>
                        </a:buClr>
                        <a:buFont typeface="Arial"/>
                      </a:pPr>
                      <a:r>
                        <a:rPr lang="ru-RU" sz="1400" b="1" i="0" u="none" strike="noStrike" cap="none" dirty="0">
                          <a:solidFill>
                            <a:srgbClr val="000000"/>
                          </a:solidFill>
                          <a:latin typeface="Gilroy Light"/>
                          <a:ea typeface="Gilroy Light"/>
                          <a:cs typeface="Gilroy Light"/>
                          <a:sym typeface="Arial"/>
                        </a:rPr>
                        <a:t>Уровень (низкий/высокий/средний)  </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B w="12700" cap="flat" cmpd="sng" algn="ctr">
                      <a:solidFill>
                        <a:srgbClr val="00B0F0"/>
                      </a:solidFill>
                      <a:prstDash val="solid"/>
                      <a:round/>
                      <a:headEnd type="none" w="med" len="med"/>
                      <a:tailEnd type="none" w="med" len="med"/>
                    </a:lnB>
                  </a:tcPr>
                </a:tc>
                <a:tc>
                  <a:txBody>
                    <a:bodyPr/>
                    <a:lstStyle/>
                    <a:p>
                      <a:pPr marR="0" algn="ctr" rtl="0">
                        <a:lnSpc>
                          <a:spcPct val="100000"/>
                        </a:lnSpc>
                        <a:spcBef>
                          <a:spcPts val="0"/>
                        </a:spcBef>
                        <a:spcAft>
                          <a:spcPts val="0"/>
                        </a:spcAft>
                        <a:buClr>
                          <a:srgbClr val="000000"/>
                        </a:buClr>
                        <a:buFont typeface="Arial"/>
                      </a:pPr>
                      <a:r>
                        <a:rPr lang="ru-RU" sz="1400" b="1" i="0" u="none" strike="noStrike" cap="none" dirty="0">
                          <a:solidFill>
                            <a:srgbClr val="000000"/>
                          </a:solidFill>
                          <a:latin typeface="Gilroy Light"/>
                          <a:ea typeface="Gilroy Light"/>
                          <a:cs typeface="Gilroy Light"/>
                          <a:sym typeface="Arial"/>
                        </a:rPr>
                        <a:t>Тип риска (внутренний/ внешний)</a:t>
                      </a: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B w="12700" cap="flat" cmpd="sng" algn="ctr">
                      <a:solidFill>
                        <a:srgbClr val="00B0F0"/>
                      </a:solidFill>
                      <a:prstDash val="solid"/>
                      <a:round/>
                      <a:headEnd type="none" w="med" len="med"/>
                      <a:tailEnd type="none" w="med" len="med"/>
                    </a:lnB>
                  </a:tcPr>
                </a:tc>
                <a:tc>
                  <a:txBody>
                    <a:bodyPr/>
                    <a:lstStyle/>
                    <a:p>
                      <a:pPr marR="0" algn="ctr" rtl="0">
                        <a:lnSpc>
                          <a:spcPct val="100000"/>
                        </a:lnSpc>
                        <a:spcBef>
                          <a:spcPts val="0"/>
                        </a:spcBef>
                        <a:spcAft>
                          <a:spcPts val="0"/>
                        </a:spcAft>
                        <a:buClr>
                          <a:srgbClr val="000000"/>
                        </a:buClr>
                        <a:buFont typeface="Arial"/>
                      </a:pPr>
                      <a:r>
                        <a:rPr lang="ru-RU" sz="1400" b="1" i="0" u="none" strike="noStrike" cap="none" dirty="0">
                          <a:solidFill>
                            <a:srgbClr val="000000"/>
                          </a:solidFill>
                          <a:latin typeface="Gilroy Light"/>
                          <a:ea typeface="Gilroy Light"/>
                          <a:cs typeface="Gilroy Light"/>
                          <a:sym typeface="Arial"/>
                        </a:rPr>
                        <a:t>Действия по предотвращению рисков </a:t>
                      </a:r>
                    </a:p>
                  </a:txBody>
                  <a:tcPr anchor="ctr">
                    <a:lnL w="12700" cap="flat" cmpd="sng" algn="ctr">
                      <a:solidFill>
                        <a:srgbClr val="00B0F0"/>
                      </a:solidFill>
                      <a:prstDash val="solid"/>
                      <a:round/>
                      <a:headEnd type="none" w="med" len="med"/>
                      <a:tailEnd type="none" w="med" len="med"/>
                    </a:lnL>
                    <a:lnB w="12700" cap="flat" cmpd="sng" algn="ctr">
                      <a:solidFill>
                        <a:srgbClr val="00B0F0"/>
                      </a:solidFill>
                      <a:prstDash val="solid"/>
                      <a:round/>
                      <a:headEnd type="none" w="med" len="med"/>
                      <a:tailEnd type="none" w="med" len="med"/>
                    </a:lnB>
                  </a:tcPr>
                </a:tc>
                <a:extLst>
                  <a:ext uri="{0D108BD9-81ED-4DB2-BD59-A6C34878D82A}">
                    <a16:rowId xmlns="" xmlns:a16="http://schemas.microsoft.com/office/drawing/2014/main" val="10000"/>
                  </a:ext>
                </a:extLst>
              </a:tr>
              <a:tr h="488032">
                <a:tc>
                  <a:txBody>
                    <a:bodyPr/>
                    <a:lstStyle/>
                    <a:p>
                      <a:r>
                        <a:rPr lang="ru-RU" sz="1600" b="1" i="0" u="none" strike="noStrike" cap="none" dirty="0" smtClean="0">
                          <a:solidFill>
                            <a:schemeClr val="accent1">
                              <a:lumMod val="75000"/>
                            </a:schemeClr>
                          </a:solidFill>
                          <a:latin typeface="+mn-lt"/>
                          <a:ea typeface="+mn-ea"/>
                          <a:cs typeface="+mn-cs"/>
                          <a:sym typeface="Arial"/>
                        </a:rPr>
                        <a:t>1. </a:t>
                      </a:r>
                      <a:endParaRPr lang="ru-RU" sz="1600" b="1" i="0" u="none" strike="noStrike" cap="none" dirty="0">
                        <a:solidFill>
                          <a:schemeClr val="accent1">
                            <a:lumMod val="75000"/>
                          </a:schemeClr>
                        </a:solidFill>
                        <a:latin typeface="+mn-lt"/>
                        <a:ea typeface="+mn-ea"/>
                        <a:cs typeface="+mn-cs"/>
                        <a:sym typeface="Arial"/>
                      </a:endParaRPr>
                    </a:p>
                  </a:txBody>
                  <a:tcPr anchor="ctr">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tcPr>
                </a:tc>
                <a:tc>
                  <a:txBody>
                    <a:bodyPr/>
                    <a:lstStyle/>
                    <a:p>
                      <a:r>
                        <a:rPr lang="ru-RU" sz="1600" b="1" i="0" u="none" strike="noStrike" cap="none" dirty="0" smtClean="0">
                          <a:solidFill>
                            <a:schemeClr val="accent1">
                              <a:lumMod val="75000"/>
                            </a:schemeClr>
                          </a:solidFill>
                          <a:latin typeface="+mn-lt"/>
                          <a:ea typeface="+mn-ea"/>
                          <a:cs typeface="+mn-cs"/>
                          <a:sym typeface="Arial"/>
                        </a:rPr>
                        <a:t>Недостаточное финансирование</a:t>
                      </a:r>
                      <a:endParaRPr lang="ru-RU" sz="1600" b="1" i="0" u="none" strike="noStrike" cap="none" dirty="0">
                        <a:solidFill>
                          <a:schemeClr val="accent1">
                            <a:lumMod val="75000"/>
                          </a:schemeClr>
                        </a:solidFill>
                        <a:latin typeface="+mn-lt"/>
                        <a:ea typeface="+mn-ea"/>
                        <a:cs typeface="+mn-cs"/>
                        <a:sym typeface="Aria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tcPr>
                </a:tc>
                <a:tc>
                  <a:txBody>
                    <a:bodyPr/>
                    <a:lstStyle/>
                    <a:p>
                      <a:pPr algn="ctr"/>
                      <a:r>
                        <a:rPr lang="ru-RU" sz="1600" b="1" i="0" u="none" strike="noStrike" cap="none" dirty="0" smtClean="0">
                          <a:solidFill>
                            <a:schemeClr val="accent1">
                              <a:lumMod val="75000"/>
                            </a:schemeClr>
                          </a:solidFill>
                          <a:latin typeface="+mn-lt"/>
                          <a:ea typeface="+mn-ea"/>
                          <a:cs typeface="+mn-cs"/>
                          <a:sym typeface="Arial"/>
                        </a:rPr>
                        <a:t>Средний</a:t>
                      </a:r>
                      <a:endParaRPr lang="ru-RU" sz="1600" b="1" i="0" u="none" strike="noStrike" cap="none" dirty="0">
                        <a:solidFill>
                          <a:schemeClr val="accent1">
                            <a:lumMod val="75000"/>
                          </a:schemeClr>
                        </a:solidFill>
                        <a:latin typeface="+mn-lt"/>
                        <a:ea typeface="+mn-ea"/>
                        <a:cs typeface="+mn-cs"/>
                        <a:sym typeface="Aria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tcPr>
                </a:tc>
                <a:tc>
                  <a:txBody>
                    <a:bodyPr/>
                    <a:lstStyle/>
                    <a:p>
                      <a:pPr algn="ctr"/>
                      <a:r>
                        <a:rPr lang="ru-RU" sz="1600" b="1" i="0" u="none" strike="noStrike" cap="none" dirty="0" smtClean="0">
                          <a:solidFill>
                            <a:schemeClr val="accent1">
                              <a:lumMod val="75000"/>
                            </a:schemeClr>
                          </a:solidFill>
                          <a:latin typeface="+mn-lt"/>
                          <a:ea typeface="+mn-ea"/>
                          <a:cs typeface="+mn-cs"/>
                          <a:sym typeface="Arial"/>
                        </a:rPr>
                        <a:t>Внешний</a:t>
                      </a:r>
                      <a:endParaRPr lang="ru-RU" sz="1600" b="1" i="0" u="none" strike="noStrike" cap="none" dirty="0">
                        <a:solidFill>
                          <a:schemeClr val="accent1">
                            <a:lumMod val="75000"/>
                          </a:schemeClr>
                        </a:solidFill>
                        <a:latin typeface="+mn-lt"/>
                        <a:ea typeface="+mn-ea"/>
                        <a:cs typeface="+mn-cs"/>
                        <a:sym typeface="Aria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tcPr>
                </a:tc>
                <a:tc>
                  <a:txBody>
                    <a:bodyPr/>
                    <a:lstStyle/>
                    <a:p>
                      <a:r>
                        <a:rPr lang="ru-RU" sz="1600" b="1" i="0" u="none" strike="noStrike" cap="none" dirty="0" smtClean="0">
                          <a:solidFill>
                            <a:schemeClr val="accent1">
                              <a:lumMod val="75000"/>
                            </a:schemeClr>
                          </a:solidFill>
                          <a:latin typeface="+mn-lt"/>
                          <a:ea typeface="+mn-ea"/>
                          <a:cs typeface="+mn-cs"/>
                          <a:sym typeface="Arial"/>
                        </a:rPr>
                        <a:t>Составление договоров о финансировании</a:t>
                      </a:r>
                    </a:p>
                    <a:p>
                      <a:r>
                        <a:rPr lang="ru-RU" sz="1600" b="1" i="0" u="none" strike="noStrike" cap="none" dirty="0" smtClean="0">
                          <a:solidFill>
                            <a:schemeClr val="accent1">
                              <a:lumMod val="75000"/>
                            </a:schemeClr>
                          </a:solidFill>
                          <a:latin typeface="+mn-lt"/>
                          <a:ea typeface="+mn-ea"/>
                          <a:cs typeface="+mn-cs"/>
                          <a:sym typeface="Arial"/>
                        </a:rPr>
                        <a:t>со стейкхолдерами на старте проекта</a:t>
                      </a:r>
                      <a:endParaRPr lang="ru-RU" sz="1600" b="1" i="0" u="none" strike="noStrike" cap="none" dirty="0">
                        <a:solidFill>
                          <a:schemeClr val="accent1">
                            <a:lumMod val="75000"/>
                          </a:schemeClr>
                        </a:solidFill>
                        <a:latin typeface="+mn-lt"/>
                        <a:ea typeface="+mn-ea"/>
                        <a:cs typeface="+mn-cs"/>
                        <a:sym typeface="Arial"/>
                      </a:endParaRPr>
                    </a:p>
                  </a:txBody>
                  <a:tcPr anchor="ctr">
                    <a:lnL w="12700" cap="flat" cmpd="sng" algn="ctr">
                      <a:solidFill>
                        <a:srgbClr val="00B0F0"/>
                      </a:solidFill>
                      <a:prstDash val="solid"/>
                      <a:round/>
                      <a:headEnd type="none" w="med" len="med"/>
                      <a:tailEnd type="none" w="med" len="med"/>
                    </a:lnL>
                    <a:lnT w="12700" cap="flat" cmpd="sng" algn="ctr">
                      <a:solidFill>
                        <a:srgbClr val="00B0F0"/>
                      </a:solidFill>
                      <a:prstDash val="solid"/>
                      <a:round/>
                      <a:headEnd type="none" w="med" len="med"/>
                      <a:tailEnd type="none" w="med" len="med"/>
                    </a:lnT>
                  </a:tcPr>
                </a:tc>
                <a:extLst>
                  <a:ext uri="{0D108BD9-81ED-4DB2-BD59-A6C34878D82A}">
                    <a16:rowId xmlns="" xmlns:a16="http://schemas.microsoft.com/office/drawing/2014/main" val="10001"/>
                  </a:ext>
                </a:extLst>
              </a:tr>
              <a:tr h="488032">
                <a:tc>
                  <a:txBody>
                    <a:bodyPr/>
                    <a:lstStyle/>
                    <a:p>
                      <a:r>
                        <a:rPr lang="ru-RU" sz="1600" b="1" i="0" u="none" strike="noStrike" cap="none" dirty="0" smtClean="0">
                          <a:solidFill>
                            <a:schemeClr val="accent1">
                              <a:lumMod val="75000"/>
                            </a:schemeClr>
                          </a:solidFill>
                          <a:latin typeface="+mn-lt"/>
                          <a:ea typeface="+mn-ea"/>
                          <a:cs typeface="+mn-cs"/>
                          <a:sym typeface="Arial"/>
                        </a:rPr>
                        <a:t>2. </a:t>
                      </a:r>
                      <a:endParaRPr lang="ru-RU" sz="1600" b="1" i="0" u="none" strike="noStrike" cap="none" dirty="0">
                        <a:solidFill>
                          <a:schemeClr val="accent1">
                            <a:lumMod val="75000"/>
                          </a:schemeClr>
                        </a:solidFill>
                        <a:latin typeface="+mn-lt"/>
                        <a:ea typeface="+mn-ea"/>
                        <a:cs typeface="+mn-cs"/>
                        <a:sym typeface="Arial"/>
                      </a:endParaRPr>
                    </a:p>
                  </a:txBody>
                  <a:tcPr anchor="ctr">
                    <a:lnR w="12700" cap="flat" cmpd="sng" algn="ctr">
                      <a:solidFill>
                        <a:srgbClr val="00B0F0"/>
                      </a:solidFill>
                      <a:prstDash val="solid"/>
                      <a:round/>
                      <a:headEnd type="none" w="med" len="med"/>
                      <a:tailEnd type="none" w="med" len="med"/>
                    </a:lnR>
                  </a:tcPr>
                </a:tc>
                <a:tc>
                  <a:txBody>
                    <a:bodyPr/>
                    <a:lstStyle/>
                    <a:p>
                      <a:r>
                        <a:rPr lang="ru-RU" sz="1600" b="1" i="0" u="none" strike="noStrike" cap="none" dirty="0" smtClean="0">
                          <a:solidFill>
                            <a:schemeClr val="accent1">
                              <a:lumMod val="75000"/>
                            </a:schemeClr>
                          </a:solidFill>
                          <a:latin typeface="+mn-lt"/>
                          <a:ea typeface="+mn-ea"/>
                          <a:cs typeface="+mn-cs"/>
                          <a:sym typeface="Arial"/>
                        </a:rPr>
                        <a:t>Небольшой поток председателей</a:t>
                      </a:r>
                      <a:r>
                        <a:rPr lang="ru-RU" sz="1600" b="1" i="0" u="none" strike="noStrike" cap="none" baseline="0" dirty="0" smtClean="0">
                          <a:solidFill>
                            <a:schemeClr val="accent1">
                              <a:lumMod val="75000"/>
                            </a:schemeClr>
                          </a:solidFill>
                          <a:latin typeface="+mn-lt"/>
                          <a:ea typeface="+mn-ea"/>
                          <a:cs typeface="+mn-cs"/>
                          <a:sym typeface="Arial"/>
                        </a:rPr>
                        <a:t> СНТ</a:t>
                      </a:r>
                    </a:p>
                    <a:p>
                      <a:r>
                        <a:rPr lang="ru-RU" sz="1600" b="1" i="0" u="none" strike="noStrike" cap="none" dirty="0" smtClean="0">
                          <a:solidFill>
                            <a:schemeClr val="accent1">
                              <a:lumMod val="75000"/>
                            </a:schemeClr>
                          </a:solidFill>
                          <a:latin typeface="+mn-lt"/>
                          <a:ea typeface="+mn-ea"/>
                          <a:cs typeface="+mn-cs"/>
                          <a:sym typeface="Arial"/>
                        </a:rPr>
                        <a:t> к началу</a:t>
                      </a:r>
                      <a:r>
                        <a:rPr lang="ru-RU" sz="1600" b="1" i="0" u="none" strike="noStrike" cap="none" baseline="0" dirty="0" smtClean="0">
                          <a:solidFill>
                            <a:schemeClr val="accent1">
                              <a:lumMod val="75000"/>
                            </a:schemeClr>
                          </a:solidFill>
                          <a:latin typeface="+mn-lt"/>
                          <a:ea typeface="+mn-ea"/>
                          <a:cs typeface="+mn-cs"/>
                          <a:sym typeface="Arial"/>
                        </a:rPr>
                        <a:t> проекта</a:t>
                      </a:r>
                      <a:endParaRPr lang="ru-RU" sz="1600" b="1" i="0" u="none" strike="noStrike" cap="none" dirty="0">
                        <a:solidFill>
                          <a:schemeClr val="accent1">
                            <a:lumMod val="75000"/>
                          </a:schemeClr>
                        </a:solidFill>
                        <a:latin typeface="+mn-lt"/>
                        <a:ea typeface="+mn-ea"/>
                        <a:cs typeface="+mn-cs"/>
                        <a:sym typeface="Aria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tcPr>
                </a:tc>
                <a:tc>
                  <a:txBody>
                    <a:bodyPr/>
                    <a:lstStyle/>
                    <a:p>
                      <a:pPr algn="ctr"/>
                      <a:r>
                        <a:rPr lang="ru-RU" sz="1600" b="1" i="0" u="none" strike="noStrike" cap="none" dirty="0" smtClean="0">
                          <a:solidFill>
                            <a:schemeClr val="accent1">
                              <a:lumMod val="75000"/>
                            </a:schemeClr>
                          </a:solidFill>
                          <a:latin typeface="+mn-lt"/>
                          <a:ea typeface="+mn-ea"/>
                          <a:cs typeface="+mn-cs"/>
                          <a:sym typeface="Arial"/>
                        </a:rPr>
                        <a:t>Средний</a:t>
                      </a:r>
                      <a:endParaRPr lang="ru-RU" sz="1600" b="1" i="0" u="none" strike="noStrike" cap="none" dirty="0">
                        <a:solidFill>
                          <a:schemeClr val="accent1">
                            <a:lumMod val="75000"/>
                          </a:schemeClr>
                        </a:solidFill>
                        <a:latin typeface="+mn-lt"/>
                        <a:ea typeface="+mn-ea"/>
                        <a:cs typeface="+mn-cs"/>
                        <a:sym typeface="Aria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tcPr>
                </a:tc>
                <a:tc>
                  <a:txBody>
                    <a:bodyPr/>
                    <a:lstStyle/>
                    <a:p>
                      <a:pPr algn="ctr"/>
                      <a:r>
                        <a:rPr lang="ru-RU" sz="1600" b="1" i="0" u="none" strike="noStrike" cap="none" dirty="0" smtClean="0">
                          <a:solidFill>
                            <a:schemeClr val="accent1">
                              <a:lumMod val="75000"/>
                            </a:schemeClr>
                          </a:solidFill>
                          <a:latin typeface="+mn-lt"/>
                          <a:ea typeface="+mn-ea"/>
                          <a:cs typeface="+mn-cs"/>
                          <a:sym typeface="Arial"/>
                        </a:rPr>
                        <a:t>Внутренний</a:t>
                      </a:r>
                      <a:endParaRPr lang="ru-RU" sz="1600" b="1" i="0" u="none" strike="noStrike" cap="none" dirty="0">
                        <a:solidFill>
                          <a:schemeClr val="accent1">
                            <a:lumMod val="75000"/>
                          </a:schemeClr>
                        </a:solidFill>
                        <a:latin typeface="+mn-lt"/>
                        <a:ea typeface="+mn-ea"/>
                        <a:cs typeface="+mn-cs"/>
                        <a:sym typeface="Aria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tcPr>
                </a:tc>
                <a:tc>
                  <a:txBody>
                    <a:bodyPr/>
                    <a:lstStyle/>
                    <a:p>
                      <a:r>
                        <a:rPr lang="ru-RU" sz="1600" b="1" i="0" u="none" strike="noStrike" cap="none" dirty="0" smtClean="0">
                          <a:solidFill>
                            <a:schemeClr val="accent1">
                              <a:lumMod val="75000"/>
                            </a:schemeClr>
                          </a:solidFill>
                          <a:latin typeface="+mn-lt"/>
                          <a:ea typeface="+mn-ea"/>
                          <a:cs typeface="+mn-cs"/>
                          <a:sym typeface="Arial"/>
                        </a:rPr>
                        <a:t>Достаточное количество</a:t>
                      </a:r>
                      <a:r>
                        <a:rPr lang="ru-RU" sz="1600" b="1" i="0" u="none" strike="noStrike" cap="none" baseline="0" dirty="0" smtClean="0">
                          <a:solidFill>
                            <a:schemeClr val="accent1">
                              <a:lumMod val="75000"/>
                            </a:schemeClr>
                          </a:solidFill>
                          <a:latin typeface="+mn-lt"/>
                          <a:ea typeface="+mn-ea"/>
                          <a:cs typeface="+mn-cs"/>
                          <a:sym typeface="Arial"/>
                        </a:rPr>
                        <a:t> средств и времени</a:t>
                      </a:r>
                    </a:p>
                    <a:p>
                      <a:r>
                        <a:rPr lang="ru-RU" sz="1600" b="1" i="0" u="none" strike="noStrike" cap="none" baseline="0" dirty="0" smtClean="0">
                          <a:solidFill>
                            <a:schemeClr val="accent1">
                              <a:lumMod val="75000"/>
                            </a:schemeClr>
                          </a:solidFill>
                          <a:latin typeface="+mn-lt"/>
                          <a:ea typeface="+mn-ea"/>
                          <a:cs typeface="+mn-cs"/>
                          <a:sym typeface="Arial"/>
                        </a:rPr>
                        <a:t>на рекламу и набор рабочих групп</a:t>
                      </a:r>
                      <a:endParaRPr lang="ru-RU" sz="1600" b="1" i="0" u="none" strike="noStrike" cap="none" dirty="0">
                        <a:solidFill>
                          <a:schemeClr val="accent1">
                            <a:lumMod val="75000"/>
                          </a:schemeClr>
                        </a:solidFill>
                        <a:latin typeface="+mn-lt"/>
                        <a:ea typeface="+mn-ea"/>
                        <a:cs typeface="+mn-cs"/>
                        <a:sym typeface="Arial"/>
                      </a:endParaRPr>
                    </a:p>
                  </a:txBody>
                  <a:tcPr anchor="ctr">
                    <a:lnL w="12700" cap="flat" cmpd="sng" algn="ctr">
                      <a:solidFill>
                        <a:srgbClr val="00B0F0"/>
                      </a:solidFill>
                      <a:prstDash val="solid"/>
                      <a:round/>
                      <a:headEnd type="none" w="med" len="med"/>
                      <a:tailEnd type="none" w="med" len="med"/>
                    </a:lnL>
                  </a:tcPr>
                </a:tc>
                <a:extLst>
                  <a:ext uri="{0D108BD9-81ED-4DB2-BD59-A6C34878D82A}">
                    <a16:rowId xmlns="" xmlns:a16="http://schemas.microsoft.com/office/drawing/2014/main" val="10002"/>
                  </a:ext>
                </a:extLst>
              </a:tr>
              <a:tr h="488032">
                <a:tc>
                  <a:txBody>
                    <a:bodyPr/>
                    <a:lstStyle/>
                    <a:p>
                      <a:r>
                        <a:rPr lang="ru-RU" sz="1600" b="1" i="0" u="none" strike="noStrike" cap="none" dirty="0" smtClean="0">
                          <a:solidFill>
                            <a:schemeClr val="accent1">
                              <a:lumMod val="75000"/>
                            </a:schemeClr>
                          </a:solidFill>
                          <a:latin typeface="+mn-lt"/>
                          <a:ea typeface="+mn-ea"/>
                          <a:cs typeface="+mn-cs"/>
                          <a:sym typeface="Arial"/>
                        </a:rPr>
                        <a:t>3. </a:t>
                      </a:r>
                      <a:endParaRPr lang="ru-RU" sz="1600" b="1" i="0" u="none" strike="noStrike" cap="none" dirty="0">
                        <a:solidFill>
                          <a:schemeClr val="accent1">
                            <a:lumMod val="75000"/>
                          </a:schemeClr>
                        </a:solidFill>
                        <a:latin typeface="+mn-lt"/>
                        <a:ea typeface="+mn-ea"/>
                        <a:cs typeface="+mn-cs"/>
                        <a:sym typeface="Arial"/>
                      </a:endParaRPr>
                    </a:p>
                  </a:txBody>
                  <a:tcPr anchor="ctr">
                    <a:lnR w="12700" cap="flat" cmpd="sng" algn="ctr">
                      <a:solidFill>
                        <a:srgbClr val="00B0F0"/>
                      </a:solidFill>
                      <a:prstDash val="solid"/>
                      <a:round/>
                      <a:headEnd type="none" w="med" len="med"/>
                      <a:tailEnd type="none" w="med" len="med"/>
                    </a:lnR>
                  </a:tcPr>
                </a:tc>
                <a:tc>
                  <a:txBody>
                    <a:bodyPr/>
                    <a:lstStyle/>
                    <a:p>
                      <a:r>
                        <a:rPr lang="ru-RU" sz="1600" b="1" i="0" u="none" strike="noStrike" cap="none" dirty="0" smtClean="0">
                          <a:solidFill>
                            <a:schemeClr val="accent1">
                              <a:lumMod val="75000"/>
                            </a:schemeClr>
                          </a:solidFill>
                          <a:latin typeface="+mn-lt"/>
                          <a:ea typeface="+mn-ea"/>
                          <a:cs typeface="+mn-cs"/>
                          <a:sym typeface="Arial"/>
                        </a:rPr>
                        <a:t>Слабые навыки обучающихся для</a:t>
                      </a:r>
                      <a:r>
                        <a:rPr lang="ru-RU" sz="1600" b="1" i="0" u="none" strike="noStrike" cap="none" baseline="0" dirty="0" smtClean="0">
                          <a:solidFill>
                            <a:schemeClr val="accent1">
                              <a:lumMod val="75000"/>
                            </a:schemeClr>
                          </a:solidFill>
                          <a:latin typeface="+mn-lt"/>
                          <a:ea typeface="+mn-ea"/>
                          <a:cs typeface="+mn-cs"/>
                          <a:sym typeface="Arial"/>
                        </a:rPr>
                        <a:t> онлайн координации, обучения</a:t>
                      </a:r>
                      <a:endParaRPr lang="ru-RU" sz="1600" b="1" i="0" u="none" strike="noStrike" cap="none" dirty="0">
                        <a:solidFill>
                          <a:schemeClr val="accent1">
                            <a:lumMod val="75000"/>
                          </a:schemeClr>
                        </a:solidFill>
                        <a:latin typeface="+mn-lt"/>
                        <a:ea typeface="+mn-ea"/>
                        <a:cs typeface="+mn-cs"/>
                        <a:sym typeface="Aria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tcPr>
                </a:tc>
                <a:tc>
                  <a:txBody>
                    <a:bodyPr/>
                    <a:lstStyle/>
                    <a:p>
                      <a:pPr algn="ctr"/>
                      <a:r>
                        <a:rPr lang="ru-RU" sz="1600" b="1" i="0" u="none" strike="noStrike" cap="none" dirty="0" smtClean="0">
                          <a:solidFill>
                            <a:schemeClr val="accent1">
                              <a:lumMod val="75000"/>
                            </a:schemeClr>
                          </a:solidFill>
                          <a:latin typeface="+mn-lt"/>
                          <a:ea typeface="+mn-ea"/>
                          <a:cs typeface="+mn-cs"/>
                          <a:sym typeface="Arial"/>
                        </a:rPr>
                        <a:t>Низкий </a:t>
                      </a:r>
                      <a:endParaRPr lang="ru-RU" sz="1600" b="1" i="0" u="none" strike="noStrike" cap="none" dirty="0">
                        <a:solidFill>
                          <a:schemeClr val="accent1">
                            <a:lumMod val="75000"/>
                          </a:schemeClr>
                        </a:solidFill>
                        <a:latin typeface="+mn-lt"/>
                        <a:ea typeface="+mn-ea"/>
                        <a:cs typeface="+mn-cs"/>
                        <a:sym typeface="Aria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tcPr>
                </a:tc>
                <a:tc>
                  <a:txBody>
                    <a:bodyPr/>
                    <a:lstStyle/>
                    <a:p>
                      <a:pPr algn="ctr"/>
                      <a:r>
                        <a:rPr lang="ru-RU" sz="1600" b="1" i="0" u="none" strike="noStrike" cap="none" dirty="0" smtClean="0">
                          <a:solidFill>
                            <a:schemeClr val="accent1">
                              <a:lumMod val="75000"/>
                            </a:schemeClr>
                          </a:solidFill>
                          <a:latin typeface="+mn-lt"/>
                          <a:ea typeface="+mn-ea"/>
                          <a:cs typeface="+mn-cs"/>
                          <a:sym typeface="Arial"/>
                        </a:rPr>
                        <a:t>Внешний</a:t>
                      </a:r>
                      <a:endParaRPr lang="ru-RU" sz="1600" b="1" i="0" u="none" strike="noStrike" cap="none" dirty="0">
                        <a:solidFill>
                          <a:schemeClr val="accent1">
                            <a:lumMod val="75000"/>
                          </a:schemeClr>
                        </a:solidFill>
                        <a:latin typeface="+mn-lt"/>
                        <a:ea typeface="+mn-ea"/>
                        <a:cs typeface="+mn-cs"/>
                        <a:sym typeface="Aria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tcPr>
                </a:tc>
                <a:tc>
                  <a:txBody>
                    <a:bodyPr/>
                    <a:lstStyle/>
                    <a:p>
                      <a:r>
                        <a:rPr lang="ru-RU" sz="1600" b="1" i="0" u="none" strike="noStrike" cap="none" dirty="0" smtClean="0">
                          <a:solidFill>
                            <a:schemeClr val="accent1">
                              <a:lumMod val="75000"/>
                            </a:schemeClr>
                          </a:solidFill>
                          <a:latin typeface="+mn-lt"/>
                          <a:ea typeface="+mn-ea"/>
                          <a:cs typeface="+mn-cs"/>
                          <a:sym typeface="Arial"/>
                        </a:rPr>
                        <a:t>Тестирование до начала обучения, дополнительное консультирование </a:t>
                      </a:r>
                      <a:endParaRPr lang="ru-RU" sz="1600" b="1" i="0" u="none" strike="noStrike" cap="none" dirty="0">
                        <a:solidFill>
                          <a:schemeClr val="accent1">
                            <a:lumMod val="75000"/>
                          </a:schemeClr>
                        </a:solidFill>
                        <a:latin typeface="+mn-lt"/>
                        <a:ea typeface="+mn-ea"/>
                        <a:cs typeface="+mn-cs"/>
                        <a:sym typeface="Arial"/>
                      </a:endParaRPr>
                    </a:p>
                  </a:txBody>
                  <a:tcPr anchor="ctr">
                    <a:lnL w="12700" cap="flat" cmpd="sng" algn="ctr">
                      <a:solidFill>
                        <a:srgbClr val="00B0F0"/>
                      </a:solidFill>
                      <a:prstDash val="solid"/>
                      <a:round/>
                      <a:headEnd type="none" w="med" len="med"/>
                      <a:tailEnd type="none" w="med" len="med"/>
                    </a:lnL>
                  </a:tcPr>
                </a:tc>
                <a:extLst>
                  <a:ext uri="{0D108BD9-81ED-4DB2-BD59-A6C34878D82A}">
                    <a16:rowId xmlns="" xmlns:a16="http://schemas.microsoft.com/office/drawing/2014/main" val="10003"/>
                  </a:ext>
                </a:extLst>
              </a:tr>
              <a:tr h="542807">
                <a:tc>
                  <a:txBody>
                    <a:bodyPr/>
                    <a:lstStyle/>
                    <a:p>
                      <a:r>
                        <a:rPr lang="ru-RU" sz="1600" b="1" i="0" u="none" strike="noStrike" cap="none" dirty="0" smtClean="0">
                          <a:solidFill>
                            <a:schemeClr val="accent1">
                              <a:lumMod val="75000"/>
                            </a:schemeClr>
                          </a:solidFill>
                          <a:latin typeface="+mn-lt"/>
                          <a:ea typeface="+mn-ea"/>
                          <a:cs typeface="+mn-cs"/>
                          <a:sym typeface="Arial"/>
                        </a:rPr>
                        <a:t>4.</a:t>
                      </a:r>
                      <a:endParaRPr lang="ru-RU" sz="1600" b="1" i="0" u="none" strike="noStrike" cap="none" dirty="0">
                        <a:solidFill>
                          <a:schemeClr val="accent1">
                            <a:lumMod val="75000"/>
                          </a:schemeClr>
                        </a:solidFill>
                        <a:latin typeface="+mn-lt"/>
                        <a:ea typeface="+mn-ea"/>
                        <a:cs typeface="+mn-cs"/>
                        <a:sym typeface="Arial"/>
                      </a:endParaRPr>
                    </a:p>
                  </a:txBody>
                  <a:tcPr anchor="ctr">
                    <a:lnR w="12700" cap="flat" cmpd="sng" algn="ctr">
                      <a:solidFill>
                        <a:srgbClr val="00B0F0"/>
                      </a:solidFill>
                      <a:prstDash val="solid"/>
                      <a:round/>
                      <a:headEnd type="none" w="med" len="med"/>
                      <a:tailEnd type="none" w="med" len="med"/>
                    </a:lnR>
                  </a:tcPr>
                </a:tc>
                <a:tc>
                  <a:txBody>
                    <a:bodyPr/>
                    <a:lstStyle/>
                    <a:p>
                      <a:r>
                        <a:rPr lang="ru-RU" sz="1600" b="1" i="0" u="none" strike="noStrike" cap="none" dirty="0" smtClean="0">
                          <a:solidFill>
                            <a:schemeClr val="accent1">
                              <a:lumMod val="75000"/>
                            </a:schemeClr>
                          </a:solidFill>
                          <a:latin typeface="+mn-lt"/>
                          <a:ea typeface="+mn-ea"/>
                          <a:cs typeface="+mn-cs"/>
                          <a:sym typeface="Arial"/>
                        </a:rPr>
                        <a:t>Недостаточная</a:t>
                      </a:r>
                    </a:p>
                    <a:p>
                      <a:r>
                        <a:rPr lang="ru-RU" sz="1600" b="1" i="0" u="none" strike="noStrike" cap="none" dirty="0" smtClean="0">
                          <a:solidFill>
                            <a:schemeClr val="accent1">
                              <a:lumMod val="75000"/>
                            </a:schemeClr>
                          </a:solidFill>
                          <a:latin typeface="+mn-lt"/>
                          <a:ea typeface="+mn-ea"/>
                          <a:cs typeface="+mn-cs"/>
                          <a:sym typeface="Arial"/>
                        </a:rPr>
                        <a:t>востребованность полученного на платформе образования и документов</a:t>
                      </a:r>
                      <a:endParaRPr lang="ru-RU" sz="1600" b="1" i="0" u="none" strike="noStrike" cap="none" dirty="0">
                        <a:solidFill>
                          <a:schemeClr val="accent1">
                            <a:lumMod val="75000"/>
                          </a:schemeClr>
                        </a:solidFill>
                        <a:latin typeface="+mn-lt"/>
                        <a:ea typeface="+mn-ea"/>
                        <a:cs typeface="+mn-cs"/>
                        <a:sym typeface="Aria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tcPr>
                </a:tc>
                <a:tc>
                  <a:txBody>
                    <a:bodyPr/>
                    <a:lstStyle/>
                    <a:p>
                      <a:pPr algn="ctr"/>
                      <a:r>
                        <a:rPr lang="ru-RU" sz="1600" b="1" i="0" u="none" strike="noStrike" cap="none" dirty="0" smtClean="0">
                          <a:solidFill>
                            <a:schemeClr val="accent1">
                              <a:lumMod val="75000"/>
                            </a:schemeClr>
                          </a:solidFill>
                          <a:latin typeface="+mn-lt"/>
                          <a:ea typeface="+mn-ea"/>
                          <a:cs typeface="+mn-cs"/>
                          <a:sym typeface="Arial"/>
                        </a:rPr>
                        <a:t>Низкий</a:t>
                      </a:r>
                      <a:endParaRPr lang="ru-RU" sz="1600" b="1" i="0" u="none" strike="noStrike" cap="none" dirty="0">
                        <a:solidFill>
                          <a:schemeClr val="accent1">
                            <a:lumMod val="75000"/>
                          </a:schemeClr>
                        </a:solidFill>
                        <a:latin typeface="+mn-lt"/>
                        <a:ea typeface="+mn-ea"/>
                        <a:cs typeface="+mn-cs"/>
                        <a:sym typeface="Aria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tcPr>
                </a:tc>
                <a:tc>
                  <a:txBody>
                    <a:bodyPr/>
                    <a:lstStyle/>
                    <a:p>
                      <a:pPr algn="ctr"/>
                      <a:r>
                        <a:rPr lang="ru-RU" sz="1600" b="1" i="0" u="none" strike="noStrike" cap="none" dirty="0" smtClean="0">
                          <a:solidFill>
                            <a:schemeClr val="accent1">
                              <a:lumMod val="75000"/>
                            </a:schemeClr>
                          </a:solidFill>
                          <a:latin typeface="+mn-lt"/>
                          <a:ea typeface="+mn-ea"/>
                          <a:cs typeface="+mn-cs"/>
                          <a:sym typeface="Arial"/>
                        </a:rPr>
                        <a:t>Внешний</a:t>
                      </a:r>
                      <a:endParaRPr lang="ru-RU" sz="1600" b="1" i="0" u="none" strike="noStrike" cap="none" dirty="0">
                        <a:solidFill>
                          <a:schemeClr val="accent1">
                            <a:lumMod val="75000"/>
                          </a:schemeClr>
                        </a:solidFill>
                        <a:latin typeface="+mn-lt"/>
                        <a:ea typeface="+mn-ea"/>
                        <a:cs typeface="+mn-cs"/>
                        <a:sym typeface="Arial"/>
                      </a:endParaRPr>
                    </a:p>
                  </a:txBody>
                  <a:tcPr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tcPr>
                </a:tc>
                <a:tc>
                  <a:txBody>
                    <a:bodyPr/>
                    <a:lstStyle/>
                    <a:p>
                      <a:r>
                        <a:rPr lang="ru-RU" sz="1600" b="1" i="0" u="none" strike="noStrike" cap="none" dirty="0" smtClean="0">
                          <a:solidFill>
                            <a:schemeClr val="accent1">
                              <a:lumMod val="75000"/>
                            </a:schemeClr>
                          </a:solidFill>
                          <a:latin typeface="+mn-lt"/>
                          <a:ea typeface="+mn-ea"/>
                          <a:cs typeface="+mn-cs"/>
                          <a:sym typeface="Arial"/>
                        </a:rPr>
                        <a:t>Предварительная проработка и составление перечня конкретных</a:t>
                      </a:r>
                      <a:r>
                        <a:rPr lang="ru-RU" sz="1600" b="1" i="0" u="none" strike="noStrike" cap="none" baseline="0" dirty="0" smtClean="0">
                          <a:solidFill>
                            <a:schemeClr val="accent1">
                              <a:lumMod val="75000"/>
                            </a:schemeClr>
                          </a:solidFill>
                          <a:latin typeface="+mn-lt"/>
                          <a:ea typeface="+mn-ea"/>
                          <a:cs typeface="+mn-cs"/>
                          <a:sym typeface="Arial"/>
                        </a:rPr>
                        <a:t> площадок в регионах, готовых принять специалистов платформы. Целевое обучение по договорам.</a:t>
                      </a:r>
                      <a:endParaRPr lang="ru-RU" sz="1600" b="1" i="0" u="none" strike="noStrike" cap="none" dirty="0">
                        <a:solidFill>
                          <a:schemeClr val="accent1">
                            <a:lumMod val="75000"/>
                          </a:schemeClr>
                        </a:solidFill>
                        <a:latin typeface="+mn-lt"/>
                        <a:ea typeface="+mn-ea"/>
                        <a:cs typeface="+mn-cs"/>
                        <a:sym typeface="Arial"/>
                      </a:endParaRPr>
                    </a:p>
                  </a:txBody>
                  <a:tcPr anchor="ctr">
                    <a:lnL w="12700" cap="flat" cmpd="sng" algn="ctr">
                      <a:solidFill>
                        <a:srgbClr val="00B0F0"/>
                      </a:solidFill>
                      <a:prstDash val="solid"/>
                      <a:round/>
                      <a:headEnd type="none" w="med" len="med"/>
                      <a:tailEnd type="none" w="med" len="med"/>
                    </a:lnL>
                  </a:tcPr>
                </a:tc>
                <a:extLst>
                  <a:ext uri="{0D108BD9-81ED-4DB2-BD59-A6C34878D82A}">
                    <a16:rowId xmlns="" xmlns:a16="http://schemas.microsoft.com/office/drawing/2014/main" val="10004"/>
                  </a:ext>
                </a:extLst>
              </a:tr>
            </a:tbl>
          </a:graphicData>
        </a:graphic>
      </p:graphicFrame>
      <p:sp>
        <p:nvSpPr>
          <p:cNvPr id="13" name="Google Shape;300;p21"/>
          <p:cNvSpPr txBox="1"/>
          <p:nvPr/>
        </p:nvSpPr>
        <p:spPr>
          <a:xfrm>
            <a:off x="4611393" y="6363591"/>
            <a:ext cx="3425702" cy="24622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spAutoFit/>
          </a:bodyPr>
          <a:lstStyle>
            <a:lvl1pPr>
              <a:defRPr sz="1800">
                <a:solidFill>
                  <a:schemeClr val="accent2">
                    <a:lumOff val="21764"/>
                  </a:schemeClr>
                </a:solidFill>
                <a:latin typeface="Gilroy Light"/>
                <a:ea typeface="Gilroy Light"/>
                <a:cs typeface="Gilroy Light"/>
                <a:sym typeface="Gilroy Light"/>
              </a:defRPr>
            </a:lvl1pPr>
          </a:lstStyle>
          <a:p>
            <a:r>
              <a:rPr sz="1600">
                <a:solidFill>
                  <a:schemeClr val="bg1">
                    <a:lumMod val="65000"/>
                  </a:schemeClr>
                </a:solidFill>
              </a:rPr>
              <a:t>#</a:t>
            </a:r>
            <a:r>
              <a:rPr sz="1600" smtClean="0">
                <a:solidFill>
                  <a:schemeClr val="bg1">
                    <a:lumMod val="65000"/>
                  </a:schemeClr>
                </a:solidFill>
              </a:rPr>
              <a:t>страну_меняют_люд</a:t>
            </a:r>
            <a:r>
              <a:rPr lang="ru-RU" sz="1600" dirty="0" smtClean="0">
                <a:solidFill>
                  <a:schemeClr val="bg1">
                    <a:lumMod val="65000"/>
                  </a:schemeClr>
                </a:solidFill>
              </a:rPr>
              <a:t>и</a:t>
            </a:r>
            <a:endParaRPr sz="1600" dirty="0">
              <a:solidFill>
                <a:schemeClr val="bg1">
                  <a:lumMod val="65000"/>
                </a:schemeClr>
              </a:solidFill>
            </a:endParaRPr>
          </a:p>
        </p:txBody>
      </p:sp>
    </p:spTree>
    <p:extLst>
      <p:ext uri="{BB962C8B-B14F-4D97-AF65-F5344CB8AC3E}">
        <p14:creationId xmlns="" xmlns:p14="http://schemas.microsoft.com/office/powerpoint/2010/main" val="40954205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32"/>
          <p:cNvSpPr txBox="1">
            <a:spLocks noGrp="1"/>
          </p:cNvSpPr>
          <p:nvPr>
            <p:ph type="title"/>
          </p:nvPr>
        </p:nvSpPr>
        <p:spPr>
          <a:xfrm>
            <a:off x="336000" y="451782"/>
            <a:ext cx="10151415" cy="726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33A1D8"/>
              </a:buClr>
              <a:buSzPts val="4800"/>
              <a:buNone/>
            </a:pPr>
            <a:r>
              <a:rPr lang="ru-RU" sz="4800" cap="none" dirty="0">
                <a:solidFill>
                  <a:srgbClr val="33A1D8"/>
                </a:solidFill>
                <a:latin typeface="Impact" pitchFamily="34" charset="0"/>
                <a:sym typeface="Arial"/>
              </a:rPr>
              <a:t>РИСКИ</a:t>
            </a:r>
            <a:endParaRPr sz="4800" cap="none">
              <a:solidFill>
                <a:srgbClr val="33A1D8"/>
              </a:solidFill>
              <a:latin typeface="Impact" pitchFamily="34" charset="0"/>
              <a:sym typeface="Arial"/>
            </a:endParaRPr>
          </a:p>
        </p:txBody>
      </p:sp>
      <p:sp>
        <p:nvSpPr>
          <p:cNvPr id="414" name="Google Shape;414;p3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Clr>
                <a:srgbClr val="000000"/>
              </a:buClr>
              <a:buSzPts val="2200"/>
              <a:buNone/>
            </a:pPr>
            <a:endParaRPr sz="2000">
              <a:solidFill>
                <a:srgbClr val="434343"/>
              </a:solidFill>
              <a:latin typeface="Arial"/>
              <a:ea typeface="Arial"/>
              <a:cs typeface="Arial"/>
              <a:sym typeface="Arial"/>
            </a:endParaRPr>
          </a:p>
          <a:p>
            <a:pPr marL="0" lvl="0" indent="0" algn="l" rtl="0">
              <a:lnSpc>
                <a:spcPct val="115000"/>
              </a:lnSpc>
              <a:spcBef>
                <a:spcPts val="0"/>
              </a:spcBef>
              <a:spcAft>
                <a:spcPts val="0"/>
              </a:spcAft>
              <a:buClr>
                <a:srgbClr val="000000"/>
              </a:buClr>
              <a:buSzPts val="2200"/>
              <a:buNone/>
            </a:pPr>
            <a:endParaRPr sz="2000">
              <a:solidFill>
                <a:srgbClr val="434343"/>
              </a:solidFill>
            </a:endParaRPr>
          </a:p>
        </p:txBody>
      </p:sp>
      <p:sp>
        <p:nvSpPr>
          <p:cNvPr id="415" name="Google Shape;415;p32"/>
          <p:cNvSpPr txBox="1"/>
          <p:nvPr/>
        </p:nvSpPr>
        <p:spPr>
          <a:xfrm>
            <a:off x="336000" y="1053325"/>
            <a:ext cx="10092602"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800" b="0" i="0" u="none" strike="noStrike" cap="none">
                <a:solidFill>
                  <a:srgbClr val="000000"/>
                </a:solidFill>
                <a:latin typeface="Arial"/>
                <a:ea typeface="Arial"/>
                <a:cs typeface="Arial"/>
                <a:sym typeface="Arial"/>
              </a:rPr>
              <a:t>Перечень ключевых рисков для реализации проекта</a:t>
            </a:r>
            <a:endParaRPr sz="1400" b="0" i="0" u="none" strike="noStrike" cap="none">
              <a:solidFill>
                <a:srgbClr val="000000"/>
              </a:solidFill>
              <a:latin typeface="Arial"/>
              <a:ea typeface="Arial"/>
              <a:cs typeface="Arial"/>
              <a:sym typeface="Arial"/>
            </a:endParaRPr>
          </a:p>
        </p:txBody>
      </p:sp>
      <p:pic>
        <p:nvPicPr>
          <p:cNvPr id="416" name="Google Shape;416;p32" descr="Изображение"/>
          <p:cNvPicPr preferRelativeResize="0"/>
          <p:nvPr/>
        </p:nvPicPr>
        <p:blipFill rotWithShape="1">
          <a:blip r:embed="rId3">
            <a:alphaModFix/>
          </a:blip>
          <a:srcRect/>
          <a:stretch/>
        </p:blipFill>
        <p:spPr>
          <a:xfrm>
            <a:off x="9809776" y="424656"/>
            <a:ext cx="2046224" cy="780252"/>
          </a:xfrm>
          <a:prstGeom prst="rect">
            <a:avLst/>
          </a:prstGeom>
          <a:noFill/>
          <a:ln>
            <a:noFill/>
          </a:ln>
        </p:spPr>
      </p:pic>
      <p:pic>
        <p:nvPicPr>
          <p:cNvPr id="417" name="Google Shape;417;p32" descr="Изображение"/>
          <p:cNvPicPr preferRelativeResize="0"/>
          <p:nvPr/>
        </p:nvPicPr>
        <p:blipFill rotWithShape="1">
          <a:blip r:embed="rId4">
            <a:alphaModFix/>
          </a:blip>
          <a:srcRect/>
          <a:stretch/>
        </p:blipFill>
        <p:spPr>
          <a:xfrm>
            <a:off x="404999" y="6178409"/>
            <a:ext cx="3445106" cy="472390"/>
          </a:xfrm>
          <a:prstGeom prst="rect">
            <a:avLst/>
          </a:prstGeom>
          <a:noFill/>
          <a:ln>
            <a:noFill/>
          </a:ln>
        </p:spPr>
      </p:pic>
      <p:sp>
        <p:nvSpPr>
          <p:cNvPr id="418" name="Google Shape;418;p32"/>
          <p:cNvSpPr txBox="1"/>
          <p:nvPr/>
        </p:nvSpPr>
        <p:spPr>
          <a:xfrm>
            <a:off x="4611393" y="6363591"/>
            <a:ext cx="3425702"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419" name="Google Shape;419;p32"/>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graphicFrame>
        <p:nvGraphicFramePr>
          <p:cNvPr id="420" name="Google Shape;420;p32"/>
          <p:cNvGraphicFramePr/>
          <p:nvPr/>
        </p:nvGraphicFramePr>
        <p:xfrm>
          <a:off x="405000" y="1558025"/>
          <a:ext cx="11520000" cy="4754930"/>
        </p:xfrm>
        <a:graphic>
          <a:graphicData uri="http://schemas.openxmlformats.org/drawingml/2006/table">
            <a:tbl>
              <a:tblPr firstRow="1" bandRow="1">
                <a:noFill/>
                <a:tableStyleId>{2B0C6236-8558-454E-A318-C4AB14765A2B}</a:tableStyleId>
              </a:tblPr>
              <a:tblGrid>
                <a:gridCol w="591000"/>
                <a:gridCol w="2248150"/>
                <a:gridCol w="1795450"/>
                <a:gridCol w="2018950"/>
                <a:gridCol w="4866450"/>
              </a:tblGrid>
              <a:tr h="488025">
                <a:tc>
                  <a:txBody>
                    <a:bodyPr/>
                    <a:lstStyle/>
                    <a:p>
                      <a:pPr marL="0" marR="0" lvl="0" indent="0" algn="ctr" rtl="0">
                        <a:lnSpc>
                          <a:spcPct val="100000"/>
                        </a:lnSpc>
                        <a:spcBef>
                          <a:spcPts val="0"/>
                        </a:spcBef>
                        <a:spcAft>
                          <a:spcPts val="0"/>
                        </a:spcAft>
                        <a:buClr>
                          <a:srgbClr val="000000"/>
                        </a:buClr>
                        <a:buSzPts val="6000"/>
                        <a:buFont typeface="Arial"/>
                        <a:buNone/>
                      </a:pPr>
                      <a:r>
                        <a:rPr lang="ru-RU" sz="1400" b="0" i="0" u="none" strike="noStrike" cap="none" dirty="0">
                          <a:solidFill>
                            <a:srgbClr val="000000"/>
                          </a:solidFill>
                          <a:latin typeface="Arial"/>
                          <a:ea typeface="Arial"/>
                          <a:cs typeface="Arial"/>
                          <a:sym typeface="Arial"/>
                        </a:rPr>
                        <a:t>№</a:t>
                      </a:r>
                      <a:endParaRPr sz="1400" u="none" strike="noStrike" cap="none"/>
                    </a:p>
                  </a:txBody>
                  <a:tcPr marL="91450" marR="91450" marT="45725" marB="45725" anchor="ctr">
                    <a:lnR w="12700" cap="flat" cmpd="sng">
                      <a:solidFill>
                        <a:srgbClr val="00B0F0"/>
                      </a:solidFill>
                      <a:prstDash val="solid"/>
                      <a:round/>
                      <a:headEnd type="none" w="sm" len="sm"/>
                      <a:tailEnd type="none" w="sm" len="sm"/>
                    </a:lnR>
                    <a:lnB w="12700" cap="flat" cmpd="sng">
                      <a:solidFill>
                        <a:srgbClr val="00B0F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6000"/>
                        <a:buFont typeface="Arial"/>
                        <a:buNone/>
                      </a:pPr>
                      <a:r>
                        <a:rPr lang="ru-RU" sz="1400" b="0" i="0" u="none" strike="noStrike" cap="none">
                          <a:solidFill>
                            <a:srgbClr val="000000"/>
                          </a:solidFill>
                          <a:latin typeface="Arial"/>
                          <a:ea typeface="Arial"/>
                          <a:cs typeface="Arial"/>
                          <a:sym typeface="Arial"/>
                        </a:rPr>
                        <a:t>Название</a:t>
                      </a:r>
                      <a:endParaRPr sz="1400" u="none" strike="noStrike" cap="none"/>
                    </a:p>
                  </a:txBody>
                  <a:tcPr marL="91450" marR="91450" marT="45725" marB="45725" anchor="ctr">
                    <a:lnL w="12700" cap="flat" cmpd="sng">
                      <a:solidFill>
                        <a:srgbClr val="00B0F0"/>
                      </a:solidFill>
                      <a:prstDash val="solid"/>
                      <a:round/>
                      <a:headEnd type="none" w="sm" len="sm"/>
                      <a:tailEnd type="none" w="sm" len="sm"/>
                    </a:lnL>
                    <a:lnR w="12700" cap="flat" cmpd="sng">
                      <a:solidFill>
                        <a:srgbClr val="00B0F0"/>
                      </a:solidFill>
                      <a:prstDash val="solid"/>
                      <a:round/>
                      <a:headEnd type="none" w="sm" len="sm"/>
                      <a:tailEnd type="none" w="sm" len="sm"/>
                    </a:lnR>
                    <a:lnB w="12700" cap="flat" cmpd="sng">
                      <a:solidFill>
                        <a:srgbClr val="00B0F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0000"/>
                          </a:solidFill>
                          <a:latin typeface="Arial"/>
                          <a:ea typeface="Arial"/>
                          <a:cs typeface="Arial"/>
                          <a:sym typeface="Arial"/>
                        </a:rPr>
                        <a:t>Уровень (низкий/высокий/ средний)  </a:t>
                      </a:r>
                      <a:endParaRPr sz="1400" b="0" i="0" u="none" strike="noStrike" cap="none">
                        <a:solidFill>
                          <a:srgbClr val="000000"/>
                        </a:solidFill>
                        <a:latin typeface="Arial"/>
                        <a:ea typeface="Arial"/>
                        <a:cs typeface="Arial"/>
                        <a:sym typeface="Arial"/>
                      </a:endParaRPr>
                    </a:p>
                  </a:txBody>
                  <a:tcPr marL="91450" marR="91450" marT="45725" marB="45725" anchor="ctr">
                    <a:lnL w="12700" cap="flat" cmpd="sng">
                      <a:solidFill>
                        <a:srgbClr val="00B0F0"/>
                      </a:solidFill>
                      <a:prstDash val="solid"/>
                      <a:round/>
                      <a:headEnd type="none" w="sm" len="sm"/>
                      <a:tailEnd type="none" w="sm" len="sm"/>
                    </a:lnL>
                    <a:lnR w="12700" cap="flat" cmpd="sng">
                      <a:solidFill>
                        <a:srgbClr val="00B0F0"/>
                      </a:solidFill>
                      <a:prstDash val="solid"/>
                      <a:round/>
                      <a:headEnd type="none" w="sm" len="sm"/>
                      <a:tailEnd type="none" w="sm" len="sm"/>
                    </a:lnR>
                    <a:lnB w="12700" cap="flat" cmpd="sng">
                      <a:solidFill>
                        <a:srgbClr val="00B0F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0000"/>
                          </a:solidFill>
                          <a:latin typeface="Arial"/>
                          <a:ea typeface="Arial"/>
                          <a:cs typeface="Arial"/>
                          <a:sym typeface="Arial"/>
                        </a:rPr>
                        <a:t>Тип риска (внутренний/ внешний)</a:t>
                      </a:r>
                      <a:endParaRPr sz="1400" u="none" strike="noStrike" cap="none"/>
                    </a:p>
                  </a:txBody>
                  <a:tcPr marL="91450" marR="91450" marT="45725" marB="45725" anchor="ctr">
                    <a:lnL w="12700" cap="flat" cmpd="sng">
                      <a:solidFill>
                        <a:srgbClr val="00B0F0"/>
                      </a:solidFill>
                      <a:prstDash val="solid"/>
                      <a:round/>
                      <a:headEnd type="none" w="sm" len="sm"/>
                      <a:tailEnd type="none" w="sm" len="sm"/>
                    </a:lnL>
                    <a:lnR w="12700" cap="flat" cmpd="sng">
                      <a:solidFill>
                        <a:srgbClr val="00B0F0"/>
                      </a:solidFill>
                      <a:prstDash val="solid"/>
                      <a:round/>
                      <a:headEnd type="none" w="sm" len="sm"/>
                      <a:tailEnd type="none" w="sm" len="sm"/>
                    </a:lnR>
                    <a:lnB w="12700" cap="flat" cmpd="sng">
                      <a:solidFill>
                        <a:srgbClr val="00B0F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ru-RU" sz="1400" b="0" i="0" u="none" strike="noStrike" cap="none">
                          <a:solidFill>
                            <a:srgbClr val="000000"/>
                          </a:solidFill>
                          <a:latin typeface="Arial"/>
                          <a:ea typeface="Arial"/>
                          <a:cs typeface="Arial"/>
                          <a:sym typeface="Arial"/>
                        </a:rPr>
                        <a:t>Действия по предотвращению рисков </a:t>
                      </a:r>
                      <a:endParaRPr sz="1400" u="none" strike="noStrike" cap="none"/>
                    </a:p>
                  </a:txBody>
                  <a:tcPr marL="91450" marR="91450" marT="45725" marB="45725" anchor="ctr">
                    <a:lnL w="12700" cap="flat" cmpd="sng">
                      <a:solidFill>
                        <a:srgbClr val="00B0F0"/>
                      </a:solidFill>
                      <a:prstDash val="solid"/>
                      <a:round/>
                      <a:headEnd type="none" w="sm" len="sm"/>
                      <a:tailEnd type="none" w="sm" len="sm"/>
                    </a:lnL>
                    <a:lnB w="12700" cap="flat" cmpd="sng">
                      <a:solidFill>
                        <a:srgbClr val="00B0F0"/>
                      </a:solidFill>
                      <a:prstDash val="solid"/>
                      <a:round/>
                      <a:headEnd type="none" w="sm" len="sm"/>
                      <a:tailEnd type="none" w="sm" len="sm"/>
                    </a:lnB>
                  </a:tcPr>
                </a:tc>
              </a:tr>
              <a:tr h="488025">
                <a:tc>
                  <a:txBody>
                    <a:bodyPr/>
                    <a:lstStyle/>
                    <a:p>
                      <a:pPr marL="0" marR="0" lvl="0" indent="0" algn="ctr" rtl="0">
                        <a:lnSpc>
                          <a:spcPct val="100000"/>
                        </a:lnSpc>
                        <a:spcBef>
                          <a:spcPts val="0"/>
                        </a:spcBef>
                        <a:spcAft>
                          <a:spcPts val="0"/>
                        </a:spcAft>
                        <a:buClr>
                          <a:srgbClr val="000000"/>
                        </a:buClr>
                        <a:buSzPts val="1600"/>
                        <a:buFont typeface="Arial"/>
                        <a:buNone/>
                      </a:pPr>
                      <a:r>
                        <a:rPr lang="ru-RU" sz="1600" b="1" i="0" u="none" strike="noStrike" cap="none" dirty="0" smtClean="0">
                          <a:solidFill>
                            <a:srgbClr val="2F5496"/>
                          </a:solidFill>
                          <a:latin typeface="Arial"/>
                          <a:ea typeface="Arial"/>
                          <a:cs typeface="Arial"/>
                          <a:sym typeface="Arial"/>
                        </a:rPr>
                        <a:t>5.</a:t>
                      </a:r>
                      <a:endParaRPr sz="1600" b="1" i="0" u="none" strike="noStrike" cap="none">
                        <a:solidFill>
                          <a:srgbClr val="2F5496"/>
                        </a:solidFill>
                        <a:latin typeface="Arial"/>
                        <a:ea typeface="Arial"/>
                        <a:cs typeface="Arial"/>
                        <a:sym typeface="Arial"/>
                      </a:endParaRPr>
                    </a:p>
                  </a:txBody>
                  <a:tcPr marL="91450" marR="91450" marT="45725" marB="45725" anchor="ctr">
                    <a:lnR w="12700" cap="flat" cmpd="sng">
                      <a:solidFill>
                        <a:srgbClr val="00B0F0"/>
                      </a:solidFill>
                      <a:prstDash val="solid"/>
                      <a:round/>
                      <a:headEnd type="none" w="sm" len="sm"/>
                      <a:tailEnd type="none" w="sm" len="sm"/>
                    </a:lnR>
                    <a:lnT w="12700" cap="flat" cmpd="sng">
                      <a:solidFill>
                        <a:srgbClr val="00B0F0"/>
                      </a:solidFill>
                      <a:prstDash val="solid"/>
                      <a:round/>
                      <a:headEnd type="none" w="sm" len="sm"/>
                      <a:tailEnd type="none" w="sm" len="sm"/>
                    </a:lnT>
                  </a:tcPr>
                </a:tc>
                <a:tc>
                  <a:txBody>
                    <a:bodyPr/>
                    <a:lstStyle/>
                    <a:p>
                      <a:pPr marL="0" marR="0" lvl="0" indent="0" algn="l" rtl="0">
                        <a:lnSpc>
                          <a:spcPct val="100000"/>
                        </a:lnSpc>
                        <a:spcBef>
                          <a:spcPts val="0"/>
                        </a:spcBef>
                        <a:spcAft>
                          <a:spcPts val="0"/>
                        </a:spcAft>
                        <a:buClr>
                          <a:srgbClr val="000000"/>
                        </a:buClr>
                        <a:buSzPts val="1600"/>
                        <a:buFont typeface="Arial"/>
                        <a:buNone/>
                      </a:pPr>
                      <a:r>
                        <a:rPr lang="ru-RU" sz="1600" b="1">
                          <a:solidFill>
                            <a:srgbClr val="2F5496"/>
                          </a:solidFill>
                        </a:rPr>
                        <a:t>конкуренты</a:t>
                      </a:r>
                      <a:endParaRPr sz="1600" b="1" i="0" u="none" strike="noStrike" cap="none">
                        <a:solidFill>
                          <a:srgbClr val="2F5496"/>
                        </a:solidFill>
                        <a:latin typeface="Arial"/>
                        <a:ea typeface="Arial"/>
                        <a:cs typeface="Arial"/>
                        <a:sym typeface="Arial"/>
                      </a:endParaRPr>
                    </a:p>
                  </a:txBody>
                  <a:tcPr marL="91450" marR="91450" marT="45725" marB="45725" anchor="ctr">
                    <a:lnL w="12700" cap="flat" cmpd="sng">
                      <a:solidFill>
                        <a:srgbClr val="00B0F0"/>
                      </a:solidFill>
                      <a:prstDash val="solid"/>
                      <a:round/>
                      <a:headEnd type="none" w="sm" len="sm"/>
                      <a:tailEnd type="none" w="sm" len="sm"/>
                    </a:lnL>
                    <a:lnR w="12700" cap="flat" cmpd="sng">
                      <a:solidFill>
                        <a:srgbClr val="00B0F0"/>
                      </a:solidFill>
                      <a:prstDash val="solid"/>
                      <a:round/>
                      <a:headEnd type="none" w="sm" len="sm"/>
                      <a:tailEnd type="none" w="sm" len="sm"/>
                    </a:lnR>
                    <a:lnT w="12700" cap="flat" cmpd="sng">
                      <a:solidFill>
                        <a:srgbClr val="00B0F0"/>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600"/>
                        <a:buFont typeface="Arial"/>
                        <a:buNone/>
                      </a:pPr>
                      <a:r>
                        <a:rPr lang="ru-RU" sz="1600" b="1">
                          <a:solidFill>
                            <a:srgbClr val="2F5496"/>
                          </a:solidFill>
                        </a:rPr>
                        <a:t>низкий</a:t>
                      </a:r>
                      <a:endParaRPr sz="1600" b="1" i="0" u="none" strike="noStrike" cap="none">
                        <a:solidFill>
                          <a:srgbClr val="2F5496"/>
                        </a:solidFill>
                        <a:latin typeface="Arial"/>
                        <a:ea typeface="Arial"/>
                        <a:cs typeface="Arial"/>
                        <a:sym typeface="Arial"/>
                      </a:endParaRPr>
                    </a:p>
                  </a:txBody>
                  <a:tcPr marL="91450" marR="91450" marT="45725" marB="45725" anchor="ctr">
                    <a:lnL w="12700" cap="flat" cmpd="sng">
                      <a:solidFill>
                        <a:srgbClr val="00B0F0"/>
                      </a:solidFill>
                      <a:prstDash val="solid"/>
                      <a:round/>
                      <a:headEnd type="none" w="sm" len="sm"/>
                      <a:tailEnd type="none" w="sm" len="sm"/>
                    </a:lnL>
                    <a:lnR w="12700" cap="flat" cmpd="sng">
                      <a:solidFill>
                        <a:srgbClr val="00B0F0"/>
                      </a:solidFill>
                      <a:prstDash val="solid"/>
                      <a:round/>
                      <a:headEnd type="none" w="sm" len="sm"/>
                      <a:tailEnd type="none" w="sm" len="sm"/>
                    </a:lnR>
                    <a:lnT w="12700" cap="flat" cmpd="sng">
                      <a:solidFill>
                        <a:srgbClr val="00B0F0"/>
                      </a:solidFill>
                      <a:prstDash val="solid"/>
                      <a:round/>
                      <a:headEnd type="none" w="sm" len="sm"/>
                      <a:tailEnd type="none" w="sm" len="sm"/>
                    </a:lnT>
                  </a:tcPr>
                </a:tc>
                <a:tc>
                  <a:txBody>
                    <a:bodyPr/>
                    <a:lstStyle/>
                    <a:p>
                      <a:pPr marL="0" marR="0" lvl="0" indent="0" algn="ctr" rtl="0">
                        <a:lnSpc>
                          <a:spcPct val="100000"/>
                        </a:lnSpc>
                        <a:spcBef>
                          <a:spcPts val="0"/>
                        </a:spcBef>
                        <a:spcAft>
                          <a:spcPts val="0"/>
                        </a:spcAft>
                        <a:buClr>
                          <a:srgbClr val="000000"/>
                        </a:buClr>
                        <a:buSzPts val="1600"/>
                        <a:buFont typeface="Arial"/>
                        <a:buNone/>
                      </a:pPr>
                      <a:r>
                        <a:rPr lang="ru-RU" sz="1600" b="1">
                          <a:solidFill>
                            <a:srgbClr val="2F5496"/>
                          </a:solidFill>
                        </a:rPr>
                        <a:t>внешний</a:t>
                      </a:r>
                      <a:endParaRPr sz="1600" b="1" i="0" u="none" strike="noStrike" cap="none">
                        <a:solidFill>
                          <a:srgbClr val="2F5496"/>
                        </a:solidFill>
                        <a:latin typeface="Arial"/>
                        <a:ea typeface="Arial"/>
                        <a:cs typeface="Arial"/>
                        <a:sym typeface="Arial"/>
                      </a:endParaRPr>
                    </a:p>
                  </a:txBody>
                  <a:tcPr marL="91450" marR="91450" marT="45725" marB="45725" anchor="ctr">
                    <a:lnL w="12700" cap="flat" cmpd="sng">
                      <a:solidFill>
                        <a:srgbClr val="00B0F0"/>
                      </a:solidFill>
                      <a:prstDash val="solid"/>
                      <a:round/>
                      <a:headEnd type="none" w="sm" len="sm"/>
                      <a:tailEnd type="none" w="sm" len="sm"/>
                    </a:lnL>
                    <a:lnR w="12700" cap="flat" cmpd="sng">
                      <a:solidFill>
                        <a:srgbClr val="00B0F0"/>
                      </a:solidFill>
                      <a:prstDash val="solid"/>
                      <a:round/>
                      <a:headEnd type="none" w="sm" len="sm"/>
                      <a:tailEnd type="none" w="sm" len="sm"/>
                    </a:lnR>
                    <a:lnT w="12700" cap="flat" cmpd="sng">
                      <a:solidFill>
                        <a:srgbClr val="00B0F0"/>
                      </a:solidFill>
                      <a:prstDash val="solid"/>
                      <a:round/>
                      <a:headEnd type="none" w="sm" len="sm"/>
                      <a:tailEnd type="none" w="sm" len="sm"/>
                    </a:lnT>
                  </a:tcPr>
                </a:tc>
                <a:tc>
                  <a:txBody>
                    <a:bodyPr/>
                    <a:lstStyle/>
                    <a:p>
                      <a:pPr marL="0" marR="0" lvl="0" indent="0" algn="l" rtl="0">
                        <a:lnSpc>
                          <a:spcPct val="100000"/>
                        </a:lnSpc>
                        <a:spcBef>
                          <a:spcPts val="0"/>
                        </a:spcBef>
                        <a:spcAft>
                          <a:spcPts val="0"/>
                        </a:spcAft>
                        <a:buClr>
                          <a:srgbClr val="000000"/>
                        </a:buClr>
                        <a:buSzPts val="1600"/>
                        <a:buFont typeface="Arial"/>
                        <a:buNone/>
                      </a:pPr>
                      <a:r>
                        <a:rPr lang="ru-RU" sz="1600" b="1">
                          <a:solidFill>
                            <a:srgbClr val="2F5496"/>
                          </a:solidFill>
                        </a:rPr>
                        <a:t>Взаимодействие с идейно близкими проектами, выстраивание партнерских отношений.</a:t>
                      </a:r>
                      <a:endParaRPr sz="1600" b="1" i="0" u="none" strike="noStrike" cap="none">
                        <a:solidFill>
                          <a:srgbClr val="2F5496"/>
                        </a:solidFill>
                        <a:latin typeface="Arial"/>
                        <a:ea typeface="Arial"/>
                        <a:cs typeface="Arial"/>
                        <a:sym typeface="Arial"/>
                      </a:endParaRPr>
                    </a:p>
                  </a:txBody>
                  <a:tcPr marL="91450" marR="91450" marT="45725" marB="45725" anchor="ctr">
                    <a:lnL w="12700" cap="flat" cmpd="sng">
                      <a:solidFill>
                        <a:srgbClr val="00B0F0"/>
                      </a:solidFill>
                      <a:prstDash val="solid"/>
                      <a:round/>
                      <a:headEnd type="none" w="sm" len="sm"/>
                      <a:tailEnd type="none" w="sm" len="sm"/>
                    </a:lnL>
                    <a:lnT w="12700" cap="flat" cmpd="sng">
                      <a:solidFill>
                        <a:srgbClr val="00B0F0"/>
                      </a:solidFill>
                      <a:prstDash val="solid"/>
                      <a:round/>
                      <a:headEnd type="none" w="sm" len="sm"/>
                      <a:tailEnd type="none" w="sm" len="sm"/>
                    </a:lnT>
                  </a:tcPr>
                </a:tc>
              </a:tr>
              <a:tr h="488025">
                <a:tc>
                  <a:txBody>
                    <a:bodyPr/>
                    <a:lstStyle/>
                    <a:p>
                      <a:pPr marL="0" marR="0" lvl="0" indent="0" algn="ctr" rtl="0">
                        <a:lnSpc>
                          <a:spcPct val="100000"/>
                        </a:lnSpc>
                        <a:spcBef>
                          <a:spcPts val="0"/>
                        </a:spcBef>
                        <a:spcAft>
                          <a:spcPts val="0"/>
                        </a:spcAft>
                        <a:buClr>
                          <a:srgbClr val="000000"/>
                        </a:buClr>
                        <a:buSzPts val="1600"/>
                        <a:buFont typeface="Arial"/>
                        <a:buNone/>
                      </a:pPr>
                      <a:r>
                        <a:rPr lang="ru-RU" sz="1600" b="1" i="0" u="none" strike="noStrike" cap="none" dirty="0" smtClean="0">
                          <a:solidFill>
                            <a:srgbClr val="2F5496"/>
                          </a:solidFill>
                          <a:latin typeface="Arial"/>
                          <a:ea typeface="Arial"/>
                          <a:cs typeface="Arial"/>
                          <a:sym typeface="Arial"/>
                        </a:rPr>
                        <a:t>6.</a:t>
                      </a:r>
                      <a:endParaRPr sz="1600" b="1" i="0" u="none" strike="noStrike" cap="none">
                        <a:solidFill>
                          <a:srgbClr val="2F5496"/>
                        </a:solidFill>
                        <a:latin typeface="Arial"/>
                        <a:ea typeface="Arial"/>
                        <a:cs typeface="Arial"/>
                        <a:sym typeface="Arial"/>
                      </a:endParaRPr>
                    </a:p>
                  </a:txBody>
                  <a:tcPr marL="91450" marR="91450" marT="45725" marB="45725" anchor="ctr">
                    <a:lnR w="12700" cap="flat" cmpd="sng">
                      <a:solidFill>
                        <a:srgbClr val="00B0F0"/>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1600"/>
                        <a:buFont typeface="Arial"/>
                        <a:buNone/>
                      </a:pPr>
                      <a:r>
                        <a:rPr lang="ru-RU" sz="1600" b="1">
                          <a:solidFill>
                            <a:srgbClr val="2F5496"/>
                          </a:solidFill>
                        </a:rPr>
                        <a:t>законодательство</a:t>
                      </a:r>
                      <a:endParaRPr sz="1600" b="1" i="0" u="none" strike="noStrike" cap="none">
                        <a:solidFill>
                          <a:srgbClr val="2F5496"/>
                        </a:solidFill>
                        <a:latin typeface="Arial"/>
                        <a:ea typeface="Arial"/>
                        <a:cs typeface="Arial"/>
                        <a:sym typeface="Arial"/>
                      </a:endParaRPr>
                    </a:p>
                  </a:txBody>
                  <a:tcPr marL="91450" marR="91450" marT="45725" marB="45725" anchor="ctr">
                    <a:lnL w="12700" cap="flat" cmpd="sng">
                      <a:solidFill>
                        <a:srgbClr val="00B0F0"/>
                      </a:solidFill>
                      <a:prstDash val="solid"/>
                      <a:round/>
                      <a:headEnd type="none" w="sm" len="sm"/>
                      <a:tailEnd type="none" w="sm" len="sm"/>
                    </a:lnL>
                    <a:lnR w="12700" cap="flat" cmpd="sng">
                      <a:solidFill>
                        <a:srgbClr val="00B0F0"/>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600"/>
                        <a:buFont typeface="Arial"/>
                        <a:buNone/>
                      </a:pPr>
                      <a:r>
                        <a:rPr lang="ru-RU" sz="1600" b="1">
                          <a:solidFill>
                            <a:srgbClr val="2F5496"/>
                          </a:solidFill>
                        </a:rPr>
                        <a:t>низкий</a:t>
                      </a:r>
                      <a:endParaRPr sz="1600" b="1" i="0" u="none" strike="noStrike" cap="none">
                        <a:solidFill>
                          <a:srgbClr val="2F5496"/>
                        </a:solidFill>
                        <a:latin typeface="Arial"/>
                        <a:ea typeface="Arial"/>
                        <a:cs typeface="Arial"/>
                        <a:sym typeface="Arial"/>
                      </a:endParaRPr>
                    </a:p>
                  </a:txBody>
                  <a:tcPr marL="91450" marR="91450" marT="45725" marB="45725" anchor="ctr">
                    <a:lnL w="12700" cap="flat" cmpd="sng">
                      <a:solidFill>
                        <a:srgbClr val="00B0F0"/>
                      </a:solidFill>
                      <a:prstDash val="solid"/>
                      <a:round/>
                      <a:headEnd type="none" w="sm" len="sm"/>
                      <a:tailEnd type="none" w="sm" len="sm"/>
                    </a:lnL>
                    <a:lnR w="12700" cap="flat" cmpd="sng">
                      <a:solidFill>
                        <a:srgbClr val="00B0F0"/>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600"/>
                        <a:buFont typeface="Arial"/>
                        <a:buNone/>
                      </a:pPr>
                      <a:r>
                        <a:rPr lang="ru-RU" sz="1600" b="1">
                          <a:solidFill>
                            <a:srgbClr val="2F5496"/>
                          </a:solidFill>
                        </a:rPr>
                        <a:t>внешний</a:t>
                      </a:r>
                      <a:endParaRPr sz="1600" b="1" i="0" u="none" strike="noStrike" cap="none">
                        <a:solidFill>
                          <a:srgbClr val="2F5496"/>
                        </a:solidFill>
                        <a:latin typeface="Arial"/>
                        <a:ea typeface="Arial"/>
                        <a:cs typeface="Arial"/>
                        <a:sym typeface="Arial"/>
                      </a:endParaRPr>
                    </a:p>
                  </a:txBody>
                  <a:tcPr marL="91450" marR="91450" marT="45725" marB="45725" anchor="ctr">
                    <a:lnL w="12700" cap="flat" cmpd="sng">
                      <a:solidFill>
                        <a:srgbClr val="00B0F0"/>
                      </a:solidFill>
                      <a:prstDash val="solid"/>
                      <a:round/>
                      <a:headEnd type="none" w="sm" len="sm"/>
                      <a:tailEnd type="none" w="sm" len="sm"/>
                    </a:lnL>
                    <a:lnR w="12700" cap="flat" cmpd="sng">
                      <a:solidFill>
                        <a:srgbClr val="00B0F0"/>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1600"/>
                        <a:buFont typeface="Arial"/>
                        <a:buNone/>
                      </a:pPr>
                      <a:r>
                        <a:rPr lang="ru-RU" sz="1600" b="1">
                          <a:solidFill>
                            <a:srgbClr val="2F5496"/>
                          </a:solidFill>
                        </a:rPr>
                        <a:t>Инициативы по законодательству, поддержка на уровне ГД РФ, мониторинг и анализ законодательства</a:t>
                      </a:r>
                      <a:endParaRPr sz="1600" b="1" i="0" u="none" strike="noStrike" cap="none">
                        <a:solidFill>
                          <a:srgbClr val="2F5496"/>
                        </a:solidFill>
                        <a:latin typeface="Arial"/>
                        <a:ea typeface="Arial"/>
                        <a:cs typeface="Arial"/>
                        <a:sym typeface="Arial"/>
                      </a:endParaRPr>
                    </a:p>
                  </a:txBody>
                  <a:tcPr marL="91450" marR="91450" marT="45725" marB="45725" anchor="ctr">
                    <a:lnL w="12700" cap="flat" cmpd="sng">
                      <a:solidFill>
                        <a:srgbClr val="00B0F0"/>
                      </a:solidFill>
                      <a:prstDash val="solid"/>
                      <a:round/>
                      <a:headEnd type="none" w="sm" len="sm"/>
                      <a:tailEnd type="none" w="sm" len="sm"/>
                    </a:lnL>
                  </a:tcPr>
                </a:tc>
              </a:tr>
              <a:tr h="488025">
                <a:tc>
                  <a:txBody>
                    <a:bodyPr/>
                    <a:lstStyle/>
                    <a:p>
                      <a:pPr marL="0" marR="0" lvl="0" indent="0" algn="ctr" rtl="0">
                        <a:lnSpc>
                          <a:spcPct val="100000"/>
                        </a:lnSpc>
                        <a:spcBef>
                          <a:spcPts val="0"/>
                        </a:spcBef>
                        <a:spcAft>
                          <a:spcPts val="0"/>
                        </a:spcAft>
                        <a:buClr>
                          <a:srgbClr val="000000"/>
                        </a:buClr>
                        <a:buSzPts val="1600"/>
                        <a:buFont typeface="Arial"/>
                        <a:buNone/>
                      </a:pPr>
                      <a:r>
                        <a:rPr lang="ru-RU" sz="1600" b="1" i="0" u="none" strike="noStrike" cap="none" dirty="0" smtClean="0">
                          <a:solidFill>
                            <a:srgbClr val="2F5496"/>
                          </a:solidFill>
                          <a:latin typeface="Arial"/>
                          <a:ea typeface="Arial"/>
                          <a:cs typeface="Arial"/>
                          <a:sym typeface="Arial"/>
                        </a:rPr>
                        <a:t>7.</a:t>
                      </a:r>
                      <a:endParaRPr sz="1600" b="1" i="0" u="none" strike="noStrike" cap="none">
                        <a:solidFill>
                          <a:srgbClr val="2F5496"/>
                        </a:solidFill>
                        <a:latin typeface="Arial"/>
                        <a:ea typeface="Arial"/>
                        <a:cs typeface="Arial"/>
                        <a:sym typeface="Arial"/>
                      </a:endParaRPr>
                    </a:p>
                  </a:txBody>
                  <a:tcPr marL="91450" marR="91450" marT="45725" marB="45725" anchor="ctr">
                    <a:lnR w="12700" cap="flat" cmpd="sng">
                      <a:solidFill>
                        <a:srgbClr val="00B0F0"/>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1600"/>
                        <a:buFont typeface="Arial"/>
                        <a:buNone/>
                      </a:pPr>
                      <a:r>
                        <a:rPr lang="ru-RU" sz="1600" b="1">
                          <a:solidFill>
                            <a:srgbClr val="2F5496"/>
                          </a:solidFill>
                        </a:rPr>
                        <a:t>стейкхолдеры</a:t>
                      </a:r>
                      <a:endParaRPr sz="1600" b="1" i="0" u="none" strike="noStrike" cap="none">
                        <a:solidFill>
                          <a:srgbClr val="2F5496"/>
                        </a:solidFill>
                        <a:latin typeface="Arial"/>
                        <a:ea typeface="Arial"/>
                        <a:cs typeface="Arial"/>
                        <a:sym typeface="Arial"/>
                      </a:endParaRPr>
                    </a:p>
                  </a:txBody>
                  <a:tcPr marL="91450" marR="91450" marT="45725" marB="45725" anchor="ctr">
                    <a:lnL w="12700" cap="flat" cmpd="sng">
                      <a:solidFill>
                        <a:srgbClr val="00B0F0"/>
                      </a:solidFill>
                      <a:prstDash val="solid"/>
                      <a:round/>
                      <a:headEnd type="none" w="sm" len="sm"/>
                      <a:tailEnd type="none" w="sm" len="sm"/>
                    </a:lnL>
                    <a:lnR w="12700" cap="flat" cmpd="sng">
                      <a:solidFill>
                        <a:srgbClr val="00B0F0"/>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600"/>
                        <a:buFont typeface="Arial"/>
                        <a:buNone/>
                      </a:pPr>
                      <a:r>
                        <a:rPr lang="ru-RU" sz="1600" b="1">
                          <a:solidFill>
                            <a:srgbClr val="2F5496"/>
                          </a:solidFill>
                        </a:rPr>
                        <a:t>средний</a:t>
                      </a:r>
                      <a:endParaRPr sz="1600" b="1" i="0" u="none" strike="noStrike" cap="none">
                        <a:solidFill>
                          <a:srgbClr val="2F5496"/>
                        </a:solidFill>
                        <a:latin typeface="Arial"/>
                        <a:ea typeface="Arial"/>
                        <a:cs typeface="Arial"/>
                        <a:sym typeface="Arial"/>
                      </a:endParaRPr>
                    </a:p>
                  </a:txBody>
                  <a:tcPr marL="91450" marR="91450" marT="45725" marB="45725" anchor="ctr">
                    <a:lnL w="12700" cap="flat" cmpd="sng">
                      <a:solidFill>
                        <a:srgbClr val="00B0F0"/>
                      </a:solidFill>
                      <a:prstDash val="solid"/>
                      <a:round/>
                      <a:headEnd type="none" w="sm" len="sm"/>
                      <a:tailEnd type="none" w="sm" len="sm"/>
                    </a:lnL>
                    <a:lnR w="12700" cap="flat" cmpd="sng">
                      <a:solidFill>
                        <a:srgbClr val="00B0F0"/>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600"/>
                        <a:buFont typeface="Arial"/>
                        <a:buNone/>
                      </a:pPr>
                      <a:r>
                        <a:rPr lang="ru-RU" sz="1600" b="1">
                          <a:solidFill>
                            <a:srgbClr val="2F5496"/>
                          </a:solidFill>
                        </a:rPr>
                        <a:t>внешний</a:t>
                      </a:r>
                      <a:endParaRPr sz="1600" b="1" i="0" u="none" strike="noStrike" cap="none">
                        <a:solidFill>
                          <a:srgbClr val="2F5496"/>
                        </a:solidFill>
                        <a:latin typeface="Arial"/>
                        <a:ea typeface="Arial"/>
                        <a:cs typeface="Arial"/>
                        <a:sym typeface="Arial"/>
                      </a:endParaRPr>
                    </a:p>
                  </a:txBody>
                  <a:tcPr marL="91450" marR="91450" marT="45725" marB="45725" anchor="ctr">
                    <a:lnL w="12700" cap="flat" cmpd="sng">
                      <a:solidFill>
                        <a:srgbClr val="00B0F0"/>
                      </a:solidFill>
                      <a:prstDash val="solid"/>
                      <a:round/>
                      <a:headEnd type="none" w="sm" len="sm"/>
                      <a:tailEnd type="none" w="sm" len="sm"/>
                    </a:lnL>
                    <a:lnR w="12700" cap="flat" cmpd="sng">
                      <a:solidFill>
                        <a:srgbClr val="00B0F0"/>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1600"/>
                        <a:buFont typeface="Arial"/>
                        <a:buNone/>
                      </a:pPr>
                      <a:r>
                        <a:rPr lang="ru-RU" sz="1600" b="1" dirty="0">
                          <a:solidFill>
                            <a:srgbClr val="2F5496"/>
                          </a:solidFill>
                        </a:rPr>
                        <a:t>Взаимодействие с органами власти, </a:t>
                      </a:r>
                      <a:r>
                        <a:rPr lang="ru-RU" sz="1600" b="1" dirty="0" smtClean="0">
                          <a:solidFill>
                            <a:srgbClr val="2F5496"/>
                          </a:solidFill>
                        </a:rPr>
                        <a:t>и со</a:t>
                      </a:r>
                      <a:r>
                        <a:rPr lang="ru-RU" sz="1600" b="1" baseline="0" dirty="0" smtClean="0">
                          <a:solidFill>
                            <a:srgbClr val="2F5496"/>
                          </a:solidFill>
                        </a:rPr>
                        <a:t> стейкхолдерами из других субъектов РФ; </a:t>
                      </a:r>
                      <a:r>
                        <a:rPr lang="ru-RU" sz="1600" b="1" dirty="0" smtClean="0">
                          <a:solidFill>
                            <a:srgbClr val="2F5496"/>
                          </a:solidFill>
                        </a:rPr>
                        <a:t>разъяснение </a:t>
                      </a:r>
                      <a:r>
                        <a:rPr lang="ru-RU" sz="1600" b="1" dirty="0">
                          <a:solidFill>
                            <a:srgbClr val="2F5496"/>
                          </a:solidFill>
                        </a:rPr>
                        <a:t>значимости проекта (вопросы выделение земли, мероприятия по </a:t>
                      </a:r>
                      <a:r>
                        <a:rPr lang="ru-RU" sz="1600" b="1" dirty="0" smtClean="0">
                          <a:solidFill>
                            <a:srgbClr val="2F5496"/>
                          </a:solidFill>
                        </a:rPr>
                        <a:t>благоустройству, </a:t>
                      </a:r>
                      <a:r>
                        <a:rPr lang="ru-RU" sz="1600" b="1" dirty="0" err="1" smtClean="0">
                          <a:solidFill>
                            <a:srgbClr val="2F5496"/>
                          </a:solidFill>
                        </a:rPr>
                        <a:t>цифровизация</a:t>
                      </a:r>
                      <a:r>
                        <a:rPr lang="ru-RU" sz="1600" b="1" baseline="0" dirty="0" smtClean="0">
                          <a:solidFill>
                            <a:srgbClr val="2F5496"/>
                          </a:solidFill>
                        </a:rPr>
                        <a:t> сайтов</a:t>
                      </a:r>
                      <a:r>
                        <a:rPr lang="ru-RU" sz="1600" b="1" dirty="0" smtClean="0">
                          <a:solidFill>
                            <a:srgbClr val="2F5496"/>
                          </a:solidFill>
                        </a:rPr>
                        <a:t>)</a:t>
                      </a:r>
                      <a:endParaRPr sz="1600" b="1" i="0" u="none" strike="noStrike" cap="none">
                        <a:solidFill>
                          <a:srgbClr val="2F5496"/>
                        </a:solidFill>
                        <a:latin typeface="Arial"/>
                        <a:ea typeface="Arial"/>
                        <a:cs typeface="Arial"/>
                        <a:sym typeface="Arial"/>
                      </a:endParaRPr>
                    </a:p>
                  </a:txBody>
                  <a:tcPr marL="91450" marR="91450" marT="45725" marB="45725" anchor="ctr">
                    <a:lnL w="12700" cap="flat" cmpd="sng">
                      <a:solidFill>
                        <a:srgbClr val="00B0F0"/>
                      </a:solidFill>
                      <a:prstDash val="solid"/>
                      <a:round/>
                      <a:headEnd type="none" w="sm" len="sm"/>
                      <a:tailEnd type="none" w="sm" len="sm"/>
                    </a:lnL>
                  </a:tcPr>
                </a:tc>
              </a:tr>
              <a:tr h="542800">
                <a:tc>
                  <a:txBody>
                    <a:bodyPr/>
                    <a:lstStyle/>
                    <a:p>
                      <a:pPr marL="0" marR="0" lvl="0" indent="0" algn="ctr" rtl="0">
                        <a:lnSpc>
                          <a:spcPct val="100000"/>
                        </a:lnSpc>
                        <a:spcBef>
                          <a:spcPts val="0"/>
                        </a:spcBef>
                        <a:spcAft>
                          <a:spcPts val="0"/>
                        </a:spcAft>
                        <a:buClr>
                          <a:srgbClr val="000000"/>
                        </a:buClr>
                        <a:buSzPts val="1600"/>
                        <a:buFont typeface="Arial"/>
                        <a:buNone/>
                      </a:pPr>
                      <a:r>
                        <a:rPr lang="ru-RU" sz="1600" b="1" i="0" u="none" strike="noStrike" cap="none" dirty="0" smtClean="0">
                          <a:solidFill>
                            <a:srgbClr val="2F5496"/>
                          </a:solidFill>
                          <a:latin typeface="Arial"/>
                          <a:ea typeface="Arial"/>
                          <a:cs typeface="Arial"/>
                          <a:sym typeface="Arial"/>
                        </a:rPr>
                        <a:t>8.</a:t>
                      </a:r>
                      <a:endParaRPr sz="1600" b="1" i="0" u="none" strike="noStrike" cap="none">
                        <a:solidFill>
                          <a:srgbClr val="2F5496"/>
                        </a:solidFill>
                        <a:latin typeface="Arial"/>
                        <a:ea typeface="Arial"/>
                        <a:cs typeface="Arial"/>
                        <a:sym typeface="Arial"/>
                      </a:endParaRPr>
                    </a:p>
                  </a:txBody>
                  <a:tcPr marL="91450" marR="91450" marT="45725" marB="45725" anchor="ctr">
                    <a:lnR w="12700" cap="flat" cmpd="sng">
                      <a:solidFill>
                        <a:srgbClr val="00B0F0"/>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1600"/>
                        <a:buFont typeface="Arial"/>
                        <a:buNone/>
                      </a:pPr>
                      <a:r>
                        <a:rPr lang="ru-RU" sz="1600" b="1">
                          <a:solidFill>
                            <a:srgbClr val="2F5496"/>
                          </a:solidFill>
                        </a:rPr>
                        <a:t>социально- экономическая обстановка</a:t>
                      </a:r>
                      <a:endParaRPr sz="1600" b="1" i="0" u="none" strike="noStrike" cap="none">
                        <a:solidFill>
                          <a:srgbClr val="2F5496"/>
                        </a:solidFill>
                        <a:latin typeface="Arial"/>
                        <a:ea typeface="Arial"/>
                        <a:cs typeface="Arial"/>
                        <a:sym typeface="Arial"/>
                      </a:endParaRPr>
                    </a:p>
                  </a:txBody>
                  <a:tcPr marL="91450" marR="91450" marT="45725" marB="45725" anchor="ctr">
                    <a:lnL w="12700" cap="flat" cmpd="sng">
                      <a:solidFill>
                        <a:srgbClr val="00B0F0"/>
                      </a:solidFill>
                      <a:prstDash val="solid"/>
                      <a:round/>
                      <a:headEnd type="none" w="sm" len="sm"/>
                      <a:tailEnd type="none" w="sm" len="sm"/>
                    </a:lnL>
                    <a:lnR w="12700" cap="flat" cmpd="sng">
                      <a:solidFill>
                        <a:srgbClr val="00B0F0"/>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600"/>
                        <a:buFont typeface="Arial"/>
                        <a:buNone/>
                      </a:pPr>
                      <a:r>
                        <a:rPr lang="ru-RU" sz="1600" b="1">
                          <a:solidFill>
                            <a:srgbClr val="2F5496"/>
                          </a:solidFill>
                        </a:rPr>
                        <a:t>средний</a:t>
                      </a:r>
                      <a:endParaRPr sz="1600" b="1" i="0" u="none" strike="noStrike" cap="none">
                        <a:solidFill>
                          <a:srgbClr val="2F5496"/>
                        </a:solidFill>
                        <a:latin typeface="Arial"/>
                        <a:ea typeface="Arial"/>
                        <a:cs typeface="Arial"/>
                        <a:sym typeface="Arial"/>
                      </a:endParaRPr>
                    </a:p>
                  </a:txBody>
                  <a:tcPr marL="91450" marR="91450" marT="45725" marB="45725" anchor="ctr">
                    <a:lnL w="12700" cap="flat" cmpd="sng">
                      <a:solidFill>
                        <a:srgbClr val="00B0F0"/>
                      </a:solidFill>
                      <a:prstDash val="solid"/>
                      <a:round/>
                      <a:headEnd type="none" w="sm" len="sm"/>
                      <a:tailEnd type="none" w="sm" len="sm"/>
                    </a:lnL>
                    <a:lnR w="12700" cap="flat" cmpd="sng">
                      <a:solidFill>
                        <a:srgbClr val="00B0F0"/>
                      </a:solidFill>
                      <a:prstDash val="solid"/>
                      <a:round/>
                      <a:headEnd type="none" w="sm" len="sm"/>
                      <a:tailEnd type="none" w="sm" len="sm"/>
                    </a:lnR>
                  </a:tcPr>
                </a:tc>
                <a:tc>
                  <a:txBody>
                    <a:bodyPr/>
                    <a:lstStyle/>
                    <a:p>
                      <a:pPr marL="0" marR="0" lvl="0" indent="0" algn="ctr" rtl="0">
                        <a:lnSpc>
                          <a:spcPct val="100000"/>
                        </a:lnSpc>
                        <a:spcBef>
                          <a:spcPts val="0"/>
                        </a:spcBef>
                        <a:spcAft>
                          <a:spcPts val="0"/>
                        </a:spcAft>
                        <a:buClr>
                          <a:srgbClr val="000000"/>
                        </a:buClr>
                        <a:buSzPts val="1600"/>
                        <a:buFont typeface="Arial"/>
                        <a:buNone/>
                      </a:pPr>
                      <a:r>
                        <a:rPr lang="ru-RU" sz="1600" b="1">
                          <a:solidFill>
                            <a:srgbClr val="2F5496"/>
                          </a:solidFill>
                        </a:rPr>
                        <a:t>внешний</a:t>
                      </a:r>
                      <a:endParaRPr sz="1600" b="1" i="0" u="none" strike="noStrike" cap="none">
                        <a:solidFill>
                          <a:srgbClr val="2F5496"/>
                        </a:solidFill>
                        <a:latin typeface="Arial"/>
                        <a:ea typeface="Arial"/>
                        <a:cs typeface="Arial"/>
                        <a:sym typeface="Arial"/>
                      </a:endParaRPr>
                    </a:p>
                  </a:txBody>
                  <a:tcPr marL="91450" marR="91450" marT="45725" marB="45725" anchor="ctr">
                    <a:lnL w="12700" cap="flat" cmpd="sng">
                      <a:solidFill>
                        <a:srgbClr val="00B0F0"/>
                      </a:solidFill>
                      <a:prstDash val="solid"/>
                      <a:round/>
                      <a:headEnd type="none" w="sm" len="sm"/>
                      <a:tailEnd type="none" w="sm" len="sm"/>
                    </a:lnL>
                    <a:lnR w="12700" cap="flat" cmpd="sng">
                      <a:solidFill>
                        <a:srgbClr val="00B0F0"/>
                      </a:solidFill>
                      <a:prstDash val="solid"/>
                      <a:round/>
                      <a:headEnd type="none" w="sm" len="sm"/>
                      <a:tailEnd type="none" w="sm" len="sm"/>
                    </a:lnR>
                  </a:tcPr>
                </a:tc>
                <a:tc>
                  <a:txBody>
                    <a:bodyPr/>
                    <a:lstStyle/>
                    <a:p>
                      <a:pPr marL="0" marR="0" lvl="0" indent="0" algn="l" rtl="0">
                        <a:lnSpc>
                          <a:spcPct val="100000"/>
                        </a:lnSpc>
                        <a:spcBef>
                          <a:spcPts val="0"/>
                        </a:spcBef>
                        <a:spcAft>
                          <a:spcPts val="0"/>
                        </a:spcAft>
                        <a:buClr>
                          <a:srgbClr val="000000"/>
                        </a:buClr>
                        <a:buSzPts val="1600"/>
                        <a:buFont typeface="Arial"/>
                        <a:buNone/>
                      </a:pPr>
                      <a:r>
                        <a:rPr lang="ru-RU" sz="1600" b="1">
                          <a:solidFill>
                            <a:srgbClr val="2F5496"/>
                          </a:solidFill>
                        </a:rPr>
                        <a:t>Реализация пилотного проекта в регионах со стабильным социально экономическим положением, при наличии фоновых проблем.</a:t>
                      </a:r>
                      <a:endParaRPr sz="1600" b="1" i="0" u="none" strike="noStrike" cap="none">
                        <a:solidFill>
                          <a:srgbClr val="2F5496"/>
                        </a:solidFill>
                        <a:latin typeface="Arial"/>
                        <a:ea typeface="Arial"/>
                        <a:cs typeface="Arial"/>
                        <a:sym typeface="Arial"/>
                      </a:endParaRPr>
                    </a:p>
                  </a:txBody>
                  <a:tcPr marL="91450" marR="91450" marT="45725" marB="45725" anchor="ctr">
                    <a:lnL w="12700" cap="flat" cmpd="sng">
                      <a:solidFill>
                        <a:srgbClr val="00B0F0"/>
                      </a:solidFill>
                      <a:prstDash val="solid"/>
                      <a:round/>
                      <a:headEnd type="none" w="sm" len="sm"/>
                      <a:tailEnd type="none" w="sm" len="sm"/>
                    </a:lnL>
                  </a:tcPr>
                </a:tc>
              </a:tr>
            </a:tbl>
          </a:graphicData>
        </a:graphic>
      </p:graphicFrame>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33"/>
          <p:cNvSpPr txBox="1">
            <a:spLocks noGrp="1"/>
          </p:cNvSpPr>
          <p:nvPr>
            <p:ph type="title"/>
          </p:nvPr>
        </p:nvSpPr>
        <p:spPr>
          <a:xfrm>
            <a:off x="336000" y="451782"/>
            <a:ext cx="10151415" cy="726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33A1D8"/>
              </a:buClr>
              <a:buSzPts val="4800"/>
              <a:buNone/>
            </a:pPr>
            <a:r>
              <a:rPr lang="ru-RU" sz="4800" cap="none" dirty="0">
                <a:solidFill>
                  <a:srgbClr val="33A1D8"/>
                </a:solidFill>
                <a:latin typeface="Impact" pitchFamily="34" charset="0"/>
                <a:sym typeface="Arial"/>
              </a:rPr>
              <a:t>ЗАПРОС НА ПОДДЕРЖКУ</a:t>
            </a:r>
            <a:endParaRPr sz="4800" cap="none">
              <a:solidFill>
                <a:srgbClr val="33A1D8"/>
              </a:solidFill>
              <a:latin typeface="Impact" pitchFamily="34" charset="0"/>
              <a:sym typeface="Arial"/>
            </a:endParaRPr>
          </a:p>
        </p:txBody>
      </p:sp>
      <p:sp>
        <p:nvSpPr>
          <p:cNvPr id="426" name="Google Shape;426;p33"/>
          <p:cNvSpPr txBox="1">
            <a:spLocks noGrp="1"/>
          </p:cNvSpPr>
          <p:nvPr>
            <p:ph type="body" idx="1"/>
          </p:nvPr>
        </p:nvSpPr>
        <p:spPr>
          <a:xfrm>
            <a:off x="319585" y="1457135"/>
            <a:ext cx="11608558" cy="4861778"/>
          </a:xfrm>
          <a:prstGeom prst="rect">
            <a:avLst/>
          </a:prstGeom>
          <a:noFill/>
          <a:ln>
            <a:noFill/>
          </a:ln>
        </p:spPr>
        <p:txBody>
          <a:bodyPr spcFirstLastPara="1" wrap="square" lIns="91425" tIns="45700" rIns="91425" bIns="45700" anchor="t" anchorCtr="0">
            <a:normAutofit lnSpcReduction="10000"/>
          </a:bodyPr>
          <a:lstStyle/>
          <a:p>
            <a:pPr marL="0" lvl="0" indent="0">
              <a:lnSpc>
                <a:spcPct val="115000"/>
              </a:lnSpc>
              <a:spcBef>
                <a:spcPts val="0"/>
              </a:spcBef>
              <a:buClr>
                <a:srgbClr val="000000"/>
              </a:buClr>
              <a:buSzPts val="2200"/>
              <a:buNone/>
            </a:pPr>
            <a:r>
              <a:rPr lang="ru-RU" dirty="0" smtClean="0">
                <a:solidFill>
                  <a:srgbClr val="002060"/>
                </a:solidFill>
                <a:latin typeface="Impact" pitchFamily="34" charset="0"/>
              </a:rPr>
              <a:t>Содействие </a:t>
            </a:r>
            <a:r>
              <a:rPr lang="ru-RU" dirty="0">
                <a:solidFill>
                  <a:srgbClr val="002060"/>
                </a:solidFill>
                <a:latin typeface="Impact" pitchFamily="34" charset="0"/>
              </a:rPr>
              <a:t>в продвижении проекта через органы местной </a:t>
            </a:r>
            <a:r>
              <a:rPr lang="ru-RU" dirty="0" smtClean="0">
                <a:solidFill>
                  <a:srgbClr val="002060"/>
                </a:solidFill>
                <a:latin typeface="Impact" pitchFamily="34" charset="0"/>
              </a:rPr>
              <a:t>власти, </a:t>
            </a:r>
            <a:r>
              <a:rPr lang="ru-RU" dirty="0" smtClean="0">
                <a:solidFill>
                  <a:srgbClr val="002060"/>
                </a:solidFill>
                <a:latin typeface="Impact" pitchFamily="34" charset="0"/>
              </a:rPr>
              <a:t>движение садоводов, огородников </a:t>
            </a:r>
            <a:r>
              <a:rPr lang="ru-RU" dirty="0" smtClean="0">
                <a:solidFill>
                  <a:srgbClr val="002060"/>
                </a:solidFill>
                <a:latin typeface="Impact" pitchFamily="34" charset="0"/>
              </a:rPr>
              <a:t>(председателей правлений ТСЖ, СНТ, ТСН, ОДТ, ПРП и т.д</a:t>
            </a:r>
            <a:r>
              <a:rPr lang="ru-RU" dirty="0" smtClean="0">
                <a:solidFill>
                  <a:srgbClr val="002060"/>
                </a:solidFill>
                <a:latin typeface="Impact" pitchFamily="34" charset="0"/>
              </a:rPr>
              <a:t>.), движения создателей родовых поместий около </a:t>
            </a:r>
            <a:r>
              <a:rPr lang="ru-RU" dirty="0" smtClean="0">
                <a:solidFill>
                  <a:srgbClr val="002060"/>
                </a:solidFill>
                <a:latin typeface="Impact" pitchFamily="34" charset="0"/>
              </a:rPr>
              <a:t>400 ПРП, </a:t>
            </a:r>
            <a:r>
              <a:rPr lang="ru-RU" dirty="0" smtClean="0">
                <a:solidFill>
                  <a:srgbClr val="002060"/>
                </a:solidFill>
                <a:latin typeface="Impact" pitchFamily="34" charset="0"/>
              </a:rPr>
              <a:t>пенсионеров, движения фермеров (АККОР), движения кооператоров, </a:t>
            </a:r>
            <a:r>
              <a:rPr lang="ru-RU" dirty="0" err="1" smtClean="0">
                <a:solidFill>
                  <a:srgbClr val="002060"/>
                </a:solidFill>
                <a:latin typeface="Impact" pitchFamily="34" charset="0"/>
              </a:rPr>
              <a:t>нко-сектор</a:t>
            </a:r>
            <a:r>
              <a:rPr lang="ru-RU" dirty="0" smtClean="0">
                <a:solidFill>
                  <a:srgbClr val="002060"/>
                </a:solidFill>
                <a:latin typeface="Impact" pitchFamily="34" charset="0"/>
              </a:rPr>
              <a:t>. </a:t>
            </a:r>
            <a:br>
              <a:rPr lang="ru-RU" dirty="0" smtClean="0">
                <a:solidFill>
                  <a:srgbClr val="002060"/>
                </a:solidFill>
                <a:latin typeface="Impact" pitchFamily="34" charset="0"/>
              </a:rPr>
            </a:br>
            <a:r>
              <a:rPr lang="ru-RU" dirty="0" smtClean="0">
                <a:solidFill>
                  <a:schemeClr val="accent1">
                    <a:lumMod val="75000"/>
                  </a:schemeClr>
                </a:solidFill>
                <a:latin typeface="Impact" pitchFamily="34" charset="0"/>
              </a:rPr>
              <a:t>Финансирование </a:t>
            </a:r>
            <a:r>
              <a:rPr lang="ru-RU" dirty="0" smtClean="0">
                <a:solidFill>
                  <a:schemeClr val="accent1">
                    <a:lumMod val="75000"/>
                  </a:schemeClr>
                </a:solidFill>
                <a:latin typeface="Impact" pitchFamily="34" charset="0"/>
              </a:rPr>
              <a:t>работы с руководителями </a:t>
            </a:r>
            <a:r>
              <a:rPr lang="ru-RU" dirty="0" smtClean="0">
                <a:solidFill>
                  <a:srgbClr val="002060"/>
                </a:solidFill>
                <a:latin typeface="Impact" pitchFamily="34" charset="0"/>
              </a:rPr>
              <a:t>объединений </a:t>
            </a:r>
            <a:r>
              <a:rPr lang="ru-RU" dirty="0" smtClean="0">
                <a:solidFill>
                  <a:srgbClr val="002060"/>
                </a:solidFill>
                <a:latin typeface="Impact" pitchFamily="34" charset="0"/>
              </a:rPr>
              <a:t>землепользователей </a:t>
            </a:r>
            <a:r>
              <a:rPr lang="ru-RU" b="1" dirty="0" smtClean="0">
                <a:solidFill>
                  <a:srgbClr val="002060"/>
                </a:solidFill>
                <a:latin typeface="+mj-lt"/>
              </a:rPr>
              <a:t>(</a:t>
            </a:r>
            <a:r>
              <a:rPr lang="ru-RU" dirty="0" smtClean="0">
                <a:solidFill>
                  <a:srgbClr val="002060"/>
                </a:solidFill>
                <a:latin typeface="Impact" pitchFamily="34" charset="0"/>
              </a:rPr>
              <a:t>председателями садоводств, огородничеств, </a:t>
            </a:r>
            <a:r>
              <a:rPr lang="ru-RU" dirty="0" smtClean="0">
                <a:solidFill>
                  <a:srgbClr val="002060"/>
                </a:solidFill>
                <a:latin typeface="Impact" pitchFamily="34" charset="0"/>
              </a:rPr>
              <a:t>координаторов поселений, председателей ТСЖ</a:t>
            </a:r>
            <a:r>
              <a:rPr lang="ru-RU" b="1" dirty="0" smtClean="0">
                <a:solidFill>
                  <a:srgbClr val="002060"/>
                </a:solidFill>
                <a:latin typeface="+mj-lt"/>
              </a:rPr>
              <a:t>)</a:t>
            </a:r>
            <a:r>
              <a:rPr lang="ru-RU" b="1" dirty="0" smtClean="0">
                <a:solidFill>
                  <a:srgbClr val="002060"/>
                </a:solidFill>
                <a:latin typeface="Impact" pitchFamily="34" charset="0"/>
              </a:rPr>
              <a:t> </a:t>
            </a:r>
            <a:r>
              <a:rPr lang="ru-RU" dirty="0" smtClean="0">
                <a:solidFill>
                  <a:schemeClr val="accent1">
                    <a:lumMod val="75000"/>
                  </a:schemeClr>
                </a:solidFill>
                <a:latin typeface="Impact" pitchFamily="34" charset="0"/>
              </a:rPr>
              <a:t>зарплатный фонд.</a:t>
            </a:r>
          </a:p>
          <a:p>
            <a:pPr marL="0" lvl="0" indent="0">
              <a:lnSpc>
                <a:spcPct val="115000"/>
              </a:lnSpc>
              <a:spcBef>
                <a:spcPts val="0"/>
              </a:spcBef>
              <a:buClr>
                <a:srgbClr val="000000"/>
              </a:buClr>
              <a:buSzPts val="2200"/>
              <a:buNone/>
            </a:pPr>
            <a:r>
              <a:rPr lang="ru-RU" dirty="0" smtClean="0">
                <a:solidFill>
                  <a:schemeClr val="accent1">
                    <a:lumMod val="75000"/>
                  </a:schemeClr>
                </a:solidFill>
                <a:latin typeface="Impact" pitchFamily="34" charset="0"/>
              </a:rPr>
              <a:t>Финансирование </a:t>
            </a:r>
            <a:r>
              <a:rPr lang="ru-RU" dirty="0">
                <a:solidFill>
                  <a:schemeClr val="accent1">
                    <a:lumMod val="75000"/>
                  </a:schemeClr>
                </a:solidFill>
                <a:latin typeface="Impact" pitchFamily="34" charset="0"/>
              </a:rPr>
              <a:t>технического </a:t>
            </a:r>
            <a:r>
              <a:rPr lang="ru-RU" dirty="0" smtClean="0">
                <a:solidFill>
                  <a:schemeClr val="accent1">
                    <a:lumMod val="75000"/>
                  </a:schemeClr>
                </a:solidFill>
                <a:latin typeface="Impact" pitchFamily="34" charset="0"/>
              </a:rPr>
              <a:t>обеспечения. </a:t>
            </a:r>
            <a:endParaRPr lang="ru-RU" dirty="0" smtClean="0">
              <a:solidFill>
                <a:schemeClr val="accent1">
                  <a:lumMod val="75000"/>
                </a:schemeClr>
              </a:solidFill>
              <a:latin typeface="Impact" pitchFamily="34" charset="0"/>
            </a:endParaRPr>
          </a:p>
          <a:p>
            <a:pPr marL="0" lvl="0" indent="0">
              <a:lnSpc>
                <a:spcPct val="115000"/>
              </a:lnSpc>
              <a:spcBef>
                <a:spcPts val="0"/>
              </a:spcBef>
              <a:buClr>
                <a:srgbClr val="000000"/>
              </a:buClr>
              <a:buSzPts val="2200"/>
              <a:buNone/>
            </a:pPr>
            <a:r>
              <a:rPr lang="ru-RU" dirty="0" smtClean="0">
                <a:solidFill>
                  <a:schemeClr val="accent1">
                    <a:lumMod val="75000"/>
                  </a:schemeClr>
                </a:solidFill>
                <a:latin typeface="Impact" pitchFamily="34" charset="0"/>
              </a:rPr>
              <a:t>Расходы </a:t>
            </a:r>
            <a:r>
              <a:rPr lang="ru-RU" dirty="0" smtClean="0">
                <a:solidFill>
                  <a:schemeClr val="accent1">
                    <a:lumMod val="75000"/>
                  </a:schemeClr>
                </a:solidFill>
                <a:latin typeface="Impact" pitchFamily="34" charset="0"/>
              </a:rPr>
              <a:t>на программистов.</a:t>
            </a:r>
            <a:endParaRPr lang="ru-RU" dirty="0">
              <a:solidFill>
                <a:schemeClr val="accent1">
                  <a:lumMod val="75000"/>
                </a:schemeClr>
              </a:solidFill>
              <a:latin typeface="Impact" pitchFamily="34" charset="0"/>
            </a:endParaRPr>
          </a:p>
          <a:p>
            <a:pPr marL="0" lvl="0" indent="0" algn="l" rtl="0">
              <a:lnSpc>
                <a:spcPct val="115000"/>
              </a:lnSpc>
              <a:spcBef>
                <a:spcPts val="0"/>
              </a:spcBef>
              <a:spcAft>
                <a:spcPts val="0"/>
              </a:spcAft>
              <a:buClr>
                <a:srgbClr val="000000"/>
              </a:buClr>
              <a:buSzPts val="2200"/>
              <a:buNone/>
            </a:pPr>
            <a:endParaRPr sz="2000" dirty="0">
              <a:solidFill>
                <a:srgbClr val="434343"/>
              </a:solidFill>
            </a:endParaRPr>
          </a:p>
        </p:txBody>
      </p:sp>
      <p:sp>
        <p:nvSpPr>
          <p:cNvPr id="427" name="Google Shape;427;p33"/>
          <p:cNvSpPr txBox="1"/>
          <p:nvPr/>
        </p:nvSpPr>
        <p:spPr>
          <a:xfrm>
            <a:off x="336000" y="1053325"/>
            <a:ext cx="115512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600" b="0" i="0" u="none" strike="noStrike" cap="none" dirty="0">
                <a:solidFill>
                  <a:srgbClr val="000000"/>
                </a:solidFill>
                <a:latin typeface="Arial"/>
                <a:ea typeface="Arial"/>
                <a:cs typeface="Arial"/>
                <a:sym typeface="Arial"/>
              </a:rPr>
              <a:t>Призыв к действию и/или краткая формулировка главного запроса на содействие и поддержку</a:t>
            </a:r>
            <a:endParaRPr sz="1600" b="0" i="0" u="none" strike="noStrike" cap="none">
              <a:solidFill>
                <a:srgbClr val="000000"/>
              </a:solidFill>
              <a:latin typeface="Arial"/>
              <a:ea typeface="Arial"/>
              <a:cs typeface="Arial"/>
              <a:sym typeface="Arial"/>
            </a:endParaRPr>
          </a:p>
        </p:txBody>
      </p:sp>
      <p:pic>
        <p:nvPicPr>
          <p:cNvPr id="428" name="Google Shape;428;p33" descr="Изображение"/>
          <p:cNvPicPr preferRelativeResize="0"/>
          <p:nvPr/>
        </p:nvPicPr>
        <p:blipFill rotWithShape="1">
          <a:blip r:embed="rId3">
            <a:alphaModFix/>
          </a:blip>
          <a:srcRect/>
          <a:stretch/>
        </p:blipFill>
        <p:spPr>
          <a:xfrm>
            <a:off x="9809776" y="424656"/>
            <a:ext cx="2046224" cy="780252"/>
          </a:xfrm>
          <a:prstGeom prst="rect">
            <a:avLst/>
          </a:prstGeom>
          <a:noFill/>
          <a:ln>
            <a:noFill/>
          </a:ln>
        </p:spPr>
      </p:pic>
      <p:pic>
        <p:nvPicPr>
          <p:cNvPr id="429" name="Google Shape;429;p33" descr="Изображение"/>
          <p:cNvPicPr preferRelativeResize="0"/>
          <p:nvPr/>
        </p:nvPicPr>
        <p:blipFill rotWithShape="1">
          <a:blip r:embed="rId4">
            <a:alphaModFix/>
          </a:blip>
          <a:srcRect/>
          <a:stretch/>
        </p:blipFill>
        <p:spPr>
          <a:xfrm>
            <a:off x="404999" y="6178409"/>
            <a:ext cx="3445106" cy="472390"/>
          </a:xfrm>
          <a:prstGeom prst="rect">
            <a:avLst/>
          </a:prstGeom>
          <a:noFill/>
          <a:ln>
            <a:noFill/>
          </a:ln>
        </p:spPr>
      </p:pic>
      <p:sp>
        <p:nvSpPr>
          <p:cNvPr id="430" name="Google Shape;430;p33"/>
          <p:cNvSpPr txBox="1"/>
          <p:nvPr/>
        </p:nvSpPr>
        <p:spPr>
          <a:xfrm>
            <a:off x="4611393" y="6363591"/>
            <a:ext cx="3425702"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431" name="Google Shape;431;p33"/>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graphicFrame>
        <p:nvGraphicFramePr>
          <p:cNvPr id="2" name="Объект 1" hidden="1"/>
          <p:cNvGraphicFramePr>
            <a:graphicFrameLocks noChangeAspect="1"/>
          </p:cNvGraphicFramePr>
          <p:nvPr/>
        </p:nvGraphicFramePr>
        <p:xfrm>
          <a:off x="1588" y="1588"/>
          <a:ext cx="1588" cy="1588"/>
        </p:xfrm>
        <a:graphic>
          <a:graphicData uri="http://schemas.openxmlformats.org/presentationml/2006/ole">
            <p:oleObj spid="_x0000_s110594" name="Слайд think-cell" r:id="rId4" imgW="360" imgH="360" progId="">
              <p:embed/>
            </p:oleObj>
          </a:graphicData>
        </a:graphic>
      </p:graphicFrame>
      <p:sp>
        <p:nvSpPr>
          <p:cNvPr id="138" name="Google Shape;138;p8"/>
          <p:cNvSpPr txBox="1">
            <a:spLocks noGrp="1"/>
          </p:cNvSpPr>
          <p:nvPr>
            <p:ph type="title"/>
          </p:nvPr>
        </p:nvSpPr>
        <p:spPr>
          <a:xfrm>
            <a:off x="336000" y="451782"/>
            <a:ext cx="10151415" cy="726000"/>
          </a:xfrm>
          <a:prstGeom prst="rect">
            <a:avLst/>
          </a:prstGeom>
          <a:noFill/>
          <a:ln>
            <a:noFill/>
          </a:ln>
        </p:spPr>
        <p:txBody>
          <a:bodyPr spcFirstLastPara="1" wrap="square" lIns="91425" tIns="45700" rIns="91425" bIns="45700" anchor="b" anchorCtr="0">
            <a:noAutofit/>
          </a:bodyPr>
          <a:lstStyle/>
          <a:p>
            <a:pPr lvl="0" defTabSz="1161825" hangingPunct="0">
              <a:lnSpc>
                <a:spcPct val="100000"/>
              </a:lnSpc>
              <a:buClrTx/>
              <a:buSzTx/>
            </a:pPr>
            <a:r>
              <a:rPr lang="ru-RU" sz="4800" cap="all" dirty="0">
                <a:solidFill>
                  <a:srgbClr val="33A1D8"/>
                </a:solidFill>
                <a:latin typeface="Impact" pitchFamily="34" charset="0"/>
                <a:ea typeface="Gilroy Light"/>
                <a:cs typeface="Gilroy Light"/>
              </a:rPr>
              <a:t>Стоимость проекта</a:t>
            </a:r>
            <a:endParaRPr sz="4800" cap="all" dirty="0">
              <a:solidFill>
                <a:srgbClr val="33A1D8"/>
              </a:solidFill>
              <a:latin typeface="Impact" pitchFamily="34" charset="0"/>
              <a:ea typeface="Gilroy Light"/>
              <a:cs typeface="Gilroy Light"/>
            </a:endParaRPr>
          </a:p>
        </p:txBody>
      </p:sp>
      <p:sp>
        <p:nvSpPr>
          <p:cNvPr id="139" name="Google Shape;139;p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Clr>
                <a:srgbClr val="000000"/>
              </a:buClr>
              <a:buSzPts val="2200"/>
              <a:buNone/>
            </a:pPr>
            <a:endParaRPr sz="2000" dirty="0">
              <a:solidFill>
                <a:srgbClr val="434343"/>
              </a:solidFill>
              <a:latin typeface="Arial"/>
              <a:ea typeface="Arial"/>
              <a:cs typeface="Arial"/>
              <a:sym typeface="Arial"/>
            </a:endParaRPr>
          </a:p>
          <a:p>
            <a:pPr marL="0" lvl="0" indent="0" algn="l" rtl="0">
              <a:lnSpc>
                <a:spcPct val="115000"/>
              </a:lnSpc>
              <a:spcBef>
                <a:spcPts val="0"/>
              </a:spcBef>
              <a:spcAft>
                <a:spcPts val="0"/>
              </a:spcAft>
              <a:buClr>
                <a:srgbClr val="000000"/>
              </a:buClr>
              <a:buSzPts val="2200"/>
              <a:buNone/>
            </a:pPr>
            <a:endParaRPr sz="2000" dirty="0">
              <a:solidFill>
                <a:srgbClr val="434343"/>
              </a:solidFill>
            </a:endParaRPr>
          </a:p>
        </p:txBody>
      </p:sp>
      <p:sp>
        <p:nvSpPr>
          <p:cNvPr id="7" name="TextBox 6">
            <a:extLst>
              <a:ext uri="{FF2B5EF4-FFF2-40B4-BE49-F238E27FC236}">
                <a16:creationId xmlns="" xmlns:a16="http://schemas.microsoft.com/office/drawing/2014/main" id="{6D34FF10-9242-0741-9A61-11AEF4B50391}"/>
              </a:ext>
            </a:extLst>
          </p:cNvPr>
          <p:cNvSpPr txBox="1"/>
          <p:nvPr/>
        </p:nvSpPr>
        <p:spPr>
          <a:xfrm>
            <a:off x="336000" y="1053325"/>
            <a:ext cx="10092602" cy="369332"/>
          </a:xfrm>
          <a:prstGeom prst="rect">
            <a:avLst/>
          </a:prstGeom>
          <a:noFill/>
        </p:spPr>
        <p:txBody>
          <a:bodyPr wrap="square" rtlCol="0">
            <a:spAutoFit/>
          </a:bodyPr>
          <a:lstStyle/>
          <a:p>
            <a:r>
              <a:rPr lang="ru-RU" sz="1800" dirty="0">
                <a:latin typeface="Gilroy Light"/>
                <a:ea typeface="Gilroy Light"/>
                <a:cs typeface="Gilroy Light"/>
                <a:sym typeface="Gilroy Light"/>
              </a:rPr>
              <a:t>Предварительная стоимостная оценка реализации идеи</a:t>
            </a:r>
          </a:p>
        </p:txBody>
      </p:sp>
      <p:pic>
        <p:nvPicPr>
          <p:cNvPr id="8" name="Изображение" descr="Изображение"/>
          <p:cNvPicPr>
            <a:picLocks noChangeAspect="1"/>
          </p:cNvPicPr>
          <p:nvPr/>
        </p:nvPicPr>
        <p:blipFill>
          <a:blip r:embed="rId5"/>
          <a:stretch>
            <a:fillRect/>
          </a:stretch>
        </p:blipFill>
        <p:spPr>
          <a:xfrm>
            <a:off x="9809776" y="424656"/>
            <a:ext cx="2046224" cy="780252"/>
          </a:xfrm>
          <a:prstGeom prst="rect">
            <a:avLst/>
          </a:prstGeom>
          <a:ln w="12700">
            <a:miter lim="400000"/>
          </a:ln>
        </p:spPr>
      </p:pic>
      <p:pic>
        <p:nvPicPr>
          <p:cNvPr id="9" name="Изображение" descr="Изображение"/>
          <p:cNvPicPr>
            <a:picLocks noChangeAspect="1"/>
          </p:cNvPicPr>
          <p:nvPr/>
        </p:nvPicPr>
        <p:blipFill>
          <a:blip r:embed="rId6"/>
          <a:stretch>
            <a:fillRect/>
          </a:stretch>
        </p:blipFill>
        <p:spPr>
          <a:xfrm>
            <a:off x="404999" y="6178409"/>
            <a:ext cx="3445106" cy="472390"/>
          </a:xfrm>
          <a:prstGeom prst="rect">
            <a:avLst/>
          </a:prstGeom>
          <a:ln w="12700">
            <a:miter lim="400000"/>
          </a:ln>
        </p:spPr>
      </p:pic>
      <p:sp>
        <p:nvSpPr>
          <p:cNvPr id="10" name="Google Shape;300;p21"/>
          <p:cNvSpPr txBox="1"/>
          <p:nvPr/>
        </p:nvSpPr>
        <p:spPr>
          <a:xfrm>
            <a:off x="4611393" y="6363591"/>
            <a:ext cx="3425702" cy="2462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a:spAutoFit/>
          </a:bodyPr>
          <a:lstStyle>
            <a:lvl1pPr>
              <a:defRPr sz="1800">
                <a:solidFill>
                  <a:schemeClr val="accent2">
                    <a:lumOff val="21764"/>
                  </a:schemeClr>
                </a:solidFill>
                <a:latin typeface="Gilroy Light"/>
                <a:ea typeface="Gilroy Light"/>
                <a:cs typeface="Gilroy Light"/>
                <a:sym typeface="Gilroy Light"/>
              </a:defRPr>
            </a:lvl1pPr>
          </a:lstStyle>
          <a:p>
            <a:r>
              <a:rPr sz="1600">
                <a:solidFill>
                  <a:schemeClr val="bg1">
                    <a:lumMod val="65000"/>
                  </a:schemeClr>
                </a:solidFill>
              </a:rPr>
              <a:t>#</a:t>
            </a:r>
            <a:r>
              <a:rPr sz="1600" smtClean="0">
                <a:solidFill>
                  <a:schemeClr val="bg1">
                    <a:lumMod val="65000"/>
                  </a:schemeClr>
                </a:solidFill>
              </a:rPr>
              <a:t>страну_меняют_люд</a:t>
            </a:r>
            <a:r>
              <a:rPr lang="ru-RU" sz="1600" dirty="0" smtClean="0">
                <a:solidFill>
                  <a:schemeClr val="bg1">
                    <a:lumMod val="65000"/>
                  </a:schemeClr>
                </a:solidFill>
              </a:rPr>
              <a:t>и</a:t>
            </a:r>
            <a:endParaRPr sz="1600" dirty="0">
              <a:solidFill>
                <a:schemeClr val="bg1">
                  <a:lumMod val="65000"/>
                </a:schemeClr>
              </a:solidFill>
            </a:endParaRPr>
          </a:p>
        </p:txBody>
      </p:sp>
      <p:cxnSp>
        <p:nvCxnSpPr>
          <p:cNvPr id="11" name="Google Shape;117;p5"/>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sp>
        <p:nvSpPr>
          <p:cNvPr id="12" name="Прямоугольник 11"/>
          <p:cNvSpPr/>
          <p:nvPr/>
        </p:nvSpPr>
        <p:spPr>
          <a:xfrm>
            <a:off x="362859" y="2386370"/>
            <a:ext cx="11491355" cy="2308324"/>
          </a:xfrm>
          <a:prstGeom prst="rect">
            <a:avLst/>
          </a:prstGeom>
        </p:spPr>
        <p:txBody>
          <a:bodyPr wrap="square">
            <a:spAutoFit/>
          </a:bodyPr>
          <a:lstStyle/>
          <a:p>
            <a:r>
              <a:rPr lang="ru-RU" sz="1800" dirty="0" smtClean="0">
                <a:solidFill>
                  <a:schemeClr val="tx1"/>
                </a:solidFill>
              </a:rPr>
              <a:t>1. Расходы на зарплату директору, сотрудникам, кураторам и менеджерам проекта, председателям</a:t>
            </a:r>
            <a:br>
              <a:rPr lang="ru-RU" sz="1800" dirty="0" smtClean="0">
                <a:solidFill>
                  <a:schemeClr val="tx1"/>
                </a:solidFill>
              </a:rPr>
            </a:br>
            <a:r>
              <a:rPr lang="ru-RU" sz="1800" dirty="0" smtClean="0">
                <a:solidFill>
                  <a:schemeClr val="tx1"/>
                </a:solidFill>
              </a:rPr>
              <a:t>2. Видеосъёмка, монтаж и оцифровка обучающих курсов</a:t>
            </a:r>
            <a:br>
              <a:rPr lang="ru-RU" sz="1800" dirty="0" smtClean="0">
                <a:solidFill>
                  <a:schemeClr val="tx1"/>
                </a:solidFill>
              </a:rPr>
            </a:br>
            <a:r>
              <a:rPr lang="ru-RU" sz="1800" dirty="0" smtClean="0">
                <a:solidFill>
                  <a:schemeClr val="tx1"/>
                </a:solidFill>
              </a:rPr>
              <a:t>3. Приобретение учебных материалов и оборудования для преподавателей (ноутбуков, видеокамер и пр.)</a:t>
            </a:r>
            <a:br>
              <a:rPr lang="ru-RU" sz="1800" dirty="0" smtClean="0">
                <a:solidFill>
                  <a:schemeClr val="tx1"/>
                </a:solidFill>
              </a:rPr>
            </a:br>
            <a:r>
              <a:rPr lang="ru-RU" sz="1800" dirty="0" smtClean="0">
                <a:solidFill>
                  <a:schemeClr val="tx1"/>
                </a:solidFill>
              </a:rPr>
              <a:t>4. Продвижение и реклама АССРП в среде руководителей организаций, общественных объединений, движений и различных НКО (управленцев, координаторов): ДНП, СНТ, ТСН, ТОС, МСУ, ТСЖ, ПРП, АККОР</a:t>
            </a:r>
            <a:br>
              <a:rPr lang="ru-RU" sz="1800" dirty="0" smtClean="0">
                <a:solidFill>
                  <a:schemeClr val="tx1"/>
                </a:solidFill>
              </a:rPr>
            </a:br>
            <a:r>
              <a:rPr lang="ru-RU" sz="1800" dirty="0" smtClean="0">
                <a:solidFill>
                  <a:schemeClr val="tx1"/>
                </a:solidFill>
              </a:rPr>
              <a:t>5. Интернет-реклама, продвижение в социальных сетях (группы СНТ, ДНП и т.д.)</a:t>
            </a:r>
            <a:endParaRPr lang="ru-RU" sz="1800" dirty="0">
              <a:solidFill>
                <a:schemeClr val="tx1"/>
              </a:solidFill>
            </a:endParaRPr>
          </a:p>
        </p:txBody>
      </p:sp>
      <p:sp>
        <p:nvSpPr>
          <p:cNvPr id="14" name="TextBox 13"/>
          <p:cNvSpPr txBox="1"/>
          <p:nvPr/>
        </p:nvSpPr>
        <p:spPr>
          <a:xfrm>
            <a:off x="0" y="1631853"/>
            <a:ext cx="12192000" cy="523220"/>
          </a:xfrm>
          <a:prstGeom prst="rect">
            <a:avLst/>
          </a:prstGeom>
          <a:noFill/>
        </p:spPr>
        <p:txBody>
          <a:bodyPr wrap="square" rtlCol="0">
            <a:spAutoFit/>
          </a:bodyPr>
          <a:lstStyle/>
          <a:p>
            <a:pPr algn="ctr"/>
            <a:r>
              <a:rPr lang="ru-RU" sz="2800" dirty="0" smtClean="0">
                <a:solidFill>
                  <a:srgbClr val="002164"/>
                </a:solidFill>
                <a:latin typeface="Impact" pitchFamily="34" charset="0"/>
              </a:rPr>
              <a:t>10 000 000 рублей на платформу</a:t>
            </a:r>
            <a:endParaRPr lang="ru-RU" sz="2800" dirty="0">
              <a:solidFill>
                <a:srgbClr val="002164"/>
              </a:solidFill>
              <a:latin typeface="Impact" pitchFamily="34" charset="0"/>
            </a:endParaRPr>
          </a:p>
        </p:txBody>
      </p:sp>
      <p:sp>
        <p:nvSpPr>
          <p:cNvPr id="15" name="TextBox 14"/>
          <p:cNvSpPr txBox="1"/>
          <p:nvPr/>
        </p:nvSpPr>
        <p:spPr>
          <a:xfrm>
            <a:off x="0" y="4990103"/>
            <a:ext cx="12192000" cy="523220"/>
          </a:xfrm>
          <a:prstGeom prst="rect">
            <a:avLst/>
          </a:prstGeom>
          <a:noFill/>
        </p:spPr>
        <p:txBody>
          <a:bodyPr wrap="square" rtlCol="0">
            <a:spAutoFit/>
          </a:bodyPr>
          <a:lstStyle/>
          <a:p>
            <a:pPr algn="ctr"/>
            <a:r>
              <a:rPr lang="ru-RU" sz="2800" spc="-20" dirty="0" smtClean="0">
                <a:solidFill>
                  <a:srgbClr val="002164"/>
                </a:solidFill>
                <a:latin typeface="Impact" pitchFamily="34" charset="0"/>
              </a:rPr>
              <a:t>8 000 000 рублей на мобильное приложение</a:t>
            </a:r>
            <a:endParaRPr lang="ru-RU" sz="2800" spc="-20" dirty="0">
              <a:solidFill>
                <a:srgbClr val="002164"/>
              </a:solidFill>
              <a:latin typeface="Impact" pitchFamily="34" charset="0"/>
            </a:endParaRPr>
          </a:p>
        </p:txBody>
      </p:sp>
      <p:sp>
        <p:nvSpPr>
          <p:cNvPr id="13" name="Google Shape;432;p33"/>
          <p:cNvSpPr txBox="1"/>
          <p:nvPr/>
        </p:nvSpPr>
        <p:spPr>
          <a:xfrm>
            <a:off x="7451677" y="5470405"/>
            <a:ext cx="4554449" cy="10464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r>
              <a:rPr lang="ru-RU" sz="1600" b="1" i="0" u="none" strike="noStrike" cap="none" dirty="0">
                <a:solidFill>
                  <a:schemeClr val="accent1">
                    <a:lumMod val="75000"/>
                  </a:schemeClr>
                </a:solidFill>
                <a:latin typeface="Arial"/>
                <a:ea typeface="Arial"/>
                <a:cs typeface="Arial"/>
                <a:sym typeface="Arial"/>
              </a:rPr>
              <a:t>Контакты: </a:t>
            </a:r>
            <a:endParaRPr sz="1400" b="1" i="0" u="none" strike="noStrike" cap="none" dirty="0">
              <a:solidFill>
                <a:schemeClr val="accent1">
                  <a:lumMod val="75000"/>
                </a:schemeClr>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600"/>
              <a:buFont typeface="Arial"/>
              <a:buNone/>
            </a:pPr>
            <a:r>
              <a:rPr lang="ru-RU" sz="1600" b="0" i="0" u="none" strike="noStrike" cap="none" dirty="0" smtClean="0">
                <a:solidFill>
                  <a:srgbClr val="000000"/>
                </a:solidFill>
                <a:latin typeface="Arial"/>
                <a:ea typeface="Arial"/>
                <a:cs typeface="Arial"/>
                <a:sym typeface="Arial"/>
              </a:rPr>
              <a:t>Москварцева </a:t>
            </a:r>
            <a:r>
              <a:rPr lang="ru-RU" sz="1600" b="0" i="0" u="none" strike="noStrike" cap="none" dirty="0" smtClean="0">
                <a:solidFill>
                  <a:srgbClr val="000000"/>
                </a:solidFill>
                <a:latin typeface="Arial"/>
                <a:ea typeface="Arial"/>
                <a:cs typeface="Arial"/>
                <a:sym typeface="Arial"/>
              </a:rPr>
              <a:t>Владлена: </a:t>
            </a:r>
            <a:r>
              <a:rPr lang="ru-RU" sz="1600" dirty="0" smtClean="0"/>
              <a:t>+7(969)798-798-8</a:t>
            </a:r>
            <a:br>
              <a:rPr lang="ru-RU" sz="1600" dirty="0" smtClean="0"/>
            </a:br>
            <a:r>
              <a:rPr lang="en-US" sz="1600" dirty="0" smtClean="0">
                <a:hlinkClick r:id="rId7"/>
              </a:rPr>
              <a:t>coop.business@bk.ru</a:t>
            </a:r>
            <a:r>
              <a:rPr lang="en-US" sz="1600" dirty="0" smtClean="0"/>
              <a:t> </a:t>
            </a:r>
            <a:endParaRPr lang="ru-RU" sz="1600" dirty="0" smtClean="0"/>
          </a:p>
          <a:p>
            <a:pPr marL="0" marR="0" lvl="0" indent="0" algn="r" rtl="0">
              <a:lnSpc>
                <a:spcPct val="100000"/>
              </a:lnSpc>
              <a:spcBef>
                <a:spcPts val="0"/>
              </a:spcBef>
              <a:spcAft>
                <a:spcPts val="0"/>
              </a:spcAft>
              <a:buClr>
                <a:srgbClr val="000000"/>
              </a:buClr>
              <a:buSzPts val="1600"/>
              <a:buFont typeface="Arial"/>
              <a:buNone/>
            </a:pP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 xmlns:p14="http://schemas.microsoft.com/office/powerpoint/2010/main" val="37963081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1356f88980c_1_36"/>
          <p:cNvSpPr txBox="1">
            <a:spLocks noGrp="1"/>
          </p:cNvSpPr>
          <p:nvPr>
            <p:ph type="title"/>
          </p:nvPr>
        </p:nvSpPr>
        <p:spPr>
          <a:xfrm>
            <a:off x="336000" y="451782"/>
            <a:ext cx="10151400" cy="726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33A1D8"/>
              </a:buClr>
              <a:buSzPts val="4800"/>
              <a:buNone/>
            </a:pPr>
            <a:r>
              <a:rPr lang="ru-RU" sz="4800" cap="none" dirty="0" smtClean="0">
                <a:solidFill>
                  <a:srgbClr val="33A1D8"/>
                </a:solidFill>
                <a:latin typeface="Impact" pitchFamily="34" charset="0"/>
                <a:sym typeface="Arial"/>
              </a:rPr>
              <a:t>ПРОБЛЕМЫ</a:t>
            </a:r>
            <a:endParaRPr sz="4800" cap="none">
              <a:solidFill>
                <a:srgbClr val="33A1D8"/>
              </a:solidFill>
              <a:latin typeface="Impact" pitchFamily="34" charset="0"/>
              <a:sym typeface="Arial"/>
            </a:endParaRPr>
          </a:p>
        </p:txBody>
      </p:sp>
      <p:sp>
        <p:nvSpPr>
          <p:cNvPr id="176" name="Google Shape;176;g1356f88980c_1_36"/>
          <p:cNvSpPr txBox="1">
            <a:spLocks noGrp="1"/>
          </p:cNvSpPr>
          <p:nvPr>
            <p:ph type="body" idx="1"/>
          </p:nvPr>
        </p:nvSpPr>
        <p:spPr>
          <a:xfrm>
            <a:off x="393700" y="1549400"/>
            <a:ext cx="11430000" cy="46290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523"/>
              <a:buFont typeface="Arial"/>
              <a:buNone/>
            </a:pPr>
            <a:r>
              <a:rPr lang="ru-RU" spc="40" dirty="0">
                <a:solidFill>
                  <a:srgbClr val="002164"/>
                </a:solidFill>
                <a:latin typeface="Impact" pitchFamily="34" charset="0"/>
                <a:ea typeface="Roboto"/>
                <a:cs typeface="Roboto"/>
                <a:sym typeface="Roboto"/>
              </a:rPr>
              <a:t>Проект решает проблемы:</a:t>
            </a:r>
            <a:endParaRPr spc="40">
              <a:solidFill>
                <a:srgbClr val="002164"/>
              </a:solidFill>
              <a:latin typeface="Impact" pitchFamily="34" charset="0"/>
              <a:ea typeface="Roboto"/>
              <a:cs typeface="Roboto"/>
              <a:sym typeface="Roboto"/>
            </a:endParaRPr>
          </a:p>
          <a:p>
            <a:pPr marL="457200" lvl="0" indent="-342900" algn="l" rtl="0">
              <a:lnSpc>
                <a:spcPct val="90000"/>
              </a:lnSpc>
              <a:spcBef>
                <a:spcPts val="0"/>
              </a:spcBef>
              <a:spcAft>
                <a:spcPts val="0"/>
              </a:spcAft>
              <a:buClr>
                <a:srgbClr val="434343"/>
              </a:buClr>
              <a:buSzPts val="1800"/>
              <a:buFont typeface="Roboto"/>
              <a:buChar char="-"/>
            </a:pPr>
            <a:r>
              <a:rPr lang="ru-RU" sz="1800" dirty="0">
                <a:solidFill>
                  <a:schemeClr val="tx1"/>
                </a:solidFill>
                <a:latin typeface="Roboto"/>
                <a:ea typeface="Roboto"/>
                <a:cs typeface="Roboto"/>
                <a:sym typeface="Roboto"/>
              </a:rPr>
              <a:t>Безработица;</a:t>
            </a:r>
            <a:endParaRPr sz="1800">
              <a:solidFill>
                <a:schemeClr val="tx1"/>
              </a:solidFill>
              <a:latin typeface="Roboto"/>
              <a:ea typeface="Roboto"/>
              <a:cs typeface="Roboto"/>
              <a:sym typeface="Roboto"/>
            </a:endParaRPr>
          </a:p>
          <a:p>
            <a:pPr marL="457200" lvl="0" indent="-342900" algn="l" rtl="0">
              <a:lnSpc>
                <a:spcPct val="90000"/>
              </a:lnSpc>
              <a:spcBef>
                <a:spcPts val="0"/>
              </a:spcBef>
              <a:spcAft>
                <a:spcPts val="0"/>
              </a:spcAft>
              <a:buClr>
                <a:srgbClr val="434343"/>
              </a:buClr>
              <a:buSzPts val="1800"/>
              <a:buFont typeface="Roboto"/>
              <a:buChar char="-"/>
            </a:pPr>
            <a:r>
              <a:rPr lang="ru-RU" sz="1800" dirty="0" smtClean="0">
                <a:solidFill>
                  <a:schemeClr val="tx1"/>
                </a:solidFill>
                <a:latin typeface="Roboto"/>
                <a:ea typeface="Roboto"/>
                <a:cs typeface="Roboto"/>
                <a:sym typeface="Roboto"/>
              </a:rPr>
              <a:t>Выстраивания взаимодействие </a:t>
            </a:r>
            <a:r>
              <a:rPr lang="ru-RU" sz="1800" dirty="0">
                <a:solidFill>
                  <a:schemeClr val="tx1"/>
                </a:solidFill>
                <a:latin typeface="Roboto"/>
                <a:ea typeface="Roboto"/>
                <a:cs typeface="Roboto"/>
                <a:sym typeface="Roboto"/>
              </a:rPr>
              <a:t>между людьми и органами власти (муниципальными образованиями, председателями СНТ, артелями, кооперативными сообществами;</a:t>
            </a:r>
            <a:endParaRPr sz="1800">
              <a:solidFill>
                <a:schemeClr val="tx1"/>
              </a:solidFill>
              <a:latin typeface="Roboto"/>
              <a:ea typeface="Roboto"/>
              <a:cs typeface="Roboto"/>
              <a:sym typeface="Roboto"/>
            </a:endParaRPr>
          </a:p>
          <a:p>
            <a:pPr marL="457200" lvl="0" indent="-342900" algn="l" rtl="0">
              <a:lnSpc>
                <a:spcPct val="90000"/>
              </a:lnSpc>
              <a:spcBef>
                <a:spcPts val="0"/>
              </a:spcBef>
              <a:spcAft>
                <a:spcPts val="0"/>
              </a:spcAft>
              <a:buClr>
                <a:srgbClr val="434343"/>
              </a:buClr>
              <a:buSzPts val="1800"/>
              <a:buFont typeface="Roboto"/>
              <a:buChar char="-"/>
            </a:pPr>
            <a:r>
              <a:rPr lang="ru-RU" sz="1800" dirty="0" smtClean="0">
                <a:solidFill>
                  <a:schemeClr val="tx1"/>
                </a:solidFill>
                <a:latin typeface="Roboto"/>
                <a:ea typeface="Roboto"/>
                <a:cs typeface="Roboto"/>
                <a:sym typeface="Roboto"/>
              </a:rPr>
              <a:t>Способствует </a:t>
            </a:r>
            <a:r>
              <a:rPr lang="ru-RU" sz="1800" dirty="0" smtClean="0">
                <a:solidFill>
                  <a:schemeClr val="tx1"/>
                </a:solidFill>
                <a:latin typeface="Roboto"/>
                <a:ea typeface="Roboto"/>
                <a:cs typeface="Roboto"/>
                <a:sym typeface="Roboto"/>
              </a:rPr>
              <a:t>п</a:t>
            </a:r>
            <a:r>
              <a:rPr lang="ru-RU" sz="1800" dirty="0" smtClean="0">
                <a:solidFill>
                  <a:schemeClr val="tx1"/>
                </a:solidFill>
                <a:latin typeface="Roboto"/>
                <a:ea typeface="Roboto"/>
                <a:cs typeface="Roboto"/>
                <a:sym typeface="Roboto"/>
              </a:rPr>
              <a:t>овышению </a:t>
            </a:r>
            <a:r>
              <a:rPr lang="ru-RU" sz="1800" dirty="0">
                <a:solidFill>
                  <a:schemeClr val="tx1"/>
                </a:solidFill>
                <a:latin typeface="Roboto"/>
                <a:ea typeface="Roboto"/>
                <a:cs typeface="Roboto"/>
                <a:sym typeface="Roboto"/>
              </a:rPr>
              <a:t>качества </a:t>
            </a:r>
            <a:r>
              <a:rPr lang="ru-RU" sz="1800" dirty="0" smtClean="0">
                <a:solidFill>
                  <a:schemeClr val="tx1"/>
                </a:solidFill>
                <a:latin typeface="Roboto"/>
                <a:ea typeface="Roboto"/>
                <a:cs typeface="Roboto"/>
                <a:sym typeface="Roboto"/>
              </a:rPr>
              <a:t>жизни, экономии домашнего бюджета;</a:t>
            </a:r>
          </a:p>
          <a:p>
            <a:pPr marL="457200" lvl="0" indent="-342900" algn="l" rtl="0">
              <a:lnSpc>
                <a:spcPct val="90000"/>
              </a:lnSpc>
              <a:spcBef>
                <a:spcPts val="0"/>
              </a:spcBef>
              <a:spcAft>
                <a:spcPts val="0"/>
              </a:spcAft>
              <a:buClr>
                <a:srgbClr val="434343"/>
              </a:buClr>
              <a:buSzPts val="1800"/>
              <a:buFont typeface="Roboto"/>
              <a:buChar char="-"/>
            </a:pPr>
            <a:r>
              <a:rPr lang="ru-RU" sz="1800" dirty="0" smtClean="0">
                <a:solidFill>
                  <a:schemeClr val="tx1"/>
                </a:solidFill>
                <a:latin typeface="Roboto"/>
                <a:ea typeface="Roboto"/>
                <a:cs typeface="Roboto"/>
                <a:sym typeface="Roboto"/>
              </a:rPr>
              <a:t>Способствует поиску рабочих мест;</a:t>
            </a:r>
          </a:p>
          <a:p>
            <a:pPr>
              <a:spcBef>
                <a:spcPts val="0"/>
              </a:spcBef>
              <a:buClr>
                <a:srgbClr val="434343"/>
              </a:buClr>
              <a:buFont typeface="Roboto"/>
              <a:buChar char="-"/>
            </a:pPr>
            <a:r>
              <a:rPr lang="ru-RU" sz="1800" dirty="0" smtClean="0">
                <a:solidFill>
                  <a:schemeClr val="tx1"/>
                </a:solidFill>
                <a:latin typeface="Roboto"/>
                <a:ea typeface="Roboto"/>
                <a:cs typeface="Roboto"/>
                <a:sym typeface="Roboto"/>
              </a:rPr>
              <a:t>Поддержка и координация народного хозяйства и малых форм бизнеса, самозанятости</a:t>
            </a:r>
            <a:r>
              <a:rPr lang="ru-RU" sz="1800" dirty="0" smtClean="0">
                <a:solidFill>
                  <a:schemeClr val="tx1"/>
                </a:solidFill>
                <a:latin typeface="Roboto"/>
                <a:ea typeface="Roboto"/>
                <a:cs typeface="Roboto"/>
                <a:sym typeface="Roboto"/>
              </a:rPr>
              <a:t>;</a:t>
            </a:r>
            <a:endParaRPr sz="1800">
              <a:solidFill>
                <a:schemeClr val="tx1"/>
              </a:solidFill>
              <a:latin typeface="Roboto"/>
              <a:ea typeface="Roboto"/>
              <a:cs typeface="Roboto"/>
              <a:sym typeface="Roboto"/>
            </a:endParaRPr>
          </a:p>
          <a:p>
            <a:pPr marL="457200" lvl="0" indent="-342900" algn="l" rtl="0">
              <a:lnSpc>
                <a:spcPct val="90000"/>
              </a:lnSpc>
              <a:spcBef>
                <a:spcPts val="0"/>
              </a:spcBef>
              <a:spcAft>
                <a:spcPts val="0"/>
              </a:spcAft>
              <a:buClr>
                <a:srgbClr val="434343"/>
              </a:buClr>
              <a:buSzPts val="1800"/>
              <a:buFont typeface="Roboto"/>
              <a:buChar char="-"/>
            </a:pPr>
            <a:r>
              <a:rPr lang="ru-RU" sz="1800" dirty="0" smtClean="0">
                <a:solidFill>
                  <a:schemeClr val="tx1"/>
                </a:solidFill>
                <a:latin typeface="Roboto"/>
                <a:ea typeface="Roboto"/>
                <a:cs typeface="Roboto"/>
                <a:sym typeface="Roboto"/>
              </a:rPr>
              <a:t>Осуществляет  поддержку </a:t>
            </a:r>
            <a:r>
              <a:rPr lang="ru-RU" sz="1800" dirty="0">
                <a:solidFill>
                  <a:schemeClr val="tx1"/>
                </a:solidFill>
                <a:latin typeface="Roboto"/>
                <a:ea typeface="Roboto"/>
                <a:cs typeface="Roboto"/>
                <a:sym typeface="Roboto"/>
              </a:rPr>
              <a:t>отечественного производителя;</a:t>
            </a:r>
            <a:endParaRPr sz="1800">
              <a:solidFill>
                <a:schemeClr val="tx1"/>
              </a:solidFill>
              <a:latin typeface="Roboto"/>
              <a:ea typeface="Roboto"/>
              <a:cs typeface="Roboto"/>
              <a:sym typeface="Roboto"/>
            </a:endParaRPr>
          </a:p>
          <a:p>
            <a:pPr marL="457200" lvl="0" indent="-342900" algn="l" rtl="0">
              <a:lnSpc>
                <a:spcPct val="90000"/>
              </a:lnSpc>
              <a:spcBef>
                <a:spcPts val="0"/>
              </a:spcBef>
              <a:spcAft>
                <a:spcPts val="0"/>
              </a:spcAft>
              <a:buClr>
                <a:srgbClr val="434343"/>
              </a:buClr>
              <a:buSzPts val="1800"/>
              <a:buFont typeface="Roboto"/>
              <a:buChar char="-"/>
            </a:pPr>
            <a:r>
              <a:rPr lang="ru-RU" sz="1800" dirty="0">
                <a:solidFill>
                  <a:schemeClr val="tx1"/>
                </a:solidFill>
                <a:latin typeface="Roboto"/>
                <a:ea typeface="Roboto"/>
                <a:cs typeface="Roboto"/>
                <a:sym typeface="Roboto"/>
              </a:rPr>
              <a:t>Автоматизация, мониторинг  и логистика сбыта </a:t>
            </a:r>
            <a:r>
              <a:rPr lang="ru-RU" sz="1800" dirty="0" smtClean="0">
                <a:solidFill>
                  <a:schemeClr val="tx1"/>
                </a:solidFill>
                <a:latin typeface="Roboto"/>
                <a:ea typeface="Roboto"/>
                <a:cs typeface="Roboto"/>
                <a:sym typeface="Roboto"/>
              </a:rPr>
              <a:t>с/</a:t>
            </a:r>
            <a:r>
              <a:rPr lang="ru-RU" sz="1800" dirty="0" err="1" smtClean="0">
                <a:solidFill>
                  <a:schemeClr val="tx1"/>
                </a:solidFill>
                <a:latin typeface="Roboto"/>
                <a:ea typeface="Roboto"/>
                <a:cs typeface="Roboto"/>
                <a:sym typeface="Roboto"/>
              </a:rPr>
              <a:t>х</a:t>
            </a:r>
            <a:r>
              <a:rPr lang="ru-RU" sz="1800" dirty="0" smtClean="0">
                <a:solidFill>
                  <a:schemeClr val="tx1"/>
                </a:solidFill>
                <a:latin typeface="Roboto"/>
                <a:ea typeface="Roboto"/>
                <a:cs typeface="Roboto"/>
                <a:sym typeface="Roboto"/>
              </a:rPr>
              <a:t> продукции от участников проекта, </a:t>
            </a:r>
            <a:r>
              <a:rPr lang="ru-RU" sz="1800" dirty="0">
                <a:solidFill>
                  <a:schemeClr val="tx1"/>
                </a:solidFill>
                <a:latin typeface="Roboto"/>
                <a:ea typeface="Roboto"/>
                <a:cs typeface="Roboto"/>
                <a:sym typeface="Roboto"/>
              </a:rPr>
              <a:t>потери при транспортировке и хранении;</a:t>
            </a:r>
            <a:endParaRPr sz="1800">
              <a:solidFill>
                <a:schemeClr val="tx1"/>
              </a:solidFill>
              <a:latin typeface="Roboto"/>
              <a:ea typeface="Roboto"/>
              <a:cs typeface="Roboto"/>
              <a:sym typeface="Roboto"/>
            </a:endParaRPr>
          </a:p>
          <a:p>
            <a:pPr marL="457200" lvl="0" indent="-342900" algn="l" rtl="0">
              <a:lnSpc>
                <a:spcPct val="90000"/>
              </a:lnSpc>
              <a:spcBef>
                <a:spcPts val="0"/>
              </a:spcBef>
              <a:spcAft>
                <a:spcPts val="0"/>
              </a:spcAft>
              <a:buClr>
                <a:srgbClr val="434343"/>
              </a:buClr>
              <a:buSzPts val="1800"/>
              <a:buFont typeface="Roboto"/>
              <a:buChar char="-"/>
            </a:pPr>
            <a:r>
              <a:rPr lang="ru-RU" sz="1800" dirty="0" smtClean="0">
                <a:solidFill>
                  <a:schemeClr val="tx1"/>
                </a:solidFill>
                <a:highlight>
                  <a:srgbClr val="FEFEFE"/>
                </a:highlight>
                <a:latin typeface="Roboto"/>
                <a:ea typeface="Roboto"/>
                <a:cs typeface="Roboto"/>
                <a:sym typeface="Roboto"/>
              </a:rPr>
              <a:t>Организация </a:t>
            </a:r>
            <a:r>
              <a:rPr lang="ru-RU" sz="1800" dirty="0">
                <a:solidFill>
                  <a:schemeClr val="tx1"/>
                </a:solidFill>
                <a:highlight>
                  <a:srgbClr val="FEFEFE"/>
                </a:highlight>
                <a:latin typeface="Roboto"/>
                <a:ea typeface="Roboto"/>
                <a:cs typeface="Roboto"/>
                <a:sym typeface="Roboto"/>
              </a:rPr>
              <a:t>научно-методологического, информационно-аналитического и кадрового обеспечения стратегического планирования кооперативных сетей;</a:t>
            </a:r>
            <a:endParaRPr sz="1800">
              <a:solidFill>
                <a:schemeClr val="tx1"/>
              </a:solidFill>
              <a:latin typeface="Roboto"/>
              <a:ea typeface="Roboto"/>
              <a:cs typeface="Roboto"/>
              <a:sym typeface="Roboto"/>
            </a:endParaRPr>
          </a:p>
          <a:p>
            <a:pPr marL="457200" lvl="0" indent="-342900" algn="l" rtl="0">
              <a:lnSpc>
                <a:spcPct val="90000"/>
              </a:lnSpc>
              <a:spcBef>
                <a:spcPts val="0"/>
              </a:spcBef>
              <a:spcAft>
                <a:spcPts val="0"/>
              </a:spcAft>
              <a:buClr>
                <a:srgbClr val="434343"/>
              </a:buClr>
              <a:buSzPts val="1800"/>
              <a:buFont typeface="Roboto"/>
              <a:buChar char="-"/>
            </a:pPr>
            <a:r>
              <a:rPr lang="ru-RU" sz="1800" dirty="0">
                <a:solidFill>
                  <a:schemeClr val="tx1"/>
                </a:solidFill>
                <a:highlight>
                  <a:srgbClr val="FEFEFE"/>
                </a:highlight>
                <a:latin typeface="Roboto"/>
                <a:ea typeface="Roboto"/>
                <a:cs typeface="Roboto"/>
                <a:sym typeface="Roboto"/>
              </a:rPr>
              <a:t>Взаимодействие участников стратегического планирования по инновационным IT-технологиям;</a:t>
            </a:r>
            <a:endParaRPr sz="1800">
              <a:solidFill>
                <a:schemeClr val="tx1"/>
              </a:solidFill>
              <a:highlight>
                <a:srgbClr val="FEFEFE"/>
              </a:highlight>
              <a:latin typeface="Roboto"/>
              <a:ea typeface="Roboto"/>
              <a:cs typeface="Roboto"/>
              <a:sym typeface="Roboto"/>
            </a:endParaRPr>
          </a:p>
          <a:p>
            <a:pPr marL="457200" lvl="0" indent="-342900" algn="l" rtl="0">
              <a:lnSpc>
                <a:spcPct val="90000"/>
              </a:lnSpc>
              <a:spcBef>
                <a:spcPts val="0"/>
              </a:spcBef>
              <a:spcAft>
                <a:spcPts val="0"/>
              </a:spcAft>
              <a:buClr>
                <a:srgbClr val="020C22"/>
              </a:buClr>
              <a:buSzPts val="1800"/>
              <a:buFont typeface="Roboto"/>
              <a:buChar char="-"/>
            </a:pPr>
            <a:r>
              <a:rPr lang="ru-RU" sz="1800" dirty="0">
                <a:solidFill>
                  <a:schemeClr val="tx1"/>
                </a:solidFill>
                <a:highlight>
                  <a:srgbClr val="FEFEFE"/>
                </a:highlight>
                <a:latin typeface="Roboto"/>
                <a:ea typeface="Roboto"/>
                <a:cs typeface="Roboto"/>
                <a:sym typeface="Roboto"/>
              </a:rPr>
              <a:t>Формирование единого цифрового информационного пространства в интересах стратегического управления в Российской Федерации;</a:t>
            </a:r>
            <a:endParaRPr sz="1800">
              <a:solidFill>
                <a:schemeClr val="tx1"/>
              </a:solidFill>
              <a:highlight>
                <a:srgbClr val="FEFEFE"/>
              </a:highlight>
              <a:latin typeface="Roboto"/>
              <a:ea typeface="Roboto"/>
              <a:cs typeface="Roboto"/>
              <a:sym typeface="Roboto"/>
            </a:endParaRPr>
          </a:p>
          <a:p>
            <a:pPr marL="457200" lvl="0" indent="-342900" algn="l" rtl="0">
              <a:lnSpc>
                <a:spcPct val="90000"/>
              </a:lnSpc>
              <a:spcBef>
                <a:spcPts val="0"/>
              </a:spcBef>
              <a:spcAft>
                <a:spcPts val="0"/>
              </a:spcAft>
              <a:buClr>
                <a:srgbClr val="434343"/>
              </a:buClr>
              <a:buSzPts val="1800"/>
              <a:buFont typeface="Roboto"/>
              <a:buChar char="-"/>
            </a:pPr>
            <a:r>
              <a:rPr lang="ru-RU" sz="1800" dirty="0">
                <a:solidFill>
                  <a:schemeClr val="tx1"/>
                </a:solidFill>
                <a:latin typeface="Roboto"/>
                <a:ea typeface="Roboto"/>
                <a:cs typeface="Roboto"/>
                <a:sym typeface="Roboto"/>
              </a:rPr>
              <a:t>Внедрение финансовой схемы на основе справедливости, честности, добросовестного труда, независимой экспертизы.</a:t>
            </a:r>
            <a:endParaRPr sz="1800">
              <a:solidFill>
                <a:schemeClr val="tx1"/>
              </a:solidFill>
              <a:latin typeface="Roboto"/>
              <a:ea typeface="Roboto"/>
              <a:cs typeface="Roboto"/>
              <a:sym typeface="Roboto"/>
            </a:endParaRPr>
          </a:p>
          <a:p>
            <a:pPr marL="0" lvl="0" indent="0" algn="l" rtl="0">
              <a:spcBef>
                <a:spcPts val="0"/>
              </a:spcBef>
              <a:spcAft>
                <a:spcPts val="0"/>
              </a:spcAft>
              <a:buSzPts val="523"/>
              <a:buNone/>
            </a:pPr>
            <a:endParaRPr sz="1200">
              <a:latin typeface="Roboto"/>
              <a:ea typeface="Roboto"/>
              <a:cs typeface="Roboto"/>
              <a:sym typeface="Roboto"/>
            </a:endParaRPr>
          </a:p>
        </p:txBody>
      </p:sp>
      <p:sp>
        <p:nvSpPr>
          <p:cNvPr id="177" name="Google Shape;177;g1356f88980c_1_36"/>
          <p:cNvSpPr txBox="1"/>
          <p:nvPr/>
        </p:nvSpPr>
        <p:spPr>
          <a:xfrm>
            <a:off x="336000" y="1053325"/>
            <a:ext cx="100926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600" b="0" i="0" u="none" strike="noStrike" cap="none" dirty="0">
                <a:solidFill>
                  <a:srgbClr val="000000"/>
                </a:solidFill>
                <a:latin typeface="Arial"/>
                <a:ea typeface="Arial"/>
                <a:cs typeface="Arial"/>
                <a:sym typeface="Arial"/>
              </a:rPr>
              <a:t>Какую проблему решает проект? В чем </a:t>
            </a:r>
            <a:r>
              <a:rPr lang="ru-RU" sz="1600" b="0" i="0" u="none" strike="noStrike" cap="none" dirty="0" smtClean="0">
                <a:solidFill>
                  <a:srgbClr val="000000"/>
                </a:solidFill>
                <a:latin typeface="Arial"/>
                <a:ea typeface="Arial"/>
                <a:cs typeface="Arial"/>
                <a:sym typeface="Arial"/>
              </a:rPr>
              <a:t>её </a:t>
            </a:r>
            <a:r>
              <a:rPr lang="ru-RU" sz="1600" b="0" i="0" u="none" strike="noStrike" cap="none" dirty="0">
                <a:solidFill>
                  <a:srgbClr val="000000"/>
                </a:solidFill>
                <a:latin typeface="Arial"/>
                <a:ea typeface="Arial"/>
                <a:cs typeface="Arial"/>
                <a:sym typeface="Arial"/>
              </a:rPr>
              <a:t>актуальность? Каков масштаб проблемы?</a:t>
            </a:r>
            <a:endParaRPr sz="1600" b="0" i="0" u="none" strike="noStrike" cap="none">
              <a:solidFill>
                <a:srgbClr val="000000"/>
              </a:solidFill>
              <a:latin typeface="Arial"/>
              <a:ea typeface="Arial"/>
              <a:cs typeface="Arial"/>
              <a:sym typeface="Arial"/>
            </a:endParaRPr>
          </a:p>
        </p:txBody>
      </p:sp>
      <p:pic>
        <p:nvPicPr>
          <p:cNvPr id="178" name="Google Shape;178;g1356f88980c_1_36" descr="Изображение"/>
          <p:cNvPicPr preferRelativeResize="0"/>
          <p:nvPr/>
        </p:nvPicPr>
        <p:blipFill rotWithShape="1">
          <a:blip r:embed="rId3">
            <a:alphaModFix/>
          </a:blip>
          <a:srcRect/>
          <a:stretch/>
        </p:blipFill>
        <p:spPr>
          <a:xfrm>
            <a:off x="9809776" y="424656"/>
            <a:ext cx="2046223" cy="780252"/>
          </a:xfrm>
          <a:prstGeom prst="rect">
            <a:avLst/>
          </a:prstGeom>
          <a:noFill/>
          <a:ln>
            <a:noFill/>
          </a:ln>
        </p:spPr>
      </p:pic>
      <p:pic>
        <p:nvPicPr>
          <p:cNvPr id="179" name="Google Shape;179;g1356f88980c_1_36" descr="Изображение"/>
          <p:cNvPicPr preferRelativeResize="0"/>
          <p:nvPr/>
        </p:nvPicPr>
        <p:blipFill rotWithShape="1">
          <a:blip r:embed="rId4">
            <a:alphaModFix/>
          </a:blip>
          <a:srcRect/>
          <a:stretch/>
        </p:blipFill>
        <p:spPr>
          <a:xfrm>
            <a:off x="404999" y="6178409"/>
            <a:ext cx="3445105" cy="472390"/>
          </a:xfrm>
          <a:prstGeom prst="rect">
            <a:avLst/>
          </a:prstGeom>
          <a:noFill/>
          <a:ln>
            <a:noFill/>
          </a:ln>
        </p:spPr>
      </p:pic>
      <p:sp>
        <p:nvSpPr>
          <p:cNvPr id="180" name="Google Shape;180;g1356f88980c_1_36"/>
          <p:cNvSpPr txBox="1"/>
          <p:nvPr/>
        </p:nvSpPr>
        <p:spPr>
          <a:xfrm>
            <a:off x="4611393" y="6363591"/>
            <a:ext cx="34257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181" name="Google Shape;181;g1356f88980c_1_36"/>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Путин.jpg"/>
          <p:cNvPicPr>
            <a:picLocks noChangeAspect="1"/>
          </p:cNvPicPr>
          <p:nvPr/>
        </p:nvPicPr>
        <p:blipFill>
          <a:blip r:embed="rId2"/>
          <a:stretch>
            <a:fillRect/>
          </a:stretch>
        </p:blipFill>
        <p:spPr>
          <a:xfrm>
            <a:off x="313898" y="1511416"/>
            <a:ext cx="5104262" cy="3396654"/>
          </a:xfrm>
          <a:prstGeom prst="rect">
            <a:avLst/>
          </a:prstGeom>
        </p:spPr>
      </p:pic>
      <p:sp>
        <p:nvSpPr>
          <p:cNvPr id="3" name="Google Shape;231;g1356f88980c_1_25"/>
          <p:cNvSpPr txBox="1">
            <a:spLocks/>
          </p:cNvSpPr>
          <p:nvPr/>
        </p:nvSpPr>
        <p:spPr>
          <a:xfrm>
            <a:off x="336000" y="451782"/>
            <a:ext cx="10151400" cy="7260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33A1D8"/>
              </a:buClr>
              <a:buSzPts val="4800"/>
              <a:buFont typeface="Arial"/>
              <a:buNone/>
              <a:tabLst/>
              <a:defRPr/>
            </a:pPr>
            <a:r>
              <a:rPr kumimoji="0" lang="ru-RU" sz="4800" b="0" i="0" u="none" strike="noStrike" kern="0" cap="none" spc="0" normalizeH="0" baseline="0" noProof="0" dirty="0" smtClean="0">
                <a:ln>
                  <a:noFill/>
                </a:ln>
                <a:solidFill>
                  <a:srgbClr val="33A1D8"/>
                </a:solidFill>
                <a:effectLst/>
                <a:uLnTx/>
                <a:uFillTx/>
                <a:latin typeface="Impact" pitchFamily="34" charset="0"/>
                <a:ea typeface="Arial"/>
                <a:cs typeface="Arial"/>
                <a:sym typeface="Arial"/>
              </a:rPr>
              <a:t>ПРОБЛЕМА 1</a:t>
            </a:r>
            <a:endParaRPr kumimoji="0" lang="ru-RU" sz="4800" b="0" i="0" u="none" strike="noStrike" kern="0" cap="none" spc="0" normalizeH="0" baseline="0" noProof="0" dirty="0">
              <a:ln>
                <a:noFill/>
              </a:ln>
              <a:solidFill>
                <a:srgbClr val="33A1D8"/>
              </a:solidFill>
              <a:effectLst/>
              <a:uLnTx/>
              <a:uFillTx/>
              <a:latin typeface="Impact" pitchFamily="34" charset="0"/>
              <a:ea typeface="Arial"/>
              <a:cs typeface="Arial"/>
              <a:sym typeface="Arial"/>
            </a:endParaRPr>
          </a:p>
        </p:txBody>
      </p:sp>
      <p:sp>
        <p:nvSpPr>
          <p:cNvPr id="4" name="Google Shape;232;g1356f88980c_1_25"/>
          <p:cNvSpPr txBox="1"/>
          <p:nvPr/>
        </p:nvSpPr>
        <p:spPr>
          <a:xfrm>
            <a:off x="336000" y="1053325"/>
            <a:ext cx="10092600"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600" b="0" i="0" u="none" strike="noStrike" cap="none" dirty="0">
                <a:solidFill>
                  <a:srgbClr val="000000"/>
                </a:solidFill>
                <a:latin typeface="Arial"/>
                <a:ea typeface="Arial"/>
                <a:cs typeface="Arial"/>
                <a:sym typeface="Arial"/>
              </a:rPr>
              <a:t>Какую проблему решает проект? В чем ее актуальность? Каков масштаб проблемы?</a:t>
            </a:r>
            <a:endParaRPr sz="1600" b="0" i="0" u="none" strike="noStrike" cap="none">
              <a:solidFill>
                <a:srgbClr val="000000"/>
              </a:solidFill>
              <a:latin typeface="Arial"/>
              <a:ea typeface="Arial"/>
              <a:cs typeface="Arial"/>
              <a:sym typeface="Arial"/>
            </a:endParaRPr>
          </a:p>
        </p:txBody>
      </p:sp>
      <p:pic>
        <p:nvPicPr>
          <p:cNvPr id="5" name="Google Shape;233;g1356f88980c_1_25" descr="Изображение"/>
          <p:cNvPicPr preferRelativeResize="0"/>
          <p:nvPr/>
        </p:nvPicPr>
        <p:blipFill rotWithShape="1">
          <a:blip r:embed="rId3">
            <a:alphaModFix/>
          </a:blip>
          <a:srcRect/>
          <a:stretch/>
        </p:blipFill>
        <p:spPr>
          <a:xfrm>
            <a:off x="9809776" y="424656"/>
            <a:ext cx="2046223" cy="780252"/>
          </a:xfrm>
          <a:prstGeom prst="rect">
            <a:avLst/>
          </a:prstGeom>
          <a:noFill/>
          <a:ln>
            <a:noFill/>
          </a:ln>
        </p:spPr>
      </p:pic>
      <p:pic>
        <p:nvPicPr>
          <p:cNvPr id="6" name="Google Shape;234;g1356f88980c_1_25" descr="Изображение"/>
          <p:cNvPicPr preferRelativeResize="0"/>
          <p:nvPr/>
        </p:nvPicPr>
        <p:blipFill rotWithShape="1">
          <a:blip r:embed="rId4">
            <a:alphaModFix/>
          </a:blip>
          <a:srcRect/>
          <a:stretch/>
        </p:blipFill>
        <p:spPr>
          <a:xfrm>
            <a:off x="404999" y="6178409"/>
            <a:ext cx="3445105" cy="472390"/>
          </a:xfrm>
          <a:prstGeom prst="rect">
            <a:avLst/>
          </a:prstGeom>
          <a:noFill/>
          <a:ln>
            <a:noFill/>
          </a:ln>
        </p:spPr>
      </p:pic>
      <p:sp>
        <p:nvSpPr>
          <p:cNvPr id="7" name="Google Shape;235;g1356f88980c_1_25"/>
          <p:cNvSpPr txBox="1"/>
          <p:nvPr/>
        </p:nvSpPr>
        <p:spPr>
          <a:xfrm>
            <a:off x="4611393" y="6363591"/>
            <a:ext cx="3425700" cy="24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8" name="Google Shape;236;g1356f88980c_1_25"/>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sp>
        <p:nvSpPr>
          <p:cNvPr id="9" name="Прямоугольник 8"/>
          <p:cNvSpPr/>
          <p:nvPr/>
        </p:nvSpPr>
        <p:spPr>
          <a:xfrm>
            <a:off x="5471220" y="1500903"/>
            <a:ext cx="5102038" cy="954107"/>
          </a:xfrm>
          <a:prstGeom prst="rect">
            <a:avLst/>
          </a:prstGeom>
        </p:spPr>
        <p:txBody>
          <a:bodyPr wrap="none">
            <a:spAutoFit/>
          </a:bodyPr>
          <a:lstStyle/>
          <a:p>
            <a:r>
              <a:rPr lang="ru-RU" sz="2800" spc="40" dirty="0" smtClean="0">
                <a:solidFill>
                  <a:srgbClr val="002164"/>
                </a:solidFill>
                <a:latin typeface="Impact" pitchFamily="34" charset="0"/>
              </a:rPr>
              <a:t>Путин о </a:t>
            </a:r>
            <a:r>
              <a:rPr lang="ru-RU" sz="2800" spc="40" dirty="0" smtClean="0">
                <a:solidFill>
                  <a:srgbClr val="002164"/>
                </a:solidFill>
                <a:latin typeface="Impact" pitchFamily="34" charset="0"/>
              </a:rPr>
              <a:t>важности кооперации </a:t>
            </a:r>
            <a:endParaRPr lang="ru-RU" sz="2800" spc="40" dirty="0" smtClean="0">
              <a:solidFill>
                <a:srgbClr val="002164"/>
              </a:solidFill>
              <a:latin typeface="Impact" pitchFamily="34" charset="0"/>
            </a:endParaRPr>
          </a:p>
          <a:p>
            <a:r>
              <a:rPr lang="ru-RU" sz="2800" spc="40" dirty="0" smtClean="0">
                <a:solidFill>
                  <a:srgbClr val="002164"/>
                </a:solidFill>
                <a:latin typeface="Impact" pitchFamily="34" charset="0"/>
              </a:rPr>
              <a:t>в </a:t>
            </a:r>
            <a:r>
              <a:rPr lang="ru-RU" sz="2800" spc="40" dirty="0" smtClean="0">
                <a:solidFill>
                  <a:srgbClr val="002164"/>
                </a:solidFill>
                <a:latin typeface="Impact" pitchFamily="34" charset="0"/>
              </a:rPr>
              <a:t>сельском хозяйстве</a:t>
            </a:r>
            <a:endParaRPr lang="ru-RU" sz="2800" spc="40" dirty="0">
              <a:solidFill>
                <a:srgbClr val="002164"/>
              </a:solidFill>
              <a:latin typeface="Impact" pitchFamily="34" charset="0"/>
            </a:endParaRPr>
          </a:p>
        </p:txBody>
      </p:sp>
      <p:sp>
        <p:nvSpPr>
          <p:cNvPr id="10" name="Прямоугольник 9"/>
          <p:cNvSpPr/>
          <p:nvPr/>
        </p:nvSpPr>
        <p:spPr>
          <a:xfrm>
            <a:off x="5504596" y="2390928"/>
            <a:ext cx="6096000" cy="1200329"/>
          </a:xfrm>
          <a:prstGeom prst="rect">
            <a:avLst/>
          </a:prstGeom>
        </p:spPr>
        <p:txBody>
          <a:bodyPr>
            <a:spAutoFit/>
          </a:bodyPr>
          <a:lstStyle/>
          <a:p>
            <a:r>
              <a:rPr lang="ru-RU" sz="1800" b="1" dirty="0" smtClean="0">
                <a:solidFill>
                  <a:schemeClr val="accent1">
                    <a:lumMod val="75000"/>
                  </a:schemeClr>
                </a:solidFill>
              </a:rPr>
              <a:t>Президент России Владимир Путин в очередной раз призвал сельхозпроизводителей обратить внимание на необходимость формирования потребительских кооперативов.</a:t>
            </a:r>
            <a:endParaRPr lang="ru-RU" sz="1800" b="1" dirty="0">
              <a:solidFill>
                <a:schemeClr val="accent1">
                  <a:lumMod val="75000"/>
                </a:schemeClr>
              </a:solidFill>
            </a:endParaRPr>
          </a:p>
        </p:txBody>
      </p:sp>
      <p:sp>
        <p:nvSpPr>
          <p:cNvPr id="11" name="Прямоугольник 10"/>
          <p:cNvSpPr/>
          <p:nvPr/>
        </p:nvSpPr>
        <p:spPr>
          <a:xfrm>
            <a:off x="5518245" y="3580701"/>
            <a:ext cx="6314364" cy="1815882"/>
          </a:xfrm>
          <a:prstGeom prst="rect">
            <a:avLst/>
          </a:prstGeom>
        </p:spPr>
        <p:txBody>
          <a:bodyPr wrap="square">
            <a:spAutoFit/>
          </a:bodyPr>
          <a:lstStyle/>
          <a:p>
            <a:r>
              <a:rPr lang="ru-RU" dirty="0" smtClean="0"/>
              <a:t>По словам президента, подобные структуры помогут не только </a:t>
            </a:r>
            <a:r>
              <a:rPr lang="ru-RU" b="1" dirty="0" smtClean="0"/>
              <a:t>поднять общий уровень агропромышленного комплекса</a:t>
            </a:r>
            <a:r>
              <a:rPr lang="ru-RU" dirty="0" smtClean="0"/>
              <a:t>, он и </a:t>
            </a:r>
            <a:r>
              <a:rPr lang="ru-RU" b="1" dirty="0" smtClean="0"/>
              <a:t>решить многие социальные проблемы жителей села.</a:t>
            </a:r>
            <a:r>
              <a:rPr lang="ru-RU" dirty="0" smtClean="0"/>
              <a:t> «Кооперация, как явление, зародилась у нас в 19 веке и с тех пор стала прочной традицией жизни русского социума. Она играет значимую роль </a:t>
            </a:r>
            <a:r>
              <a:rPr lang="ru-RU" b="1" dirty="0" smtClean="0"/>
              <a:t>в укреплении сельского хозяйства и национальной экономики</a:t>
            </a:r>
            <a:r>
              <a:rPr lang="ru-RU" dirty="0" smtClean="0"/>
              <a:t>. </a:t>
            </a:r>
            <a:r>
              <a:rPr lang="ru-RU" dirty="0" smtClean="0"/>
              <a:t>На сегодня </a:t>
            </a:r>
            <a:r>
              <a:rPr lang="ru-RU" dirty="0" smtClean="0"/>
              <a:t>кооперация также должна работать в интересах людей, </a:t>
            </a:r>
            <a:r>
              <a:rPr lang="ru-RU" b="1" dirty="0" smtClean="0"/>
              <a:t>решать вопросы обеспечения продовольственной безопасности России</a:t>
            </a:r>
            <a:r>
              <a:rPr lang="ru-RU" dirty="0" smtClean="0"/>
              <a:t>», – </a:t>
            </a:r>
            <a:r>
              <a:rPr lang="ru-RU" dirty="0" smtClean="0"/>
              <a:t>подчеркнул </a:t>
            </a:r>
            <a:r>
              <a:rPr lang="ru-RU" dirty="0" smtClean="0"/>
              <a:t>президент</a:t>
            </a:r>
            <a:r>
              <a:rPr lang="ru-RU" dirty="0" smtClean="0"/>
              <a:t>.</a:t>
            </a:r>
            <a:endParaRPr lang="ru-RU" dirty="0"/>
          </a:p>
        </p:txBody>
      </p:sp>
      <p:sp>
        <p:nvSpPr>
          <p:cNvPr id="12" name="Прямоугольник 11"/>
          <p:cNvSpPr/>
          <p:nvPr/>
        </p:nvSpPr>
        <p:spPr>
          <a:xfrm>
            <a:off x="236560" y="5343225"/>
            <a:ext cx="11636992" cy="784830"/>
          </a:xfrm>
          <a:prstGeom prst="rect">
            <a:avLst/>
          </a:prstGeom>
        </p:spPr>
        <p:txBody>
          <a:bodyPr wrap="square">
            <a:spAutoFit/>
          </a:bodyPr>
          <a:lstStyle/>
          <a:p>
            <a:r>
              <a:rPr lang="ru-RU" sz="1500" dirty="0" smtClean="0"/>
              <a:t>Путин добавил, что одной из прерогативных задач также является </a:t>
            </a:r>
            <a:r>
              <a:rPr lang="ru-RU" sz="1500" b="1" dirty="0" smtClean="0"/>
              <a:t>увеличение рабочих мест в малых городах и селах</a:t>
            </a:r>
            <a:r>
              <a:rPr lang="ru-RU" sz="1500" dirty="0" smtClean="0"/>
              <a:t>. «Мы обязаны создавать для молодых специалистов комфортные условия, чтобы у них не возникало желания переезжать в большие </a:t>
            </a:r>
            <a:r>
              <a:rPr lang="ru-RU" sz="1500" dirty="0" smtClean="0"/>
              <a:t>города. Это </a:t>
            </a:r>
            <a:r>
              <a:rPr lang="ru-RU" sz="1500" dirty="0" smtClean="0"/>
              <a:t>также важно для роста национальной экономики», – </a:t>
            </a:r>
            <a:r>
              <a:rPr lang="ru-RU" sz="1500" dirty="0" smtClean="0"/>
              <a:t>подчеркнул </a:t>
            </a:r>
            <a:r>
              <a:rPr lang="ru-RU" sz="1500" dirty="0" smtClean="0"/>
              <a:t>Владимир Путин.</a:t>
            </a:r>
            <a:endParaRPr lang="ru-RU" sz="15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1"/>
          <p:cNvSpPr txBox="1">
            <a:spLocks noGrp="1"/>
          </p:cNvSpPr>
          <p:nvPr>
            <p:ph type="title"/>
          </p:nvPr>
        </p:nvSpPr>
        <p:spPr>
          <a:xfrm>
            <a:off x="336000" y="451782"/>
            <a:ext cx="10151415" cy="7260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rgbClr val="33A1D8"/>
              </a:buClr>
              <a:buSzPts val="4800"/>
              <a:buNone/>
            </a:pPr>
            <a:r>
              <a:rPr lang="ru-RU" sz="4800" cap="none" dirty="0">
                <a:solidFill>
                  <a:srgbClr val="33A1D8"/>
                </a:solidFill>
                <a:latin typeface="Impact" pitchFamily="34" charset="0"/>
                <a:sym typeface="Arial"/>
              </a:rPr>
              <a:t>ПРОБЛЕМА 2</a:t>
            </a:r>
            <a:endParaRPr sz="4800" cap="none">
              <a:solidFill>
                <a:srgbClr val="33A1D8"/>
              </a:solidFill>
              <a:latin typeface="Impact" pitchFamily="34" charset="0"/>
              <a:sym typeface="Arial"/>
            </a:endParaRPr>
          </a:p>
        </p:txBody>
      </p:sp>
      <p:sp>
        <p:nvSpPr>
          <p:cNvPr id="187" name="Google Shape;187;p11"/>
          <p:cNvSpPr txBox="1">
            <a:spLocks noGrp="1"/>
          </p:cNvSpPr>
          <p:nvPr>
            <p:ph type="body" idx="1"/>
          </p:nvPr>
        </p:nvSpPr>
        <p:spPr>
          <a:xfrm>
            <a:off x="327546" y="1514901"/>
            <a:ext cx="11026254" cy="4663499"/>
          </a:xfrm>
          <a:prstGeom prst="rect">
            <a:avLst/>
          </a:prstGeom>
          <a:noFill/>
          <a:ln>
            <a:noFill/>
          </a:ln>
        </p:spPr>
        <p:txBody>
          <a:bodyPr spcFirstLastPara="1" wrap="square" lIns="91425" tIns="45700" rIns="91425" bIns="45700" anchor="t" anchorCtr="0">
            <a:noAutofit/>
          </a:bodyPr>
          <a:lstStyle/>
          <a:p>
            <a:pPr marL="0" indent="0">
              <a:spcBef>
                <a:spcPts val="0"/>
              </a:spcBef>
              <a:buSzPts val="523"/>
              <a:buNone/>
            </a:pPr>
            <a:r>
              <a:rPr lang="ru-RU" spc="40" dirty="0" smtClean="0">
                <a:solidFill>
                  <a:srgbClr val="002164"/>
                </a:solidFill>
                <a:latin typeface="Impact" pitchFamily="34" charset="0"/>
                <a:ea typeface="Roboto"/>
                <a:cs typeface="Roboto"/>
                <a:sym typeface="Roboto"/>
              </a:rPr>
              <a:t>Проект </a:t>
            </a:r>
            <a:r>
              <a:rPr lang="ru-RU" spc="40" dirty="0" smtClean="0">
                <a:solidFill>
                  <a:srgbClr val="002164"/>
                </a:solidFill>
                <a:latin typeface="Impact" pitchFamily="34" charset="0"/>
                <a:ea typeface="Roboto"/>
                <a:cs typeface="Roboto"/>
                <a:sym typeface="Roboto"/>
              </a:rPr>
              <a:t>решает проблемы</a:t>
            </a:r>
            <a:r>
              <a:rPr lang="ru-RU" spc="40" dirty="0" smtClean="0">
                <a:solidFill>
                  <a:srgbClr val="002164"/>
                </a:solidFill>
                <a:latin typeface="Impact" pitchFamily="34" charset="0"/>
                <a:ea typeface="Roboto"/>
                <a:cs typeface="Roboto"/>
                <a:sym typeface="Roboto"/>
              </a:rPr>
              <a:t>:</a:t>
            </a:r>
            <a:endParaRPr lang="ru-RU" spc="40" dirty="0" smtClean="0">
              <a:solidFill>
                <a:srgbClr val="002164"/>
              </a:solidFill>
              <a:latin typeface="Impact" pitchFamily="34" charset="0"/>
              <a:ea typeface="Roboto"/>
              <a:cs typeface="Roboto"/>
              <a:sym typeface="Roboto"/>
            </a:endParaRPr>
          </a:p>
          <a:p>
            <a:pPr marL="457200" lvl="0" indent="-342900" algn="l" rtl="0">
              <a:spcBef>
                <a:spcPts val="0"/>
              </a:spcBef>
              <a:spcAft>
                <a:spcPts val="0"/>
              </a:spcAft>
              <a:buClr>
                <a:srgbClr val="434343"/>
              </a:buClr>
              <a:buSzPts val="1800"/>
              <a:buFont typeface="Roboto"/>
              <a:buChar char="-"/>
            </a:pPr>
            <a:endParaRPr lang="ru-RU" sz="1800" dirty="0" smtClean="0">
              <a:latin typeface="Roboto"/>
              <a:ea typeface="Roboto"/>
              <a:cs typeface="Roboto"/>
              <a:sym typeface="Roboto"/>
            </a:endParaRPr>
          </a:p>
          <a:p>
            <a:pPr marL="457200" lvl="0" indent="-342900" algn="l" rtl="0">
              <a:spcBef>
                <a:spcPts val="0"/>
              </a:spcBef>
              <a:spcAft>
                <a:spcPts val="0"/>
              </a:spcAft>
              <a:buClr>
                <a:srgbClr val="434343"/>
              </a:buClr>
              <a:buSzPts val="1800"/>
              <a:buFont typeface="Roboto"/>
              <a:buChar char="-"/>
            </a:pPr>
            <a:r>
              <a:rPr lang="ru-RU" sz="1800" dirty="0" smtClean="0">
                <a:latin typeface="Roboto"/>
                <a:ea typeface="Roboto"/>
                <a:cs typeface="Roboto"/>
                <a:sym typeface="Roboto"/>
              </a:rPr>
              <a:t>Низкая </a:t>
            </a:r>
            <a:r>
              <a:rPr lang="ru-RU" sz="1800" dirty="0">
                <a:latin typeface="Roboto"/>
                <a:ea typeface="Roboto"/>
                <a:cs typeface="Roboto"/>
                <a:sym typeface="Roboto"/>
              </a:rPr>
              <a:t>загруженность производственных мощностей. Простои в работе.</a:t>
            </a:r>
            <a:endParaRPr sz="1800" dirty="0">
              <a:latin typeface="Roboto"/>
              <a:ea typeface="Roboto"/>
              <a:cs typeface="Roboto"/>
              <a:sym typeface="Roboto"/>
            </a:endParaRPr>
          </a:p>
          <a:p>
            <a:pPr marL="457200" lvl="0" indent="-342900" algn="l" rtl="0">
              <a:spcBef>
                <a:spcPts val="0"/>
              </a:spcBef>
              <a:spcAft>
                <a:spcPts val="0"/>
              </a:spcAft>
              <a:buClr>
                <a:srgbClr val="434343"/>
              </a:buClr>
              <a:buSzPts val="1800"/>
              <a:buFont typeface="Roboto"/>
              <a:buChar char="-"/>
            </a:pPr>
            <a:r>
              <a:rPr lang="ru-RU" sz="1800" dirty="0">
                <a:latin typeface="Roboto"/>
                <a:ea typeface="Roboto"/>
                <a:cs typeface="Roboto"/>
                <a:sym typeface="Roboto"/>
              </a:rPr>
              <a:t>Перепроизводство. Невостребованная продукция.</a:t>
            </a:r>
            <a:endParaRPr sz="1800" dirty="0">
              <a:latin typeface="Roboto"/>
              <a:ea typeface="Roboto"/>
              <a:cs typeface="Roboto"/>
              <a:sym typeface="Roboto"/>
            </a:endParaRPr>
          </a:p>
          <a:p>
            <a:pPr marL="457200" lvl="0" indent="-342900" algn="l" rtl="0">
              <a:spcBef>
                <a:spcPts val="0"/>
              </a:spcBef>
              <a:spcAft>
                <a:spcPts val="0"/>
              </a:spcAft>
              <a:buClr>
                <a:srgbClr val="434343"/>
              </a:buClr>
              <a:buSzPts val="1800"/>
              <a:buFont typeface="Roboto"/>
              <a:buChar char="-"/>
            </a:pPr>
            <a:r>
              <a:rPr lang="ru-RU" sz="1800" dirty="0">
                <a:latin typeface="Roboto"/>
                <a:ea typeface="Roboto"/>
                <a:cs typeface="Roboto"/>
                <a:sym typeface="Roboto"/>
              </a:rPr>
              <a:t>Не эффективное использование человеческого потенциала, знаний и навыков.</a:t>
            </a:r>
            <a:endParaRPr sz="1800" dirty="0">
              <a:latin typeface="Roboto"/>
              <a:ea typeface="Roboto"/>
              <a:cs typeface="Roboto"/>
              <a:sym typeface="Roboto"/>
            </a:endParaRPr>
          </a:p>
          <a:p>
            <a:pPr marL="457200" lvl="0" indent="-342900" algn="l" rtl="0">
              <a:spcBef>
                <a:spcPts val="0"/>
              </a:spcBef>
              <a:spcAft>
                <a:spcPts val="0"/>
              </a:spcAft>
              <a:buClr>
                <a:srgbClr val="434343"/>
              </a:buClr>
              <a:buSzPts val="1800"/>
              <a:buFont typeface="Roboto"/>
              <a:buChar char="-"/>
            </a:pPr>
            <a:r>
              <a:rPr lang="ru-RU" sz="1800" dirty="0">
                <a:latin typeface="Roboto"/>
                <a:ea typeface="Roboto"/>
                <a:cs typeface="Roboto"/>
                <a:sym typeface="Roboto"/>
              </a:rPr>
              <a:t>Вторичное использование и переработка отходов.</a:t>
            </a:r>
            <a:endParaRPr sz="1800" dirty="0">
              <a:latin typeface="Roboto"/>
              <a:ea typeface="Roboto"/>
              <a:cs typeface="Roboto"/>
              <a:sym typeface="Roboto"/>
            </a:endParaRPr>
          </a:p>
          <a:p>
            <a:pPr marL="457200" lvl="0" indent="-342900" algn="l" rtl="0">
              <a:spcBef>
                <a:spcPts val="0"/>
              </a:spcBef>
              <a:spcAft>
                <a:spcPts val="0"/>
              </a:spcAft>
              <a:buClr>
                <a:srgbClr val="434343"/>
              </a:buClr>
              <a:buSzPts val="1800"/>
              <a:buFont typeface="Roboto"/>
              <a:buChar char="-"/>
            </a:pPr>
            <a:r>
              <a:rPr lang="ru-RU" sz="1800" dirty="0">
                <a:latin typeface="Roboto"/>
                <a:ea typeface="Roboto"/>
                <a:cs typeface="Roboto"/>
                <a:sym typeface="Roboto"/>
              </a:rPr>
              <a:t>Принятие управленческих решений в условиях многофакторного воздействия на результат.</a:t>
            </a:r>
            <a:endParaRPr sz="1800" dirty="0">
              <a:solidFill>
                <a:srgbClr val="434343"/>
              </a:solidFill>
              <a:latin typeface="Roboto"/>
              <a:ea typeface="Roboto"/>
              <a:cs typeface="Roboto"/>
              <a:sym typeface="Roboto"/>
            </a:endParaRPr>
          </a:p>
          <a:p>
            <a:pPr marL="0" lvl="0" indent="0" algn="l" rtl="0">
              <a:lnSpc>
                <a:spcPct val="90000"/>
              </a:lnSpc>
              <a:spcBef>
                <a:spcPts val="0"/>
              </a:spcBef>
              <a:spcAft>
                <a:spcPts val="0"/>
              </a:spcAft>
              <a:buSzPts val="523"/>
              <a:buNone/>
            </a:pPr>
            <a:endParaRPr sz="1800" b="1" dirty="0">
              <a:solidFill>
                <a:schemeClr val="accent1">
                  <a:lumMod val="75000"/>
                </a:schemeClr>
              </a:solidFill>
              <a:highlight>
                <a:schemeClr val="lt1"/>
              </a:highlight>
              <a:latin typeface="Roboto"/>
              <a:ea typeface="Roboto"/>
              <a:cs typeface="Roboto"/>
              <a:sym typeface="Roboto"/>
            </a:endParaRPr>
          </a:p>
          <a:p>
            <a:pPr marL="0" lvl="0" indent="0" algn="l" rtl="0">
              <a:lnSpc>
                <a:spcPct val="90000"/>
              </a:lnSpc>
              <a:spcBef>
                <a:spcPts val="0"/>
              </a:spcBef>
              <a:spcAft>
                <a:spcPts val="0"/>
              </a:spcAft>
              <a:buSzPts val="523"/>
              <a:buNone/>
            </a:pPr>
            <a:r>
              <a:rPr lang="ru-RU" sz="1800" b="1" dirty="0">
                <a:solidFill>
                  <a:schemeClr val="accent1">
                    <a:lumMod val="75000"/>
                  </a:schemeClr>
                </a:solidFill>
                <a:highlight>
                  <a:schemeClr val="lt1"/>
                </a:highlight>
                <a:latin typeface="Roboto"/>
                <a:ea typeface="Roboto"/>
                <a:cs typeface="Roboto"/>
                <a:sym typeface="Roboto"/>
              </a:rPr>
              <a:t>Данный Проект концептуально согласован в соответствии с целями, задачами и основными направлениями государственной политики в сфере стратегического планирования </a:t>
            </a:r>
            <a:endParaRPr sz="1800" b="1" dirty="0">
              <a:solidFill>
                <a:schemeClr val="accent1">
                  <a:lumMod val="75000"/>
                </a:schemeClr>
              </a:solidFill>
              <a:highlight>
                <a:schemeClr val="lt1"/>
              </a:highlight>
              <a:latin typeface="Roboto"/>
              <a:ea typeface="Roboto"/>
              <a:cs typeface="Roboto"/>
              <a:sym typeface="Roboto"/>
            </a:endParaRPr>
          </a:p>
          <a:p>
            <a:pPr marL="0" lvl="0" indent="0" algn="l" rtl="0">
              <a:lnSpc>
                <a:spcPct val="90000"/>
              </a:lnSpc>
              <a:spcBef>
                <a:spcPts val="0"/>
              </a:spcBef>
              <a:spcAft>
                <a:spcPts val="0"/>
              </a:spcAft>
              <a:buSzPts val="523"/>
              <a:buNone/>
            </a:pPr>
            <a:r>
              <a:rPr lang="ru-RU" sz="1800" b="1" dirty="0">
                <a:solidFill>
                  <a:schemeClr val="accent1">
                    <a:lumMod val="75000"/>
                  </a:schemeClr>
                </a:solidFill>
                <a:highlight>
                  <a:schemeClr val="lt1"/>
                </a:highlight>
                <a:latin typeface="Roboto"/>
                <a:ea typeface="Roboto"/>
                <a:cs typeface="Roboto"/>
                <a:sym typeface="Roboto"/>
              </a:rPr>
              <a:t>Указ Президента Российской Федерации от 08.11.2021 г. № 633.</a:t>
            </a:r>
            <a:endParaRPr sz="1800" b="1" dirty="0">
              <a:solidFill>
                <a:schemeClr val="accent1">
                  <a:lumMod val="75000"/>
                </a:schemeClr>
              </a:solidFill>
              <a:latin typeface="Roboto"/>
              <a:ea typeface="Roboto"/>
              <a:cs typeface="Roboto"/>
              <a:sym typeface="Roboto"/>
            </a:endParaRPr>
          </a:p>
          <a:p>
            <a:pPr marL="0" lvl="0" indent="0" algn="l" rtl="0">
              <a:spcBef>
                <a:spcPts val="0"/>
              </a:spcBef>
              <a:spcAft>
                <a:spcPts val="0"/>
              </a:spcAft>
              <a:buSzPts val="523"/>
              <a:buNone/>
            </a:pPr>
            <a:endParaRPr sz="1800" dirty="0">
              <a:latin typeface="Roboto"/>
              <a:ea typeface="Roboto"/>
              <a:cs typeface="Roboto"/>
              <a:sym typeface="Roboto"/>
            </a:endParaRPr>
          </a:p>
          <a:p>
            <a:pPr marL="0" lvl="0" indent="0" algn="l" rtl="0">
              <a:spcBef>
                <a:spcPts val="0"/>
              </a:spcBef>
              <a:spcAft>
                <a:spcPts val="0"/>
              </a:spcAft>
              <a:buSzPts val="523"/>
              <a:buNone/>
            </a:pPr>
            <a:r>
              <a:rPr lang="ru-RU" sz="1800" dirty="0">
                <a:latin typeface="Roboto"/>
                <a:ea typeface="Roboto"/>
                <a:cs typeface="Roboto"/>
                <a:sym typeface="Roboto"/>
              </a:rPr>
              <a:t>Существующих вариантов решения не достаточно ввиду отсутствия инструментария  для комплексного подхода  к развитию и самореализации человека</a:t>
            </a:r>
            <a:r>
              <a:rPr lang="ru-RU" sz="1800" dirty="0" smtClean="0">
                <a:latin typeface="Roboto"/>
                <a:ea typeface="Roboto"/>
                <a:cs typeface="Roboto"/>
                <a:sym typeface="Roboto"/>
              </a:rPr>
              <a:t>.</a:t>
            </a:r>
            <a:br>
              <a:rPr lang="ru-RU" sz="1800" dirty="0" smtClean="0">
                <a:latin typeface="Roboto"/>
                <a:ea typeface="Roboto"/>
                <a:cs typeface="Roboto"/>
                <a:sym typeface="Roboto"/>
              </a:rPr>
            </a:br>
            <a:endParaRPr sz="1800" dirty="0">
              <a:latin typeface="Roboto"/>
              <a:ea typeface="Roboto"/>
              <a:cs typeface="Roboto"/>
              <a:sym typeface="Roboto"/>
            </a:endParaRPr>
          </a:p>
          <a:p>
            <a:pPr marL="0" lvl="0" indent="0" algn="l" rtl="0">
              <a:spcBef>
                <a:spcPts val="0"/>
              </a:spcBef>
              <a:spcAft>
                <a:spcPts val="0"/>
              </a:spcAft>
              <a:buSzPts val="523"/>
              <a:buNone/>
            </a:pPr>
            <a:endParaRPr sz="1200" dirty="0">
              <a:latin typeface="Roboto"/>
              <a:ea typeface="Roboto"/>
              <a:cs typeface="Roboto"/>
              <a:sym typeface="Roboto"/>
            </a:endParaRPr>
          </a:p>
        </p:txBody>
      </p:sp>
      <p:sp>
        <p:nvSpPr>
          <p:cNvPr id="188" name="Google Shape;188;p11"/>
          <p:cNvSpPr txBox="1"/>
          <p:nvPr/>
        </p:nvSpPr>
        <p:spPr>
          <a:xfrm>
            <a:off x="336000" y="1053325"/>
            <a:ext cx="10092602"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ru-RU" sz="1600" b="0" i="0" u="none" strike="noStrike" cap="none" dirty="0">
                <a:solidFill>
                  <a:srgbClr val="000000"/>
                </a:solidFill>
                <a:latin typeface="Arial"/>
                <a:ea typeface="Arial"/>
                <a:cs typeface="Arial"/>
                <a:sym typeface="Arial"/>
              </a:rPr>
              <a:t>Какую проблему решает проект? В чем ее актуальность? Каков масштаб проблемы?</a:t>
            </a:r>
            <a:endParaRPr sz="1600" b="0" i="0" u="none" strike="noStrike" cap="none">
              <a:solidFill>
                <a:srgbClr val="000000"/>
              </a:solidFill>
              <a:latin typeface="Arial"/>
              <a:ea typeface="Arial"/>
              <a:cs typeface="Arial"/>
              <a:sym typeface="Arial"/>
            </a:endParaRPr>
          </a:p>
        </p:txBody>
      </p:sp>
      <p:pic>
        <p:nvPicPr>
          <p:cNvPr id="189" name="Google Shape;189;p11" descr="Изображение"/>
          <p:cNvPicPr preferRelativeResize="0"/>
          <p:nvPr/>
        </p:nvPicPr>
        <p:blipFill rotWithShape="1">
          <a:blip r:embed="rId3">
            <a:alphaModFix/>
          </a:blip>
          <a:srcRect/>
          <a:stretch/>
        </p:blipFill>
        <p:spPr>
          <a:xfrm>
            <a:off x="9809776" y="424656"/>
            <a:ext cx="2046224" cy="780252"/>
          </a:xfrm>
          <a:prstGeom prst="rect">
            <a:avLst/>
          </a:prstGeom>
          <a:noFill/>
          <a:ln>
            <a:noFill/>
          </a:ln>
        </p:spPr>
      </p:pic>
      <p:pic>
        <p:nvPicPr>
          <p:cNvPr id="190" name="Google Shape;190;p11" descr="Изображение"/>
          <p:cNvPicPr preferRelativeResize="0"/>
          <p:nvPr/>
        </p:nvPicPr>
        <p:blipFill rotWithShape="1">
          <a:blip r:embed="rId4">
            <a:alphaModFix/>
          </a:blip>
          <a:srcRect/>
          <a:stretch/>
        </p:blipFill>
        <p:spPr>
          <a:xfrm>
            <a:off x="404999" y="6178409"/>
            <a:ext cx="3445106" cy="472390"/>
          </a:xfrm>
          <a:prstGeom prst="rect">
            <a:avLst/>
          </a:prstGeom>
          <a:noFill/>
          <a:ln>
            <a:noFill/>
          </a:ln>
        </p:spPr>
      </p:pic>
      <p:sp>
        <p:nvSpPr>
          <p:cNvPr id="191" name="Google Shape;191;p11"/>
          <p:cNvSpPr txBox="1"/>
          <p:nvPr/>
        </p:nvSpPr>
        <p:spPr>
          <a:xfrm>
            <a:off x="4611393" y="6363591"/>
            <a:ext cx="3425702" cy="24622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ru-RU" sz="1600" b="0" i="0" u="none" strike="noStrike" cap="none" dirty="0">
                <a:solidFill>
                  <a:srgbClr val="A5A5A5"/>
                </a:solidFill>
                <a:latin typeface="Arial"/>
                <a:ea typeface="Arial"/>
                <a:cs typeface="Arial"/>
                <a:sym typeface="Arial"/>
              </a:rPr>
              <a:t>#страну_меняют_люди</a:t>
            </a:r>
            <a:endParaRPr sz="1600" b="0" i="0" u="none" strike="noStrike" cap="none">
              <a:solidFill>
                <a:srgbClr val="A5A5A5"/>
              </a:solidFill>
              <a:latin typeface="Arial"/>
              <a:ea typeface="Arial"/>
              <a:cs typeface="Arial"/>
              <a:sym typeface="Arial"/>
            </a:endParaRPr>
          </a:p>
        </p:txBody>
      </p:sp>
      <p:cxnSp>
        <p:nvCxnSpPr>
          <p:cNvPr id="192" name="Google Shape;192;p11"/>
          <p:cNvCxnSpPr/>
          <p:nvPr/>
        </p:nvCxnSpPr>
        <p:spPr>
          <a:xfrm rot="10800000" flipH="1">
            <a:off x="336000" y="1391675"/>
            <a:ext cx="11520000" cy="15900"/>
          </a:xfrm>
          <a:prstGeom prst="straightConnector1">
            <a:avLst/>
          </a:prstGeom>
          <a:noFill/>
          <a:ln w="9525" cap="flat" cmpd="sng">
            <a:solidFill>
              <a:srgbClr val="00B0F0"/>
            </a:solidFill>
            <a:prstDash val="solid"/>
            <a:round/>
            <a:headEnd type="none" w="sm" len="sm"/>
            <a:tailEnd type="none" w="sm" len="sm"/>
          </a:ln>
        </p:spPr>
      </p:cxnSp>
    </p:spTree>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Тема Office">
  <a:themeElements>
    <a:clrScheme name="Стандартная">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6003</TotalTime>
  <Words>4984</Words>
  <Application>Microsoft Office PowerPoint</Application>
  <PresentationFormat>Произвольный</PresentationFormat>
  <Paragraphs>712</Paragraphs>
  <Slides>63</Slides>
  <Notes>43</Notes>
  <HiddenSlides>0</HiddenSlides>
  <MMClips>0</MMClips>
  <ScaleCrop>false</ScaleCrop>
  <HeadingPairs>
    <vt:vector size="8" baseType="variant">
      <vt:variant>
        <vt:lpstr>Использованные шрифты</vt:lpstr>
      </vt:variant>
      <vt:variant>
        <vt:i4>5</vt:i4>
      </vt:variant>
      <vt:variant>
        <vt:lpstr>Тема</vt:lpstr>
      </vt:variant>
      <vt:variant>
        <vt:i4>2</vt:i4>
      </vt:variant>
      <vt:variant>
        <vt:lpstr>Внедренные серверы OLE</vt:lpstr>
      </vt:variant>
      <vt:variant>
        <vt:i4>1</vt:i4>
      </vt:variant>
      <vt:variant>
        <vt:lpstr>Заголовки слайдов</vt:lpstr>
      </vt:variant>
      <vt:variant>
        <vt:i4>63</vt:i4>
      </vt:variant>
    </vt:vector>
  </HeadingPairs>
  <TitlesOfParts>
    <vt:vector size="71" baseType="lpstr">
      <vt:lpstr>Arial</vt:lpstr>
      <vt:lpstr>Impact</vt:lpstr>
      <vt:lpstr>Roboto</vt:lpstr>
      <vt:lpstr>Wingdings</vt:lpstr>
      <vt:lpstr>Gilroy Light</vt:lpstr>
      <vt:lpstr>Тема Office</vt:lpstr>
      <vt:lpstr>1_Тема Office</vt:lpstr>
      <vt:lpstr>Слайд think-cell</vt:lpstr>
      <vt:lpstr>Слайд 1</vt:lpstr>
      <vt:lpstr>КОМАНДА ПРОЕКТА </vt:lpstr>
      <vt:lpstr>КОМАНДА ПРОЕКТА </vt:lpstr>
      <vt:lpstr>КОМАНДА ПРОЕКТА </vt:lpstr>
      <vt:lpstr>КОМАНДА ПРОЕКТА </vt:lpstr>
      <vt:lpstr>Слайд 6</vt:lpstr>
      <vt:lpstr>ПРОБЛЕМЫ</vt:lpstr>
      <vt:lpstr>Слайд 8</vt:lpstr>
      <vt:lpstr>ПРОБЛЕМА 2</vt:lpstr>
      <vt:lpstr>Слайд 10</vt:lpstr>
      <vt:lpstr>ПРОБЛЕМА 3</vt:lpstr>
      <vt:lpstr>ПРОБЛЕМА 3</vt:lpstr>
      <vt:lpstr>ПРОБЛЕМА 4</vt:lpstr>
      <vt:lpstr>Слайд 14</vt:lpstr>
      <vt:lpstr>ПРОБЛЕМА 5</vt:lpstr>
      <vt:lpstr>Слайд 16</vt:lpstr>
      <vt:lpstr>ПРОБЛЕМА 5</vt:lpstr>
      <vt:lpstr>ПРОБЛЕМА 4</vt:lpstr>
      <vt:lpstr>Слайд 19</vt:lpstr>
      <vt:lpstr>ПРОБЛЕМА 5</vt:lpstr>
      <vt:lpstr>ПРОБЛЕМА 6</vt:lpstr>
      <vt:lpstr>ЦЕЛЬ ПРОЕКТА </vt:lpstr>
      <vt:lpstr>Слайд 23</vt:lpstr>
      <vt:lpstr>ЦЕЛЬ ПРОЕКТА 2 </vt:lpstr>
      <vt:lpstr>Слайд 25</vt:lpstr>
      <vt:lpstr>СУТЬ ПРОЕКТА</vt:lpstr>
      <vt:lpstr>Слайд 27</vt:lpstr>
      <vt:lpstr>СУТЬ ПРОЕКТА</vt:lpstr>
      <vt:lpstr>СУТЬ ПРОЕКТА</vt:lpstr>
      <vt:lpstr>Слайд 30</vt:lpstr>
      <vt:lpstr>СУТЬ ПРОЕКТА</vt:lpstr>
      <vt:lpstr>СУТЬ ПРОЕКТА</vt:lpstr>
      <vt:lpstr>СУТЬ ПРОЕКТА</vt:lpstr>
      <vt:lpstr>СУТЬ ПРОЕКТА</vt:lpstr>
      <vt:lpstr>СУТЬ ПРОЕКТА</vt:lpstr>
      <vt:lpstr>СУТЬ ПРОЕКТА</vt:lpstr>
      <vt:lpstr>Слайд 37</vt:lpstr>
      <vt:lpstr>ЦЕЛЕВАЯ АУДИТОРИЯ</vt:lpstr>
      <vt:lpstr>ЦЕЛЕВАЯ АУДИТОРИЯ</vt:lpstr>
      <vt:lpstr>ЦЕЛЕВАЯ АУДИТОРИЯ</vt:lpstr>
      <vt:lpstr>Слайд 41</vt:lpstr>
      <vt:lpstr>Слайд 42</vt:lpstr>
      <vt:lpstr>Слайд 43</vt:lpstr>
      <vt:lpstr>Слайд 44</vt:lpstr>
      <vt:lpstr>Слайд 45</vt:lpstr>
      <vt:lpstr>Слайд 46</vt:lpstr>
      <vt:lpstr>Слайд 47</vt:lpstr>
      <vt:lpstr>Слайд 48</vt:lpstr>
      <vt:lpstr>Слайд 49</vt:lpstr>
      <vt:lpstr>Слайд 50</vt:lpstr>
      <vt:lpstr>ЦЕЛЕВАЯ АУДИТОРИЯ</vt:lpstr>
      <vt:lpstr>СТЕЙКХОЛДЕРЫ</vt:lpstr>
      <vt:lpstr>Стейкхолдеры</vt:lpstr>
      <vt:lpstr>ТЕКУЩАЯ СТАДИЯ ПРОЕКТА</vt:lpstr>
      <vt:lpstr>ПЛАН РЕАЛИЗАЦИИ ПРОЕКТА</vt:lpstr>
      <vt:lpstr>План реализации проекта</vt:lpstr>
      <vt:lpstr>СТОИМОСТЬ ПРОЕКТА</vt:lpstr>
      <vt:lpstr>РЕСУРСНОЕ ОБЕСПЕЧЕНИЕ</vt:lpstr>
      <vt:lpstr>Ресурсное  обеспечение</vt:lpstr>
      <vt:lpstr>РИСКИ</vt:lpstr>
      <vt:lpstr>РИСКИ</vt:lpstr>
      <vt:lpstr>ЗАПРОС НА ПОДДЕРЖКУ</vt:lpstr>
      <vt:lpstr>Стоимость проекта</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Социально-экономическая платформа “КООПСЕТЬ” для создателей семейных родовых поместий и малых форм хозяйствования</dc:title>
  <dc:creator>emz.metall@gmail.com</dc:creator>
  <cp:lastModifiedBy>Admin</cp:lastModifiedBy>
  <cp:revision>76</cp:revision>
  <dcterms:created xsi:type="dcterms:W3CDTF">2019-02-20T19:21:15Z</dcterms:created>
  <dcterms:modified xsi:type="dcterms:W3CDTF">2022-06-23T12:26:07Z</dcterms:modified>
</cp:coreProperties>
</file>