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autoCompressPictures="0">
  <p:sldMasterIdLst>
    <p:sldMasterId id="2147483657" r:id="rId1"/>
  </p:sldMasterIdLst>
  <p:notesMasterIdLst>
    <p:notesMasterId r:id="rId33"/>
  </p:notesMasterIdLst>
  <p:sldIdLst>
    <p:sldId id="256" r:id="rId2"/>
    <p:sldId id="286" r:id="rId3"/>
    <p:sldId id="287" r:id="rId4"/>
    <p:sldId id="294" r:id="rId5"/>
    <p:sldId id="296" r:id="rId6"/>
    <p:sldId id="257" r:id="rId7"/>
    <p:sldId id="269" r:id="rId8"/>
    <p:sldId id="259" r:id="rId9"/>
    <p:sldId id="289" r:id="rId10"/>
    <p:sldId id="292" r:id="rId11"/>
    <p:sldId id="298" r:id="rId12"/>
    <p:sldId id="299" r:id="rId13"/>
    <p:sldId id="297" r:id="rId14"/>
    <p:sldId id="300" r:id="rId15"/>
    <p:sldId id="301" r:id="rId16"/>
    <p:sldId id="302" r:id="rId17"/>
    <p:sldId id="316" r:id="rId18"/>
    <p:sldId id="317" r:id="rId19"/>
    <p:sldId id="309" r:id="rId20"/>
    <p:sldId id="310" r:id="rId21"/>
    <p:sldId id="311" r:id="rId22"/>
    <p:sldId id="312" r:id="rId23"/>
    <p:sldId id="304" r:id="rId24"/>
    <p:sldId id="306" r:id="rId25"/>
    <p:sldId id="307" r:id="rId26"/>
    <p:sldId id="308" r:id="rId27"/>
    <p:sldId id="291" r:id="rId28"/>
    <p:sldId id="290" r:id="rId29"/>
    <p:sldId id="267" r:id="rId30"/>
    <p:sldId id="314" r:id="rId31"/>
    <p:sldId id="318" r:id="rId32"/>
  </p:sldIdLst>
  <p:sldSz cx="9144000" cy="5143500" type="screen16x9"/>
  <p:notesSz cx="6858000" cy="9144000"/>
  <p:embeddedFontLst>
    <p:embeddedFont>
      <p:font typeface="Raleway" panose="020B0604020202020204" charset="-52"/>
      <p:regular r:id="rId34"/>
      <p:bold r:id="rId35"/>
      <p:italic r:id="rId36"/>
      <p:boldItalic r:id="rId37"/>
    </p:embeddedFont>
    <p:embeddedFont>
      <p:font typeface="Vidaloka" panose="020B0604020202020204" charset="0"/>
      <p:regular r:id="rId38"/>
    </p:embeddedFont>
    <p:embeddedFont>
      <p:font typeface="Montserrat" panose="020B0604020202020204" charset="-52"/>
      <p:regular r:id="rId39"/>
      <p:bold r:id="rId40"/>
      <p:italic r:id="rId41"/>
      <p:boldItalic r:id="rId4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F46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8A6F883-B28E-4A43-9015-BD48E2E7D048}">
  <a:tblStyle styleId="{28A6F883-B28E-4A43-9015-BD48E2E7D04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570"/>
    <p:restoredTop sz="94759"/>
  </p:normalViewPr>
  <p:slideViewPr>
    <p:cSldViewPr snapToGrid="0" snapToObjects="1">
      <p:cViewPr varScale="1">
        <p:scale>
          <a:sx n="144" d="100"/>
          <a:sy n="144" d="100"/>
        </p:scale>
        <p:origin x="276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font" Target="fonts/font8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DFC4F90-75B4-C74A-9B95-A3B9848886EC}" type="doc">
      <dgm:prSet loTypeId="urn:microsoft.com/office/officeart/2008/layout/RadialCluster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93FB056-7DAB-3946-97B8-947D5243BBE2}">
      <dgm:prSet phldrT="[Текст]" custT="1"/>
      <dgm:spPr>
        <a:solidFill>
          <a:srgbClr val="1F4689"/>
        </a:solidFill>
      </dgm:spPr>
      <dgm:t>
        <a:bodyPr/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0" i="0" u="none" strike="noStrike" kern="1200" cap="none" dirty="0">
              <a:solidFill>
                <a:schemeClr val="bg1"/>
              </a:solidFill>
              <a:latin typeface="Raleway"/>
              <a:ea typeface="Raleway"/>
              <a:cs typeface="Raleway"/>
            </a:rPr>
            <a:t>≥</a:t>
          </a:r>
          <a:r>
            <a:rPr lang="ru-RU" sz="2200" b="0" i="0" u="none" strike="noStrike" kern="1200" cap="none" dirty="0">
              <a:solidFill>
                <a:schemeClr val="bg1"/>
              </a:solidFill>
              <a:latin typeface="Raleway"/>
              <a:ea typeface="Raleway"/>
              <a:cs typeface="Raleway"/>
            </a:rPr>
            <a:t> </a:t>
          </a:r>
          <a:r>
            <a:rPr lang="ru-RU" sz="4000" b="0" i="0" u="none" strike="noStrike" kern="1200" cap="none" dirty="0">
              <a:solidFill>
                <a:schemeClr val="bg1"/>
              </a:solidFill>
              <a:latin typeface="Raleway"/>
              <a:ea typeface="Raleway"/>
              <a:cs typeface="Raleway"/>
            </a:rPr>
            <a:t>1</a:t>
          </a:r>
          <a:r>
            <a:rPr lang="ru-RU" sz="2200" b="0" i="0" u="none" strike="noStrike" kern="1200" cap="none" dirty="0">
              <a:solidFill>
                <a:schemeClr val="bg1"/>
              </a:solidFill>
              <a:latin typeface="Raleway"/>
              <a:ea typeface="Raleway"/>
              <a:cs typeface="Raleway"/>
            </a:rPr>
            <a:t> млрд рублей</a:t>
          </a:r>
        </a:p>
      </dgm:t>
    </dgm:pt>
    <dgm:pt modelId="{020114E4-078A-DD49-A240-501560933332}" type="parTrans" cxnId="{748E57C4-6EC6-0245-9400-85334737BF04}">
      <dgm:prSet/>
      <dgm:spPr/>
      <dgm:t>
        <a:bodyPr/>
        <a:lstStyle/>
        <a:p>
          <a:endParaRPr lang="ru-RU"/>
        </a:p>
      </dgm:t>
    </dgm:pt>
    <dgm:pt modelId="{5CDFC7C7-DAB3-BF46-90C5-E221BAAAEA1A}" type="sibTrans" cxnId="{748E57C4-6EC6-0245-9400-85334737BF04}">
      <dgm:prSet/>
      <dgm:spPr/>
      <dgm:t>
        <a:bodyPr/>
        <a:lstStyle/>
        <a:p>
          <a:endParaRPr lang="ru-RU"/>
        </a:p>
      </dgm:t>
    </dgm:pt>
    <dgm:pt modelId="{BFA20402-2F9A-AA46-8F59-0C60892AB82D}">
      <dgm:prSet phldrT="[Текст]" custT="1"/>
      <dgm:spPr/>
      <dgm:t>
        <a:bodyPr/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0" i="0" u="none" strike="noStrike" kern="1200" cap="none" dirty="0">
              <a:solidFill>
                <a:schemeClr val="bg1"/>
              </a:solidFill>
              <a:latin typeface="Raleway"/>
              <a:ea typeface="Raleway"/>
              <a:cs typeface="Raleway"/>
            </a:rPr>
            <a:t>Федеральный бюджет</a:t>
          </a:r>
        </a:p>
      </dgm:t>
    </dgm:pt>
    <dgm:pt modelId="{588072F2-8485-5A47-9E42-CD440FCE8CB9}" type="parTrans" cxnId="{9B46B410-1B99-EF49-A852-69BE1223141C}">
      <dgm:prSet/>
      <dgm:spPr/>
      <dgm:t>
        <a:bodyPr/>
        <a:lstStyle/>
        <a:p>
          <a:endParaRPr lang="ru-RU"/>
        </a:p>
      </dgm:t>
    </dgm:pt>
    <dgm:pt modelId="{B4ACF820-920B-1345-8BAC-D95110C8C6D2}" type="sibTrans" cxnId="{9B46B410-1B99-EF49-A852-69BE1223141C}">
      <dgm:prSet/>
      <dgm:spPr/>
      <dgm:t>
        <a:bodyPr/>
        <a:lstStyle/>
        <a:p>
          <a:endParaRPr lang="ru-RU"/>
        </a:p>
      </dgm:t>
    </dgm:pt>
    <dgm:pt modelId="{C62CE687-3FCA-3A4D-8712-DF96B00DE258}">
      <dgm:prSet phldrT="[Текст]" custT="1"/>
      <dgm:spPr/>
      <dgm:t>
        <a:bodyPr/>
        <a:lstStyle/>
        <a:p>
          <a:r>
            <a:rPr lang="ru-RU" sz="1800" b="0" i="0" u="none" strike="noStrike" cap="none" dirty="0">
              <a:solidFill>
                <a:schemeClr val="bg1"/>
              </a:solidFill>
              <a:latin typeface="Raleway"/>
              <a:ea typeface="Raleway"/>
              <a:cs typeface="Raleway"/>
              <a:sym typeface="Raleway"/>
            </a:rPr>
            <a:t>Городской бюджет</a:t>
          </a:r>
        </a:p>
      </dgm:t>
    </dgm:pt>
    <dgm:pt modelId="{1B98271D-3FAA-844B-8312-6F4B41A6E168}" type="parTrans" cxnId="{8576522B-D2B0-3E48-8A43-8889A00B2A90}">
      <dgm:prSet/>
      <dgm:spPr/>
      <dgm:t>
        <a:bodyPr/>
        <a:lstStyle/>
        <a:p>
          <a:endParaRPr lang="ru-RU"/>
        </a:p>
      </dgm:t>
    </dgm:pt>
    <dgm:pt modelId="{1CF32312-15EA-784F-8D48-43A52C1E1709}" type="sibTrans" cxnId="{8576522B-D2B0-3E48-8A43-8889A00B2A90}">
      <dgm:prSet/>
      <dgm:spPr/>
      <dgm:t>
        <a:bodyPr/>
        <a:lstStyle/>
        <a:p>
          <a:endParaRPr lang="ru-RU"/>
        </a:p>
      </dgm:t>
    </dgm:pt>
    <dgm:pt modelId="{D6E5A7D0-C6D9-364C-878F-DC16775DFD03}">
      <dgm:prSet phldrT="[Текст]"/>
      <dgm:spPr/>
      <dgm:t>
        <a:bodyPr/>
        <a:lstStyle/>
        <a:p>
          <a:endParaRPr lang="ru-RU"/>
        </a:p>
      </dgm:t>
    </dgm:pt>
    <dgm:pt modelId="{F954FAF6-9E43-684D-83CC-E43CD7DD8A96}" type="parTrans" cxnId="{EEEA8F6E-542E-4F49-AFDD-B6896BC0B1CC}">
      <dgm:prSet/>
      <dgm:spPr/>
      <dgm:t>
        <a:bodyPr/>
        <a:lstStyle/>
        <a:p>
          <a:endParaRPr lang="ru-RU"/>
        </a:p>
      </dgm:t>
    </dgm:pt>
    <dgm:pt modelId="{49A567F6-B448-4248-800E-8FC0581D7595}" type="sibTrans" cxnId="{EEEA8F6E-542E-4F49-AFDD-B6896BC0B1CC}">
      <dgm:prSet/>
      <dgm:spPr/>
      <dgm:t>
        <a:bodyPr/>
        <a:lstStyle/>
        <a:p>
          <a:endParaRPr lang="ru-RU"/>
        </a:p>
      </dgm:t>
    </dgm:pt>
    <dgm:pt modelId="{56EC673B-F946-8149-B0AB-86AE68AF0C98}">
      <dgm:prSet phldrT="[Текст]" phldr="1"/>
      <dgm:spPr/>
      <dgm:t>
        <a:bodyPr/>
        <a:lstStyle/>
        <a:p>
          <a:endParaRPr lang="ru-RU"/>
        </a:p>
      </dgm:t>
    </dgm:pt>
    <dgm:pt modelId="{403CBA25-3B02-3048-844E-90208591EDFA}" type="parTrans" cxnId="{EE8B82DF-2288-4248-96A6-4E25654D69C9}">
      <dgm:prSet/>
      <dgm:spPr/>
      <dgm:t>
        <a:bodyPr/>
        <a:lstStyle/>
        <a:p>
          <a:endParaRPr lang="ru-RU"/>
        </a:p>
      </dgm:t>
    </dgm:pt>
    <dgm:pt modelId="{228A9888-C363-9945-98D1-968015BAE28B}" type="sibTrans" cxnId="{EE8B82DF-2288-4248-96A6-4E25654D69C9}">
      <dgm:prSet/>
      <dgm:spPr/>
      <dgm:t>
        <a:bodyPr/>
        <a:lstStyle/>
        <a:p>
          <a:endParaRPr lang="ru-RU"/>
        </a:p>
      </dgm:t>
    </dgm:pt>
    <dgm:pt modelId="{C8D8CBC6-0E21-B748-BC00-DA7EC3EE9834}">
      <dgm:prSet phldrT="[Текст]" phldr="1"/>
      <dgm:spPr/>
      <dgm:t>
        <a:bodyPr/>
        <a:lstStyle/>
        <a:p>
          <a:endParaRPr lang="ru-RU"/>
        </a:p>
      </dgm:t>
    </dgm:pt>
    <dgm:pt modelId="{5931FE4D-16B5-2B43-AAB2-AE03B7F1B180}" type="parTrans" cxnId="{5FD3D09A-7BCE-0941-A927-C8804689D414}">
      <dgm:prSet/>
      <dgm:spPr/>
      <dgm:t>
        <a:bodyPr/>
        <a:lstStyle/>
        <a:p>
          <a:endParaRPr lang="ru-RU"/>
        </a:p>
      </dgm:t>
    </dgm:pt>
    <dgm:pt modelId="{EF698AB7-01E7-8948-9466-2DF1D5F34C21}" type="sibTrans" cxnId="{5FD3D09A-7BCE-0941-A927-C8804689D414}">
      <dgm:prSet/>
      <dgm:spPr/>
      <dgm:t>
        <a:bodyPr/>
        <a:lstStyle/>
        <a:p>
          <a:endParaRPr lang="ru-RU"/>
        </a:p>
      </dgm:t>
    </dgm:pt>
    <dgm:pt modelId="{5803B28C-36CF-6D46-94BD-7E8BED135D37}">
      <dgm:prSet phldrT="[Текст]"/>
      <dgm:spPr/>
      <dgm:t>
        <a:bodyPr/>
        <a:lstStyle/>
        <a:p>
          <a:endParaRPr lang="ru-RU"/>
        </a:p>
      </dgm:t>
    </dgm:pt>
    <dgm:pt modelId="{7FD44434-ACC2-234D-AF88-253622FB0432}" type="parTrans" cxnId="{30BB0938-7229-DC4A-961B-E132622EF225}">
      <dgm:prSet/>
      <dgm:spPr/>
      <dgm:t>
        <a:bodyPr/>
        <a:lstStyle/>
        <a:p>
          <a:endParaRPr lang="ru-RU"/>
        </a:p>
      </dgm:t>
    </dgm:pt>
    <dgm:pt modelId="{4D6E19C7-A1D0-F546-BBD8-C0CB3AB8C184}" type="sibTrans" cxnId="{30BB0938-7229-DC4A-961B-E132622EF225}">
      <dgm:prSet/>
      <dgm:spPr/>
      <dgm:t>
        <a:bodyPr/>
        <a:lstStyle/>
        <a:p>
          <a:endParaRPr lang="ru-RU"/>
        </a:p>
      </dgm:t>
    </dgm:pt>
    <dgm:pt modelId="{6AF229F8-7072-A94B-8DF9-6699C850A842}">
      <dgm:prSet phldrT="[Текст]" phldr="1"/>
      <dgm:spPr/>
      <dgm:t>
        <a:bodyPr/>
        <a:lstStyle/>
        <a:p>
          <a:endParaRPr lang="ru-RU"/>
        </a:p>
      </dgm:t>
    </dgm:pt>
    <dgm:pt modelId="{0AD2D30D-B617-5445-B9D2-B305B8284E6F}" type="parTrans" cxnId="{DAE6079A-3506-194D-910C-E23BED89DED1}">
      <dgm:prSet/>
      <dgm:spPr/>
      <dgm:t>
        <a:bodyPr/>
        <a:lstStyle/>
        <a:p>
          <a:endParaRPr lang="ru-RU"/>
        </a:p>
      </dgm:t>
    </dgm:pt>
    <dgm:pt modelId="{489AEEA6-411C-3846-8305-9CDDC85BD525}" type="sibTrans" cxnId="{DAE6079A-3506-194D-910C-E23BED89DED1}">
      <dgm:prSet/>
      <dgm:spPr/>
      <dgm:t>
        <a:bodyPr/>
        <a:lstStyle/>
        <a:p>
          <a:endParaRPr lang="ru-RU"/>
        </a:p>
      </dgm:t>
    </dgm:pt>
    <dgm:pt modelId="{649ACDAC-AF2E-724F-8B61-779D6A564E2E}">
      <dgm:prSet phldrT="[Текст]" phldr="1"/>
      <dgm:spPr/>
      <dgm:t>
        <a:bodyPr/>
        <a:lstStyle/>
        <a:p>
          <a:endParaRPr lang="ru-RU"/>
        </a:p>
      </dgm:t>
    </dgm:pt>
    <dgm:pt modelId="{F159C821-1235-9C40-94B2-219CCDB39A2A}" type="parTrans" cxnId="{6A484527-2ABF-D746-857C-0741372AAF93}">
      <dgm:prSet/>
      <dgm:spPr/>
      <dgm:t>
        <a:bodyPr/>
        <a:lstStyle/>
        <a:p>
          <a:endParaRPr lang="ru-RU"/>
        </a:p>
      </dgm:t>
    </dgm:pt>
    <dgm:pt modelId="{7481B004-4D08-DF4D-A67A-F1D38AEB762D}" type="sibTrans" cxnId="{6A484527-2ABF-D746-857C-0741372AAF93}">
      <dgm:prSet/>
      <dgm:spPr/>
      <dgm:t>
        <a:bodyPr/>
        <a:lstStyle/>
        <a:p>
          <a:endParaRPr lang="ru-RU"/>
        </a:p>
      </dgm:t>
    </dgm:pt>
    <dgm:pt modelId="{8B6C563E-B315-9746-BD3A-1B80E338A054}">
      <dgm:prSet custT="1"/>
      <dgm:spPr/>
      <dgm:t>
        <a:bodyPr/>
        <a:lstStyle/>
        <a:p>
          <a:r>
            <a:rPr lang="ru-RU" sz="1800" b="0" i="0" u="none" strike="noStrike" kern="1200" cap="none" dirty="0">
              <a:solidFill>
                <a:schemeClr val="bg1"/>
              </a:solidFill>
              <a:latin typeface="Raleway"/>
              <a:ea typeface="Raleway"/>
              <a:cs typeface="Raleway"/>
            </a:rPr>
            <a:t>Окружной бюджет</a:t>
          </a:r>
        </a:p>
      </dgm:t>
    </dgm:pt>
    <dgm:pt modelId="{D5FC1BE8-698F-9243-8869-00D250B1DC65}" type="parTrans" cxnId="{ABE49367-DB6A-EC47-9229-E446F1B91691}">
      <dgm:prSet/>
      <dgm:spPr/>
      <dgm:t>
        <a:bodyPr/>
        <a:lstStyle/>
        <a:p>
          <a:endParaRPr lang="ru-RU"/>
        </a:p>
      </dgm:t>
    </dgm:pt>
    <dgm:pt modelId="{BFB56502-950F-7342-B556-0BD680300F8D}" type="sibTrans" cxnId="{ABE49367-DB6A-EC47-9229-E446F1B91691}">
      <dgm:prSet/>
      <dgm:spPr/>
      <dgm:t>
        <a:bodyPr/>
        <a:lstStyle/>
        <a:p>
          <a:endParaRPr lang="ru-RU"/>
        </a:p>
      </dgm:t>
    </dgm:pt>
    <dgm:pt modelId="{AA378AA9-249F-454D-813B-9699AD2F6423}" type="pres">
      <dgm:prSet presAssocID="{BDFC4F90-75B4-C74A-9B95-A3B9848886EC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BCDE271C-597E-D042-9881-6C2FCAC9C17E}" type="pres">
      <dgm:prSet presAssocID="{893FB056-7DAB-3946-97B8-947D5243BBE2}" presName="singleCycle" presStyleCnt="0"/>
      <dgm:spPr/>
    </dgm:pt>
    <dgm:pt modelId="{A8011EA6-6DCB-E74B-974F-2B89684AB91D}" type="pres">
      <dgm:prSet presAssocID="{893FB056-7DAB-3946-97B8-947D5243BBE2}" presName="singleCenter" presStyleLbl="node1" presStyleIdx="0" presStyleCnt="4" custScaleX="169037" custScaleY="155661" custLinFactNeighborX="1484" custLinFactNeighborY="-37705">
        <dgm:presLayoutVars>
          <dgm:chMax val="7"/>
          <dgm:chPref val="7"/>
        </dgm:presLayoutVars>
      </dgm:prSet>
      <dgm:spPr>
        <a:prstGeom prst="ellipse">
          <a:avLst/>
        </a:prstGeom>
      </dgm:spPr>
      <dgm:t>
        <a:bodyPr/>
        <a:lstStyle/>
        <a:p>
          <a:endParaRPr lang="ru-RU"/>
        </a:p>
      </dgm:t>
    </dgm:pt>
    <dgm:pt modelId="{609A8EBB-6F79-4241-8C64-78B305E69B1B}" type="pres">
      <dgm:prSet presAssocID="{588072F2-8485-5A47-9E42-CD440FCE8CB9}" presName="Name56" presStyleLbl="parChTrans1D2" presStyleIdx="0" presStyleCnt="3"/>
      <dgm:spPr/>
      <dgm:t>
        <a:bodyPr/>
        <a:lstStyle/>
        <a:p>
          <a:endParaRPr lang="ru-RU"/>
        </a:p>
      </dgm:t>
    </dgm:pt>
    <dgm:pt modelId="{8A40DD64-1139-B44F-91DE-2A3A2DF03426}" type="pres">
      <dgm:prSet presAssocID="{BFA20402-2F9A-AA46-8F59-0C60892AB82D}" presName="text0" presStyleLbl="node1" presStyleIdx="1" presStyleCnt="4" custScaleX="262337" custScaleY="240172" custRadScaleRad="140687" custRadScaleInc="142848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ru-RU"/>
        </a:p>
      </dgm:t>
    </dgm:pt>
    <dgm:pt modelId="{224D3BD2-51D0-CD4E-BC9D-15123A60A119}" type="pres">
      <dgm:prSet presAssocID="{1B98271D-3FAA-844B-8312-6F4B41A6E168}" presName="Name56" presStyleLbl="parChTrans1D2" presStyleIdx="1" presStyleCnt="3"/>
      <dgm:spPr/>
      <dgm:t>
        <a:bodyPr/>
        <a:lstStyle/>
        <a:p>
          <a:endParaRPr lang="ru-RU"/>
        </a:p>
      </dgm:t>
    </dgm:pt>
    <dgm:pt modelId="{6BBF66F7-ED98-C24E-A2BF-C8DAC12A9C29}" type="pres">
      <dgm:prSet presAssocID="{C62CE687-3FCA-3A4D-8712-DF96B00DE258}" presName="text0" presStyleLbl="node1" presStyleIdx="2" presStyleCnt="4" custScaleX="253484" custScaleY="231942" custRadScaleRad="28816" custRadScaleInc="90145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ru-RU"/>
        </a:p>
      </dgm:t>
    </dgm:pt>
    <dgm:pt modelId="{6DE968A3-17E1-9841-B46A-086BE1C8ECA9}" type="pres">
      <dgm:prSet presAssocID="{D5FC1BE8-698F-9243-8869-00D250B1DC65}" presName="Name56" presStyleLbl="parChTrans1D2" presStyleIdx="2" presStyleCnt="3"/>
      <dgm:spPr/>
      <dgm:t>
        <a:bodyPr/>
        <a:lstStyle/>
        <a:p>
          <a:endParaRPr lang="ru-RU"/>
        </a:p>
      </dgm:t>
    </dgm:pt>
    <dgm:pt modelId="{DCE434D9-A27C-7C42-8D16-A1926BB683E3}" type="pres">
      <dgm:prSet presAssocID="{8B6C563E-B315-9746-BD3A-1B80E338A054}" presName="text0" presStyleLbl="node1" presStyleIdx="3" presStyleCnt="4" custScaleX="253384" custScaleY="238832" custRadScaleRad="137181" custRadScaleInc="58441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ru-RU"/>
        </a:p>
      </dgm:t>
    </dgm:pt>
  </dgm:ptLst>
  <dgm:cxnLst>
    <dgm:cxn modelId="{7D2B7520-8013-1343-B268-E88186FD406F}" type="presOf" srcId="{588072F2-8485-5A47-9E42-CD440FCE8CB9}" destId="{609A8EBB-6F79-4241-8C64-78B305E69B1B}" srcOrd="0" destOrd="0" presId="urn:microsoft.com/office/officeart/2008/layout/RadialCluster"/>
    <dgm:cxn modelId="{53D1A576-E887-D24E-B695-678B4C36E9EB}" type="presOf" srcId="{893FB056-7DAB-3946-97B8-947D5243BBE2}" destId="{A8011EA6-6DCB-E74B-974F-2B89684AB91D}" srcOrd="0" destOrd="0" presId="urn:microsoft.com/office/officeart/2008/layout/RadialCluster"/>
    <dgm:cxn modelId="{DAE6079A-3506-194D-910C-E23BED89DED1}" srcId="{5803B28C-36CF-6D46-94BD-7E8BED135D37}" destId="{6AF229F8-7072-A94B-8DF9-6699C850A842}" srcOrd="0" destOrd="0" parTransId="{0AD2D30D-B617-5445-B9D2-B305B8284E6F}" sibTransId="{489AEEA6-411C-3846-8305-9CDDC85BD525}"/>
    <dgm:cxn modelId="{748E57C4-6EC6-0245-9400-85334737BF04}" srcId="{BDFC4F90-75B4-C74A-9B95-A3B9848886EC}" destId="{893FB056-7DAB-3946-97B8-947D5243BBE2}" srcOrd="0" destOrd="0" parTransId="{020114E4-078A-DD49-A240-501560933332}" sibTransId="{5CDFC7C7-DAB3-BF46-90C5-E221BAAAEA1A}"/>
    <dgm:cxn modelId="{D838B141-58B4-1240-B0D3-749E0D718507}" type="presOf" srcId="{C62CE687-3FCA-3A4D-8712-DF96B00DE258}" destId="{6BBF66F7-ED98-C24E-A2BF-C8DAC12A9C29}" srcOrd="0" destOrd="0" presId="urn:microsoft.com/office/officeart/2008/layout/RadialCluster"/>
    <dgm:cxn modelId="{30BB0938-7229-DC4A-961B-E132622EF225}" srcId="{BDFC4F90-75B4-C74A-9B95-A3B9848886EC}" destId="{5803B28C-36CF-6D46-94BD-7E8BED135D37}" srcOrd="2" destOrd="0" parTransId="{7FD44434-ACC2-234D-AF88-253622FB0432}" sibTransId="{4D6E19C7-A1D0-F546-BBD8-C0CB3AB8C184}"/>
    <dgm:cxn modelId="{EEEA8F6E-542E-4F49-AFDD-B6896BC0B1CC}" srcId="{BDFC4F90-75B4-C74A-9B95-A3B9848886EC}" destId="{D6E5A7D0-C6D9-364C-878F-DC16775DFD03}" srcOrd="1" destOrd="0" parTransId="{F954FAF6-9E43-684D-83CC-E43CD7DD8A96}" sibTransId="{49A567F6-B448-4248-800E-8FC0581D7595}"/>
    <dgm:cxn modelId="{8576522B-D2B0-3E48-8A43-8889A00B2A90}" srcId="{893FB056-7DAB-3946-97B8-947D5243BBE2}" destId="{C62CE687-3FCA-3A4D-8712-DF96B00DE258}" srcOrd="1" destOrd="0" parTransId="{1B98271D-3FAA-844B-8312-6F4B41A6E168}" sibTransId="{1CF32312-15EA-784F-8D48-43A52C1E1709}"/>
    <dgm:cxn modelId="{8A6D982F-DBC8-2846-B677-072C64777EE0}" type="presOf" srcId="{1B98271D-3FAA-844B-8312-6F4B41A6E168}" destId="{224D3BD2-51D0-CD4E-BC9D-15123A60A119}" srcOrd="0" destOrd="0" presId="urn:microsoft.com/office/officeart/2008/layout/RadialCluster"/>
    <dgm:cxn modelId="{EA15F540-8A92-5E4A-AB83-FD20CE1EF164}" type="presOf" srcId="{D5FC1BE8-698F-9243-8869-00D250B1DC65}" destId="{6DE968A3-17E1-9841-B46A-086BE1C8ECA9}" srcOrd="0" destOrd="0" presId="urn:microsoft.com/office/officeart/2008/layout/RadialCluster"/>
    <dgm:cxn modelId="{BF3F4212-E175-FA47-B1F2-A0AC2390247B}" type="presOf" srcId="{BFA20402-2F9A-AA46-8F59-0C60892AB82D}" destId="{8A40DD64-1139-B44F-91DE-2A3A2DF03426}" srcOrd="0" destOrd="0" presId="urn:microsoft.com/office/officeart/2008/layout/RadialCluster"/>
    <dgm:cxn modelId="{9B46B410-1B99-EF49-A852-69BE1223141C}" srcId="{893FB056-7DAB-3946-97B8-947D5243BBE2}" destId="{BFA20402-2F9A-AA46-8F59-0C60892AB82D}" srcOrd="0" destOrd="0" parTransId="{588072F2-8485-5A47-9E42-CD440FCE8CB9}" sibTransId="{B4ACF820-920B-1345-8BAC-D95110C8C6D2}"/>
    <dgm:cxn modelId="{6A484527-2ABF-D746-857C-0741372AAF93}" srcId="{5803B28C-36CF-6D46-94BD-7E8BED135D37}" destId="{649ACDAC-AF2E-724F-8B61-779D6A564E2E}" srcOrd="1" destOrd="0" parTransId="{F159C821-1235-9C40-94B2-219CCDB39A2A}" sibTransId="{7481B004-4D08-DF4D-A67A-F1D38AEB762D}"/>
    <dgm:cxn modelId="{B22A5527-5F09-0F45-A258-F72E0E8CD7A9}" type="presOf" srcId="{BDFC4F90-75B4-C74A-9B95-A3B9848886EC}" destId="{AA378AA9-249F-454D-813B-9699AD2F6423}" srcOrd="0" destOrd="0" presId="urn:microsoft.com/office/officeart/2008/layout/RadialCluster"/>
    <dgm:cxn modelId="{EE8B82DF-2288-4248-96A6-4E25654D69C9}" srcId="{D6E5A7D0-C6D9-364C-878F-DC16775DFD03}" destId="{56EC673B-F946-8149-B0AB-86AE68AF0C98}" srcOrd="0" destOrd="0" parTransId="{403CBA25-3B02-3048-844E-90208591EDFA}" sibTransId="{228A9888-C363-9945-98D1-968015BAE28B}"/>
    <dgm:cxn modelId="{5FD3D09A-7BCE-0941-A927-C8804689D414}" srcId="{D6E5A7D0-C6D9-364C-878F-DC16775DFD03}" destId="{C8D8CBC6-0E21-B748-BC00-DA7EC3EE9834}" srcOrd="1" destOrd="0" parTransId="{5931FE4D-16B5-2B43-AAB2-AE03B7F1B180}" sibTransId="{EF698AB7-01E7-8948-9466-2DF1D5F34C21}"/>
    <dgm:cxn modelId="{96795D28-AF64-6543-A7E5-353C94996A88}" type="presOf" srcId="{8B6C563E-B315-9746-BD3A-1B80E338A054}" destId="{DCE434D9-A27C-7C42-8D16-A1926BB683E3}" srcOrd="0" destOrd="0" presId="urn:microsoft.com/office/officeart/2008/layout/RadialCluster"/>
    <dgm:cxn modelId="{ABE49367-DB6A-EC47-9229-E446F1B91691}" srcId="{893FB056-7DAB-3946-97B8-947D5243BBE2}" destId="{8B6C563E-B315-9746-BD3A-1B80E338A054}" srcOrd="2" destOrd="0" parTransId="{D5FC1BE8-698F-9243-8869-00D250B1DC65}" sibTransId="{BFB56502-950F-7342-B556-0BD680300F8D}"/>
    <dgm:cxn modelId="{4CCE745F-6162-8C41-A81B-06C7D6CCD83A}" type="presParOf" srcId="{AA378AA9-249F-454D-813B-9699AD2F6423}" destId="{BCDE271C-597E-D042-9881-6C2FCAC9C17E}" srcOrd="0" destOrd="0" presId="urn:microsoft.com/office/officeart/2008/layout/RadialCluster"/>
    <dgm:cxn modelId="{417384D9-4975-AE4A-AF6D-462EC4062B93}" type="presParOf" srcId="{BCDE271C-597E-D042-9881-6C2FCAC9C17E}" destId="{A8011EA6-6DCB-E74B-974F-2B89684AB91D}" srcOrd="0" destOrd="0" presId="urn:microsoft.com/office/officeart/2008/layout/RadialCluster"/>
    <dgm:cxn modelId="{4D8A6F03-9A78-AB44-950F-67DB71278A9F}" type="presParOf" srcId="{BCDE271C-597E-D042-9881-6C2FCAC9C17E}" destId="{609A8EBB-6F79-4241-8C64-78B305E69B1B}" srcOrd="1" destOrd="0" presId="urn:microsoft.com/office/officeart/2008/layout/RadialCluster"/>
    <dgm:cxn modelId="{A9F1BD00-A7E9-424A-AE44-2D43235390FE}" type="presParOf" srcId="{BCDE271C-597E-D042-9881-6C2FCAC9C17E}" destId="{8A40DD64-1139-B44F-91DE-2A3A2DF03426}" srcOrd="2" destOrd="0" presId="urn:microsoft.com/office/officeart/2008/layout/RadialCluster"/>
    <dgm:cxn modelId="{C331C59B-81B9-CA4D-AC88-0E7738CE2B40}" type="presParOf" srcId="{BCDE271C-597E-D042-9881-6C2FCAC9C17E}" destId="{224D3BD2-51D0-CD4E-BC9D-15123A60A119}" srcOrd="3" destOrd="0" presId="urn:microsoft.com/office/officeart/2008/layout/RadialCluster"/>
    <dgm:cxn modelId="{EDA712BD-14BE-024E-B916-6CE2ACB31FBD}" type="presParOf" srcId="{BCDE271C-597E-D042-9881-6C2FCAC9C17E}" destId="{6BBF66F7-ED98-C24E-A2BF-C8DAC12A9C29}" srcOrd="4" destOrd="0" presId="urn:microsoft.com/office/officeart/2008/layout/RadialCluster"/>
    <dgm:cxn modelId="{D4CCD726-A00F-3349-A856-CFF44DB4E3F5}" type="presParOf" srcId="{BCDE271C-597E-D042-9881-6C2FCAC9C17E}" destId="{6DE968A3-17E1-9841-B46A-086BE1C8ECA9}" srcOrd="5" destOrd="0" presId="urn:microsoft.com/office/officeart/2008/layout/RadialCluster"/>
    <dgm:cxn modelId="{307B7A89-89E7-E048-AD69-E5DD0E6EBF87}" type="presParOf" srcId="{BCDE271C-597E-D042-9881-6C2FCAC9C17E}" destId="{DCE434D9-A27C-7C42-8D16-A1926BB683E3}" srcOrd="6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011EA6-6DCB-E74B-974F-2B89684AB91D}">
      <dsp:nvSpPr>
        <dsp:cNvPr id="0" name=""/>
        <dsp:cNvSpPr/>
      </dsp:nvSpPr>
      <dsp:spPr>
        <a:xfrm>
          <a:off x="3649656" y="148825"/>
          <a:ext cx="2167252" cy="1995756"/>
        </a:xfrm>
        <a:prstGeom prst="ellipse">
          <a:avLst/>
        </a:prstGeom>
        <a:solidFill>
          <a:srgbClr val="1F468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880" tIns="55880" rIns="55880" bIns="558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0" i="0" u="none" strike="noStrike" kern="1200" cap="none" dirty="0">
              <a:solidFill>
                <a:schemeClr val="bg1"/>
              </a:solidFill>
              <a:latin typeface="Raleway"/>
              <a:ea typeface="Raleway"/>
              <a:cs typeface="Raleway"/>
            </a:rPr>
            <a:t>≥</a:t>
          </a:r>
          <a:r>
            <a:rPr lang="ru-RU" sz="2200" b="0" i="0" u="none" strike="noStrike" kern="1200" cap="none" dirty="0">
              <a:solidFill>
                <a:schemeClr val="bg1"/>
              </a:solidFill>
              <a:latin typeface="Raleway"/>
              <a:ea typeface="Raleway"/>
              <a:cs typeface="Raleway"/>
            </a:rPr>
            <a:t> </a:t>
          </a:r>
          <a:r>
            <a:rPr lang="ru-RU" sz="4000" b="0" i="0" u="none" strike="noStrike" kern="1200" cap="none" dirty="0">
              <a:solidFill>
                <a:schemeClr val="bg1"/>
              </a:solidFill>
              <a:latin typeface="Raleway"/>
              <a:ea typeface="Raleway"/>
              <a:cs typeface="Raleway"/>
            </a:rPr>
            <a:t>1</a:t>
          </a:r>
          <a:r>
            <a:rPr lang="ru-RU" sz="2200" b="0" i="0" u="none" strike="noStrike" kern="1200" cap="none" dirty="0">
              <a:solidFill>
                <a:schemeClr val="bg1"/>
              </a:solidFill>
              <a:latin typeface="Raleway"/>
              <a:ea typeface="Raleway"/>
              <a:cs typeface="Raleway"/>
            </a:rPr>
            <a:t> млрд рублей</a:t>
          </a:r>
        </a:p>
      </dsp:txBody>
      <dsp:txXfrm>
        <a:off x="3967043" y="441097"/>
        <a:ext cx="1532478" cy="1411212"/>
      </dsp:txXfrm>
    </dsp:sp>
    <dsp:sp modelId="{609A8EBB-6F79-4241-8C64-78B305E69B1B}">
      <dsp:nvSpPr>
        <dsp:cNvPr id="0" name=""/>
        <dsp:cNvSpPr/>
      </dsp:nvSpPr>
      <dsp:spPr>
        <a:xfrm rot="1517386">
          <a:off x="5790685" y="1775584"/>
          <a:ext cx="547245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547245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A40DD64-1139-B44F-91DE-2A3A2DF03426}">
      <dsp:nvSpPr>
        <dsp:cNvPr id="0" name=""/>
        <dsp:cNvSpPr/>
      </dsp:nvSpPr>
      <dsp:spPr>
        <a:xfrm>
          <a:off x="6311706" y="1393285"/>
          <a:ext cx="2253523" cy="206312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0" i="0" u="none" strike="noStrike" kern="1200" cap="none" dirty="0">
              <a:solidFill>
                <a:schemeClr val="bg1"/>
              </a:solidFill>
              <a:latin typeface="Raleway"/>
              <a:ea typeface="Raleway"/>
              <a:cs typeface="Raleway"/>
            </a:rPr>
            <a:t>Федеральный бюджет</a:t>
          </a:r>
        </a:p>
      </dsp:txBody>
      <dsp:txXfrm>
        <a:off x="6641727" y="1695422"/>
        <a:ext cx="1593481" cy="1458848"/>
      </dsp:txXfrm>
    </dsp:sp>
    <dsp:sp modelId="{224D3BD2-51D0-CD4E-BC9D-15123A60A119}">
      <dsp:nvSpPr>
        <dsp:cNvPr id="0" name=""/>
        <dsp:cNvSpPr/>
      </dsp:nvSpPr>
      <dsp:spPr>
        <a:xfrm rot="5399981">
          <a:off x="4705260" y="2172610"/>
          <a:ext cx="56057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56057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BBF66F7-ED98-C24E-A2BF-C8DAC12A9C29}">
      <dsp:nvSpPr>
        <dsp:cNvPr id="0" name=""/>
        <dsp:cNvSpPr/>
      </dsp:nvSpPr>
      <dsp:spPr>
        <a:xfrm>
          <a:off x="3644557" y="2200639"/>
          <a:ext cx="2177475" cy="199242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0" i="0" u="none" strike="noStrike" kern="1200" cap="none" dirty="0">
              <a:solidFill>
                <a:schemeClr val="bg1"/>
              </a:solidFill>
              <a:latin typeface="Raleway"/>
              <a:ea typeface="Raleway"/>
              <a:cs typeface="Raleway"/>
              <a:sym typeface="Raleway"/>
            </a:rPr>
            <a:t>Городской бюджет</a:t>
          </a:r>
        </a:p>
      </dsp:txBody>
      <dsp:txXfrm>
        <a:off x="3963441" y="2492423"/>
        <a:ext cx="1539707" cy="1408857"/>
      </dsp:txXfrm>
    </dsp:sp>
    <dsp:sp modelId="{6DE968A3-17E1-9841-B46A-086BE1C8ECA9}">
      <dsp:nvSpPr>
        <dsp:cNvPr id="0" name=""/>
        <dsp:cNvSpPr/>
      </dsp:nvSpPr>
      <dsp:spPr>
        <a:xfrm rot="9336646">
          <a:off x="3042985" y="1769120"/>
          <a:ext cx="635005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635005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CE434D9-A27C-7C42-8D16-A1926BB683E3}">
      <dsp:nvSpPr>
        <dsp:cNvPr id="0" name=""/>
        <dsp:cNvSpPr/>
      </dsp:nvSpPr>
      <dsp:spPr>
        <a:xfrm>
          <a:off x="894702" y="1367853"/>
          <a:ext cx="2176616" cy="205161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0" i="0" u="none" strike="noStrike" kern="1200" cap="none" dirty="0">
              <a:solidFill>
                <a:schemeClr val="bg1"/>
              </a:solidFill>
              <a:latin typeface="Raleway"/>
              <a:ea typeface="Raleway"/>
              <a:cs typeface="Raleway"/>
            </a:rPr>
            <a:t>Окружной бюджет</a:t>
          </a:r>
        </a:p>
      </dsp:txBody>
      <dsp:txXfrm>
        <a:off x="1213460" y="1668304"/>
        <a:ext cx="1539100" cy="145070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" name="Google Shape;47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35ed75ccf_0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35ed75ccf_0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532837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35ed75ccf_0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35ed75ccf_0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048870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35ed75ccf_0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35ed75ccf_0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379207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926595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35ed75ccf_0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35ed75ccf_0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514556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35ed75ccf_0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35ed75ccf_0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861136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35ed75ccf_0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35ed75ccf_0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44340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35ed75ccf_0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35ed75ccf_0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0876361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7734374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554023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5056154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35ed75ccf_0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35ed75ccf_0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0656915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35ed75ccf_0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35ed75ccf_0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4587174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35ed75ccf_0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35ed75ccf_0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3474445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0335314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5493920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35ed75ccf_0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35ed75ccf_0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6229740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35ed75ccf_0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35ed75ccf_0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1850186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7318007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3496546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35f391192_0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35f391192_0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213605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0635927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" name="Google Shape;47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832136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35ed75ccf_0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35ed75ccf_0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974638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098064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35ed75ccf_0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35ed75ccf_0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768883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solidFill>
          <a:srgbClr val="1D1D1B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3373200" y="1373150"/>
            <a:ext cx="2397300" cy="2397300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3457500" y="1457250"/>
            <a:ext cx="2229000" cy="22290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bg>
      <p:bgPr>
        <a:solidFill>
          <a:srgbClr val="1D1D1B"/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 txBox="1">
            <a:spLocks noGrp="1"/>
          </p:cNvSpPr>
          <p:nvPr>
            <p:ph type="ctrTitle"/>
          </p:nvPr>
        </p:nvSpPr>
        <p:spPr>
          <a:xfrm>
            <a:off x="925200" y="925200"/>
            <a:ext cx="7293300" cy="3293100"/>
          </a:xfrm>
          <a:prstGeom prst="rect">
            <a:avLst/>
          </a:prstGeom>
          <a:solidFill>
            <a:srgbClr val="00010A">
              <a:alpha val="40770"/>
            </a:srgbClr>
          </a:solidFill>
        </p:spPr>
        <p:txBody>
          <a:bodyPr spcFirstLastPara="1" wrap="square" lIns="91425" tIns="91425" rIns="91425" bIns="91425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>
            <a:off x="3453950" y="2763850"/>
            <a:ext cx="22362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rgbClr val="1D1D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title"/>
          </p:nvPr>
        </p:nvSpPr>
        <p:spPr>
          <a:xfrm>
            <a:off x="5283650" y="205975"/>
            <a:ext cx="31488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1"/>
          </p:nvPr>
        </p:nvSpPr>
        <p:spPr>
          <a:xfrm>
            <a:off x="5001600" y="1425025"/>
            <a:ext cx="3712800" cy="3329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>
              <a:spcBef>
                <a:spcPts val="600"/>
              </a:spcBef>
              <a:spcAft>
                <a:spcPts val="0"/>
              </a:spcAft>
              <a:buSzPts val="1300"/>
              <a:buFont typeface="Raleway"/>
              <a:buChar char="▫"/>
              <a:defRPr>
                <a:latin typeface="Raleway"/>
                <a:ea typeface="Raleway"/>
                <a:cs typeface="Raleway"/>
                <a:sym typeface="Raleway"/>
              </a:defRPr>
            </a:lvl1pPr>
            <a:lvl2pPr marL="914400" lvl="1" indent="-311150">
              <a:spcBef>
                <a:spcPts val="0"/>
              </a:spcBef>
              <a:spcAft>
                <a:spcPts val="0"/>
              </a:spcAft>
              <a:buSzPts val="1300"/>
              <a:buFont typeface="Raleway"/>
              <a:buChar char="▫"/>
              <a:defRPr>
                <a:latin typeface="Raleway"/>
                <a:ea typeface="Raleway"/>
                <a:cs typeface="Raleway"/>
                <a:sym typeface="Raleway"/>
              </a:defRPr>
            </a:lvl2pPr>
            <a:lvl3pPr marL="1371600" lvl="2" indent="-311150">
              <a:spcBef>
                <a:spcPts val="0"/>
              </a:spcBef>
              <a:spcAft>
                <a:spcPts val="0"/>
              </a:spcAft>
              <a:buSzPts val="1300"/>
              <a:buFont typeface="Raleway"/>
              <a:buChar char="▫"/>
              <a:defRPr>
                <a:latin typeface="Raleway"/>
                <a:ea typeface="Raleway"/>
                <a:cs typeface="Raleway"/>
                <a:sym typeface="Raleway"/>
              </a:defRPr>
            </a:lvl3pPr>
            <a:lvl4pPr marL="1828800" lvl="3" indent="-311150">
              <a:spcBef>
                <a:spcPts val="0"/>
              </a:spcBef>
              <a:spcAft>
                <a:spcPts val="0"/>
              </a:spcAft>
              <a:buSzPts val="1300"/>
              <a:buFont typeface="Raleway"/>
              <a:buChar char="▫"/>
              <a:defRPr>
                <a:latin typeface="Raleway"/>
                <a:ea typeface="Raleway"/>
                <a:cs typeface="Raleway"/>
                <a:sym typeface="Raleway"/>
              </a:defRPr>
            </a:lvl4pPr>
            <a:lvl5pPr marL="2286000" lvl="4" indent="-311150">
              <a:spcBef>
                <a:spcPts val="0"/>
              </a:spcBef>
              <a:spcAft>
                <a:spcPts val="0"/>
              </a:spcAft>
              <a:buSzPts val="1300"/>
              <a:buFont typeface="Raleway"/>
              <a:buChar char="▫"/>
              <a:defRPr>
                <a:latin typeface="Raleway"/>
                <a:ea typeface="Raleway"/>
                <a:cs typeface="Raleway"/>
                <a:sym typeface="Raleway"/>
              </a:defRPr>
            </a:lvl5pPr>
            <a:lvl6pPr marL="2743200" lvl="5" indent="-311150">
              <a:spcBef>
                <a:spcPts val="0"/>
              </a:spcBef>
              <a:spcAft>
                <a:spcPts val="0"/>
              </a:spcAft>
              <a:buSzPts val="1300"/>
              <a:buFont typeface="Raleway"/>
              <a:buChar char="▫"/>
              <a:defRPr>
                <a:latin typeface="Raleway"/>
                <a:ea typeface="Raleway"/>
                <a:cs typeface="Raleway"/>
                <a:sym typeface="Raleway"/>
              </a:defRPr>
            </a:lvl6pPr>
            <a:lvl7pPr marL="3200400" lvl="6" indent="-311150">
              <a:spcBef>
                <a:spcPts val="0"/>
              </a:spcBef>
              <a:spcAft>
                <a:spcPts val="0"/>
              </a:spcAft>
              <a:buSzPts val="1300"/>
              <a:buFont typeface="Raleway"/>
              <a:buChar char="▫"/>
              <a:defRPr>
                <a:latin typeface="Raleway"/>
                <a:ea typeface="Raleway"/>
                <a:cs typeface="Raleway"/>
                <a:sym typeface="Raleway"/>
              </a:defRPr>
            </a:lvl7pPr>
            <a:lvl8pPr marL="3657600" lvl="7" indent="-311150">
              <a:spcBef>
                <a:spcPts val="0"/>
              </a:spcBef>
              <a:spcAft>
                <a:spcPts val="0"/>
              </a:spcAft>
              <a:buSzPts val="1300"/>
              <a:buFont typeface="Raleway"/>
              <a:buChar char="▫"/>
              <a:defRPr>
                <a:latin typeface="Raleway"/>
                <a:ea typeface="Raleway"/>
                <a:cs typeface="Raleway"/>
                <a:sym typeface="Raleway"/>
              </a:defRPr>
            </a:lvl8pPr>
            <a:lvl9pPr marL="4114800" lvl="8" indent="-311150">
              <a:spcBef>
                <a:spcPts val="0"/>
              </a:spcBef>
              <a:spcAft>
                <a:spcPts val="0"/>
              </a:spcAft>
              <a:buSzPts val="1300"/>
              <a:buFont typeface="Raleway"/>
              <a:buChar char="▫"/>
              <a:defRPr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88150" y="1194900"/>
            <a:ext cx="2195700" cy="2753700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latin typeface="Vidaloka"/>
                <a:ea typeface="Vidaloka"/>
                <a:cs typeface="Vidaloka"/>
                <a:sym typeface="Vidaloka"/>
              </a:defRPr>
            </a:lvl1pPr>
            <a:lvl2pPr lvl="1">
              <a:buNone/>
              <a:defRPr>
                <a:latin typeface="Vidaloka"/>
                <a:ea typeface="Vidaloka"/>
                <a:cs typeface="Vidaloka"/>
                <a:sym typeface="Vidaloka"/>
              </a:defRPr>
            </a:lvl2pPr>
            <a:lvl3pPr lvl="2">
              <a:buNone/>
              <a:defRPr>
                <a:latin typeface="Vidaloka"/>
                <a:ea typeface="Vidaloka"/>
                <a:cs typeface="Vidaloka"/>
                <a:sym typeface="Vidaloka"/>
              </a:defRPr>
            </a:lvl3pPr>
            <a:lvl4pPr lvl="3">
              <a:buNone/>
              <a:defRPr>
                <a:latin typeface="Vidaloka"/>
                <a:ea typeface="Vidaloka"/>
                <a:cs typeface="Vidaloka"/>
                <a:sym typeface="Vidaloka"/>
              </a:defRPr>
            </a:lvl4pPr>
            <a:lvl5pPr lvl="4">
              <a:buNone/>
              <a:defRPr>
                <a:latin typeface="Vidaloka"/>
                <a:ea typeface="Vidaloka"/>
                <a:cs typeface="Vidaloka"/>
                <a:sym typeface="Vidaloka"/>
              </a:defRPr>
            </a:lvl5pPr>
            <a:lvl6pPr lvl="5">
              <a:buNone/>
              <a:defRPr>
                <a:latin typeface="Vidaloka"/>
                <a:ea typeface="Vidaloka"/>
                <a:cs typeface="Vidaloka"/>
                <a:sym typeface="Vidaloka"/>
              </a:defRPr>
            </a:lvl6pPr>
            <a:lvl7pPr lvl="6">
              <a:buNone/>
              <a:defRPr>
                <a:latin typeface="Vidaloka"/>
                <a:ea typeface="Vidaloka"/>
                <a:cs typeface="Vidaloka"/>
                <a:sym typeface="Vidaloka"/>
              </a:defRPr>
            </a:lvl7pPr>
            <a:lvl8pPr lvl="7">
              <a:buNone/>
              <a:defRPr>
                <a:latin typeface="Vidaloka"/>
                <a:ea typeface="Vidaloka"/>
                <a:cs typeface="Vidaloka"/>
                <a:sym typeface="Vidaloka"/>
              </a:defRPr>
            </a:lvl8pPr>
            <a:lvl9pPr lvl="8">
              <a:buNone/>
              <a:defRPr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title"/>
          </p:nvPr>
        </p:nvSpPr>
        <p:spPr>
          <a:xfrm>
            <a:off x="5283650" y="205975"/>
            <a:ext cx="31488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6"/>
          <p:cNvSpPr txBox="1">
            <a:spLocks noGrp="1"/>
          </p:cNvSpPr>
          <p:nvPr>
            <p:ph type="body" idx="1"/>
          </p:nvPr>
        </p:nvSpPr>
        <p:spPr>
          <a:xfrm>
            <a:off x="4980050" y="1349425"/>
            <a:ext cx="1799100" cy="26043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>
              <a:spcBef>
                <a:spcPts val="600"/>
              </a:spcBef>
              <a:spcAft>
                <a:spcPts val="0"/>
              </a:spcAft>
              <a:buSzPts val="1200"/>
              <a:buChar char="▫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▫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▫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▫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▫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▫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▫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▫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▫"/>
              <a:defRPr sz="1200"/>
            </a:lvl9pPr>
          </a:lstStyle>
          <a:p>
            <a:endParaRPr/>
          </a:p>
        </p:txBody>
      </p:sp>
      <p:sp>
        <p:nvSpPr>
          <p:cNvPr id="29" name="Google Shape;29;p6"/>
          <p:cNvSpPr txBox="1">
            <a:spLocks noGrp="1"/>
          </p:cNvSpPr>
          <p:nvPr>
            <p:ph type="body" idx="2"/>
          </p:nvPr>
        </p:nvSpPr>
        <p:spPr>
          <a:xfrm>
            <a:off x="6887597" y="1349425"/>
            <a:ext cx="1799100" cy="26043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>
              <a:spcBef>
                <a:spcPts val="600"/>
              </a:spcBef>
              <a:spcAft>
                <a:spcPts val="0"/>
              </a:spcAft>
              <a:buSzPts val="1200"/>
              <a:buChar char="▫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▫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▫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▫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▫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▫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▫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▫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▫"/>
              <a:defRPr sz="1200"/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sldNum" idx="12"/>
          </p:nvPr>
        </p:nvSpPr>
        <p:spPr>
          <a:xfrm>
            <a:off x="1188150" y="1194900"/>
            <a:ext cx="2195700" cy="275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7"/>
          <p:cNvSpPr txBox="1">
            <a:spLocks noGrp="1"/>
          </p:cNvSpPr>
          <p:nvPr>
            <p:ph type="title"/>
          </p:nvPr>
        </p:nvSpPr>
        <p:spPr>
          <a:xfrm>
            <a:off x="5283650" y="205975"/>
            <a:ext cx="31488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sldNum" idx="12"/>
          </p:nvPr>
        </p:nvSpPr>
        <p:spPr>
          <a:xfrm>
            <a:off x="1188150" y="1194900"/>
            <a:ext cx="2195700" cy="275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dark" type="blank">
  <p:cSld name="BLANK">
    <p:bg>
      <p:bgPr>
        <a:solidFill>
          <a:srgbClr val="1D1D1B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9"/>
          <p:cNvSpPr/>
          <p:nvPr/>
        </p:nvSpPr>
        <p:spPr>
          <a:xfrm>
            <a:off x="1188450" y="1194900"/>
            <a:ext cx="6767100" cy="2753700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9"/>
          <p:cNvSpPr txBox="1">
            <a:spLocks noGrp="1"/>
          </p:cNvSpPr>
          <p:nvPr>
            <p:ph type="sldNum" idx="12"/>
          </p:nvPr>
        </p:nvSpPr>
        <p:spPr>
          <a:xfrm>
            <a:off x="1188150" y="3948600"/>
            <a:ext cx="6767100" cy="119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5283650" y="205975"/>
            <a:ext cx="31488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D1D1B"/>
              </a:buClr>
              <a:buSzPts val="1400"/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D1D1B"/>
              </a:buClr>
              <a:buSzPts val="1400"/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D1D1B"/>
              </a:buClr>
              <a:buSzPts val="1400"/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D1D1B"/>
              </a:buClr>
              <a:buSzPts val="1400"/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D1D1B"/>
              </a:buClr>
              <a:buSzPts val="1400"/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D1D1B"/>
              </a:buClr>
              <a:buSzPts val="1400"/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D1D1B"/>
              </a:buClr>
              <a:buSzPts val="1400"/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D1D1B"/>
              </a:buClr>
              <a:buSzPts val="1400"/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D1D1B"/>
              </a:buClr>
              <a:buSzPts val="1400"/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5001600" y="1425025"/>
            <a:ext cx="3712800" cy="33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115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lvl="1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lvl="2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lvl="3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lvl="4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lvl="5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lvl="6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lvl="7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lvl="8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88150" y="1194900"/>
            <a:ext cx="2195700" cy="2753700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 sz="6000">
                <a:solidFill>
                  <a:srgbClr val="FFFFFF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buNone/>
              <a:defRPr sz="6000">
                <a:solidFill>
                  <a:srgbClr val="FFFFFF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algn="ctr" rtl="0">
              <a:buNone/>
              <a:defRPr sz="6000">
                <a:solidFill>
                  <a:srgbClr val="FFFFFF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algn="ctr" rtl="0">
              <a:buNone/>
              <a:defRPr sz="6000">
                <a:solidFill>
                  <a:srgbClr val="FFFFFF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algn="ctr" rtl="0">
              <a:buNone/>
              <a:defRPr sz="6000">
                <a:solidFill>
                  <a:srgbClr val="FFFFFF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algn="ctr" rtl="0">
              <a:buNone/>
              <a:defRPr sz="6000">
                <a:solidFill>
                  <a:srgbClr val="FFFFFF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algn="ctr" rtl="0">
              <a:buNone/>
              <a:defRPr sz="6000">
                <a:solidFill>
                  <a:srgbClr val="FFFFFF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algn="ctr" rtl="0">
              <a:buNone/>
              <a:defRPr sz="6000">
                <a:solidFill>
                  <a:srgbClr val="FFFFFF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algn="ctr" rtl="0">
              <a:buNone/>
              <a:defRPr sz="6000">
                <a:solidFill>
                  <a:srgbClr val="FFFFFF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2" r:id="rId4"/>
    <p:sldLayoutId id="2147483653" r:id="rId5"/>
    <p:sldLayoutId id="2147483655" r:id="rId6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5.tif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jpg"/><Relationship Id="rId4" Type="http://schemas.openxmlformats.org/officeDocument/2006/relationships/image" Target="../media/image14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17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jpg"/><Relationship Id="rId4" Type="http://schemas.openxmlformats.org/officeDocument/2006/relationships/image" Target="../media/image19.tif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tiff"/><Relationship Id="rId4" Type="http://schemas.openxmlformats.org/officeDocument/2006/relationships/image" Target="../media/image2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3.tif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jp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jp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png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65;p13">
            <a:extLst>
              <a:ext uri="{FF2B5EF4-FFF2-40B4-BE49-F238E27FC236}">
                <a16:creationId xmlns:a16="http://schemas.microsoft.com/office/drawing/2014/main" id="{F5974560-98DC-6845-8C66-C9EDF635B4A3}"/>
              </a:ext>
            </a:extLst>
          </p:cNvPr>
          <p:cNvSpPr txBox="1">
            <a:spLocks/>
          </p:cNvSpPr>
          <p:nvPr/>
        </p:nvSpPr>
        <p:spPr>
          <a:xfrm>
            <a:off x="1200150" y="1211580"/>
            <a:ext cx="6743700" cy="272034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115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marR="0" lvl="1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marR="0" lvl="6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marR="0" lvl="7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marR="0" lvl="8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marL="0" indent="0" algn="ctr">
              <a:spcBef>
                <a:spcPts val="0"/>
              </a:spcBef>
              <a:buFont typeface="Raleway"/>
              <a:buNone/>
            </a:pPr>
            <a:r>
              <a:rPr lang="ru-RU" sz="2800" b="1">
                <a:solidFill>
                  <a:srgbClr val="FFFFFF"/>
                </a:solidFill>
                <a:latin typeface="Montserrat"/>
                <a:sym typeface="Montserrat"/>
              </a:rPr>
              <a:t>Итоги работы за 2018 год</a:t>
            </a:r>
            <a:endParaRPr lang="ru-RU" sz="2800" b="1" dirty="0">
              <a:solidFill>
                <a:srgbClr val="FFFFFF"/>
              </a:solidFill>
              <a:latin typeface="Montserrat"/>
              <a:sym typeface="Montserrat"/>
            </a:endParaRPr>
          </a:p>
        </p:txBody>
      </p:sp>
      <p:sp>
        <p:nvSpPr>
          <p:cNvPr id="49" name="Google Shape;49;p11"/>
          <p:cNvSpPr txBox="1">
            <a:spLocks noGrp="1"/>
          </p:cNvSpPr>
          <p:nvPr>
            <p:ph type="ctrTitle"/>
          </p:nvPr>
        </p:nvSpPr>
        <p:spPr>
          <a:xfrm>
            <a:off x="1200150" y="1211580"/>
            <a:ext cx="6743700" cy="2720340"/>
          </a:xfrm>
          <a:prstGeom prst="rect">
            <a:avLst/>
          </a:prstGeom>
          <a:solidFill>
            <a:schemeClr val="bg1"/>
          </a:solidFill>
          <a:ln w="25400">
            <a:solidFill>
              <a:srgbClr val="1F4689"/>
            </a:solidFill>
          </a:ln>
          <a:effectLst>
            <a:outerShdw sx="1000" sy="1000" algn="ctr" rotWithShape="0">
              <a:srgbClr val="000000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>
                <a:ln>
                  <a:solidFill>
                    <a:srgbClr val="1F4689">
                      <a:alpha val="92000"/>
                    </a:srgbClr>
                  </a:solidFill>
                </a:ln>
                <a:solidFill>
                  <a:srgbClr val="1F4689">
                    <a:alpha val="97000"/>
                  </a:srgbClr>
                </a:solidFill>
                <a:effectLst>
                  <a:outerShdw blurRad="50800" dist="50800" dir="2220000" algn="ctr" rotWithShape="0">
                    <a:srgbClr val="000000">
                      <a:alpha val="21000"/>
                    </a:srgbClr>
                  </a:outerShdw>
                </a:effectLst>
              </a:rPr>
              <a:t>Пресс-конференция</a:t>
            </a:r>
            <a:br>
              <a:rPr lang="ru-RU" sz="2800" dirty="0">
                <a:ln>
                  <a:solidFill>
                    <a:srgbClr val="1F4689">
                      <a:alpha val="92000"/>
                    </a:srgbClr>
                  </a:solidFill>
                </a:ln>
                <a:solidFill>
                  <a:srgbClr val="1F4689">
                    <a:alpha val="97000"/>
                  </a:srgbClr>
                </a:solidFill>
                <a:effectLst>
                  <a:outerShdw blurRad="50800" dist="50800" dir="2220000" algn="ctr" rotWithShape="0">
                    <a:srgbClr val="000000">
                      <a:alpha val="21000"/>
                    </a:srgbClr>
                  </a:outerShdw>
                </a:effectLst>
              </a:rPr>
            </a:br>
            <a:r>
              <a:rPr lang="ru-RU" sz="2800" dirty="0">
                <a:ln>
                  <a:solidFill>
                    <a:srgbClr val="1F4689">
                      <a:alpha val="92000"/>
                    </a:srgbClr>
                  </a:solidFill>
                </a:ln>
                <a:solidFill>
                  <a:srgbClr val="1F4689">
                    <a:alpha val="97000"/>
                  </a:srgbClr>
                </a:solidFill>
                <a:effectLst>
                  <a:outerShdw blurRad="50800" dist="50800" dir="2220000" algn="ctr" rotWithShape="0">
                    <a:srgbClr val="000000">
                      <a:alpha val="21000"/>
                    </a:srgbClr>
                  </a:outerShdw>
                </a:effectLst>
              </a:rPr>
              <a:t>Главы города Сургута</a:t>
            </a:r>
            <a:br>
              <a:rPr lang="ru-RU" sz="2800" dirty="0">
                <a:ln>
                  <a:solidFill>
                    <a:srgbClr val="1F4689">
                      <a:alpha val="92000"/>
                    </a:srgbClr>
                  </a:solidFill>
                </a:ln>
                <a:solidFill>
                  <a:srgbClr val="1F4689">
                    <a:alpha val="97000"/>
                  </a:srgbClr>
                </a:solidFill>
                <a:effectLst>
                  <a:outerShdw blurRad="50800" dist="50800" dir="2220000" algn="ctr" rotWithShape="0">
                    <a:srgbClr val="000000">
                      <a:alpha val="21000"/>
                    </a:srgbClr>
                  </a:outerShdw>
                </a:effectLst>
              </a:rPr>
            </a:br>
            <a:r>
              <a:rPr lang="ru-RU" sz="2800" dirty="0">
                <a:ln>
                  <a:solidFill>
                    <a:srgbClr val="1F4689">
                      <a:alpha val="92000"/>
                    </a:srgbClr>
                  </a:solidFill>
                </a:ln>
                <a:solidFill>
                  <a:srgbClr val="1F4689">
                    <a:alpha val="97000"/>
                  </a:srgbClr>
                </a:solidFill>
                <a:effectLst>
                  <a:outerShdw blurRad="50800" dist="50800" dir="2220000" algn="ctr" rotWithShape="0">
                    <a:srgbClr val="000000">
                      <a:alpha val="21000"/>
                    </a:srgbClr>
                  </a:outerShdw>
                </a:effectLst>
              </a:rPr>
              <a:t>2018</a:t>
            </a:r>
            <a:endParaRPr sz="2800" dirty="0">
              <a:ln>
                <a:solidFill>
                  <a:srgbClr val="1F4689">
                    <a:alpha val="92000"/>
                  </a:srgbClr>
                </a:solidFill>
              </a:ln>
              <a:solidFill>
                <a:srgbClr val="1F4689">
                  <a:alpha val="97000"/>
                </a:srgbClr>
              </a:solidFill>
              <a:effectLst>
                <a:outerShdw blurRad="50800" dist="50800" dir="2220000" algn="ctr" rotWithShape="0">
                  <a:srgbClr val="000000">
                    <a:alpha val="21000"/>
                  </a:srgbClr>
                </a:outerShdw>
              </a:effectLst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DD59902-A97E-7949-A753-1F8B8F66E0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530" y="3654780"/>
            <a:ext cx="1001040" cy="100104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5BC5D45-24D2-3D4F-A67D-68AFCDFE90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4820" y="1211580"/>
            <a:ext cx="1001040" cy="1001040"/>
          </a:xfrm>
          <a:prstGeom prst="rect">
            <a:avLst/>
          </a:prstGeom>
        </p:spPr>
      </p:pic>
      <p:sp>
        <p:nvSpPr>
          <p:cNvPr id="5" name="Овал 4">
            <a:extLst>
              <a:ext uri="{FF2B5EF4-FFF2-40B4-BE49-F238E27FC236}">
                <a16:creationId xmlns:a16="http://schemas.microsoft.com/office/drawing/2014/main" id="{435FB20C-F04F-4945-B382-871828A8B87E}"/>
              </a:ext>
            </a:extLst>
          </p:cNvPr>
          <p:cNvSpPr/>
          <p:nvPr/>
        </p:nvSpPr>
        <p:spPr>
          <a:xfrm>
            <a:off x="3927781" y="487680"/>
            <a:ext cx="1288437" cy="126353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86B147A-4332-D347-BA2A-F3A196A2AF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44332" y="682580"/>
            <a:ext cx="855334" cy="10295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4"/>
          <p:cNvSpPr txBox="1">
            <a:spLocks noGrp="1"/>
          </p:cNvSpPr>
          <p:nvPr>
            <p:ph type="ctrTitle" idx="4294967295"/>
          </p:nvPr>
        </p:nvSpPr>
        <p:spPr>
          <a:xfrm>
            <a:off x="1188450" y="1735750"/>
            <a:ext cx="67671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ru-RU" sz="4800" dirty="0"/>
              <a:t>536 млн рублей</a:t>
            </a:r>
          </a:p>
        </p:txBody>
      </p:sp>
      <p:sp>
        <p:nvSpPr>
          <p:cNvPr id="168" name="Google Shape;168;p24"/>
          <p:cNvSpPr txBox="1">
            <a:spLocks noGrp="1"/>
          </p:cNvSpPr>
          <p:nvPr>
            <p:ph type="subTitle" idx="4294967295"/>
          </p:nvPr>
        </p:nvSpPr>
        <p:spPr>
          <a:xfrm>
            <a:off x="1273111" y="2637275"/>
            <a:ext cx="67671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buNone/>
            </a:pPr>
            <a:r>
              <a:rPr lang="ru-RU" sz="1800" dirty="0">
                <a:solidFill>
                  <a:schemeClr val="tx1"/>
                </a:solidFill>
              </a:rPr>
              <a:t>затрачено на ремонт дорог и улиц города</a:t>
            </a:r>
          </a:p>
        </p:txBody>
      </p:sp>
      <p:sp>
        <p:nvSpPr>
          <p:cNvPr id="169" name="Google Shape;169;p24"/>
          <p:cNvSpPr txBox="1">
            <a:spLocks noGrp="1"/>
          </p:cNvSpPr>
          <p:nvPr>
            <p:ph type="sldNum" idx="12"/>
          </p:nvPr>
        </p:nvSpPr>
        <p:spPr>
          <a:xfrm>
            <a:off x="1188150" y="3948600"/>
            <a:ext cx="6767100" cy="119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 dirty="0"/>
          </a:p>
        </p:txBody>
      </p:sp>
      <p:grpSp>
        <p:nvGrpSpPr>
          <p:cNvPr id="170" name="Google Shape;170;p24"/>
          <p:cNvGrpSpPr/>
          <p:nvPr/>
        </p:nvGrpSpPr>
        <p:grpSpPr>
          <a:xfrm>
            <a:off x="4386944" y="470463"/>
            <a:ext cx="369526" cy="268183"/>
            <a:chOff x="3932350" y="3714775"/>
            <a:chExt cx="439650" cy="319075"/>
          </a:xfrm>
        </p:grpSpPr>
        <p:sp>
          <p:nvSpPr>
            <p:cNvPr id="171" name="Google Shape;171;p24"/>
            <p:cNvSpPr/>
            <p:nvPr/>
          </p:nvSpPr>
          <p:spPr>
            <a:xfrm>
              <a:off x="3932350" y="3714775"/>
              <a:ext cx="439650" cy="319075"/>
            </a:xfrm>
            <a:custGeom>
              <a:avLst/>
              <a:gdLst/>
              <a:ahLst/>
              <a:cxnLst/>
              <a:rect l="l" t="t" r="r" b="b"/>
              <a:pathLst>
                <a:path w="17586" h="12763" fill="none" extrusionOk="0">
                  <a:moveTo>
                    <a:pt x="1" y="1"/>
                  </a:moveTo>
                  <a:lnTo>
                    <a:pt x="1" y="12276"/>
                  </a:lnTo>
                  <a:lnTo>
                    <a:pt x="1" y="12276"/>
                  </a:lnTo>
                  <a:lnTo>
                    <a:pt x="1" y="12373"/>
                  </a:lnTo>
                  <a:lnTo>
                    <a:pt x="25" y="12471"/>
                  </a:lnTo>
                  <a:lnTo>
                    <a:pt x="74" y="12544"/>
                  </a:lnTo>
                  <a:lnTo>
                    <a:pt x="123" y="12617"/>
                  </a:lnTo>
                  <a:lnTo>
                    <a:pt x="196" y="12690"/>
                  </a:lnTo>
                  <a:lnTo>
                    <a:pt x="293" y="12714"/>
                  </a:lnTo>
                  <a:lnTo>
                    <a:pt x="366" y="12763"/>
                  </a:lnTo>
                  <a:lnTo>
                    <a:pt x="488" y="12763"/>
                  </a:lnTo>
                  <a:lnTo>
                    <a:pt x="17585" y="12763"/>
                  </a:lnTo>
                </a:path>
              </a:pathLst>
            </a:custGeom>
            <a:noFill/>
            <a:ln w="9525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172" name="Google Shape;172;p24"/>
            <p:cNvSpPr/>
            <p:nvPr/>
          </p:nvSpPr>
          <p:spPr>
            <a:xfrm>
              <a:off x="3970100" y="3862750"/>
              <a:ext cx="77350" cy="132750"/>
            </a:xfrm>
            <a:custGeom>
              <a:avLst/>
              <a:gdLst/>
              <a:ahLst/>
              <a:cxnLst/>
              <a:rect l="l" t="t" r="r" b="b"/>
              <a:pathLst>
                <a:path w="3094" h="5310" fill="none" extrusionOk="0">
                  <a:moveTo>
                    <a:pt x="3094" y="5309"/>
                  </a:moveTo>
                  <a:lnTo>
                    <a:pt x="3094" y="487"/>
                  </a:lnTo>
                  <a:lnTo>
                    <a:pt x="3094" y="487"/>
                  </a:lnTo>
                  <a:lnTo>
                    <a:pt x="3094" y="390"/>
                  </a:lnTo>
                  <a:lnTo>
                    <a:pt x="3070" y="292"/>
                  </a:lnTo>
                  <a:lnTo>
                    <a:pt x="3021" y="219"/>
                  </a:lnTo>
                  <a:lnTo>
                    <a:pt x="2948" y="146"/>
                  </a:lnTo>
                  <a:lnTo>
                    <a:pt x="2899" y="97"/>
                  </a:lnTo>
                  <a:lnTo>
                    <a:pt x="2802" y="49"/>
                  </a:lnTo>
                  <a:lnTo>
                    <a:pt x="2704" y="24"/>
                  </a:lnTo>
                  <a:lnTo>
                    <a:pt x="2607" y="0"/>
                  </a:lnTo>
                  <a:lnTo>
                    <a:pt x="488" y="0"/>
                  </a:lnTo>
                  <a:lnTo>
                    <a:pt x="488" y="0"/>
                  </a:lnTo>
                  <a:lnTo>
                    <a:pt x="391" y="24"/>
                  </a:lnTo>
                  <a:lnTo>
                    <a:pt x="293" y="49"/>
                  </a:lnTo>
                  <a:lnTo>
                    <a:pt x="220" y="97"/>
                  </a:lnTo>
                  <a:lnTo>
                    <a:pt x="147" y="146"/>
                  </a:lnTo>
                  <a:lnTo>
                    <a:pt x="74" y="219"/>
                  </a:lnTo>
                  <a:lnTo>
                    <a:pt x="50" y="292"/>
                  </a:lnTo>
                  <a:lnTo>
                    <a:pt x="1" y="390"/>
                  </a:lnTo>
                  <a:lnTo>
                    <a:pt x="1" y="487"/>
                  </a:lnTo>
                  <a:lnTo>
                    <a:pt x="1" y="5309"/>
                  </a:lnTo>
                  <a:lnTo>
                    <a:pt x="3094" y="5309"/>
                  </a:lnTo>
                  <a:close/>
                </a:path>
              </a:pathLst>
            </a:custGeom>
            <a:noFill/>
            <a:ln w="9525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173" name="Google Shape;173;p24"/>
            <p:cNvSpPr/>
            <p:nvPr/>
          </p:nvSpPr>
          <p:spPr>
            <a:xfrm>
              <a:off x="4278800" y="3862750"/>
              <a:ext cx="77350" cy="132750"/>
            </a:xfrm>
            <a:custGeom>
              <a:avLst/>
              <a:gdLst/>
              <a:ahLst/>
              <a:cxnLst/>
              <a:rect l="l" t="t" r="r" b="b"/>
              <a:pathLst>
                <a:path w="3094" h="5310" fill="none" extrusionOk="0">
                  <a:moveTo>
                    <a:pt x="3094" y="5309"/>
                  </a:moveTo>
                  <a:lnTo>
                    <a:pt x="3094" y="487"/>
                  </a:lnTo>
                  <a:lnTo>
                    <a:pt x="3094" y="487"/>
                  </a:lnTo>
                  <a:lnTo>
                    <a:pt x="3094" y="390"/>
                  </a:lnTo>
                  <a:lnTo>
                    <a:pt x="3070" y="292"/>
                  </a:lnTo>
                  <a:lnTo>
                    <a:pt x="3021" y="219"/>
                  </a:lnTo>
                  <a:lnTo>
                    <a:pt x="2948" y="146"/>
                  </a:lnTo>
                  <a:lnTo>
                    <a:pt x="2899" y="97"/>
                  </a:lnTo>
                  <a:lnTo>
                    <a:pt x="2802" y="49"/>
                  </a:lnTo>
                  <a:lnTo>
                    <a:pt x="2704" y="24"/>
                  </a:lnTo>
                  <a:lnTo>
                    <a:pt x="2607" y="0"/>
                  </a:lnTo>
                  <a:lnTo>
                    <a:pt x="488" y="0"/>
                  </a:lnTo>
                  <a:lnTo>
                    <a:pt x="488" y="0"/>
                  </a:lnTo>
                  <a:lnTo>
                    <a:pt x="390" y="24"/>
                  </a:lnTo>
                  <a:lnTo>
                    <a:pt x="293" y="49"/>
                  </a:lnTo>
                  <a:lnTo>
                    <a:pt x="220" y="97"/>
                  </a:lnTo>
                  <a:lnTo>
                    <a:pt x="147" y="146"/>
                  </a:lnTo>
                  <a:lnTo>
                    <a:pt x="74" y="219"/>
                  </a:lnTo>
                  <a:lnTo>
                    <a:pt x="50" y="292"/>
                  </a:lnTo>
                  <a:lnTo>
                    <a:pt x="1" y="390"/>
                  </a:lnTo>
                  <a:lnTo>
                    <a:pt x="1" y="487"/>
                  </a:lnTo>
                  <a:lnTo>
                    <a:pt x="1" y="5309"/>
                  </a:lnTo>
                  <a:lnTo>
                    <a:pt x="3094" y="5309"/>
                  </a:lnTo>
                  <a:close/>
                </a:path>
              </a:pathLst>
            </a:custGeom>
            <a:noFill/>
            <a:ln w="9525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174" name="Google Shape;174;p24"/>
            <p:cNvSpPr/>
            <p:nvPr/>
          </p:nvSpPr>
          <p:spPr>
            <a:xfrm>
              <a:off x="4073000" y="3716600"/>
              <a:ext cx="77350" cy="278900"/>
            </a:xfrm>
            <a:custGeom>
              <a:avLst/>
              <a:gdLst/>
              <a:ahLst/>
              <a:cxnLst/>
              <a:rect l="l" t="t" r="r" b="b"/>
              <a:pathLst>
                <a:path w="3094" h="11156" fill="none" extrusionOk="0">
                  <a:moveTo>
                    <a:pt x="3094" y="11155"/>
                  </a:moveTo>
                  <a:lnTo>
                    <a:pt x="3094" y="488"/>
                  </a:lnTo>
                  <a:lnTo>
                    <a:pt x="3094" y="488"/>
                  </a:lnTo>
                  <a:lnTo>
                    <a:pt x="3094" y="391"/>
                  </a:lnTo>
                  <a:lnTo>
                    <a:pt x="3070" y="293"/>
                  </a:lnTo>
                  <a:lnTo>
                    <a:pt x="3021" y="220"/>
                  </a:lnTo>
                  <a:lnTo>
                    <a:pt x="2948" y="147"/>
                  </a:lnTo>
                  <a:lnTo>
                    <a:pt x="2899" y="98"/>
                  </a:lnTo>
                  <a:lnTo>
                    <a:pt x="2802" y="50"/>
                  </a:lnTo>
                  <a:lnTo>
                    <a:pt x="2704" y="25"/>
                  </a:lnTo>
                  <a:lnTo>
                    <a:pt x="2607" y="1"/>
                  </a:lnTo>
                  <a:lnTo>
                    <a:pt x="488" y="1"/>
                  </a:lnTo>
                  <a:lnTo>
                    <a:pt x="488" y="1"/>
                  </a:lnTo>
                  <a:lnTo>
                    <a:pt x="391" y="25"/>
                  </a:lnTo>
                  <a:lnTo>
                    <a:pt x="293" y="50"/>
                  </a:lnTo>
                  <a:lnTo>
                    <a:pt x="220" y="98"/>
                  </a:lnTo>
                  <a:lnTo>
                    <a:pt x="147" y="147"/>
                  </a:lnTo>
                  <a:lnTo>
                    <a:pt x="74" y="220"/>
                  </a:lnTo>
                  <a:lnTo>
                    <a:pt x="50" y="293"/>
                  </a:lnTo>
                  <a:lnTo>
                    <a:pt x="1" y="391"/>
                  </a:lnTo>
                  <a:lnTo>
                    <a:pt x="1" y="488"/>
                  </a:lnTo>
                  <a:lnTo>
                    <a:pt x="1" y="11155"/>
                  </a:lnTo>
                  <a:lnTo>
                    <a:pt x="3094" y="11155"/>
                  </a:lnTo>
                  <a:close/>
                </a:path>
              </a:pathLst>
            </a:custGeom>
            <a:noFill/>
            <a:ln w="9525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175" name="Google Shape;175;p24"/>
            <p:cNvSpPr/>
            <p:nvPr/>
          </p:nvSpPr>
          <p:spPr>
            <a:xfrm>
              <a:off x="4175900" y="3787250"/>
              <a:ext cx="77350" cy="208250"/>
            </a:xfrm>
            <a:custGeom>
              <a:avLst/>
              <a:gdLst/>
              <a:ahLst/>
              <a:cxnLst/>
              <a:rect l="l" t="t" r="r" b="b"/>
              <a:pathLst>
                <a:path w="3094" h="8330" fill="none" extrusionOk="0">
                  <a:moveTo>
                    <a:pt x="3094" y="8329"/>
                  </a:moveTo>
                  <a:lnTo>
                    <a:pt x="3094" y="487"/>
                  </a:lnTo>
                  <a:lnTo>
                    <a:pt x="3094" y="487"/>
                  </a:lnTo>
                  <a:lnTo>
                    <a:pt x="3094" y="390"/>
                  </a:lnTo>
                  <a:lnTo>
                    <a:pt x="3070" y="292"/>
                  </a:lnTo>
                  <a:lnTo>
                    <a:pt x="3021" y="219"/>
                  </a:lnTo>
                  <a:lnTo>
                    <a:pt x="2948" y="146"/>
                  </a:lnTo>
                  <a:lnTo>
                    <a:pt x="2899" y="97"/>
                  </a:lnTo>
                  <a:lnTo>
                    <a:pt x="2802" y="49"/>
                  </a:lnTo>
                  <a:lnTo>
                    <a:pt x="2704" y="24"/>
                  </a:lnTo>
                  <a:lnTo>
                    <a:pt x="2607" y="0"/>
                  </a:lnTo>
                  <a:lnTo>
                    <a:pt x="488" y="0"/>
                  </a:lnTo>
                  <a:lnTo>
                    <a:pt x="488" y="0"/>
                  </a:lnTo>
                  <a:lnTo>
                    <a:pt x="391" y="24"/>
                  </a:lnTo>
                  <a:lnTo>
                    <a:pt x="293" y="49"/>
                  </a:lnTo>
                  <a:lnTo>
                    <a:pt x="220" y="97"/>
                  </a:lnTo>
                  <a:lnTo>
                    <a:pt x="147" y="146"/>
                  </a:lnTo>
                  <a:lnTo>
                    <a:pt x="74" y="219"/>
                  </a:lnTo>
                  <a:lnTo>
                    <a:pt x="50" y="292"/>
                  </a:lnTo>
                  <a:lnTo>
                    <a:pt x="1" y="390"/>
                  </a:lnTo>
                  <a:lnTo>
                    <a:pt x="1" y="487"/>
                  </a:lnTo>
                  <a:lnTo>
                    <a:pt x="1" y="8329"/>
                  </a:lnTo>
                  <a:lnTo>
                    <a:pt x="3094" y="8329"/>
                  </a:lnTo>
                  <a:close/>
                </a:path>
              </a:pathLst>
            </a:custGeom>
            <a:noFill/>
            <a:ln w="9525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</p:grpSp>
      <p:sp>
        <p:nvSpPr>
          <p:cNvPr id="12" name="Google Shape;79;p15">
            <a:extLst>
              <a:ext uri="{FF2B5EF4-FFF2-40B4-BE49-F238E27FC236}">
                <a16:creationId xmlns:a16="http://schemas.microsoft.com/office/drawing/2014/main" id="{A800366F-31EB-3042-9E6F-09637AA15AB0}"/>
              </a:ext>
            </a:extLst>
          </p:cNvPr>
          <p:cNvSpPr txBox="1">
            <a:spLocks/>
          </p:cNvSpPr>
          <p:nvPr/>
        </p:nvSpPr>
        <p:spPr>
          <a:xfrm>
            <a:off x="1041611" y="1500518"/>
            <a:ext cx="7338060" cy="2448082"/>
          </a:xfrm>
          <a:prstGeom prst="rect">
            <a:avLst/>
          </a:prstGeom>
          <a:noFill/>
          <a:ln w="9525" cap="flat" cmpd="sng">
            <a:solidFill>
              <a:schemeClr val="tx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0" b="0" i="0" u="none" strike="noStrike" cap="none">
                <a:solidFill>
                  <a:srgbClr val="FFFFFF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0" b="0" i="0" u="none" strike="noStrike" cap="none">
                <a:solidFill>
                  <a:srgbClr val="FFFFFF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0" b="0" i="0" u="none" strike="noStrike" cap="none">
                <a:solidFill>
                  <a:srgbClr val="FFFFFF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0" b="0" i="0" u="none" strike="noStrike" cap="none">
                <a:solidFill>
                  <a:srgbClr val="FFFFFF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0" b="0" i="0" u="none" strike="noStrike" cap="none">
                <a:solidFill>
                  <a:srgbClr val="FFFFFF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0" b="0" i="0" u="none" strike="noStrike" cap="none">
                <a:solidFill>
                  <a:srgbClr val="FFFFFF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0" b="0" i="0" u="none" strike="noStrike" cap="none">
                <a:solidFill>
                  <a:srgbClr val="FFFFFF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0" b="0" i="0" u="none" strike="noStrike" cap="none">
                <a:solidFill>
                  <a:srgbClr val="FFFFFF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0" b="0" i="0" u="none" strike="noStrike" cap="none">
                <a:solidFill>
                  <a:srgbClr val="FFFFFF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endParaRPr lang="en" dirty="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C5362C3-EFC7-FB4D-9D71-DB8360AD9B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7870" y="227453"/>
            <a:ext cx="523240" cy="629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912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4"/>
          <p:cNvSpPr txBox="1">
            <a:spLocks noGrp="1"/>
          </p:cNvSpPr>
          <p:nvPr>
            <p:ph type="subTitle" idx="4294967295"/>
          </p:nvPr>
        </p:nvSpPr>
        <p:spPr>
          <a:xfrm>
            <a:off x="615515" y="1323049"/>
            <a:ext cx="6767100" cy="37220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buNone/>
            </a:pPr>
            <a:r>
              <a:rPr lang="ru-RU" sz="1400" dirty="0">
                <a:solidFill>
                  <a:schemeClr val="tx1"/>
                </a:solidFill>
              </a:rPr>
              <a:t>1. Автодорога к поселку Финский</a:t>
            </a:r>
            <a:r>
              <a:rPr lang="en-US" sz="1400" dirty="0">
                <a:solidFill>
                  <a:schemeClr val="tx1"/>
                </a:solidFill>
              </a:rPr>
              <a:t>;</a:t>
            </a:r>
            <a:r>
              <a:rPr lang="ru-RU" sz="14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69" name="Google Shape;169;p24"/>
          <p:cNvSpPr txBox="1">
            <a:spLocks noGrp="1"/>
          </p:cNvSpPr>
          <p:nvPr>
            <p:ph type="sldNum" idx="12"/>
          </p:nvPr>
        </p:nvSpPr>
        <p:spPr>
          <a:xfrm>
            <a:off x="1188150" y="3936074"/>
            <a:ext cx="6767100" cy="119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400"/>
              <a:t>11</a:t>
            </a:fld>
            <a:endParaRPr sz="1400" dirty="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C5362C3-EFC7-FB4D-9D71-DB8360AD9B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7870" y="227453"/>
            <a:ext cx="523240" cy="629796"/>
          </a:xfrm>
          <a:prstGeom prst="rect">
            <a:avLst/>
          </a:prstGeom>
        </p:spPr>
      </p:pic>
      <p:sp>
        <p:nvSpPr>
          <p:cNvPr id="44" name="Google Shape;168;p24">
            <a:extLst>
              <a:ext uri="{FF2B5EF4-FFF2-40B4-BE49-F238E27FC236}">
                <a16:creationId xmlns:a16="http://schemas.microsoft.com/office/drawing/2014/main" id="{47CA0C55-3C46-3247-A177-C4336F0700D2}"/>
              </a:ext>
            </a:extLst>
          </p:cNvPr>
          <p:cNvSpPr txBox="1">
            <a:spLocks/>
          </p:cNvSpPr>
          <p:nvPr/>
        </p:nvSpPr>
        <p:spPr>
          <a:xfrm>
            <a:off x="616655" y="1654015"/>
            <a:ext cx="7536084" cy="438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115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marR="0" lvl="1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marR="0" lvl="6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marR="0" lvl="7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marR="0" lvl="8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marL="0" indent="0">
              <a:buNone/>
            </a:pPr>
            <a:r>
              <a:rPr lang="ru-RU" sz="1400" dirty="0">
                <a:solidFill>
                  <a:schemeClr val="tx1"/>
                </a:solidFill>
              </a:rPr>
              <a:t>2. ул. Электротехническая (на участке от ж/д переезда до ул. </a:t>
            </a:r>
            <a:r>
              <a:rPr lang="ru-RU" sz="1400" dirty="0" err="1">
                <a:solidFill>
                  <a:schemeClr val="tx1"/>
                </a:solidFill>
              </a:rPr>
              <a:t>Энергостроителей</a:t>
            </a:r>
            <a:r>
              <a:rPr lang="ru-RU" sz="1400" dirty="0">
                <a:solidFill>
                  <a:schemeClr val="tx1"/>
                </a:solidFill>
              </a:rPr>
              <a:t>); </a:t>
            </a:r>
            <a:br>
              <a:rPr lang="ru-RU" sz="1400" dirty="0">
                <a:solidFill>
                  <a:schemeClr val="tx1"/>
                </a:solidFill>
              </a:rPr>
            </a:b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45" name="Google Shape;168;p24">
            <a:extLst>
              <a:ext uri="{FF2B5EF4-FFF2-40B4-BE49-F238E27FC236}">
                <a16:creationId xmlns:a16="http://schemas.microsoft.com/office/drawing/2014/main" id="{FC94A71E-48B8-8641-B392-B8FC3B40B300}"/>
              </a:ext>
            </a:extLst>
          </p:cNvPr>
          <p:cNvSpPr txBox="1">
            <a:spLocks/>
          </p:cNvSpPr>
          <p:nvPr/>
        </p:nvSpPr>
        <p:spPr>
          <a:xfrm>
            <a:off x="616655" y="1996110"/>
            <a:ext cx="6767100" cy="438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115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marR="0" lvl="1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marR="0" lvl="6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marR="0" lvl="7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marR="0" lvl="8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marL="0" indent="0">
              <a:buNone/>
            </a:pPr>
            <a:r>
              <a:rPr lang="ru-RU" sz="1400" dirty="0">
                <a:solidFill>
                  <a:schemeClr val="tx1"/>
                </a:solidFill>
              </a:rPr>
              <a:t>3. ул. </a:t>
            </a:r>
            <a:r>
              <a:rPr lang="ru-RU" sz="1400" dirty="0" err="1">
                <a:solidFill>
                  <a:schemeClr val="tx1"/>
                </a:solidFill>
              </a:rPr>
              <a:t>Энергостроителей</a:t>
            </a:r>
            <a:r>
              <a:rPr lang="en-US" sz="1400" dirty="0">
                <a:solidFill>
                  <a:schemeClr val="tx1"/>
                </a:solidFill>
              </a:rPr>
              <a:t>;</a:t>
            </a:r>
            <a:r>
              <a:rPr lang="ru-RU" sz="14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46" name="Google Shape;168;p24">
            <a:extLst>
              <a:ext uri="{FF2B5EF4-FFF2-40B4-BE49-F238E27FC236}">
                <a16:creationId xmlns:a16="http://schemas.microsoft.com/office/drawing/2014/main" id="{41973259-8BCE-FE40-818B-84FC64B821BD}"/>
              </a:ext>
            </a:extLst>
          </p:cNvPr>
          <p:cNvSpPr txBox="1">
            <a:spLocks/>
          </p:cNvSpPr>
          <p:nvPr/>
        </p:nvSpPr>
        <p:spPr>
          <a:xfrm>
            <a:off x="616655" y="2378104"/>
            <a:ext cx="6767100" cy="3692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115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marR="0" lvl="1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marR="0" lvl="6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marR="0" lvl="7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marR="0" lvl="8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marL="0" indent="0">
              <a:buNone/>
            </a:pPr>
            <a:r>
              <a:rPr lang="ru-RU" sz="1400" dirty="0">
                <a:solidFill>
                  <a:schemeClr val="tx1"/>
                </a:solidFill>
              </a:rPr>
              <a:t>4. ул. Туманная</a:t>
            </a:r>
            <a:r>
              <a:rPr lang="en-US" sz="1400" dirty="0">
                <a:solidFill>
                  <a:schemeClr val="tx1"/>
                </a:solidFill>
              </a:rPr>
              <a:t>;</a:t>
            </a:r>
            <a:r>
              <a:rPr lang="ru-RU" sz="14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47" name="Google Shape;168;p24">
            <a:extLst>
              <a:ext uri="{FF2B5EF4-FFF2-40B4-BE49-F238E27FC236}">
                <a16:creationId xmlns:a16="http://schemas.microsoft.com/office/drawing/2014/main" id="{3730B0B8-EC94-034D-B975-CB42CF5E0359}"/>
              </a:ext>
            </a:extLst>
          </p:cNvPr>
          <p:cNvSpPr txBox="1">
            <a:spLocks/>
          </p:cNvSpPr>
          <p:nvPr/>
        </p:nvSpPr>
        <p:spPr>
          <a:xfrm>
            <a:off x="616655" y="2727993"/>
            <a:ext cx="7536084" cy="4766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115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marR="0" lvl="1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marR="0" lvl="6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marR="0" lvl="7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marR="0" lvl="8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marL="0" indent="0">
              <a:buNone/>
            </a:pPr>
            <a:r>
              <a:rPr lang="ru-RU" sz="1400" dirty="0">
                <a:solidFill>
                  <a:schemeClr val="tx1"/>
                </a:solidFill>
              </a:rPr>
              <a:t>5. ул. 30 лет Победы (от пр. Пролетарский до транспортной развязки Кольцо ГРЭС); </a:t>
            </a:r>
          </a:p>
        </p:txBody>
      </p:sp>
      <p:sp>
        <p:nvSpPr>
          <p:cNvPr id="48" name="Google Shape;168;p24">
            <a:extLst>
              <a:ext uri="{FF2B5EF4-FFF2-40B4-BE49-F238E27FC236}">
                <a16:creationId xmlns:a16="http://schemas.microsoft.com/office/drawing/2014/main" id="{3AEE4D51-37FD-AB44-BC06-B792D1669E58}"/>
              </a:ext>
            </a:extLst>
          </p:cNvPr>
          <p:cNvSpPr txBox="1">
            <a:spLocks/>
          </p:cNvSpPr>
          <p:nvPr/>
        </p:nvSpPr>
        <p:spPr>
          <a:xfrm>
            <a:off x="616085" y="3126836"/>
            <a:ext cx="6767100" cy="427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115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marR="0" lvl="1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marR="0" lvl="6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marR="0" lvl="7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marR="0" lvl="8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marL="0" indent="0">
              <a:buNone/>
            </a:pPr>
            <a:r>
              <a:rPr lang="ru-RU" sz="1400" dirty="0">
                <a:solidFill>
                  <a:schemeClr val="tx1"/>
                </a:solidFill>
              </a:rPr>
              <a:t>6. ул. 50 лет ВЛКСМ</a:t>
            </a:r>
            <a:r>
              <a:rPr lang="en-US" sz="1400" dirty="0">
                <a:solidFill>
                  <a:schemeClr val="tx1"/>
                </a:solidFill>
              </a:rPr>
              <a:t>;</a:t>
            </a:r>
            <a:r>
              <a:rPr lang="ru-RU" sz="14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49" name="Google Shape;168;p24">
            <a:extLst>
              <a:ext uri="{FF2B5EF4-FFF2-40B4-BE49-F238E27FC236}">
                <a16:creationId xmlns:a16="http://schemas.microsoft.com/office/drawing/2014/main" id="{A1EAA2FE-287E-E149-BAA0-AFEBD5BBD65B}"/>
              </a:ext>
            </a:extLst>
          </p:cNvPr>
          <p:cNvSpPr txBox="1">
            <a:spLocks/>
          </p:cNvSpPr>
          <p:nvPr/>
        </p:nvSpPr>
        <p:spPr>
          <a:xfrm>
            <a:off x="616085" y="3494883"/>
            <a:ext cx="8459628" cy="451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115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marR="0" lvl="1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marR="0" lvl="6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marR="0" lvl="7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marR="0" lvl="8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marL="0" indent="0">
              <a:buNone/>
            </a:pPr>
            <a:r>
              <a:rPr lang="ru-RU" sz="1400" dirty="0">
                <a:solidFill>
                  <a:schemeClr val="tx1"/>
                </a:solidFill>
              </a:rPr>
              <a:t>7. пр-т Пролетарский (на участке от ул. 30 лет Победы до ул. Геологической, четная сторона);  </a:t>
            </a:r>
          </a:p>
        </p:txBody>
      </p:sp>
      <p:sp>
        <p:nvSpPr>
          <p:cNvPr id="50" name="Google Shape;168;p24">
            <a:extLst>
              <a:ext uri="{FF2B5EF4-FFF2-40B4-BE49-F238E27FC236}">
                <a16:creationId xmlns:a16="http://schemas.microsoft.com/office/drawing/2014/main" id="{FA48AB55-04F6-6546-9C81-A05E0F493115}"/>
              </a:ext>
            </a:extLst>
          </p:cNvPr>
          <p:cNvSpPr txBox="1">
            <a:spLocks/>
          </p:cNvSpPr>
          <p:nvPr/>
        </p:nvSpPr>
        <p:spPr>
          <a:xfrm>
            <a:off x="615515" y="3875568"/>
            <a:ext cx="6767100" cy="3692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115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marR="0" lvl="1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marR="0" lvl="6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marR="0" lvl="7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marR="0" lvl="8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marL="0" indent="0">
              <a:buNone/>
            </a:pPr>
            <a:r>
              <a:rPr lang="ru-RU" sz="1400" dirty="0">
                <a:solidFill>
                  <a:schemeClr val="tx1"/>
                </a:solidFill>
              </a:rPr>
              <a:t>8. ул. Майская (на участке от ул. Энергетиков до </a:t>
            </a:r>
            <a:r>
              <a:rPr lang="ru-RU" sz="1400" dirty="0" err="1">
                <a:solidFill>
                  <a:schemeClr val="tx1"/>
                </a:solidFill>
              </a:rPr>
              <a:t>пр</a:t>
            </a:r>
            <a:r>
              <a:rPr lang="ru-RU" sz="1400" dirty="0">
                <a:solidFill>
                  <a:schemeClr val="tx1"/>
                </a:solidFill>
              </a:rPr>
              <a:t>-та Ленина);</a:t>
            </a:r>
          </a:p>
          <a:p>
            <a:pPr marL="0" indent="0">
              <a:buNone/>
            </a:pPr>
            <a:r>
              <a:rPr lang="ru-RU" sz="1400" dirty="0">
                <a:solidFill>
                  <a:schemeClr val="tx1"/>
                </a:solidFill>
              </a:rPr>
              <a:t>  </a:t>
            </a:r>
          </a:p>
        </p:txBody>
      </p:sp>
      <p:sp>
        <p:nvSpPr>
          <p:cNvPr id="51" name="Google Shape;168;p24">
            <a:extLst>
              <a:ext uri="{FF2B5EF4-FFF2-40B4-BE49-F238E27FC236}">
                <a16:creationId xmlns:a16="http://schemas.microsoft.com/office/drawing/2014/main" id="{84B9C688-6847-DD4A-BA48-4D51F7E515C5}"/>
              </a:ext>
            </a:extLst>
          </p:cNvPr>
          <p:cNvSpPr txBox="1">
            <a:spLocks/>
          </p:cNvSpPr>
          <p:nvPr/>
        </p:nvSpPr>
        <p:spPr>
          <a:xfrm>
            <a:off x="616655" y="4217664"/>
            <a:ext cx="7775256" cy="4370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115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marR="0" lvl="1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marR="0" lvl="6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marR="0" lvl="7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marR="0" lvl="8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marL="0" indent="0">
              <a:buNone/>
            </a:pPr>
            <a:r>
              <a:rPr lang="ru-RU" sz="1400" dirty="0">
                <a:solidFill>
                  <a:schemeClr val="tx1"/>
                </a:solidFill>
              </a:rPr>
              <a:t>9. пр-т Мира (на участке от 30 лет Победы до ул. Маяковского, нечетная сторона).</a:t>
            </a:r>
          </a:p>
          <a:p>
            <a:pPr marL="0" indent="0">
              <a:buNone/>
            </a:pPr>
            <a:endParaRPr lang="ru-RU" sz="14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ru-RU" sz="1400" dirty="0">
                <a:solidFill>
                  <a:schemeClr val="tx1"/>
                </a:solidFill>
              </a:rPr>
              <a:t>  </a:t>
            </a:r>
          </a:p>
        </p:txBody>
      </p:sp>
      <p:sp>
        <p:nvSpPr>
          <p:cNvPr id="52" name="Google Shape;168;p24">
            <a:extLst>
              <a:ext uri="{FF2B5EF4-FFF2-40B4-BE49-F238E27FC236}">
                <a16:creationId xmlns:a16="http://schemas.microsoft.com/office/drawing/2014/main" id="{AF075D80-5544-2641-B7EC-246499FF8D0A}"/>
              </a:ext>
            </a:extLst>
          </p:cNvPr>
          <p:cNvSpPr txBox="1">
            <a:spLocks/>
          </p:cNvSpPr>
          <p:nvPr/>
        </p:nvSpPr>
        <p:spPr>
          <a:xfrm>
            <a:off x="450923" y="765606"/>
            <a:ext cx="6767100" cy="7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115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marR="0" lvl="1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marR="0" lvl="6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marR="0" lvl="7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marR="0" lvl="8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marL="0" indent="0">
              <a:buNone/>
            </a:pPr>
            <a:r>
              <a:rPr lang="ru-RU" sz="1400" b="1" dirty="0">
                <a:solidFill>
                  <a:schemeClr val="tx1"/>
                </a:solidFill>
              </a:rPr>
              <a:t>Ремонт дорог выполнен на 9 улицах:</a:t>
            </a:r>
          </a:p>
        </p:txBody>
      </p:sp>
      <p:grpSp>
        <p:nvGrpSpPr>
          <p:cNvPr id="110" name="Google Shape;577;p36">
            <a:extLst>
              <a:ext uri="{FF2B5EF4-FFF2-40B4-BE49-F238E27FC236}">
                <a16:creationId xmlns:a16="http://schemas.microsoft.com/office/drawing/2014/main" id="{A710AA61-5672-7C42-A491-50D3E8FE8741}"/>
              </a:ext>
            </a:extLst>
          </p:cNvPr>
          <p:cNvGrpSpPr/>
          <p:nvPr/>
        </p:nvGrpSpPr>
        <p:grpSpPr>
          <a:xfrm>
            <a:off x="4377733" y="319342"/>
            <a:ext cx="387933" cy="345971"/>
            <a:chOff x="3927500" y="301425"/>
            <a:chExt cx="461550" cy="411625"/>
          </a:xfrm>
        </p:grpSpPr>
        <p:sp>
          <p:nvSpPr>
            <p:cNvPr id="111" name="Google Shape;578;p36">
              <a:extLst>
                <a:ext uri="{FF2B5EF4-FFF2-40B4-BE49-F238E27FC236}">
                  <a16:creationId xmlns:a16="http://schemas.microsoft.com/office/drawing/2014/main" id="{D9984FD1-9600-B048-BA4D-D1421F2F1AA3}"/>
                </a:ext>
              </a:extLst>
            </p:cNvPr>
            <p:cNvSpPr/>
            <p:nvPr/>
          </p:nvSpPr>
          <p:spPr>
            <a:xfrm>
              <a:off x="4080925" y="302050"/>
              <a:ext cx="154075" cy="411000"/>
            </a:xfrm>
            <a:custGeom>
              <a:avLst/>
              <a:gdLst/>
              <a:ahLst/>
              <a:cxnLst/>
              <a:rect l="l" t="t" r="r" b="b"/>
              <a:pathLst>
                <a:path w="6163" h="16440" fill="none" extrusionOk="0">
                  <a:moveTo>
                    <a:pt x="6162" y="3118"/>
                  </a:moveTo>
                  <a:lnTo>
                    <a:pt x="0" y="0"/>
                  </a:lnTo>
                  <a:lnTo>
                    <a:pt x="0" y="13322"/>
                  </a:lnTo>
                  <a:lnTo>
                    <a:pt x="6162" y="16440"/>
                  </a:lnTo>
                  <a:lnTo>
                    <a:pt x="6162" y="3118"/>
                  </a:lnTo>
                  <a:close/>
                </a:path>
              </a:pathLst>
            </a:custGeom>
            <a:noFill/>
            <a:ln w="12175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579;p36">
              <a:extLst>
                <a:ext uri="{FF2B5EF4-FFF2-40B4-BE49-F238E27FC236}">
                  <a16:creationId xmlns:a16="http://schemas.microsoft.com/office/drawing/2014/main" id="{1EE7198B-3A64-9A49-89A7-533548F8C094}"/>
                </a:ext>
              </a:extLst>
            </p:cNvPr>
            <p:cNvSpPr/>
            <p:nvPr/>
          </p:nvSpPr>
          <p:spPr>
            <a:xfrm>
              <a:off x="3927500" y="301425"/>
              <a:ext cx="153450" cy="406150"/>
            </a:xfrm>
            <a:custGeom>
              <a:avLst/>
              <a:gdLst/>
              <a:ahLst/>
              <a:cxnLst/>
              <a:rect l="l" t="t" r="r" b="b"/>
              <a:pathLst>
                <a:path w="6138" h="16246" fill="none" extrusionOk="0">
                  <a:moveTo>
                    <a:pt x="6137" y="1"/>
                  </a:moveTo>
                  <a:lnTo>
                    <a:pt x="536" y="2850"/>
                  </a:lnTo>
                  <a:lnTo>
                    <a:pt x="536" y="2850"/>
                  </a:lnTo>
                  <a:lnTo>
                    <a:pt x="414" y="2899"/>
                  </a:lnTo>
                  <a:lnTo>
                    <a:pt x="317" y="2997"/>
                  </a:lnTo>
                  <a:lnTo>
                    <a:pt x="219" y="3094"/>
                  </a:lnTo>
                  <a:lnTo>
                    <a:pt x="146" y="3216"/>
                  </a:lnTo>
                  <a:lnTo>
                    <a:pt x="73" y="3313"/>
                  </a:lnTo>
                  <a:lnTo>
                    <a:pt x="24" y="3435"/>
                  </a:lnTo>
                  <a:lnTo>
                    <a:pt x="0" y="3557"/>
                  </a:lnTo>
                  <a:lnTo>
                    <a:pt x="0" y="3679"/>
                  </a:lnTo>
                  <a:lnTo>
                    <a:pt x="0" y="15880"/>
                  </a:lnTo>
                  <a:lnTo>
                    <a:pt x="0" y="15880"/>
                  </a:lnTo>
                  <a:lnTo>
                    <a:pt x="0" y="16002"/>
                  </a:lnTo>
                  <a:lnTo>
                    <a:pt x="49" y="16075"/>
                  </a:lnTo>
                  <a:lnTo>
                    <a:pt x="97" y="16148"/>
                  </a:lnTo>
                  <a:lnTo>
                    <a:pt x="170" y="16197"/>
                  </a:lnTo>
                  <a:lnTo>
                    <a:pt x="244" y="16221"/>
                  </a:lnTo>
                  <a:lnTo>
                    <a:pt x="341" y="16246"/>
                  </a:lnTo>
                  <a:lnTo>
                    <a:pt x="463" y="16221"/>
                  </a:lnTo>
                  <a:lnTo>
                    <a:pt x="560" y="16173"/>
                  </a:lnTo>
                  <a:lnTo>
                    <a:pt x="6137" y="13323"/>
                  </a:lnTo>
                  <a:lnTo>
                    <a:pt x="6137" y="1"/>
                  </a:lnTo>
                  <a:close/>
                </a:path>
              </a:pathLst>
            </a:custGeom>
            <a:noFill/>
            <a:ln w="12175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580;p36">
              <a:extLst>
                <a:ext uri="{FF2B5EF4-FFF2-40B4-BE49-F238E27FC236}">
                  <a16:creationId xmlns:a16="http://schemas.microsoft.com/office/drawing/2014/main" id="{54977422-E00E-294C-9593-D3BC13F070C8}"/>
                </a:ext>
              </a:extLst>
            </p:cNvPr>
            <p:cNvSpPr/>
            <p:nvPr/>
          </p:nvSpPr>
          <p:spPr>
            <a:xfrm>
              <a:off x="4234975" y="306925"/>
              <a:ext cx="154075" cy="405525"/>
            </a:xfrm>
            <a:custGeom>
              <a:avLst/>
              <a:gdLst/>
              <a:ahLst/>
              <a:cxnLst/>
              <a:rect l="l" t="t" r="r" b="b"/>
              <a:pathLst>
                <a:path w="6163" h="16221" fill="none" extrusionOk="0">
                  <a:moveTo>
                    <a:pt x="5578" y="49"/>
                  </a:moveTo>
                  <a:lnTo>
                    <a:pt x="0" y="2898"/>
                  </a:lnTo>
                  <a:lnTo>
                    <a:pt x="0" y="16221"/>
                  </a:lnTo>
                  <a:lnTo>
                    <a:pt x="5626" y="13371"/>
                  </a:lnTo>
                  <a:lnTo>
                    <a:pt x="5626" y="13371"/>
                  </a:lnTo>
                  <a:lnTo>
                    <a:pt x="5724" y="13322"/>
                  </a:lnTo>
                  <a:lnTo>
                    <a:pt x="5845" y="13225"/>
                  </a:lnTo>
                  <a:lnTo>
                    <a:pt x="5918" y="13127"/>
                  </a:lnTo>
                  <a:lnTo>
                    <a:pt x="6016" y="13030"/>
                  </a:lnTo>
                  <a:lnTo>
                    <a:pt x="6065" y="12908"/>
                  </a:lnTo>
                  <a:lnTo>
                    <a:pt x="6113" y="12786"/>
                  </a:lnTo>
                  <a:lnTo>
                    <a:pt x="6138" y="12665"/>
                  </a:lnTo>
                  <a:lnTo>
                    <a:pt x="6162" y="12543"/>
                  </a:lnTo>
                  <a:lnTo>
                    <a:pt x="6162" y="341"/>
                  </a:lnTo>
                  <a:lnTo>
                    <a:pt x="6162" y="341"/>
                  </a:lnTo>
                  <a:lnTo>
                    <a:pt x="6138" y="219"/>
                  </a:lnTo>
                  <a:lnTo>
                    <a:pt x="6113" y="146"/>
                  </a:lnTo>
                  <a:lnTo>
                    <a:pt x="6065" y="73"/>
                  </a:lnTo>
                  <a:lnTo>
                    <a:pt x="5992" y="24"/>
                  </a:lnTo>
                  <a:lnTo>
                    <a:pt x="5894" y="0"/>
                  </a:lnTo>
                  <a:lnTo>
                    <a:pt x="5797" y="0"/>
                  </a:lnTo>
                  <a:lnTo>
                    <a:pt x="5699" y="0"/>
                  </a:lnTo>
                  <a:lnTo>
                    <a:pt x="5578" y="49"/>
                  </a:lnTo>
                  <a:lnTo>
                    <a:pt x="5578" y="49"/>
                  </a:lnTo>
                  <a:close/>
                </a:path>
              </a:pathLst>
            </a:custGeom>
            <a:noFill/>
            <a:ln w="12175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581;p36">
              <a:extLst>
                <a:ext uri="{FF2B5EF4-FFF2-40B4-BE49-F238E27FC236}">
                  <a16:creationId xmlns:a16="http://schemas.microsoft.com/office/drawing/2014/main" id="{0453472C-16D7-0847-B8BA-0871505EFD9E}"/>
                </a:ext>
              </a:extLst>
            </p:cNvPr>
            <p:cNvSpPr/>
            <p:nvPr/>
          </p:nvSpPr>
          <p:spPr>
            <a:xfrm>
              <a:off x="4295850" y="442075"/>
              <a:ext cx="46300" cy="26225"/>
            </a:xfrm>
            <a:custGeom>
              <a:avLst/>
              <a:gdLst/>
              <a:ahLst/>
              <a:cxnLst/>
              <a:rect l="l" t="t" r="r" b="b"/>
              <a:pathLst>
                <a:path w="1852" h="1049" fill="none" extrusionOk="0">
                  <a:moveTo>
                    <a:pt x="1" y="1"/>
                  </a:moveTo>
                  <a:lnTo>
                    <a:pt x="1852" y="1048"/>
                  </a:lnTo>
                </a:path>
              </a:pathLst>
            </a:custGeom>
            <a:noFill/>
            <a:ln w="12175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582;p36">
              <a:extLst>
                <a:ext uri="{FF2B5EF4-FFF2-40B4-BE49-F238E27FC236}">
                  <a16:creationId xmlns:a16="http://schemas.microsoft.com/office/drawing/2014/main" id="{CFE865E8-D5E3-FE4F-99BB-DF2D5FE76472}"/>
                </a:ext>
              </a:extLst>
            </p:cNvPr>
            <p:cNvSpPr/>
            <p:nvPr/>
          </p:nvSpPr>
          <p:spPr>
            <a:xfrm>
              <a:off x="4296475" y="415900"/>
              <a:ext cx="45075" cy="78575"/>
            </a:xfrm>
            <a:custGeom>
              <a:avLst/>
              <a:gdLst/>
              <a:ahLst/>
              <a:cxnLst/>
              <a:rect l="l" t="t" r="r" b="b"/>
              <a:pathLst>
                <a:path w="1803" h="3143" fill="none" extrusionOk="0">
                  <a:moveTo>
                    <a:pt x="1802" y="1"/>
                  </a:moveTo>
                  <a:lnTo>
                    <a:pt x="0" y="3142"/>
                  </a:lnTo>
                </a:path>
              </a:pathLst>
            </a:custGeom>
            <a:noFill/>
            <a:ln w="12175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583;p36">
              <a:extLst>
                <a:ext uri="{FF2B5EF4-FFF2-40B4-BE49-F238E27FC236}">
                  <a16:creationId xmlns:a16="http://schemas.microsoft.com/office/drawing/2014/main" id="{424E5971-C036-124A-8681-99D3E345B47D}"/>
                </a:ext>
              </a:extLst>
            </p:cNvPr>
            <p:cNvSpPr/>
            <p:nvPr/>
          </p:nvSpPr>
          <p:spPr>
            <a:xfrm>
              <a:off x="3968275" y="590050"/>
              <a:ext cx="25" cy="6100"/>
            </a:xfrm>
            <a:custGeom>
              <a:avLst/>
              <a:gdLst/>
              <a:ahLst/>
              <a:cxnLst/>
              <a:rect l="l" t="t" r="r" b="b"/>
              <a:pathLst>
                <a:path w="1" h="244" fill="none" extrusionOk="0">
                  <a:moveTo>
                    <a:pt x="1" y="244"/>
                  </a:moveTo>
                  <a:lnTo>
                    <a:pt x="1" y="244"/>
                  </a:lnTo>
                  <a:lnTo>
                    <a:pt x="1" y="0"/>
                  </a:lnTo>
                </a:path>
              </a:pathLst>
            </a:custGeom>
            <a:noFill/>
            <a:ln w="12175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584;p36">
              <a:extLst>
                <a:ext uri="{FF2B5EF4-FFF2-40B4-BE49-F238E27FC236}">
                  <a16:creationId xmlns:a16="http://schemas.microsoft.com/office/drawing/2014/main" id="{68800F33-0AD8-2C46-912E-761E557F906B}"/>
                </a:ext>
              </a:extLst>
            </p:cNvPr>
            <p:cNvSpPr/>
            <p:nvPr/>
          </p:nvSpPr>
          <p:spPr>
            <a:xfrm>
              <a:off x="3970725" y="558375"/>
              <a:ext cx="1850" cy="12200"/>
            </a:xfrm>
            <a:custGeom>
              <a:avLst/>
              <a:gdLst/>
              <a:ahLst/>
              <a:cxnLst/>
              <a:rect l="l" t="t" r="r" b="b"/>
              <a:pathLst>
                <a:path w="74" h="488" fill="none" extrusionOk="0">
                  <a:moveTo>
                    <a:pt x="0" y="488"/>
                  </a:moveTo>
                  <a:lnTo>
                    <a:pt x="73" y="1"/>
                  </a:lnTo>
                </a:path>
              </a:pathLst>
            </a:custGeom>
            <a:noFill/>
            <a:ln w="12175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585;p36">
              <a:extLst>
                <a:ext uri="{FF2B5EF4-FFF2-40B4-BE49-F238E27FC236}">
                  <a16:creationId xmlns:a16="http://schemas.microsoft.com/office/drawing/2014/main" id="{8791E0BF-0342-2243-8638-A70ECC80241D}"/>
                </a:ext>
              </a:extLst>
            </p:cNvPr>
            <p:cNvSpPr/>
            <p:nvPr/>
          </p:nvSpPr>
          <p:spPr>
            <a:xfrm>
              <a:off x="3976200" y="527325"/>
              <a:ext cx="3675" cy="12200"/>
            </a:xfrm>
            <a:custGeom>
              <a:avLst/>
              <a:gdLst/>
              <a:ahLst/>
              <a:cxnLst/>
              <a:rect l="l" t="t" r="r" b="b"/>
              <a:pathLst>
                <a:path w="147" h="488" fill="none" extrusionOk="0">
                  <a:moveTo>
                    <a:pt x="0" y="488"/>
                  </a:moveTo>
                  <a:lnTo>
                    <a:pt x="98" y="147"/>
                  </a:lnTo>
                  <a:lnTo>
                    <a:pt x="147" y="1"/>
                  </a:lnTo>
                </a:path>
              </a:pathLst>
            </a:custGeom>
            <a:noFill/>
            <a:ln w="12175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586;p36">
              <a:extLst>
                <a:ext uri="{FF2B5EF4-FFF2-40B4-BE49-F238E27FC236}">
                  <a16:creationId xmlns:a16="http://schemas.microsoft.com/office/drawing/2014/main" id="{220CFDE6-D68E-6142-A85D-B36C8431564A}"/>
                </a:ext>
              </a:extLst>
            </p:cNvPr>
            <p:cNvSpPr/>
            <p:nvPr/>
          </p:nvSpPr>
          <p:spPr>
            <a:xfrm>
              <a:off x="3985950" y="498100"/>
              <a:ext cx="4875" cy="10975"/>
            </a:xfrm>
            <a:custGeom>
              <a:avLst/>
              <a:gdLst/>
              <a:ahLst/>
              <a:cxnLst/>
              <a:rect l="l" t="t" r="r" b="b"/>
              <a:pathLst>
                <a:path w="195" h="439" fill="none" extrusionOk="0">
                  <a:moveTo>
                    <a:pt x="0" y="439"/>
                  </a:moveTo>
                  <a:lnTo>
                    <a:pt x="195" y="25"/>
                  </a:lnTo>
                  <a:lnTo>
                    <a:pt x="195" y="1"/>
                  </a:lnTo>
                </a:path>
              </a:pathLst>
            </a:custGeom>
            <a:noFill/>
            <a:ln w="12175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587;p36">
              <a:extLst>
                <a:ext uri="{FF2B5EF4-FFF2-40B4-BE49-F238E27FC236}">
                  <a16:creationId xmlns:a16="http://schemas.microsoft.com/office/drawing/2014/main" id="{92415BA8-2F8A-2247-A6B9-986CC894F234}"/>
                </a:ext>
              </a:extLst>
            </p:cNvPr>
            <p:cNvSpPr/>
            <p:nvPr/>
          </p:nvSpPr>
          <p:spPr>
            <a:xfrm>
              <a:off x="4000550" y="471300"/>
              <a:ext cx="7325" cy="9775"/>
            </a:xfrm>
            <a:custGeom>
              <a:avLst/>
              <a:gdLst/>
              <a:ahLst/>
              <a:cxnLst/>
              <a:rect l="l" t="t" r="r" b="b"/>
              <a:pathLst>
                <a:path w="293" h="391" fill="none" extrusionOk="0">
                  <a:moveTo>
                    <a:pt x="1" y="391"/>
                  </a:moveTo>
                  <a:lnTo>
                    <a:pt x="74" y="269"/>
                  </a:lnTo>
                  <a:lnTo>
                    <a:pt x="293" y="1"/>
                  </a:lnTo>
                </a:path>
              </a:pathLst>
            </a:custGeom>
            <a:noFill/>
            <a:ln w="12175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588;p36">
              <a:extLst>
                <a:ext uri="{FF2B5EF4-FFF2-40B4-BE49-F238E27FC236}">
                  <a16:creationId xmlns:a16="http://schemas.microsoft.com/office/drawing/2014/main" id="{3694C966-5CEE-A14A-AEEB-70B9F936B0C9}"/>
                </a:ext>
              </a:extLst>
            </p:cNvPr>
            <p:cNvSpPr/>
            <p:nvPr/>
          </p:nvSpPr>
          <p:spPr>
            <a:xfrm>
              <a:off x="4021250" y="450600"/>
              <a:ext cx="10375" cy="6725"/>
            </a:xfrm>
            <a:custGeom>
              <a:avLst/>
              <a:gdLst/>
              <a:ahLst/>
              <a:cxnLst/>
              <a:rect l="l" t="t" r="r" b="b"/>
              <a:pathLst>
                <a:path w="415" h="269" fill="none" extrusionOk="0">
                  <a:moveTo>
                    <a:pt x="1" y="269"/>
                  </a:moveTo>
                  <a:lnTo>
                    <a:pt x="25" y="244"/>
                  </a:lnTo>
                  <a:lnTo>
                    <a:pt x="220" y="123"/>
                  </a:lnTo>
                  <a:lnTo>
                    <a:pt x="415" y="1"/>
                  </a:lnTo>
                </a:path>
              </a:pathLst>
            </a:custGeom>
            <a:noFill/>
            <a:ln w="12175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589;p36">
              <a:extLst>
                <a:ext uri="{FF2B5EF4-FFF2-40B4-BE49-F238E27FC236}">
                  <a16:creationId xmlns:a16="http://schemas.microsoft.com/office/drawing/2014/main" id="{991A6E0C-D80C-E84D-9F67-66028096061D}"/>
                </a:ext>
              </a:extLst>
            </p:cNvPr>
            <p:cNvSpPr/>
            <p:nvPr/>
          </p:nvSpPr>
          <p:spPr>
            <a:xfrm>
              <a:off x="4049250" y="440250"/>
              <a:ext cx="11600" cy="2475"/>
            </a:xfrm>
            <a:custGeom>
              <a:avLst/>
              <a:gdLst/>
              <a:ahLst/>
              <a:cxnLst/>
              <a:rect l="l" t="t" r="r" b="b"/>
              <a:pathLst>
                <a:path w="464" h="99" fill="none" extrusionOk="0">
                  <a:moveTo>
                    <a:pt x="1" y="98"/>
                  </a:moveTo>
                  <a:lnTo>
                    <a:pt x="220" y="50"/>
                  </a:lnTo>
                  <a:lnTo>
                    <a:pt x="464" y="1"/>
                  </a:lnTo>
                  <a:lnTo>
                    <a:pt x="464" y="1"/>
                  </a:lnTo>
                </a:path>
              </a:pathLst>
            </a:custGeom>
            <a:noFill/>
            <a:ln w="12175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590;p36">
              <a:extLst>
                <a:ext uri="{FF2B5EF4-FFF2-40B4-BE49-F238E27FC236}">
                  <a16:creationId xmlns:a16="http://schemas.microsoft.com/office/drawing/2014/main" id="{C4B4BE90-9DA6-644D-B57A-6182CAF5BBE8}"/>
                </a:ext>
              </a:extLst>
            </p:cNvPr>
            <p:cNvSpPr/>
            <p:nvPr/>
          </p:nvSpPr>
          <p:spPr>
            <a:xfrm>
              <a:off x="4080325" y="439650"/>
              <a:ext cx="12200" cy="1850"/>
            </a:xfrm>
            <a:custGeom>
              <a:avLst/>
              <a:gdLst/>
              <a:ahLst/>
              <a:cxnLst/>
              <a:rect l="l" t="t" r="r" b="b"/>
              <a:pathLst>
                <a:path w="488" h="74" fill="none" extrusionOk="0">
                  <a:moveTo>
                    <a:pt x="0" y="0"/>
                  </a:moveTo>
                  <a:lnTo>
                    <a:pt x="146" y="0"/>
                  </a:lnTo>
                  <a:lnTo>
                    <a:pt x="463" y="74"/>
                  </a:lnTo>
                  <a:lnTo>
                    <a:pt x="487" y="74"/>
                  </a:lnTo>
                </a:path>
              </a:pathLst>
            </a:custGeom>
            <a:noFill/>
            <a:ln w="12175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591;p36">
              <a:extLst>
                <a:ext uri="{FF2B5EF4-FFF2-40B4-BE49-F238E27FC236}">
                  <a16:creationId xmlns:a16="http://schemas.microsoft.com/office/drawing/2014/main" id="{F2CA73B8-29DB-FC4B-8795-76BDF8363B14}"/>
                </a:ext>
              </a:extLst>
            </p:cNvPr>
            <p:cNvSpPr/>
            <p:nvPr/>
          </p:nvSpPr>
          <p:spPr>
            <a:xfrm>
              <a:off x="4110150" y="450000"/>
              <a:ext cx="9150" cy="7950"/>
            </a:xfrm>
            <a:custGeom>
              <a:avLst/>
              <a:gdLst/>
              <a:ahLst/>
              <a:cxnLst/>
              <a:rect l="l" t="t" r="r" b="b"/>
              <a:pathLst>
                <a:path w="366" h="318" fill="none" extrusionOk="0">
                  <a:moveTo>
                    <a:pt x="0" y="1"/>
                  </a:moveTo>
                  <a:lnTo>
                    <a:pt x="98" y="74"/>
                  </a:lnTo>
                  <a:lnTo>
                    <a:pt x="317" y="268"/>
                  </a:lnTo>
                  <a:lnTo>
                    <a:pt x="366" y="317"/>
                  </a:lnTo>
                </a:path>
              </a:pathLst>
            </a:custGeom>
            <a:noFill/>
            <a:ln w="12175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592;p36">
              <a:extLst>
                <a:ext uri="{FF2B5EF4-FFF2-40B4-BE49-F238E27FC236}">
                  <a16:creationId xmlns:a16="http://schemas.microsoft.com/office/drawing/2014/main" id="{B0CA94E4-7F80-FA4B-986C-E37845D57AD9}"/>
                </a:ext>
              </a:extLst>
            </p:cNvPr>
            <p:cNvSpPr/>
            <p:nvPr/>
          </p:nvSpPr>
          <p:spPr>
            <a:xfrm>
              <a:off x="4130250" y="473750"/>
              <a:ext cx="4900" cy="10975"/>
            </a:xfrm>
            <a:custGeom>
              <a:avLst/>
              <a:gdLst/>
              <a:ahLst/>
              <a:cxnLst/>
              <a:rect l="l" t="t" r="r" b="b"/>
              <a:pathLst>
                <a:path w="196" h="439" fill="none" extrusionOk="0">
                  <a:moveTo>
                    <a:pt x="0" y="0"/>
                  </a:moveTo>
                  <a:lnTo>
                    <a:pt x="25" y="73"/>
                  </a:lnTo>
                  <a:lnTo>
                    <a:pt x="171" y="366"/>
                  </a:lnTo>
                  <a:lnTo>
                    <a:pt x="195" y="439"/>
                  </a:lnTo>
                </a:path>
              </a:pathLst>
            </a:custGeom>
            <a:noFill/>
            <a:ln w="12175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593;p36">
              <a:extLst>
                <a:ext uri="{FF2B5EF4-FFF2-40B4-BE49-F238E27FC236}">
                  <a16:creationId xmlns:a16="http://schemas.microsoft.com/office/drawing/2014/main" id="{9C74EB43-5755-4246-8798-9D1BEB6BB187}"/>
                </a:ext>
              </a:extLst>
            </p:cNvPr>
            <p:cNvSpPr/>
            <p:nvPr/>
          </p:nvSpPr>
          <p:spPr>
            <a:xfrm>
              <a:off x="4141800" y="502975"/>
              <a:ext cx="3700" cy="11600"/>
            </a:xfrm>
            <a:custGeom>
              <a:avLst/>
              <a:gdLst/>
              <a:ahLst/>
              <a:cxnLst/>
              <a:rect l="l" t="t" r="r" b="b"/>
              <a:pathLst>
                <a:path w="148" h="464" fill="none" extrusionOk="0">
                  <a:moveTo>
                    <a:pt x="1" y="0"/>
                  </a:moveTo>
                  <a:lnTo>
                    <a:pt x="147" y="463"/>
                  </a:lnTo>
                </a:path>
              </a:pathLst>
            </a:custGeom>
            <a:noFill/>
            <a:ln w="12175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594;p36">
              <a:extLst>
                <a:ext uri="{FF2B5EF4-FFF2-40B4-BE49-F238E27FC236}">
                  <a16:creationId xmlns:a16="http://schemas.microsoft.com/office/drawing/2014/main" id="{B595DD03-3CDE-9C4B-8CDB-C5322FA68F04}"/>
                </a:ext>
              </a:extLst>
            </p:cNvPr>
            <p:cNvSpPr/>
            <p:nvPr/>
          </p:nvSpPr>
          <p:spPr>
            <a:xfrm>
              <a:off x="4150950" y="533425"/>
              <a:ext cx="3675" cy="11575"/>
            </a:xfrm>
            <a:custGeom>
              <a:avLst/>
              <a:gdLst/>
              <a:ahLst/>
              <a:cxnLst/>
              <a:rect l="l" t="t" r="r" b="b"/>
              <a:pathLst>
                <a:path w="147" h="463" fill="none" extrusionOk="0">
                  <a:moveTo>
                    <a:pt x="0" y="0"/>
                  </a:moveTo>
                  <a:lnTo>
                    <a:pt x="146" y="463"/>
                  </a:lnTo>
                </a:path>
              </a:pathLst>
            </a:custGeom>
            <a:noFill/>
            <a:ln w="12175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595;p36">
              <a:extLst>
                <a:ext uri="{FF2B5EF4-FFF2-40B4-BE49-F238E27FC236}">
                  <a16:creationId xmlns:a16="http://schemas.microsoft.com/office/drawing/2014/main" id="{A052A447-04AC-644A-9170-83770DD9C572}"/>
                </a:ext>
              </a:extLst>
            </p:cNvPr>
            <p:cNvSpPr/>
            <p:nvPr/>
          </p:nvSpPr>
          <p:spPr>
            <a:xfrm>
              <a:off x="4160675" y="563850"/>
              <a:ext cx="4900" cy="11000"/>
            </a:xfrm>
            <a:custGeom>
              <a:avLst/>
              <a:gdLst/>
              <a:ahLst/>
              <a:cxnLst/>
              <a:rect l="l" t="t" r="r" b="b"/>
              <a:pathLst>
                <a:path w="196" h="440" fill="none" extrusionOk="0">
                  <a:moveTo>
                    <a:pt x="1" y="1"/>
                  </a:moveTo>
                  <a:lnTo>
                    <a:pt x="50" y="123"/>
                  </a:lnTo>
                  <a:lnTo>
                    <a:pt x="196" y="415"/>
                  </a:lnTo>
                  <a:lnTo>
                    <a:pt x="196" y="439"/>
                  </a:lnTo>
                </a:path>
              </a:pathLst>
            </a:custGeom>
            <a:noFill/>
            <a:ln w="12175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596;p36">
              <a:extLst>
                <a:ext uri="{FF2B5EF4-FFF2-40B4-BE49-F238E27FC236}">
                  <a16:creationId xmlns:a16="http://schemas.microsoft.com/office/drawing/2014/main" id="{986CA782-E4E0-1344-AA3C-CF24436583A6}"/>
                </a:ext>
              </a:extLst>
            </p:cNvPr>
            <p:cNvSpPr/>
            <p:nvPr/>
          </p:nvSpPr>
          <p:spPr>
            <a:xfrm>
              <a:off x="4175300" y="591875"/>
              <a:ext cx="7325" cy="9150"/>
            </a:xfrm>
            <a:custGeom>
              <a:avLst/>
              <a:gdLst/>
              <a:ahLst/>
              <a:cxnLst/>
              <a:rect l="l" t="t" r="r" b="b"/>
              <a:pathLst>
                <a:path w="293" h="366" fill="none" extrusionOk="0">
                  <a:moveTo>
                    <a:pt x="0" y="0"/>
                  </a:moveTo>
                  <a:lnTo>
                    <a:pt x="98" y="146"/>
                  </a:lnTo>
                  <a:lnTo>
                    <a:pt x="293" y="366"/>
                  </a:lnTo>
                </a:path>
              </a:pathLst>
            </a:custGeom>
            <a:noFill/>
            <a:ln w="12175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597;p36">
              <a:extLst>
                <a:ext uri="{FF2B5EF4-FFF2-40B4-BE49-F238E27FC236}">
                  <a16:creationId xmlns:a16="http://schemas.microsoft.com/office/drawing/2014/main" id="{35E1BD56-3BAF-8647-B9A2-E422C05C4059}"/>
                </a:ext>
              </a:extLst>
            </p:cNvPr>
            <p:cNvSpPr/>
            <p:nvPr/>
          </p:nvSpPr>
          <p:spPr>
            <a:xfrm>
              <a:off x="4198425" y="613175"/>
              <a:ext cx="11000" cy="4900"/>
            </a:xfrm>
            <a:custGeom>
              <a:avLst/>
              <a:gdLst/>
              <a:ahLst/>
              <a:cxnLst/>
              <a:rect l="l" t="t" r="r" b="b"/>
              <a:pathLst>
                <a:path w="440" h="196" fill="none" extrusionOk="0">
                  <a:moveTo>
                    <a:pt x="1" y="1"/>
                  </a:moveTo>
                  <a:lnTo>
                    <a:pt x="171" y="98"/>
                  </a:lnTo>
                  <a:lnTo>
                    <a:pt x="439" y="195"/>
                  </a:lnTo>
                </a:path>
              </a:pathLst>
            </a:custGeom>
            <a:noFill/>
            <a:ln w="12175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598;p36">
              <a:extLst>
                <a:ext uri="{FF2B5EF4-FFF2-40B4-BE49-F238E27FC236}">
                  <a16:creationId xmlns:a16="http://schemas.microsoft.com/office/drawing/2014/main" id="{89BD2C2F-7026-D94B-A1AE-DE449CEA8A6F}"/>
                </a:ext>
              </a:extLst>
            </p:cNvPr>
            <p:cNvSpPr/>
            <p:nvPr/>
          </p:nvSpPr>
          <p:spPr>
            <a:xfrm>
              <a:off x="4228275" y="621100"/>
              <a:ext cx="12200" cy="625"/>
            </a:xfrm>
            <a:custGeom>
              <a:avLst/>
              <a:gdLst/>
              <a:ahLst/>
              <a:cxnLst/>
              <a:rect l="l" t="t" r="r" b="b"/>
              <a:pathLst>
                <a:path w="488" h="25" fill="none" extrusionOk="0">
                  <a:moveTo>
                    <a:pt x="0" y="0"/>
                  </a:moveTo>
                  <a:lnTo>
                    <a:pt x="49" y="25"/>
                  </a:lnTo>
                  <a:lnTo>
                    <a:pt x="487" y="0"/>
                  </a:lnTo>
                  <a:lnTo>
                    <a:pt x="487" y="0"/>
                  </a:lnTo>
                </a:path>
              </a:pathLst>
            </a:custGeom>
            <a:noFill/>
            <a:ln w="12175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599;p36">
              <a:extLst>
                <a:ext uri="{FF2B5EF4-FFF2-40B4-BE49-F238E27FC236}">
                  <a16:creationId xmlns:a16="http://schemas.microsoft.com/office/drawing/2014/main" id="{041229E9-A58D-9447-925E-7E6F12877D2F}"/>
                </a:ext>
              </a:extLst>
            </p:cNvPr>
            <p:cNvSpPr/>
            <p:nvPr/>
          </p:nvSpPr>
          <p:spPr>
            <a:xfrm>
              <a:off x="4259925" y="616225"/>
              <a:ext cx="11600" cy="3075"/>
            </a:xfrm>
            <a:custGeom>
              <a:avLst/>
              <a:gdLst/>
              <a:ahLst/>
              <a:cxnLst/>
              <a:rect l="l" t="t" r="r" b="b"/>
              <a:pathLst>
                <a:path w="464" h="123" fill="none" extrusionOk="0">
                  <a:moveTo>
                    <a:pt x="1" y="122"/>
                  </a:moveTo>
                  <a:lnTo>
                    <a:pt x="196" y="73"/>
                  </a:lnTo>
                  <a:lnTo>
                    <a:pt x="464" y="0"/>
                  </a:lnTo>
                  <a:lnTo>
                    <a:pt x="464" y="0"/>
                  </a:lnTo>
                </a:path>
              </a:pathLst>
            </a:custGeom>
            <a:noFill/>
            <a:ln w="12175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600;p36">
              <a:extLst>
                <a:ext uri="{FF2B5EF4-FFF2-40B4-BE49-F238E27FC236}">
                  <a16:creationId xmlns:a16="http://schemas.microsoft.com/office/drawing/2014/main" id="{6671DFF6-29AC-904B-8FED-C7CDC5F353C4}"/>
                </a:ext>
              </a:extLst>
            </p:cNvPr>
            <p:cNvSpPr/>
            <p:nvPr/>
          </p:nvSpPr>
          <p:spPr>
            <a:xfrm>
              <a:off x="4289775" y="602225"/>
              <a:ext cx="10375" cy="6725"/>
            </a:xfrm>
            <a:custGeom>
              <a:avLst/>
              <a:gdLst/>
              <a:ahLst/>
              <a:cxnLst/>
              <a:rect l="l" t="t" r="r" b="b"/>
              <a:pathLst>
                <a:path w="415" h="269" fill="none" extrusionOk="0">
                  <a:moveTo>
                    <a:pt x="0" y="268"/>
                  </a:moveTo>
                  <a:lnTo>
                    <a:pt x="195" y="146"/>
                  </a:lnTo>
                  <a:lnTo>
                    <a:pt x="390" y="0"/>
                  </a:lnTo>
                  <a:lnTo>
                    <a:pt x="414" y="0"/>
                  </a:lnTo>
                </a:path>
              </a:pathLst>
            </a:custGeom>
            <a:noFill/>
            <a:ln w="12175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601;p36">
              <a:extLst>
                <a:ext uri="{FF2B5EF4-FFF2-40B4-BE49-F238E27FC236}">
                  <a16:creationId xmlns:a16="http://schemas.microsoft.com/office/drawing/2014/main" id="{24B924BA-FB42-4F45-AB24-55C35BFF6776}"/>
                </a:ext>
              </a:extLst>
            </p:cNvPr>
            <p:cNvSpPr/>
            <p:nvPr/>
          </p:nvSpPr>
          <p:spPr>
            <a:xfrm>
              <a:off x="4313525" y="577875"/>
              <a:ext cx="6100" cy="10375"/>
            </a:xfrm>
            <a:custGeom>
              <a:avLst/>
              <a:gdLst/>
              <a:ahLst/>
              <a:cxnLst/>
              <a:rect l="l" t="t" r="r" b="b"/>
              <a:pathLst>
                <a:path w="244" h="415" fill="none" extrusionOk="0">
                  <a:moveTo>
                    <a:pt x="0" y="414"/>
                  </a:moveTo>
                  <a:lnTo>
                    <a:pt x="24" y="365"/>
                  </a:lnTo>
                  <a:lnTo>
                    <a:pt x="146" y="195"/>
                  </a:lnTo>
                  <a:lnTo>
                    <a:pt x="244" y="0"/>
                  </a:lnTo>
                </a:path>
              </a:pathLst>
            </a:custGeom>
            <a:noFill/>
            <a:ln w="12175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602;p36">
              <a:extLst>
                <a:ext uri="{FF2B5EF4-FFF2-40B4-BE49-F238E27FC236}">
                  <a16:creationId xmlns:a16="http://schemas.microsoft.com/office/drawing/2014/main" id="{29FD18DD-0FCB-EC4E-8442-97BBB3DF9586}"/>
                </a:ext>
              </a:extLst>
            </p:cNvPr>
            <p:cNvSpPr/>
            <p:nvPr/>
          </p:nvSpPr>
          <p:spPr>
            <a:xfrm>
              <a:off x="4326300" y="547425"/>
              <a:ext cx="2450" cy="12200"/>
            </a:xfrm>
            <a:custGeom>
              <a:avLst/>
              <a:gdLst/>
              <a:ahLst/>
              <a:cxnLst/>
              <a:rect l="l" t="t" r="r" b="b"/>
              <a:pathLst>
                <a:path w="98" h="488" fill="none" extrusionOk="0">
                  <a:moveTo>
                    <a:pt x="0" y="487"/>
                  </a:moveTo>
                  <a:lnTo>
                    <a:pt x="49" y="293"/>
                  </a:lnTo>
                  <a:lnTo>
                    <a:pt x="98" y="0"/>
                  </a:lnTo>
                </a:path>
              </a:pathLst>
            </a:custGeom>
            <a:noFill/>
            <a:ln w="12175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603;p36">
              <a:extLst>
                <a:ext uri="{FF2B5EF4-FFF2-40B4-BE49-F238E27FC236}">
                  <a16:creationId xmlns:a16="http://schemas.microsoft.com/office/drawing/2014/main" id="{F91C254A-D61C-3540-91A7-67B4C1B92762}"/>
                </a:ext>
              </a:extLst>
            </p:cNvPr>
            <p:cNvSpPr/>
            <p:nvPr/>
          </p:nvSpPr>
          <p:spPr>
            <a:xfrm>
              <a:off x="4329350" y="515750"/>
              <a:ext cx="625" cy="12200"/>
            </a:xfrm>
            <a:custGeom>
              <a:avLst/>
              <a:gdLst/>
              <a:ahLst/>
              <a:cxnLst/>
              <a:rect l="l" t="t" r="r" b="b"/>
              <a:pathLst>
                <a:path w="25" h="488" fill="none" extrusionOk="0">
                  <a:moveTo>
                    <a:pt x="25" y="488"/>
                  </a:moveTo>
                  <a:lnTo>
                    <a:pt x="25" y="464"/>
                  </a:lnTo>
                  <a:lnTo>
                    <a:pt x="25" y="123"/>
                  </a:ln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604;p36">
              <a:extLst>
                <a:ext uri="{FF2B5EF4-FFF2-40B4-BE49-F238E27FC236}">
                  <a16:creationId xmlns:a16="http://schemas.microsoft.com/office/drawing/2014/main" id="{1DF2093D-B29D-4D41-902B-AEE59E845AD3}"/>
                </a:ext>
              </a:extLst>
            </p:cNvPr>
            <p:cNvSpPr/>
            <p:nvPr/>
          </p:nvSpPr>
          <p:spPr>
            <a:xfrm>
              <a:off x="4325075" y="488975"/>
              <a:ext cx="1250" cy="6100"/>
            </a:xfrm>
            <a:custGeom>
              <a:avLst/>
              <a:gdLst/>
              <a:ahLst/>
              <a:cxnLst/>
              <a:rect l="l" t="t" r="r" b="b"/>
              <a:pathLst>
                <a:path w="50" h="244" fill="none" extrusionOk="0">
                  <a:moveTo>
                    <a:pt x="49" y="244"/>
                  </a:moveTo>
                  <a:lnTo>
                    <a:pt x="49" y="244"/>
                  </a:lnTo>
                  <a:lnTo>
                    <a:pt x="1" y="0"/>
                  </a:lnTo>
                </a:path>
              </a:pathLst>
            </a:custGeom>
            <a:noFill/>
            <a:ln w="12175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131712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8" grpId="0" build="p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4"/>
          <p:cNvSpPr txBox="1">
            <a:spLocks noGrp="1"/>
          </p:cNvSpPr>
          <p:nvPr>
            <p:ph type="subTitle" idx="4294967295"/>
          </p:nvPr>
        </p:nvSpPr>
        <p:spPr>
          <a:xfrm>
            <a:off x="615515" y="1323049"/>
            <a:ext cx="6767100" cy="37220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buNone/>
            </a:pPr>
            <a:r>
              <a:rPr lang="ru-RU" sz="1400" dirty="0">
                <a:solidFill>
                  <a:schemeClr val="tx1"/>
                </a:solidFill>
              </a:rPr>
              <a:t>1. ул. Производственная (строительство)</a:t>
            </a:r>
            <a:r>
              <a:rPr lang="en-US" sz="1400" dirty="0">
                <a:solidFill>
                  <a:schemeClr val="tx1"/>
                </a:solidFill>
              </a:rPr>
              <a:t>;</a:t>
            </a:r>
            <a:r>
              <a:rPr lang="ru-RU" sz="14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69" name="Google Shape;169;p24"/>
          <p:cNvSpPr txBox="1">
            <a:spLocks noGrp="1"/>
          </p:cNvSpPr>
          <p:nvPr>
            <p:ph type="sldNum" idx="12"/>
          </p:nvPr>
        </p:nvSpPr>
        <p:spPr>
          <a:xfrm>
            <a:off x="1188150" y="3936074"/>
            <a:ext cx="6767100" cy="119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400"/>
              <a:t>12</a:t>
            </a:fld>
            <a:endParaRPr sz="1400" dirty="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C5362C3-EFC7-FB4D-9D71-DB8360AD9B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7870" y="227453"/>
            <a:ext cx="523240" cy="629796"/>
          </a:xfrm>
          <a:prstGeom prst="rect">
            <a:avLst/>
          </a:prstGeom>
        </p:spPr>
      </p:pic>
      <p:sp>
        <p:nvSpPr>
          <p:cNvPr id="44" name="Google Shape;168;p24">
            <a:extLst>
              <a:ext uri="{FF2B5EF4-FFF2-40B4-BE49-F238E27FC236}">
                <a16:creationId xmlns:a16="http://schemas.microsoft.com/office/drawing/2014/main" id="{47CA0C55-3C46-3247-A177-C4336F0700D2}"/>
              </a:ext>
            </a:extLst>
          </p:cNvPr>
          <p:cNvSpPr txBox="1">
            <a:spLocks/>
          </p:cNvSpPr>
          <p:nvPr/>
        </p:nvSpPr>
        <p:spPr>
          <a:xfrm>
            <a:off x="616655" y="1654015"/>
            <a:ext cx="7536084" cy="438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115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marR="0" lvl="1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marR="0" lvl="6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marR="0" lvl="7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marR="0" lvl="8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marL="0" indent="0">
              <a:buNone/>
            </a:pPr>
            <a:r>
              <a:rPr lang="ru-RU" sz="1400" dirty="0">
                <a:solidFill>
                  <a:schemeClr val="tx1"/>
                </a:solidFill>
              </a:rPr>
              <a:t>2. ул. Индустриальная (строительство)</a:t>
            </a:r>
            <a:r>
              <a:rPr lang="en-US" sz="1400" dirty="0">
                <a:solidFill>
                  <a:schemeClr val="tx1"/>
                </a:solidFill>
              </a:rPr>
              <a:t>;</a:t>
            </a:r>
            <a:r>
              <a:rPr lang="ru-RU" sz="1400" dirty="0">
                <a:solidFill>
                  <a:schemeClr val="tx1"/>
                </a:solidFill>
              </a:rPr>
              <a:t> </a:t>
            </a:r>
            <a:br>
              <a:rPr lang="ru-RU" sz="1400" dirty="0">
                <a:solidFill>
                  <a:schemeClr val="tx1"/>
                </a:solidFill>
              </a:rPr>
            </a:b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45" name="Google Shape;168;p24">
            <a:extLst>
              <a:ext uri="{FF2B5EF4-FFF2-40B4-BE49-F238E27FC236}">
                <a16:creationId xmlns:a16="http://schemas.microsoft.com/office/drawing/2014/main" id="{FC94A71E-48B8-8641-B392-B8FC3B40B300}"/>
              </a:ext>
            </a:extLst>
          </p:cNvPr>
          <p:cNvSpPr txBox="1">
            <a:spLocks/>
          </p:cNvSpPr>
          <p:nvPr/>
        </p:nvSpPr>
        <p:spPr>
          <a:xfrm>
            <a:off x="616655" y="1996110"/>
            <a:ext cx="6767100" cy="438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115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marR="0" lvl="1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marR="0" lvl="6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marR="0" lvl="7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marR="0" lvl="8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marL="0" indent="0">
              <a:buNone/>
            </a:pPr>
            <a:r>
              <a:rPr lang="ru-RU" sz="1400" dirty="0">
                <a:solidFill>
                  <a:schemeClr val="tx1"/>
                </a:solidFill>
              </a:rPr>
              <a:t>3. ул. Саянская (строительство)</a:t>
            </a:r>
            <a:r>
              <a:rPr lang="en-US" sz="1400" dirty="0">
                <a:solidFill>
                  <a:schemeClr val="tx1"/>
                </a:solidFill>
              </a:rPr>
              <a:t>;</a:t>
            </a:r>
            <a:r>
              <a:rPr lang="ru-RU" sz="14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46" name="Google Shape;168;p24">
            <a:extLst>
              <a:ext uri="{FF2B5EF4-FFF2-40B4-BE49-F238E27FC236}">
                <a16:creationId xmlns:a16="http://schemas.microsoft.com/office/drawing/2014/main" id="{41973259-8BCE-FE40-818B-84FC64B821BD}"/>
              </a:ext>
            </a:extLst>
          </p:cNvPr>
          <p:cNvSpPr txBox="1">
            <a:spLocks/>
          </p:cNvSpPr>
          <p:nvPr/>
        </p:nvSpPr>
        <p:spPr>
          <a:xfrm>
            <a:off x="615515" y="2314117"/>
            <a:ext cx="6767100" cy="3692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115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marR="0" lvl="1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marR="0" lvl="6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marR="0" lvl="7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marR="0" lvl="8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marL="0" indent="0">
              <a:buNone/>
            </a:pPr>
            <a:r>
              <a:rPr lang="ru-RU" sz="1400" dirty="0">
                <a:solidFill>
                  <a:schemeClr val="tx1"/>
                </a:solidFill>
              </a:rPr>
              <a:t>4. ул. Островская на участке от ул. Профсоюзов до </a:t>
            </a:r>
            <a:r>
              <a:rPr lang="ru-RU" sz="1400" dirty="0" err="1">
                <a:solidFill>
                  <a:schemeClr val="tx1"/>
                </a:solidFill>
              </a:rPr>
              <a:t>Нефтеюганского</a:t>
            </a:r>
            <a:r>
              <a:rPr lang="ru-RU" sz="1400" dirty="0">
                <a:solidFill>
                  <a:schemeClr val="tx1"/>
                </a:solidFill>
              </a:rPr>
              <a:t> шоссе (ремонт). </a:t>
            </a:r>
          </a:p>
        </p:txBody>
      </p:sp>
      <p:sp>
        <p:nvSpPr>
          <p:cNvPr id="52" name="Google Shape;168;p24">
            <a:extLst>
              <a:ext uri="{FF2B5EF4-FFF2-40B4-BE49-F238E27FC236}">
                <a16:creationId xmlns:a16="http://schemas.microsoft.com/office/drawing/2014/main" id="{AF075D80-5544-2641-B7EC-246499FF8D0A}"/>
              </a:ext>
            </a:extLst>
          </p:cNvPr>
          <p:cNvSpPr txBox="1">
            <a:spLocks/>
          </p:cNvSpPr>
          <p:nvPr/>
        </p:nvSpPr>
        <p:spPr>
          <a:xfrm>
            <a:off x="450923" y="765606"/>
            <a:ext cx="6767100" cy="7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115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marR="0" lvl="1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marR="0" lvl="6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marR="0" lvl="7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marR="0" lvl="8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marL="0" indent="0">
              <a:buNone/>
            </a:pPr>
            <a:r>
              <a:rPr lang="ru-RU" sz="1400" b="1" dirty="0">
                <a:solidFill>
                  <a:schemeClr val="tx1"/>
                </a:solidFill>
              </a:rPr>
              <a:t>Выполнено строительство и ремонт тротуаров на 4 улицах:</a:t>
            </a:r>
          </a:p>
        </p:txBody>
      </p:sp>
      <p:grpSp>
        <p:nvGrpSpPr>
          <p:cNvPr id="110" name="Google Shape;577;p36">
            <a:extLst>
              <a:ext uri="{FF2B5EF4-FFF2-40B4-BE49-F238E27FC236}">
                <a16:creationId xmlns:a16="http://schemas.microsoft.com/office/drawing/2014/main" id="{A710AA61-5672-7C42-A491-50D3E8FE8741}"/>
              </a:ext>
            </a:extLst>
          </p:cNvPr>
          <p:cNvGrpSpPr/>
          <p:nvPr/>
        </p:nvGrpSpPr>
        <p:grpSpPr>
          <a:xfrm>
            <a:off x="4377733" y="319342"/>
            <a:ext cx="387933" cy="345971"/>
            <a:chOff x="3927500" y="301425"/>
            <a:chExt cx="461550" cy="411625"/>
          </a:xfrm>
        </p:grpSpPr>
        <p:sp>
          <p:nvSpPr>
            <p:cNvPr id="111" name="Google Shape;578;p36">
              <a:extLst>
                <a:ext uri="{FF2B5EF4-FFF2-40B4-BE49-F238E27FC236}">
                  <a16:creationId xmlns:a16="http://schemas.microsoft.com/office/drawing/2014/main" id="{D9984FD1-9600-B048-BA4D-D1421F2F1AA3}"/>
                </a:ext>
              </a:extLst>
            </p:cNvPr>
            <p:cNvSpPr/>
            <p:nvPr/>
          </p:nvSpPr>
          <p:spPr>
            <a:xfrm>
              <a:off x="4080925" y="302050"/>
              <a:ext cx="154075" cy="411000"/>
            </a:xfrm>
            <a:custGeom>
              <a:avLst/>
              <a:gdLst/>
              <a:ahLst/>
              <a:cxnLst/>
              <a:rect l="l" t="t" r="r" b="b"/>
              <a:pathLst>
                <a:path w="6163" h="16440" fill="none" extrusionOk="0">
                  <a:moveTo>
                    <a:pt x="6162" y="3118"/>
                  </a:moveTo>
                  <a:lnTo>
                    <a:pt x="0" y="0"/>
                  </a:lnTo>
                  <a:lnTo>
                    <a:pt x="0" y="13322"/>
                  </a:lnTo>
                  <a:lnTo>
                    <a:pt x="6162" y="16440"/>
                  </a:lnTo>
                  <a:lnTo>
                    <a:pt x="6162" y="3118"/>
                  </a:lnTo>
                  <a:close/>
                </a:path>
              </a:pathLst>
            </a:custGeom>
            <a:noFill/>
            <a:ln w="12175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579;p36">
              <a:extLst>
                <a:ext uri="{FF2B5EF4-FFF2-40B4-BE49-F238E27FC236}">
                  <a16:creationId xmlns:a16="http://schemas.microsoft.com/office/drawing/2014/main" id="{1EE7198B-3A64-9A49-89A7-533548F8C094}"/>
                </a:ext>
              </a:extLst>
            </p:cNvPr>
            <p:cNvSpPr/>
            <p:nvPr/>
          </p:nvSpPr>
          <p:spPr>
            <a:xfrm>
              <a:off x="3927500" y="301425"/>
              <a:ext cx="153450" cy="406150"/>
            </a:xfrm>
            <a:custGeom>
              <a:avLst/>
              <a:gdLst/>
              <a:ahLst/>
              <a:cxnLst/>
              <a:rect l="l" t="t" r="r" b="b"/>
              <a:pathLst>
                <a:path w="6138" h="16246" fill="none" extrusionOk="0">
                  <a:moveTo>
                    <a:pt x="6137" y="1"/>
                  </a:moveTo>
                  <a:lnTo>
                    <a:pt x="536" y="2850"/>
                  </a:lnTo>
                  <a:lnTo>
                    <a:pt x="536" y="2850"/>
                  </a:lnTo>
                  <a:lnTo>
                    <a:pt x="414" y="2899"/>
                  </a:lnTo>
                  <a:lnTo>
                    <a:pt x="317" y="2997"/>
                  </a:lnTo>
                  <a:lnTo>
                    <a:pt x="219" y="3094"/>
                  </a:lnTo>
                  <a:lnTo>
                    <a:pt x="146" y="3216"/>
                  </a:lnTo>
                  <a:lnTo>
                    <a:pt x="73" y="3313"/>
                  </a:lnTo>
                  <a:lnTo>
                    <a:pt x="24" y="3435"/>
                  </a:lnTo>
                  <a:lnTo>
                    <a:pt x="0" y="3557"/>
                  </a:lnTo>
                  <a:lnTo>
                    <a:pt x="0" y="3679"/>
                  </a:lnTo>
                  <a:lnTo>
                    <a:pt x="0" y="15880"/>
                  </a:lnTo>
                  <a:lnTo>
                    <a:pt x="0" y="15880"/>
                  </a:lnTo>
                  <a:lnTo>
                    <a:pt x="0" y="16002"/>
                  </a:lnTo>
                  <a:lnTo>
                    <a:pt x="49" y="16075"/>
                  </a:lnTo>
                  <a:lnTo>
                    <a:pt x="97" y="16148"/>
                  </a:lnTo>
                  <a:lnTo>
                    <a:pt x="170" y="16197"/>
                  </a:lnTo>
                  <a:lnTo>
                    <a:pt x="244" y="16221"/>
                  </a:lnTo>
                  <a:lnTo>
                    <a:pt x="341" y="16246"/>
                  </a:lnTo>
                  <a:lnTo>
                    <a:pt x="463" y="16221"/>
                  </a:lnTo>
                  <a:lnTo>
                    <a:pt x="560" y="16173"/>
                  </a:lnTo>
                  <a:lnTo>
                    <a:pt x="6137" y="13323"/>
                  </a:lnTo>
                  <a:lnTo>
                    <a:pt x="6137" y="1"/>
                  </a:lnTo>
                  <a:close/>
                </a:path>
              </a:pathLst>
            </a:custGeom>
            <a:noFill/>
            <a:ln w="12175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580;p36">
              <a:extLst>
                <a:ext uri="{FF2B5EF4-FFF2-40B4-BE49-F238E27FC236}">
                  <a16:creationId xmlns:a16="http://schemas.microsoft.com/office/drawing/2014/main" id="{54977422-E00E-294C-9593-D3BC13F070C8}"/>
                </a:ext>
              </a:extLst>
            </p:cNvPr>
            <p:cNvSpPr/>
            <p:nvPr/>
          </p:nvSpPr>
          <p:spPr>
            <a:xfrm>
              <a:off x="4234975" y="306925"/>
              <a:ext cx="154075" cy="405525"/>
            </a:xfrm>
            <a:custGeom>
              <a:avLst/>
              <a:gdLst/>
              <a:ahLst/>
              <a:cxnLst/>
              <a:rect l="l" t="t" r="r" b="b"/>
              <a:pathLst>
                <a:path w="6163" h="16221" fill="none" extrusionOk="0">
                  <a:moveTo>
                    <a:pt x="5578" y="49"/>
                  </a:moveTo>
                  <a:lnTo>
                    <a:pt x="0" y="2898"/>
                  </a:lnTo>
                  <a:lnTo>
                    <a:pt x="0" y="16221"/>
                  </a:lnTo>
                  <a:lnTo>
                    <a:pt x="5626" y="13371"/>
                  </a:lnTo>
                  <a:lnTo>
                    <a:pt x="5626" y="13371"/>
                  </a:lnTo>
                  <a:lnTo>
                    <a:pt x="5724" y="13322"/>
                  </a:lnTo>
                  <a:lnTo>
                    <a:pt x="5845" y="13225"/>
                  </a:lnTo>
                  <a:lnTo>
                    <a:pt x="5918" y="13127"/>
                  </a:lnTo>
                  <a:lnTo>
                    <a:pt x="6016" y="13030"/>
                  </a:lnTo>
                  <a:lnTo>
                    <a:pt x="6065" y="12908"/>
                  </a:lnTo>
                  <a:lnTo>
                    <a:pt x="6113" y="12786"/>
                  </a:lnTo>
                  <a:lnTo>
                    <a:pt x="6138" y="12665"/>
                  </a:lnTo>
                  <a:lnTo>
                    <a:pt x="6162" y="12543"/>
                  </a:lnTo>
                  <a:lnTo>
                    <a:pt x="6162" y="341"/>
                  </a:lnTo>
                  <a:lnTo>
                    <a:pt x="6162" y="341"/>
                  </a:lnTo>
                  <a:lnTo>
                    <a:pt x="6138" y="219"/>
                  </a:lnTo>
                  <a:lnTo>
                    <a:pt x="6113" y="146"/>
                  </a:lnTo>
                  <a:lnTo>
                    <a:pt x="6065" y="73"/>
                  </a:lnTo>
                  <a:lnTo>
                    <a:pt x="5992" y="24"/>
                  </a:lnTo>
                  <a:lnTo>
                    <a:pt x="5894" y="0"/>
                  </a:lnTo>
                  <a:lnTo>
                    <a:pt x="5797" y="0"/>
                  </a:lnTo>
                  <a:lnTo>
                    <a:pt x="5699" y="0"/>
                  </a:lnTo>
                  <a:lnTo>
                    <a:pt x="5578" y="49"/>
                  </a:lnTo>
                  <a:lnTo>
                    <a:pt x="5578" y="49"/>
                  </a:lnTo>
                  <a:close/>
                </a:path>
              </a:pathLst>
            </a:custGeom>
            <a:noFill/>
            <a:ln w="12175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581;p36">
              <a:extLst>
                <a:ext uri="{FF2B5EF4-FFF2-40B4-BE49-F238E27FC236}">
                  <a16:creationId xmlns:a16="http://schemas.microsoft.com/office/drawing/2014/main" id="{0453472C-16D7-0847-B8BA-0871505EFD9E}"/>
                </a:ext>
              </a:extLst>
            </p:cNvPr>
            <p:cNvSpPr/>
            <p:nvPr/>
          </p:nvSpPr>
          <p:spPr>
            <a:xfrm>
              <a:off x="4295850" y="442075"/>
              <a:ext cx="46300" cy="26225"/>
            </a:xfrm>
            <a:custGeom>
              <a:avLst/>
              <a:gdLst/>
              <a:ahLst/>
              <a:cxnLst/>
              <a:rect l="l" t="t" r="r" b="b"/>
              <a:pathLst>
                <a:path w="1852" h="1049" fill="none" extrusionOk="0">
                  <a:moveTo>
                    <a:pt x="1" y="1"/>
                  </a:moveTo>
                  <a:lnTo>
                    <a:pt x="1852" y="1048"/>
                  </a:lnTo>
                </a:path>
              </a:pathLst>
            </a:custGeom>
            <a:noFill/>
            <a:ln w="12175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582;p36">
              <a:extLst>
                <a:ext uri="{FF2B5EF4-FFF2-40B4-BE49-F238E27FC236}">
                  <a16:creationId xmlns:a16="http://schemas.microsoft.com/office/drawing/2014/main" id="{CFE865E8-D5E3-FE4F-99BB-DF2D5FE76472}"/>
                </a:ext>
              </a:extLst>
            </p:cNvPr>
            <p:cNvSpPr/>
            <p:nvPr/>
          </p:nvSpPr>
          <p:spPr>
            <a:xfrm>
              <a:off x="4296475" y="415900"/>
              <a:ext cx="45075" cy="78575"/>
            </a:xfrm>
            <a:custGeom>
              <a:avLst/>
              <a:gdLst/>
              <a:ahLst/>
              <a:cxnLst/>
              <a:rect l="l" t="t" r="r" b="b"/>
              <a:pathLst>
                <a:path w="1803" h="3143" fill="none" extrusionOk="0">
                  <a:moveTo>
                    <a:pt x="1802" y="1"/>
                  </a:moveTo>
                  <a:lnTo>
                    <a:pt x="0" y="3142"/>
                  </a:lnTo>
                </a:path>
              </a:pathLst>
            </a:custGeom>
            <a:noFill/>
            <a:ln w="12175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583;p36">
              <a:extLst>
                <a:ext uri="{FF2B5EF4-FFF2-40B4-BE49-F238E27FC236}">
                  <a16:creationId xmlns:a16="http://schemas.microsoft.com/office/drawing/2014/main" id="{424E5971-C036-124A-8681-99D3E345B47D}"/>
                </a:ext>
              </a:extLst>
            </p:cNvPr>
            <p:cNvSpPr/>
            <p:nvPr/>
          </p:nvSpPr>
          <p:spPr>
            <a:xfrm>
              <a:off x="3968275" y="590050"/>
              <a:ext cx="25" cy="6100"/>
            </a:xfrm>
            <a:custGeom>
              <a:avLst/>
              <a:gdLst/>
              <a:ahLst/>
              <a:cxnLst/>
              <a:rect l="l" t="t" r="r" b="b"/>
              <a:pathLst>
                <a:path w="1" h="244" fill="none" extrusionOk="0">
                  <a:moveTo>
                    <a:pt x="1" y="244"/>
                  </a:moveTo>
                  <a:lnTo>
                    <a:pt x="1" y="244"/>
                  </a:lnTo>
                  <a:lnTo>
                    <a:pt x="1" y="0"/>
                  </a:lnTo>
                </a:path>
              </a:pathLst>
            </a:custGeom>
            <a:noFill/>
            <a:ln w="12175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584;p36">
              <a:extLst>
                <a:ext uri="{FF2B5EF4-FFF2-40B4-BE49-F238E27FC236}">
                  <a16:creationId xmlns:a16="http://schemas.microsoft.com/office/drawing/2014/main" id="{68800F33-0AD8-2C46-912E-761E557F906B}"/>
                </a:ext>
              </a:extLst>
            </p:cNvPr>
            <p:cNvSpPr/>
            <p:nvPr/>
          </p:nvSpPr>
          <p:spPr>
            <a:xfrm>
              <a:off x="3970725" y="558375"/>
              <a:ext cx="1850" cy="12200"/>
            </a:xfrm>
            <a:custGeom>
              <a:avLst/>
              <a:gdLst/>
              <a:ahLst/>
              <a:cxnLst/>
              <a:rect l="l" t="t" r="r" b="b"/>
              <a:pathLst>
                <a:path w="74" h="488" fill="none" extrusionOk="0">
                  <a:moveTo>
                    <a:pt x="0" y="488"/>
                  </a:moveTo>
                  <a:lnTo>
                    <a:pt x="73" y="1"/>
                  </a:lnTo>
                </a:path>
              </a:pathLst>
            </a:custGeom>
            <a:noFill/>
            <a:ln w="12175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585;p36">
              <a:extLst>
                <a:ext uri="{FF2B5EF4-FFF2-40B4-BE49-F238E27FC236}">
                  <a16:creationId xmlns:a16="http://schemas.microsoft.com/office/drawing/2014/main" id="{8791E0BF-0342-2243-8638-A70ECC80241D}"/>
                </a:ext>
              </a:extLst>
            </p:cNvPr>
            <p:cNvSpPr/>
            <p:nvPr/>
          </p:nvSpPr>
          <p:spPr>
            <a:xfrm>
              <a:off x="3976200" y="527325"/>
              <a:ext cx="3675" cy="12200"/>
            </a:xfrm>
            <a:custGeom>
              <a:avLst/>
              <a:gdLst/>
              <a:ahLst/>
              <a:cxnLst/>
              <a:rect l="l" t="t" r="r" b="b"/>
              <a:pathLst>
                <a:path w="147" h="488" fill="none" extrusionOk="0">
                  <a:moveTo>
                    <a:pt x="0" y="488"/>
                  </a:moveTo>
                  <a:lnTo>
                    <a:pt x="98" y="147"/>
                  </a:lnTo>
                  <a:lnTo>
                    <a:pt x="147" y="1"/>
                  </a:lnTo>
                </a:path>
              </a:pathLst>
            </a:custGeom>
            <a:noFill/>
            <a:ln w="12175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586;p36">
              <a:extLst>
                <a:ext uri="{FF2B5EF4-FFF2-40B4-BE49-F238E27FC236}">
                  <a16:creationId xmlns:a16="http://schemas.microsoft.com/office/drawing/2014/main" id="{220CFDE6-D68E-6142-A85D-B36C8431564A}"/>
                </a:ext>
              </a:extLst>
            </p:cNvPr>
            <p:cNvSpPr/>
            <p:nvPr/>
          </p:nvSpPr>
          <p:spPr>
            <a:xfrm>
              <a:off x="3985950" y="498100"/>
              <a:ext cx="4875" cy="10975"/>
            </a:xfrm>
            <a:custGeom>
              <a:avLst/>
              <a:gdLst/>
              <a:ahLst/>
              <a:cxnLst/>
              <a:rect l="l" t="t" r="r" b="b"/>
              <a:pathLst>
                <a:path w="195" h="439" fill="none" extrusionOk="0">
                  <a:moveTo>
                    <a:pt x="0" y="439"/>
                  </a:moveTo>
                  <a:lnTo>
                    <a:pt x="195" y="25"/>
                  </a:lnTo>
                  <a:lnTo>
                    <a:pt x="195" y="1"/>
                  </a:lnTo>
                </a:path>
              </a:pathLst>
            </a:custGeom>
            <a:noFill/>
            <a:ln w="12175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587;p36">
              <a:extLst>
                <a:ext uri="{FF2B5EF4-FFF2-40B4-BE49-F238E27FC236}">
                  <a16:creationId xmlns:a16="http://schemas.microsoft.com/office/drawing/2014/main" id="{92415BA8-2F8A-2247-A6B9-986CC894F234}"/>
                </a:ext>
              </a:extLst>
            </p:cNvPr>
            <p:cNvSpPr/>
            <p:nvPr/>
          </p:nvSpPr>
          <p:spPr>
            <a:xfrm>
              <a:off x="4000550" y="471300"/>
              <a:ext cx="7325" cy="9775"/>
            </a:xfrm>
            <a:custGeom>
              <a:avLst/>
              <a:gdLst/>
              <a:ahLst/>
              <a:cxnLst/>
              <a:rect l="l" t="t" r="r" b="b"/>
              <a:pathLst>
                <a:path w="293" h="391" fill="none" extrusionOk="0">
                  <a:moveTo>
                    <a:pt x="1" y="391"/>
                  </a:moveTo>
                  <a:lnTo>
                    <a:pt x="74" y="269"/>
                  </a:lnTo>
                  <a:lnTo>
                    <a:pt x="293" y="1"/>
                  </a:lnTo>
                </a:path>
              </a:pathLst>
            </a:custGeom>
            <a:noFill/>
            <a:ln w="12175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588;p36">
              <a:extLst>
                <a:ext uri="{FF2B5EF4-FFF2-40B4-BE49-F238E27FC236}">
                  <a16:creationId xmlns:a16="http://schemas.microsoft.com/office/drawing/2014/main" id="{3694C966-5CEE-A14A-AEEB-70B9F936B0C9}"/>
                </a:ext>
              </a:extLst>
            </p:cNvPr>
            <p:cNvSpPr/>
            <p:nvPr/>
          </p:nvSpPr>
          <p:spPr>
            <a:xfrm>
              <a:off x="4021250" y="450600"/>
              <a:ext cx="10375" cy="6725"/>
            </a:xfrm>
            <a:custGeom>
              <a:avLst/>
              <a:gdLst/>
              <a:ahLst/>
              <a:cxnLst/>
              <a:rect l="l" t="t" r="r" b="b"/>
              <a:pathLst>
                <a:path w="415" h="269" fill="none" extrusionOk="0">
                  <a:moveTo>
                    <a:pt x="1" y="269"/>
                  </a:moveTo>
                  <a:lnTo>
                    <a:pt x="25" y="244"/>
                  </a:lnTo>
                  <a:lnTo>
                    <a:pt x="220" y="123"/>
                  </a:lnTo>
                  <a:lnTo>
                    <a:pt x="415" y="1"/>
                  </a:lnTo>
                </a:path>
              </a:pathLst>
            </a:custGeom>
            <a:noFill/>
            <a:ln w="12175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589;p36">
              <a:extLst>
                <a:ext uri="{FF2B5EF4-FFF2-40B4-BE49-F238E27FC236}">
                  <a16:creationId xmlns:a16="http://schemas.microsoft.com/office/drawing/2014/main" id="{991A6E0C-D80C-E84D-9F67-66028096061D}"/>
                </a:ext>
              </a:extLst>
            </p:cNvPr>
            <p:cNvSpPr/>
            <p:nvPr/>
          </p:nvSpPr>
          <p:spPr>
            <a:xfrm>
              <a:off x="4049250" y="440250"/>
              <a:ext cx="11600" cy="2475"/>
            </a:xfrm>
            <a:custGeom>
              <a:avLst/>
              <a:gdLst/>
              <a:ahLst/>
              <a:cxnLst/>
              <a:rect l="l" t="t" r="r" b="b"/>
              <a:pathLst>
                <a:path w="464" h="99" fill="none" extrusionOk="0">
                  <a:moveTo>
                    <a:pt x="1" y="98"/>
                  </a:moveTo>
                  <a:lnTo>
                    <a:pt x="220" y="50"/>
                  </a:lnTo>
                  <a:lnTo>
                    <a:pt x="464" y="1"/>
                  </a:lnTo>
                  <a:lnTo>
                    <a:pt x="464" y="1"/>
                  </a:lnTo>
                </a:path>
              </a:pathLst>
            </a:custGeom>
            <a:noFill/>
            <a:ln w="12175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590;p36">
              <a:extLst>
                <a:ext uri="{FF2B5EF4-FFF2-40B4-BE49-F238E27FC236}">
                  <a16:creationId xmlns:a16="http://schemas.microsoft.com/office/drawing/2014/main" id="{C4B4BE90-9DA6-644D-B57A-6182CAF5BBE8}"/>
                </a:ext>
              </a:extLst>
            </p:cNvPr>
            <p:cNvSpPr/>
            <p:nvPr/>
          </p:nvSpPr>
          <p:spPr>
            <a:xfrm>
              <a:off x="4080325" y="439650"/>
              <a:ext cx="12200" cy="1850"/>
            </a:xfrm>
            <a:custGeom>
              <a:avLst/>
              <a:gdLst/>
              <a:ahLst/>
              <a:cxnLst/>
              <a:rect l="l" t="t" r="r" b="b"/>
              <a:pathLst>
                <a:path w="488" h="74" fill="none" extrusionOk="0">
                  <a:moveTo>
                    <a:pt x="0" y="0"/>
                  </a:moveTo>
                  <a:lnTo>
                    <a:pt x="146" y="0"/>
                  </a:lnTo>
                  <a:lnTo>
                    <a:pt x="463" y="74"/>
                  </a:lnTo>
                  <a:lnTo>
                    <a:pt x="487" y="74"/>
                  </a:lnTo>
                </a:path>
              </a:pathLst>
            </a:custGeom>
            <a:noFill/>
            <a:ln w="12175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591;p36">
              <a:extLst>
                <a:ext uri="{FF2B5EF4-FFF2-40B4-BE49-F238E27FC236}">
                  <a16:creationId xmlns:a16="http://schemas.microsoft.com/office/drawing/2014/main" id="{F2CA73B8-29DB-FC4B-8795-76BDF8363B14}"/>
                </a:ext>
              </a:extLst>
            </p:cNvPr>
            <p:cNvSpPr/>
            <p:nvPr/>
          </p:nvSpPr>
          <p:spPr>
            <a:xfrm>
              <a:off x="4110150" y="450000"/>
              <a:ext cx="9150" cy="7950"/>
            </a:xfrm>
            <a:custGeom>
              <a:avLst/>
              <a:gdLst/>
              <a:ahLst/>
              <a:cxnLst/>
              <a:rect l="l" t="t" r="r" b="b"/>
              <a:pathLst>
                <a:path w="366" h="318" fill="none" extrusionOk="0">
                  <a:moveTo>
                    <a:pt x="0" y="1"/>
                  </a:moveTo>
                  <a:lnTo>
                    <a:pt x="98" y="74"/>
                  </a:lnTo>
                  <a:lnTo>
                    <a:pt x="317" y="268"/>
                  </a:lnTo>
                  <a:lnTo>
                    <a:pt x="366" y="317"/>
                  </a:lnTo>
                </a:path>
              </a:pathLst>
            </a:custGeom>
            <a:noFill/>
            <a:ln w="12175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592;p36">
              <a:extLst>
                <a:ext uri="{FF2B5EF4-FFF2-40B4-BE49-F238E27FC236}">
                  <a16:creationId xmlns:a16="http://schemas.microsoft.com/office/drawing/2014/main" id="{B0CA94E4-7F80-FA4B-986C-E37845D57AD9}"/>
                </a:ext>
              </a:extLst>
            </p:cNvPr>
            <p:cNvSpPr/>
            <p:nvPr/>
          </p:nvSpPr>
          <p:spPr>
            <a:xfrm>
              <a:off x="4130250" y="473750"/>
              <a:ext cx="4900" cy="10975"/>
            </a:xfrm>
            <a:custGeom>
              <a:avLst/>
              <a:gdLst/>
              <a:ahLst/>
              <a:cxnLst/>
              <a:rect l="l" t="t" r="r" b="b"/>
              <a:pathLst>
                <a:path w="196" h="439" fill="none" extrusionOk="0">
                  <a:moveTo>
                    <a:pt x="0" y="0"/>
                  </a:moveTo>
                  <a:lnTo>
                    <a:pt x="25" y="73"/>
                  </a:lnTo>
                  <a:lnTo>
                    <a:pt x="171" y="366"/>
                  </a:lnTo>
                  <a:lnTo>
                    <a:pt x="195" y="439"/>
                  </a:lnTo>
                </a:path>
              </a:pathLst>
            </a:custGeom>
            <a:noFill/>
            <a:ln w="12175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593;p36">
              <a:extLst>
                <a:ext uri="{FF2B5EF4-FFF2-40B4-BE49-F238E27FC236}">
                  <a16:creationId xmlns:a16="http://schemas.microsoft.com/office/drawing/2014/main" id="{9C74EB43-5755-4246-8798-9D1BEB6BB187}"/>
                </a:ext>
              </a:extLst>
            </p:cNvPr>
            <p:cNvSpPr/>
            <p:nvPr/>
          </p:nvSpPr>
          <p:spPr>
            <a:xfrm>
              <a:off x="4141800" y="502975"/>
              <a:ext cx="3700" cy="11600"/>
            </a:xfrm>
            <a:custGeom>
              <a:avLst/>
              <a:gdLst/>
              <a:ahLst/>
              <a:cxnLst/>
              <a:rect l="l" t="t" r="r" b="b"/>
              <a:pathLst>
                <a:path w="148" h="464" fill="none" extrusionOk="0">
                  <a:moveTo>
                    <a:pt x="1" y="0"/>
                  </a:moveTo>
                  <a:lnTo>
                    <a:pt x="147" y="463"/>
                  </a:lnTo>
                </a:path>
              </a:pathLst>
            </a:custGeom>
            <a:noFill/>
            <a:ln w="12175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594;p36">
              <a:extLst>
                <a:ext uri="{FF2B5EF4-FFF2-40B4-BE49-F238E27FC236}">
                  <a16:creationId xmlns:a16="http://schemas.microsoft.com/office/drawing/2014/main" id="{B595DD03-3CDE-9C4B-8CDB-C5322FA68F04}"/>
                </a:ext>
              </a:extLst>
            </p:cNvPr>
            <p:cNvSpPr/>
            <p:nvPr/>
          </p:nvSpPr>
          <p:spPr>
            <a:xfrm>
              <a:off x="4150950" y="533425"/>
              <a:ext cx="3675" cy="11575"/>
            </a:xfrm>
            <a:custGeom>
              <a:avLst/>
              <a:gdLst/>
              <a:ahLst/>
              <a:cxnLst/>
              <a:rect l="l" t="t" r="r" b="b"/>
              <a:pathLst>
                <a:path w="147" h="463" fill="none" extrusionOk="0">
                  <a:moveTo>
                    <a:pt x="0" y="0"/>
                  </a:moveTo>
                  <a:lnTo>
                    <a:pt x="146" y="463"/>
                  </a:lnTo>
                </a:path>
              </a:pathLst>
            </a:custGeom>
            <a:noFill/>
            <a:ln w="12175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595;p36">
              <a:extLst>
                <a:ext uri="{FF2B5EF4-FFF2-40B4-BE49-F238E27FC236}">
                  <a16:creationId xmlns:a16="http://schemas.microsoft.com/office/drawing/2014/main" id="{A052A447-04AC-644A-9170-83770DD9C572}"/>
                </a:ext>
              </a:extLst>
            </p:cNvPr>
            <p:cNvSpPr/>
            <p:nvPr/>
          </p:nvSpPr>
          <p:spPr>
            <a:xfrm>
              <a:off x="4160675" y="563850"/>
              <a:ext cx="4900" cy="11000"/>
            </a:xfrm>
            <a:custGeom>
              <a:avLst/>
              <a:gdLst/>
              <a:ahLst/>
              <a:cxnLst/>
              <a:rect l="l" t="t" r="r" b="b"/>
              <a:pathLst>
                <a:path w="196" h="440" fill="none" extrusionOk="0">
                  <a:moveTo>
                    <a:pt x="1" y="1"/>
                  </a:moveTo>
                  <a:lnTo>
                    <a:pt x="50" y="123"/>
                  </a:lnTo>
                  <a:lnTo>
                    <a:pt x="196" y="415"/>
                  </a:lnTo>
                  <a:lnTo>
                    <a:pt x="196" y="439"/>
                  </a:lnTo>
                </a:path>
              </a:pathLst>
            </a:custGeom>
            <a:noFill/>
            <a:ln w="12175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596;p36">
              <a:extLst>
                <a:ext uri="{FF2B5EF4-FFF2-40B4-BE49-F238E27FC236}">
                  <a16:creationId xmlns:a16="http://schemas.microsoft.com/office/drawing/2014/main" id="{986CA782-E4E0-1344-AA3C-CF24436583A6}"/>
                </a:ext>
              </a:extLst>
            </p:cNvPr>
            <p:cNvSpPr/>
            <p:nvPr/>
          </p:nvSpPr>
          <p:spPr>
            <a:xfrm>
              <a:off x="4175300" y="591875"/>
              <a:ext cx="7325" cy="9150"/>
            </a:xfrm>
            <a:custGeom>
              <a:avLst/>
              <a:gdLst/>
              <a:ahLst/>
              <a:cxnLst/>
              <a:rect l="l" t="t" r="r" b="b"/>
              <a:pathLst>
                <a:path w="293" h="366" fill="none" extrusionOk="0">
                  <a:moveTo>
                    <a:pt x="0" y="0"/>
                  </a:moveTo>
                  <a:lnTo>
                    <a:pt x="98" y="146"/>
                  </a:lnTo>
                  <a:lnTo>
                    <a:pt x="293" y="366"/>
                  </a:lnTo>
                </a:path>
              </a:pathLst>
            </a:custGeom>
            <a:noFill/>
            <a:ln w="12175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597;p36">
              <a:extLst>
                <a:ext uri="{FF2B5EF4-FFF2-40B4-BE49-F238E27FC236}">
                  <a16:creationId xmlns:a16="http://schemas.microsoft.com/office/drawing/2014/main" id="{35E1BD56-3BAF-8647-B9A2-E422C05C4059}"/>
                </a:ext>
              </a:extLst>
            </p:cNvPr>
            <p:cNvSpPr/>
            <p:nvPr/>
          </p:nvSpPr>
          <p:spPr>
            <a:xfrm>
              <a:off x="4198425" y="613175"/>
              <a:ext cx="11000" cy="4900"/>
            </a:xfrm>
            <a:custGeom>
              <a:avLst/>
              <a:gdLst/>
              <a:ahLst/>
              <a:cxnLst/>
              <a:rect l="l" t="t" r="r" b="b"/>
              <a:pathLst>
                <a:path w="440" h="196" fill="none" extrusionOk="0">
                  <a:moveTo>
                    <a:pt x="1" y="1"/>
                  </a:moveTo>
                  <a:lnTo>
                    <a:pt x="171" y="98"/>
                  </a:lnTo>
                  <a:lnTo>
                    <a:pt x="439" y="195"/>
                  </a:lnTo>
                </a:path>
              </a:pathLst>
            </a:custGeom>
            <a:noFill/>
            <a:ln w="12175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598;p36">
              <a:extLst>
                <a:ext uri="{FF2B5EF4-FFF2-40B4-BE49-F238E27FC236}">
                  <a16:creationId xmlns:a16="http://schemas.microsoft.com/office/drawing/2014/main" id="{89BD2C2F-7026-D94B-A1AE-DE449CEA8A6F}"/>
                </a:ext>
              </a:extLst>
            </p:cNvPr>
            <p:cNvSpPr/>
            <p:nvPr/>
          </p:nvSpPr>
          <p:spPr>
            <a:xfrm>
              <a:off x="4228275" y="621100"/>
              <a:ext cx="12200" cy="625"/>
            </a:xfrm>
            <a:custGeom>
              <a:avLst/>
              <a:gdLst/>
              <a:ahLst/>
              <a:cxnLst/>
              <a:rect l="l" t="t" r="r" b="b"/>
              <a:pathLst>
                <a:path w="488" h="25" fill="none" extrusionOk="0">
                  <a:moveTo>
                    <a:pt x="0" y="0"/>
                  </a:moveTo>
                  <a:lnTo>
                    <a:pt x="49" y="25"/>
                  </a:lnTo>
                  <a:lnTo>
                    <a:pt x="487" y="0"/>
                  </a:lnTo>
                  <a:lnTo>
                    <a:pt x="487" y="0"/>
                  </a:lnTo>
                </a:path>
              </a:pathLst>
            </a:custGeom>
            <a:noFill/>
            <a:ln w="12175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599;p36">
              <a:extLst>
                <a:ext uri="{FF2B5EF4-FFF2-40B4-BE49-F238E27FC236}">
                  <a16:creationId xmlns:a16="http://schemas.microsoft.com/office/drawing/2014/main" id="{041229E9-A58D-9447-925E-7E6F12877D2F}"/>
                </a:ext>
              </a:extLst>
            </p:cNvPr>
            <p:cNvSpPr/>
            <p:nvPr/>
          </p:nvSpPr>
          <p:spPr>
            <a:xfrm>
              <a:off x="4259925" y="616225"/>
              <a:ext cx="11600" cy="3075"/>
            </a:xfrm>
            <a:custGeom>
              <a:avLst/>
              <a:gdLst/>
              <a:ahLst/>
              <a:cxnLst/>
              <a:rect l="l" t="t" r="r" b="b"/>
              <a:pathLst>
                <a:path w="464" h="123" fill="none" extrusionOk="0">
                  <a:moveTo>
                    <a:pt x="1" y="122"/>
                  </a:moveTo>
                  <a:lnTo>
                    <a:pt x="196" y="73"/>
                  </a:lnTo>
                  <a:lnTo>
                    <a:pt x="464" y="0"/>
                  </a:lnTo>
                  <a:lnTo>
                    <a:pt x="464" y="0"/>
                  </a:lnTo>
                </a:path>
              </a:pathLst>
            </a:custGeom>
            <a:noFill/>
            <a:ln w="12175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600;p36">
              <a:extLst>
                <a:ext uri="{FF2B5EF4-FFF2-40B4-BE49-F238E27FC236}">
                  <a16:creationId xmlns:a16="http://schemas.microsoft.com/office/drawing/2014/main" id="{6671DFF6-29AC-904B-8FED-C7CDC5F353C4}"/>
                </a:ext>
              </a:extLst>
            </p:cNvPr>
            <p:cNvSpPr/>
            <p:nvPr/>
          </p:nvSpPr>
          <p:spPr>
            <a:xfrm>
              <a:off x="4289775" y="602225"/>
              <a:ext cx="10375" cy="6725"/>
            </a:xfrm>
            <a:custGeom>
              <a:avLst/>
              <a:gdLst/>
              <a:ahLst/>
              <a:cxnLst/>
              <a:rect l="l" t="t" r="r" b="b"/>
              <a:pathLst>
                <a:path w="415" h="269" fill="none" extrusionOk="0">
                  <a:moveTo>
                    <a:pt x="0" y="268"/>
                  </a:moveTo>
                  <a:lnTo>
                    <a:pt x="195" y="146"/>
                  </a:lnTo>
                  <a:lnTo>
                    <a:pt x="390" y="0"/>
                  </a:lnTo>
                  <a:lnTo>
                    <a:pt x="414" y="0"/>
                  </a:lnTo>
                </a:path>
              </a:pathLst>
            </a:custGeom>
            <a:noFill/>
            <a:ln w="12175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601;p36">
              <a:extLst>
                <a:ext uri="{FF2B5EF4-FFF2-40B4-BE49-F238E27FC236}">
                  <a16:creationId xmlns:a16="http://schemas.microsoft.com/office/drawing/2014/main" id="{24B924BA-FB42-4F45-AB24-55C35BFF6776}"/>
                </a:ext>
              </a:extLst>
            </p:cNvPr>
            <p:cNvSpPr/>
            <p:nvPr/>
          </p:nvSpPr>
          <p:spPr>
            <a:xfrm>
              <a:off x="4313525" y="577875"/>
              <a:ext cx="6100" cy="10375"/>
            </a:xfrm>
            <a:custGeom>
              <a:avLst/>
              <a:gdLst/>
              <a:ahLst/>
              <a:cxnLst/>
              <a:rect l="l" t="t" r="r" b="b"/>
              <a:pathLst>
                <a:path w="244" h="415" fill="none" extrusionOk="0">
                  <a:moveTo>
                    <a:pt x="0" y="414"/>
                  </a:moveTo>
                  <a:lnTo>
                    <a:pt x="24" y="365"/>
                  </a:lnTo>
                  <a:lnTo>
                    <a:pt x="146" y="195"/>
                  </a:lnTo>
                  <a:lnTo>
                    <a:pt x="244" y="0"/>
                  </a:lnTo>
                </a:path>
              </a:pathLst>
            </a:custGeom>
            <a:noFill/>
            <a:ln w="12175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602;p36">
              <a:extLst>
                <a:ext uri="{FF2B5EF4-FFF2-40B4-BE49-F238E27FC236}">
                  <a16:creationId xmlns:a16="http://schemas.microsoft.com/office/drawing/2014/main" id="{29FD18DD-0FCB-EC4E-8442-97BBB3DF9586}"/>
                </a:ext>
              </a:extLst>
            </p:cNvPr>
            <p:cNvSpPr/>
            <p:nvPr/>
          </p:nvSpPr>
          <p:spPr>
            <a:xfrm>
              <a:off x="4326300" y="547425"/>
              <a:ext cx="2450" cy="12200"/>
            </a:xfrm>
            <a:custGeom>
              <a:avLst/>
              <a:gdLst/>
              <a:ahLst/>
              <a:cxnLst/>
              <a:rect l="l" t="t" r="r" b="b"/>
              <a:pathLst>
                <a:path w="98" h="488" fill="none" extrusionOk="0">
                  <a:moveTo>
                    <a:pt x="0" y="487"/>
                  </a:moveTo>
                  <a:lnTo>
                    <a:pt x="49" y="293"/>
                  </a:lnTo>
                  <a:lnTo>
                    <a:pt x="98" y="0"/>
                  </a:lnTo>
                </a:path>
              </a:pathLst>
            </a:custGeom>
            <a:noFill/>
            <a:ln w="12175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603;p36">
              <a:extLst>
                <a:ext uri="{FF2B5EF4-FFF2-40B4-BE49-F238E27FC236}">
                  <a16:creationId xmlns:a16="http://schemas.microsoft.com/office/drawing/2014/main" id="{F91C254A-D61C-3540-91A7-67B4C1B92762}"/>
                </a:ext>
              </a:extLst>
            </p:cNvPr>
            <p:cNvSpPr/>
            <p:nvPr/>
          </p:nvSpPr>
          <p:spPr>
            <a:xfrm>
              <a:off x="4329350" y="515750"/>
              <a:ext cx="625" cy="12200"/>
            </a:xfrm>
            <a:custGeom>
              <a:avLst/>
              <a:gdLst/>
              <a:ahLst/>
              <a:cxnLst/>
              <a:rect l="l" t="t" r="r" b="b"/>
              <a:pathLst>
                <a:path w="25" h="488" fill="none" extrusionOk="0">
                  <a:moveTo>
                    <a:pt x="25" y="488"/>
                  </a:moveTo>
                  <a:lnTo>
                    <a:pt x="25" y="464"/>
                  </a:lnTo>
                  <a:lnTo>
                    <a:pt x="25" y="123"/>
                  </a:ln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604;p36">
              <a:extLst>
                <a:ext uri="{FF2B5EF4-FFF2-40B4-BE49-F238E27FC236}">
                  <a16:creationId xmlns:a16="http://schemas.microsoft.com/office/drawing/2014/main" id="{1DF2093D-B29D-4D41-902B-AEE59E845AD3}"/>
                </a:ext>
              </a:extLst>
            </p:cNvPr>
            <p:cNvSpPr/>
            <p:nvPr/>
          </p:nvSpPr>
          <p:spPr>
            <a:xfrm>
              <a:off x="4325075" y="488975"/>
              <a:ext cx="1250" cy="6100"/>
            </a:xfrm>
            <a:custGeom>
              <a:avLst/>
              <a:gdLst/>
              <a:ahLst/>
              <a:cxnLst/>
              <a:rect l="l" t="t" r="r" b="b"/>
              <a:pathLst>
                <a:path w="50" h="244" fill="none" extrusionOk="0">
                  <a:moveTo>
                    <a:pt x="49" y="244"/>
                  </a:moveTo>
                  <a:lnTo>
                    <a:pt x="49" y="244"/>
                  </a:lnTo>
                  <a:lnTo>
                    <a:pt x="1" y="0"/>
                  </a:lnTo>
                </a:path>
              </a:pathLst>
            </a:custGeom>
            <a:noFill/>
            <a:ln w="12175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434475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8" grpId="0" build="p"/>
      <p:bldP spid="44" grpId="0"/>
      <p:bldP spid="45" grpId="0"/>
      <p:bldP spid="4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33EA019-0B42-ED47-A07B-FE757A3F39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572000" cy="5143500"/>
          </a:xfrm>
          <a:prstGeom prst="rect">
            <a:avLst/>
          </a:prstGeom>
        </p:spPr>
      </p:pic>
      <p:sp>
        <p:nvSpPr>
          <p:cNvPr id="85" name="Google Shape;85;p16"/>
          <p:cNvSpPr txBox="1">
            <a:spLocks noGrp="1"/>
          </p:cNvSpPr>
          <p:nvPr>
            <p:ph type="title"/>
          </p:nvPr>
        </p:nvSpPr>
        <p:spPr>
          <a:xfrm>
            <a:off x="4826669" y="1005666"/>
            <a:ext cx="31488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dirty="0"/>
              <a:t>Проведение дорожно-ремонтных работ</a:t>
            </a:r>
            <a:endParaRPr sz="1600" dirty="0"/>
          </a:p>
        </p:txBody>
      </p:sp>
      <p:sp>
        <p:nvSpPr>
          <p:cNvPr id="9" name="Google Shape;116;p18">
            <a:extLst>
              <a:ext uri="{FF2B5EF4-FFF2-40B4-BE49-F238E27FC236}">
                <a16:creationId xmlns:a16="http://schemas.microsoft.com/office/drawing/2014/main" id="{C9F449E1-337F-5B44-80EE-E94E2F4B86C3}"/>
              </a:ext>
            </a:extLst>
          </p:cNvPr>
          <p:cNvSpPr txBox="1">
            <a:spLocks/>
          </p:cNvSpPr>
          <p:nvPr/>
        </p:nvSpPr>
        <p:spPr>
          <a:xfrm>
            <a:off x="1188150" y="1194900"/>
            <a:ext cx="2195700" cy="2753700"/>
          </a:xfrm>
          <a:prstGeom prst="rect">
            <a:avLst/>
          </a:prstGeom>
          <a:solidFill>
            <a:schemeClr val="tx2">
              <a:alpha val="36000"/>
            </a:schemeClr>
          </a:solidFill>
          <a:ln w="9525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0" b="0" i="0" u="none" strike="noStrike" cap="none">
                <a:solidFill>
                  <a:srgbClr val="FFFFFF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0" b="0" i="0" u="none" strike="noStrike" cap="none">
                <a:solidFill>
                  <a:srgbClr val="FFFFFF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0" b="0" i="0" u="none" strike="noStrike" cap="none">
                <a:solidFill>
                  <a:srgbClr val="FFFFFF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0" b="0" i="0" u="none" strike="noStrike" cap="none">
                <a:solidFill>
                  <a:srgbClr val="FFFFFF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0" b="0" i="0" u="none" strike="noStrike" cap="none">
                <a:solidFill>
                  <a:srgbClr val="FFFFFF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0" b="0" i="0" u="none" strike="noStrike" cap="none">
                <a:solidFill>
                  <a:srgbClr val="FFFFFF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0" b="0" i="0" u="none" strike="noStrike" cap="none">
                <a:solidFill>
                  <a:srgbClr val="FFFFFF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0" b="0" i="0" u="none" strike="noStrike" cap="none">
                <a:solidFill>
                  <a:srgbClr val="FFFFFF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0" b="0" i="0" u="none" strike="noStrike" cap="none">
                <a:solidFill>
                  <a:srgbClr val="FFFFFF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r>
              <a:rPr lang="ru-RU" dirty="0">
                <a:effectLst>
                  <a:outerShdw blurRad="50800" dist="50800" dir="5400000" algn="ctr" rotWithShape="0">
                    <a:srgbClr val="000000"/>
                  </a:outerShdw>
                </a:effectLst>
              </a:rPr>
              <a:t>2019</a:t>
            </a:r>
            <a:endParaRPr lang="en" dirty="0">
              <a:effectLst>
                <a:outerShdw blurRad="50800" dist="50800" dir="5400000" algn="ctr" rotWithShape="0">
                  <a:srgbClr val="000000"/>
                </a:outerShdw>
              </a:effectLst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E1F4100-D8C1-374A-8607-985CBB9D8B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88533" y="1863066"/>
            <a:ext cx="4059935" cy="3329100"/>
          </a:xfrm>
        </p:spPr>
        <p:txBody>
          <a:bodyPr/>
          <a:lstStyle/>
          <a:p>
            <a:pPr marL="146050" indent="0">
              <a:buNone/>
            </a:pPr>
            <a:r>
              <a:rPr lang="ru-RU" sz="1400" b="1" dirty="0"/>
              <a:t>ОЖИДАНИЯ:</a:t>
            </a:r>
          </a:p>
          <a:p>
            <a:r>
              <a:rPr lang="ru-RU" sz="1400" dirty="0"/>
              <a:t>Провести ремонт на площади </a:t>
            </a:r>
            <a:r>
              <a:rPr lang="ru-RU" sz="1400" b="1" dirty="0"/>
              <a:t>138 тыс. кв. м.</a:t>
            </a:r>
          </a:p>
          <a:p>
            <a:r>
              <a:rPr lang="ru-RU" sz="1400" dirty="0"/>
              <a:t>Ликвидировать </a:t>
            </a:r>
            <a:r>
              <a:rPr lang="ru-RU" sz="1400" dirty="0" err="1"/>
              <a:t>колейность</a:t>
            </a:r>
            <a:r>
              <a:rPr lang="ru-RU" sz="1400" dirty="0"/>
              <a:t> </a:t>
            </a:r>
            <a:r>
              <a:rPr lang="ru-RU" sz="1400" b="1" dirty="0"/>
              <a:t>на 14 участках </a:t>
            </a:r>
            <a:r>
              <a:rPr lang="ru-RU" sz="1400" dirty="0"/>
              <a:t>методом сплошного асфальтирования</a:t>
            </a:r>
            <a:r>
              <a:rPr lang="ru-RU" sz="1200" dirty="0"/>
              <a:t>.</a:t>
            </a:r>
            <a:endParaRPr lang="en-US" sz="1200" dirty="0"/>
          </a:p>
          <a:p>
            <a:endParaRPr lang="en-US" dirty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5EA3B92-8154-A747-8F45-EB8CCA179E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7870" y="227453"/>
            <a:ext cx="523240" cy="62979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1721B02-4C0F-F24C-B44B-7DD639E4BB9C}"/>
              </a:ext>
            </a:extLst>
          </p:cNvPr>
          <p:cNvSpPr txBox="1"/>
          <p:nvPr/>
        </p:nvSpPr>
        <p:spPr>
          <a:xfrm>
            <a:off x="4826669" y="3815992"/>
            <a:ext cx="386105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576574"/>
                </a:solidFill>
                <a:latin typeface="Raleway"/>
                <a:sym typeface="Raleway"/>
              </a:rPr>
              <a:t>По всем объектам ремонта проведены открытые аукционы, определены подрядные организации.</a:t>
            </a:r>
            <a:endParaRPr lang="ru-RU" b="1" dirty="0">
              <a:solidFill>
                <a:srgbClr val="576574"/>
              </a:solidFill>
              <a:latin typeface="Raleway"/>
              <a:sym typeface="Raleway"/>
            </a:endParaRPr>
          </a:p>
        </p:txBody>
      </p:sp>
    </p:spTree>
    <p:extLst>
      <p:ext uri="{BB962C8B-B14F-4D97-AF65-F5344CB8AC3E}">
        <p14:creationId xmlns:p14="http://schemas.microsoft.com/office/powerpoint/2010/main" val="3366573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4"/>
          <p:cNvSpPr txBox="1">
            <a:spLocks noGrp="1"/>
          </p:cNvSpPr>
          <p:nvPr>
            <p:ph type="ctrTitle" idx="4294967295"/>
          </p:nvPr>
        </p:nvSpPr>
        <p:spPr>
          <a:xfrm>
            <a:off x="1188450" y="1735750"/>
            <a:ext cx="67671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ru-RU" sz="4800" dirty="0"/>
              <a:t>378 млн рублей</a:t>
            </a:r>
          </a:p>
        </p:txBody>
      </p:sp>
      <p:sp>
        <p:nvSpPr>
          <p:cNvPr id="168" name="Google Shape;168;p24"/>
          <p:cNvSpPr txBox="1">
            <a:spLocks noGrp="1"/>
          </p:cNvSpPr>
          <p:nvPr>
            <p:ph type="subTitle" idx="4294967295"/>
          </p:nvPr>
        </p:nvSpPr>
        <p:spPr>
          <a:xfrm>
            <a:off x="1273111" y="2637275"/>
            <a:ext cx="67671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buNone/>
            </a:pPr>
            <a:r>
              <a:rPr lang="ru-RU" sz="1800" dirty="0">
                <a:solidFill>
                  <a:schemeClr val="tx1"/>
                </a:solidFill>
              </a:rPr>
              <a:t>планируется выделить из бюджета округа и города на ремонт автомобильных дорог</a:t>
            </a:r>
          </a:p>
        </p:txBody>
      </p:sp>
      <p:sp>
        <p:nvSpPr>
          <p:cNvPr id="169" name="Google Shape;169;p24"/>
          <p:cNvSpPr txBox="1">
            <a:spLocks noGrp="1"/>
          </p:cNvSpPr>
          <p:nvPr>
            <p:ph type="sldNum" idx="12"/>
          </p:nvPr>
        </p:nvSpPr>
        <p:spPr>
          <a:xfrm>
            <a:off x="1188150" y="3948600"/>
            <a:ext cx="6767100" cy="119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14</a:t>
            </a:fld>
            <a:endParaRPr dirty="0"/>
          </a:p>
        </p:txBody>
      </p:sp>
      <p:grpSp>
        <p:nvGrpSpPr>
          <p:cNvPr id="170" name="Google Shape;170;p24"/>
          <p:cNvGrpSpPr/>
          <p:nvPr/>
        </p:nvGrpSpPr>
        <p:grpSpPr>
          <a:xfrm>
            <a:off x="4386944" y="470463"/>
            <a:ext cx="369526" cy="268183"/>
            <a:chOff x="3932350" y="3714775"/>
            <a:chExt cx="439650" cy="319075"/>
          </a:xfrm>
        </p:grpSpPr>
        <p:sp>
          <p:nvSpPr>
            <p:cNvPr id="171" name="Google Shape;171;p24"/>
            <p:cNvSpPr/>
            <p:nvPr/>
          </p:nvSpPr>
          <p:spPr>
            <a:xfrm>
              <a:off x="3932350" y="3714775"/>
              <a:ext cx="439650" cy="319075"/>
            </a:xfrm>
            <a:custGeom>
              <a:avLst/>
              <a:gdLst/>
              <a:ahLst/>
              <a:cxnLst/>
              <a:rect l="l" t="t" r="r" b="b"/>
              <a:pathLst>
                <a:path w="17586" h="12763" fill="none" extrusionOk="0">
                  <a:moveTo>
                    <a:pt x="1" y="1"/>
                  </a:moveTo>
                  <a:lnTo>
                    <a:pt x="1" y="12276"/>
                  </a:lnTo>
                  <a:lnTo>
                    <a:pt x="1" y="12276"/>
                  </a:lnTo>
                  <a:lnTo>
                    <a:pt x="1" y="12373"/>
                  </a:lnTo>
                  <a:lnTo>
                    <a:pt x="25" y="12471"/>
                  </a:lnTo>
                  <a:lnTo>
                    <a:pt x="74" y="12544"/>
                  </a:lnTo>
                  <a:lnTo>
                    <a:pt x="123" y="12617"/>
                  </a:lnTo>
                  <a:lnTo>
                    <a:pt x="196" y="12690"/>
                  </a:lnTo>
                  <a:lnTo>
                    <a:pt x="293" y="12714"/>
                  </a:lnTo>
                  <a:lnTo>
                    <a:pt x="366" y="12763"/>
                  </a:lnTo>
                  <a:lnTo>
                    <a:pt x="488" y="12763"/>
                  </a:lnTo>
                  <a:lnTo>
                    <a:pt x="17585" y="12763"/>
                  </a:lnTo>
                </a:path>
              </a:pathLst>
            </a:custGeom>
            <a:noFill/>
            <a:ln w="9525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172" name="Google Shape;172;p24"/>
            <p:cNvSpPr/>
            <p:nvPr/>
          </p:nvSpPr>
          <p:spPr>
            <a:xfrm>
              <a:off x="3970100" y="3862750"/>
              <a:ext cx="77350" cy="132750"/>
            </a:xfrm>
            <a:custGeom>
              <a:avLst/>
              <a:gdLst/>
              <a:ahLst/>
              <a:cxnLst/>
              <a:rect l="l" t="t" r="r" b="b"/>
              <a:pathLst>
                <a:path w="3094" h="5310" fill="none" extrusionOk="0">
                  <a:moveTo>
                    <a:pt x="3094" y="5309"/>
                  </a:moveTo>
                  <a:lnTo>
                    <a:pt x="3094" y="487"/>
                  </a:lnTo>
                  <a:lnTo>
                    <a:pt x="3094" y="487"/>
                  </a:lnTo>
                  <a:lnTo>
                    <a:pt x="3094" y="390"/>
                  </a:lnTo>
                  <a:lnTo>
                    <a:pt x="3070" y="292"/>
                  </a:lnTo>
                  <a:lnTo>
                    <a:pt x="3021" y="219"/>
                  </a:lnTo>
                  <a:lnTo>
                    <a:pt x="2948" y="146"/>
                  </a:lnTo>
                  <a:lnTo>
                    <a:pt x="2899" y="97"/>
                  </a:lnTo>
                  <a:lnTo>
                    <a:pt x="2802" y="49"/>
                  </a:lnTo>
                  <a:lnTo>
                    <a:pt x="2704" y="24"/>
                  </a:lnTo>
                  <a:lnTo>
                    <a:pt x="2607" y="0"/>
                  </a:lnTo>
                  <a:lnTo>
                    <a:pt x="488" y="0"/>
                  </a:lnTo>
                  <a:lnTo>
                    <a:pt x="488" y="0"/>
                  </a:lnTo>
                  <a:lnTo>
                    <a:pt x="391" y="24"/>
                  </a:lnTo>
                  <a:lnTo>
                    <a:pt x="293" y="49"/>
                  </a:lnTo>
                  <a:lnTo>
                    <a:pt x="220" y="97"/>
                  </a:lnTo>
                  <a:lnTo>
                    <a:pt x="147" y="146"/>
                  </a:lnTo>
                  <a:lnTo>
                    <a:pt x="74" y="219"/>
                  </a:lnTo>
                  <a:lnTo>
                    <a:pt x="50" y="292"/>
                  </a:lnTo>
                  <a:lnTo>
                    <a:pt x="1" y="390"/>
                  </a:lnTo>
                  <a:lnTo>
                    <a:pt x="1" y="487"/>
                  </a:lnTo>
                  <a:lnTo>
                    <a:pt x="1" y="5309"/>
                  </a:lnTo>
                  <a:lnTo>
                    <a:pt x="3094" y="5309"/>
                  </a:lnTo>
                  <a:close/>
                </a:path>
              </a:pathLst>
            </a:custGeom>
            <a:noFill/>
            <a:ln w="9525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173" name="Google Shape;173;p24"/>
            <p:cNvSpPr/>
            <p:nvPr/>
          </p:nvSpPr>
          <p:spPr>
            <a:xfrm>
              <a:off x="4278800" y="3862750"/>
              <a:ext cx="77350" cy="132750"/>
            </a:xfrm>
            <a:custGeom>
              <a:avLst/>
              <a:gdLst/>
              <a:ahLst/>
              <a:cxnLst/>
              <a:rect l="l" t="t" r="r" b="b"/>
              <a:pathLst>
                <a:path w="3094" h="5310" fill="none" extrusionOk="0">
                  <a:moveTo>
                    <a:pt x="3094" y="5309"/>
                  </a:moveTo>
                  <a:lnTo>
                    <a:pt x="3094" y="487"/>
                  </a:lnTo>
                  <a:lnTo>
                    <a:pt x="3094" y="487"/>
                  </a:lnTo>
                  <a:lnTo>
                    <a:pt x="3094" y="390"/>
                  </a:lnTo>
                  <a:lnTo>
                    <a:pt x="3070" y="292"/>
                  </a:lnTo>
                  <a:lnTo>
                    <a:pt x="3021" y="219"/>
                  </a:lnTo>
                  <a:lnTo>
                    <a:pt x="2948" y="146"/>
                  </a:lnTo>
                  <a:lnTo>
                    <a:pt x="2899" y="97"/>
                  </a:lnTo>
                  <a:lnTo>
                    <a:pt x="2802" y="49"/>
                  </a:lnTo>
                  <a:lnTo>
                    <a:pt x="2704" y="24"/>
                  </a:lnTo>
                  <a:lnTo>
                    <a:pt x="2607" y="0"/>
                  </a:lnTo>
                  <a:lnTo>
                    <a:pt x="488" y="0"/>
                  </a:lnTo>
                  <a:lnTo>
                    <a:pt x="488" y="0"/>
                  </a:lnTo>
                  <a:lnTo>
                    <a:pt x="390" y="24"/>
                  </a:lnTo>
                  <a:lnTo>
                    <a:pt x="293" y="49"/>
                  </a:lnTo>
                  <a:lnTo>
                    <a:pt x="220" y="97"/>
                  </a:lnTo>
                  <a:lnTo>
                    <a:pt x="147" y="146"/>
                  </a:lnTo>
                  <a:lnTo>
                    <a:pt x="74" y="219"/>
                  </a:lnTo>
                  <a:lnTo>
                    <a:pt x="50" y="292"/>
                  </a:lnTo>
                  <a:lnTo>
                    <a:pt x="1" y="390"/>
                  </a:lnTo>
                  <a:lnTo>
                    <a:pt x="1" y="487"/>
                  </a:lnTo>
                  <a:lnTo>
                    <a:pt x="1" y="5309"/>
                  </a:lnTo>
                  <a:lnTo>
                    <a:pt x="3094" y="5309"/>
                  </a:lnTo>
                  <a:close/>
                </a:path>
              </a:pathLst>
            </a:custGeom>
            <a:noFill/>
            <a:ln w="9525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174" name="Google Shape;174;p24"/>
            <p:cNvSpPr/>
            <p:nvPr/>
          </p:nvSpPr>
          <p:spPr>
            <a:xfrm>
              <a:off x="4073000" y="3716600"/>
              <a:ext cx="77350" cy="278900"/>
            </a:xfrm>
            <a:custGeom>
              <a:avLst/>
              <a:gdLst/>
              <a:ahLst/>
              <a:cxnLst/>
              <a:rect l="l" t="t" r="r" b="b"/>
              <a:pathLst>
                <a:path w="3094" h="11156" fill="none" extrusionOk="0">
                  <a:moveTo>
                    <a:pt x="3094" y="11155"/>
                  </a:moveTo>
                  <a:lnTo>
                    <a:pt x="3094" y="488"/>
                  </a:lnTo>
                  <a:lnTo>
                    <a:pt x="3094" y="488"/>
                  </a:lnTo>
                  <a:lnTo>
                    <a:pt x="3094" y="391"/>
                  </a:lnTo>
                  <a:lnTo>
                    <a:pt x="3070" y="293"/>
                  </a:lnTo>
                  <a:lnTo>
                    <a:pt x="3021" y="220"/>
                  </a:lnTo>
                  <a:lnTo>
                    <a:pt x="2948" y="147"/>
                  </a:lnTo>
                  <a:lnTo>
                    <a:pt x="2899" y="98"/>
                  </a:lnTo>
                  <a:lnTo>
                    <a:pt x="2802" y="50"/>
                  </a:lnTo>
                  <a:lnTo>
                    <a:pt x="2704" y="25"/>
                  </a:lnTo>
                  <a:lnTo>
                    <a:pt x="2607" y="1"/>
                  </a:lnTo>
                  <a:lnTo>
                    <a:pt x="488" y="1"/>
                  </a:lnTo>
                  <a:lnTo>
                    <a:pt x="488" y="1"/>
                  </a:lnTo>
                  <a:lnTo>
                    <a:pt x="391" y="25"/>
                  </a:lnTo>
                  <a:lnTo>
                    <a:pt x="293" y="50"/>
                  </a:lnTo>
                  <a:lnTo>
                    <a:pt x="220" y="98"/>
                  </a:lnTo>
                  <a:lnTo>
                    <a:pt x="147" y="147"/>
                  </a:lnTo>
                  <a:lnTo>
                    <a:pt x="74" y="220"/>
                  </a:lnTo>
                  <a:lnTo>
                    <a:pt x="50" y="293"/>
                  </a:lnTo>
                  <a:lnTo>
                    <a:pt x="1" y="391"/>
                  </a:lnTo>
                  <a:lnTo>
                    <a:pt x="1" y="488"/>
                  </a:lnTo>
                  <a:lnTo>
                    <a:pt x="1" y="11155"/>
                  </a:lnTo>
                  <a:lnTo>
                    <a:pt x="3094" y="11155"/>
                  </a:lnTo>
                  <a:close/>
                </a:path>
              </a:pathLst>
            </a:custGeom>
            <a:noFill/>
            <a:ln w="9525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175" name="Google Shape;175;p24"/>
            <p:cNvSpPr/>
            <p:nvPr/>
          </p:nvSpPr>
          <p:spPr>
            <a:xfrm>
              <a:off x="4175900" y="3787250"/>
              <a:ext cx="77350" cy="208250"/>
            </a:xfrm>
            <a:custGeom>
              <a:avLst/>
              <a:gdLst/>
              <a:ahLst/>
              <a:cxnLst/>
              <a:rect l="l" t="t" r="r" b="b"/>
              <a:pathLst>
                <a:path w="3094" h="8330" fill="none" extrusionOk="0">
                  <a:moveTo>
                    <a:pt x="3094" y="8329"/>
                  </a:moveTo>
                  <a:lnTo>
                    <a:pt x="3094" y="487"/>
                  </a:lnTo>
                  <a:lnTo>
                    <a:pt x="3094" y="487"/>
                  </a:lnTo>
                  <a:lnTo>
                    <a:pt x="3094" y="390"/>
                  </a:lnTo>
                  <a:lnTo>
                    <a:pt x="3070" y="292"/>
                  </a:lnTo>
                  <a:lnTo>
                    <a:pt x="3021" y="219"/>
                  </a:lnTo>
                  <a:lnTo>
                    <a:pt x="2948" y="146"/>
                  </a:lnTo>
                  <a:lnTo>
                    <a:pt x="2899" y="97"/>
                  </a:lnTo>
                  <a:lnTo>
                    <a:pt x="2802" y="49"/>
                  </a:lnTo>
                  <a:lnTo>
                    <a:pt x="2704" y="24"/>
                  </a:lnTo>
                  <a:lnTo>
                    <a:pt x="2607" y="0"/>
                  </a:lnTo>
                  <a:lnTo>
                    <a:pt x="488" y="0"/>
                  </a:lnTo>
                  <a:lnTo>
                    <a:pt x="488" y="0"/>
                  </a:lnTo>
                  <a:lnTo>
                    <a:pt x="391" y="24"/>
                  </a:lnTo>
                  <a:lnTo>
                    <a:pt x="293" y="49"/>
                  </a:lnTo>
                  <a:lnTo>
                    <a:pt x="220" y="97"/>
                  </a:lnTo>
                  <a:lnTo>
                    <a:pt x="147" y="146"/>
                  </a:lnTo>
                  <a:lnTo>
                    <a:pt x="74" y="219"/>
                  </a:lnTo>
                  <a:lnTo>
                    <a:pt x="50" y="292"/>
                  </a:lnTo>
                  <a:lnTo>
                    <a:pt x="1" y="390"/>
                  </a:lnTo>
                  <a:lnTo>
                    <a:pt x="1" y="487"/>
                  </a:lnTo>
                  <a:lnTo>
                    <a:pt x="1" y="8329"/>
                  </a:lnTo>
                  <a:lnTo>
                    <a:pt x="3094" y="8329"/>
                  </a:lnTo>
                  <a:close/>
                </a:path>
              </a:pathLst>
            </a:custGeom>
            <a:noFill/>
            <a:ln w="9525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</p:grpSp>
      <p:sp>
        <p:nvSpPr>
          <p:cNvPr id="12" name="Google Shape;79;p15">
            <a:extLst>
              <a:ext uri="{FF2B5EF4-FFF2-40B4-BE49-F238E27FC236}">
                <a16:creationId xmlns:a16="http://schemas.microsoft.com/office/drawing/2014/main" id="{A800366F-31EB-3042-9E6F-09637AA15AB0}"/>
              </a:ext>
            </a:extLst>
          </p:cNvPr>
          <p:cNvSpPr txBox="1">
            <a:spLocks/>
          </p:cNvSpPr>
          <p:nvPr/>
        </p:nvSpPr>
        <p:spPr>
          <a:xfrm>
            <a:off x="922618" y="1500518"/>
            <a:ext cx="7338060" cy="2448082"/>
          </a:xfrm>
          <a:prstGeom prst="rect">
            <a:avLst/>
          </a:prstGeom>
          <a:noFill/>
          <a:ln w="9525" cap="flat" cmpd="sng">
            <a:solidFill>
              <a:schemeClr val="tx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0" b="0" i="0" u="none" strike="noStrike" cap="none">
                <a:solidFill>
                  <a:srgbClr val="FFFFFF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0" b="0" i="0" u="none" strike="noStrike" cap="none">
                <a:solidFill>
                  <a:srgbClr val="FFFFFF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0" b="0" i="0" u="none" strike="noStrike" cap="none">
                <a:solidFill>
                  <a:srgbClr val="FFFFFF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0" b="0" i="0" u="none" strike="noStrike" cap="none">
                <a:solidFill>
                  <a:srgbClr val="FFFFFF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0" b="0" i="0" u="none" strike="noStrike" cap="none">
                <a:solidFill>
                  <a:srgbClr val="FFFFFF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0" b="0" i="0" u="none" strike="noStrike" cap="none">
                <a:solidFill>
                  <a:srgbClr val="FFFFFF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0" b="0" i="0" u="none" strike="noStrike" cap="none">
                <a:solidFill>
                  <a:srgbClr val="FFFFFF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0" b="0" i="0" u="none" strike="noStrike" cap="none">
                <a:solidFill>
                  <a:srgbClr val="FFFFFF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0" b="0" i="0" u="none" strike="noStrike" cap="none">
                <a:solidFill>
                  <a:srgbClr val="FFFFFF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endParaRPr lang="en" dirty="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C5362C3-EFC7-FB4D-9D71-DB8360AD9B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7870" y="227453"/>
            <a:ext cx="523240" cy="629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319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4"/>
          <p:cNvSpPr txBox="1">
            <a:spLocks noGrp="1"/>
          </p:cNvSpPr>
          <p:nvPr>
            <p:ph type="subTitle" idx="4294967295"/>
          </p:nvPr>
        </p:nvSpPr>
        <p:spPr>
          <a:xfrm>
            <a:off x="628104" y="1093997"/>
            <a:ext cx="8077563" cy="52229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buNone/>
            </a:pPr>
            <a:r>
              <a:rPr lang="ru-RU" sz="1400" dirty="0">
                <a:solidFill>
                  <a:schemeClr val="tx1"/>
                </a:solidFill>
              </a:rPr>
              <a:t>1. ул. Маяковского на участке от ул. 30 лет Победы до ул. Университетской протяженностью 0,502 км.</a:t>
            </a:r>
            <a:r>
              <a:rPr lang="en-US" sz="1400" dirty="0">
                <a:solidFill>
                  <a:schemeClr val="tx1"/>
                </a:solidFill>
              </a:rPr>
              <a:t>;</a:t>
            </a:r>
            <a:r>
              <a:rPr lang="ru-RU" sz="14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69" name="Google Shape;169;p24"/>
          <p:cNvSpPr txBox="1">
            <a:spLocks noGrp="1"/>
          </p:cNvSpPr>
          <p:nvPr>
            <p:ph type="sldNum" idx="12"/>
          </p:nvPr>
        </p:nvSpPr>
        <p:spPr>
          <a:xfrm>
            <a:off x="1188150" y="3936074"/>
            <a:ext cx="6767100" cy="119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400"/>
              <a:t>15</a:t>
            </a:fld>
            <a:endParaRPr sz="1400" dirty="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C5362C3-EFC7-FB4D-9D71-DB8360AD9B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7870" y="227453"/>
            <a:ext cx="523240" cy="629796"/>
          </a:xfrm>
          <a:prstGeom prst="rect">
            <a:avLst/>
          </a:prstGeom>
        </p:spPr>
      </p:pic>
      <p:sp>
        <p:nvSpPr>
          <p:cNvPr id="44" name="Google Shape;168;p24">
            <a:extLst>
              <a:ext uri="{FF2B5EF4-FFF2-40B4-BE49-F238E27FC236}">
                <a16:creationId xmlns:a16="http://schemas.microsoft.com/office/drawing/2014/main" id="{47CA0C55-3C46-3247-A177-C4336F0700D2}"/>
              </a:ext>
            </a:extLst>
          </p:cNvPr>
          <p:cNvSpPr txBox="1">
            <a:spLocks/>
          </p:cNvSpPr>
          <p:nvPr/>
        </p:nvSpPr>
        <p:spPr>
          <a:xfrm>
            <a:off x="628104" y="1636322"/>
            <a:ext cx="7536084" cy="438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115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marR="0" lvl="1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marR="0" lvl="6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marR="0" lvl="7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marR="0" lvl="8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marL="0" indent="0">
              <a:buNone/>
            </a:pPr>
            <a:r>
              <a:rPr lang="ru-RU" sz="1400" dirty="0">
                <a:solidFill>
                  <a:schemeClr val="tx1"/>
                </a:solidFill>
              </a:rPr>
              <a:t>2. ул. </a:t>
            </a:r>
            <a:r>
              <a:rPr lang="ru-RU" sz="1400" dirty="0" err="1">
                <a:solidFill>
                  <a:schemeClr val="tx1"/>
                </a:solidFill>
              </a:rPr>
              <a:t>Киртбая</a:t>
            </a:r>
            <a:r>
              <a:rPr lang="ru-RU" sz="1400" dirty="0">
                <a:solidFill>
                  <a:schemeClr val="tx1"/>
                </a:solidFill>
              </a:rPr>
              <a:t> от ул. 1 «З» до ул. 3 «З», протяженностью 0,912 км. </a:t>
            </a:r>
            <a:br>
              <a:rPr lang="ru-RU" sz="1400" dirty="0">
                <a:solidFill>
                  <a:schemeClr val="tx1"/>
                </a:solidFill>
              </a:rPr>
            </a:b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45" name="Google Shape;168;p24">
            <a:extLst>
              <a:ext uri="{FF2B5EF4-FFF2-40B4-BE49-F238E27FC236}">
                <a16:creationId xmlns:a16="http://schemas.microsoft.com/office/drawing/2014/main" id="{FC94A71E-48B8-8641-B392-B8FC3B40B300}"/>
              </a:ext>
            </a:extLst>
          </p:cNvPr>
          <p:cNvSpPr txBox="1">
            <a:spLocks/>
          </p:cNvSpPr>
          <p:nvPr/>
        </p:nvSpPr>
        <p:spPr>
          <a:xfrm>
            <a:off x="628104" y="3650322"/>
            <a:ext cx="6767100" cy="438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115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marR="0" lvl="1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marR="0" lvl="6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marR="0" lvl="7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marR="0" lvl="8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marL="0" indent="0">
              <a:buNone/>
            </a:pPr>
            <a:r>
              <a:rPr lang="ru-RU" sz="1400" dirty="0">
                <a:solidFill>
                  <a:schemeClr val="tx1"/>
                </a:solidFill>
              </a:rPr>
              <a:t>1. «Транспортной развязки на пересечении ул. Островского и </a:t>
            </a:r>
            <a:r>
              <a:rPr lang="ru-RU" sz="1400" dirty="0" err="1">
                <a:solidFill>
                  <a:schemeClr val="tx1"/>
                </a:solidFill>
              </a:rPr>
              <a:t>Нефтеюганского</a:t>
            </a:r>
            <a:r>
              <a:rPr lang="ru-RU" sz="1400" dirty="0">
                <a:solidFill>
                  <a:schemeClr val="tx1"/>
                </a:solidFill>
              </a:rPr>
              <a:t> шоссе»</a:t>
            </a:r>
            <a:r>
              <a:rPr lang="en-US" sz="1400" dirty="0">
                <a:solidFill>
                  <a:schemeClr val="tx1"/>
                </a:solidFill>
              </a:rPr>
              <a:t>;</a:t>
            </a:r>
            <a:r>
              <a:rPr lang="ru-RU" sz="14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46" name="Google Shape;168;p24">
            <a:extLst>
              <a:ext uri="{FF2B5EF4-FFF2-40B4-BE49-F238E27FC236}">
                <a16:creationId xmlns:a16="http://schemas.microsoft.com/office/drawing/2014/main" id="{41973259-8BCE-FE40-818B-84FC64B821BD}"/>
              </a:ext>
            </a:extLst>
          </p:cNvPr>
          <p:cNvSpPr txBox="1">
            <a:spLocks/>
          </p:cNvSpPr>
          <p:nvPr/>
        </p:nvSpPr>
        <p:spPr>
          <a:xfrm>
            <a:off x="628104" y="2913722"/>
            <a:ext cx="6767100" cy="3692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115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marR="0" lvl="1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marR="0" lvl="6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marR="0" lvl="7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marR="0" lvl="8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marL="0" indent="0">
              <a:buNone/>
            </a:pPr>
            <a:r>
              <a:rPr lang="ru-RU" sz="1400" dirty="0">
                <a:solidFill>
                  <a:schemeClr val="tx1"/>
                </a:solidFill>
              </a:rPr>
              <a:t>2. ул.</a:t>
            </a:r>
            <a:r>
              <a:rPr lang="ru-RU" dirty="0"/>
              <a:t> </a:t>
            </a:r>
            <a:r>
              <a:rPr lang="ru-RU" sz="1400" dirty="0">
                <a:solidFill>
                  <a:schemeClr val="tx1"/>
                </a:solidFill>
              </a:rPr>
              <a:t>«Подъезд к школе в </a:t>
            </a:r>
            <a:r>
              <a:rPr lang="ru-RU" sz="1400" dirty="0" err="1">
                <a:solidFill>
                  <a:schemeClr val="tx1"/>
                </a:solidFill>
              </a:rPr>
              <a:t>мкр</a:t>
            </a:r>
            <a:r>
              <a:rPr lang="ru-RU" sz="1400" dirty="0">
                <a:solidFill>
                  <a:schemeClr val="tx1"/>
                </a:solidFill>
              </a:rPr>
              <a:t>. ПИКС», протяженностью 0,412 км. </a:t>
            </a:r>
          </a:p>
        </p:txBody>
      </p:sp>
      <p:sp>
        <p:nvSpPr>
          <p:cNvPr id="47" name="Google Shape;168;p24">
            <a:extLst>
              <a:ext uri="{FF2B5EF4-FFF2-40B4-BE49-F238E27FC236}">
                <a16:creationId xmlns:a16="http://schemas.microsoft.com/office/drawing/2014/main" id="{3730B0B8-EC94-034D-B975-CB42CF5E0359}"/>
              </a:ext>
            </a:extLst>
          </p:cNvPr>
          <p:cNvSpPr txBox="1">
            <a:spLocks/>
          </p:cNvSpPr>
          <p:nvPr/>
        </p:nvSpPr>
        <p:spPr>
          <a:xfrm>
            <a:off x="628104" y="2355343"/>
            <a:ext cx="7866798" cy="5222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115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marR="0" lvl="1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marR="0" lvl="6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marR="0" lvl="7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marR="0" lvl="8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marL="0" indent="0">
              <a:buNone/>
            </a:pPr>
            <a:r>
              <a:rPr lang="ru-RU" sz="1400" dirty="0">
                <a:solidFill>
                  <a:schemeClr val="tx1"/>
                </a:solidFill>
              </a:rPr>
              <a:t>1. «Проезд с ул. </a:t>
            </a:r>
            <a:r>
              <a:rPr lang="ru-RU" sz="1400" dirty="0" err="1">
                <a:solidFill>
                  <a:schemeClr val="tx1"/>
                </a:solidFill>
              </a:rPr>
              <a:t>Киртбая</a:t>
            </a:r>
            <a:r>
              <a:rPr lang="ru-RU" sz="1400" dirty="0">
                <a:solidFill>
                  <a:schemeClr val="tx1"/>
                </a:solidFill>
              </a:rPr>
              <a:t> до поликлиники «Нефтяник» на 700 посещений в смену в </a:t>
            </a:r>
            <a:r>
              <a:rPr lang="ru-RU" sz="1400" dirty="0" err="1">
                <a:solidFill>
                  <a:schemeClr val="tx1"/>
                </a:solidFill>
              </a:rPr>
              <a:t>мкр</a:t>
            </a:r>
            <a:r>
              <a:rPr lang="ru-RU" sz="1400" dirty="0">
                <a:solidFill>
                  <a:schemeClr val="tx1"/>
                </a:solidFill>
              </a:rPr>
              <a:t>. 37 г. Сургута», протяженностью 0,141 км.</a:t>
            </a:r>
            <a:r>
              <a:rPr lang="en-US" sz="1400" dirty="0">
                <a:solidFill>
                  <a:schemeClr val="tx1"/>
                </a:solidFill>
              </a:rPr>
              <a:t>;</a:t>
            </a:r>
            <a:r>
              <a:rPr lang="ru-RU" sz="14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52" name="Google Shape;168;p24">
            <a:extLst>
              <a:ext uri="{FF2B5EF4-FFF2-40B4-BE49-F238E27FC236}">
                <a16:creationId xmlns:a16="http://schemas.microsoft.com/office/drawing/2014/main" id="{AF075D80-5544-2641-B7EC-246499FF8D0A}"/>
              </a:ext>
            </a:extLst>
          </p:cNvPr>
          <p:cNvSpPr txBox="1">
            <a:spLocks/>
          </p:cNvSpPr>
          <p:nvPr/>
        </p:nvSpPr>
        <p:spPr>
          <a:xfrm>
            <a:off x="450923" y="765606"/>
            <a:ext cx="6767100" cy="7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115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marR="0" lvl="1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marR="0" lvl="6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marR="0" lvl="7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marR="0" lvl="8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marL="0" indent="0">
              <a:buNone/>
            </a:pPr>
            <a:r>
              <a:rPr lang="ru-RU" sz="1400" b="1" dirty="0">
                <a:solidFill>
                  <a:schemeClr val="tx1"/>
                </a:solidFill>
              </a:rPr>
              <a:t>Запланировано строительство:</a:t>
            </a:r>
          </a:p>
        </p:txBody>
      </p:sp>
      <p:grpSp>
        <p:nvGrpSpPr>
          <p:cNvPr id="110" name="Google Shape;577;p36">
            <a:extLst>
              <a:ext uri="{FF2B5EF4-FFF2-40B4-BE49-F238E27FC236}">
                <a16:creationId xmlns:a16="http://schemas.microsoft.com/office/drawing/2014/main" id="{A710AA61-5672-7C42-A491-50D3E8FE8741}"/>
              </a:ext>
            </a:extLst>
          </p:cNvPr>
          <p:cNvGrpSpPr/>
          <p:nvPr/>
        </p:nvGrpSpPr>
        <p:grpSpPr>
          <a:xfrm>
            <a:off x="4377733" y="319342"/>
            <a:ext cx="387933" cy="345971"/>
            <a:chOff x="3927500" y="301425"/>
            <a:chExt cx="461550" cy="411625"/>
          </a:xfrm>
        </p:grpSpPr>
        <p:sp>
          <p:nvSpPr>
            <p:cNvPr id="111" name="Google Shape;578;p36">
              <a:extLst>
                <a:ext uri="{FF2B5EF4-FFF2-40B4-BE49-F238E27FC236}">
                  <a16:creationId xmlns:a16="http://schemas.microsoft.com/office/drawing/2014/main" id="{D9984FD1-9600-B048-BA4D-D1421F2F1AA3}"/>
                </a:ext>
              </a:extLst>
            </p:cNvPr>
            <p:cNvSpPr/>
            <p:nvPr/>
          </p:nvSpPr>
          <p:spPr>
            <a:xfrm>
              <a:off x="4080925" y="302050"/>
              <a:ext cx="154075" cy="411000"/>
            </a:xfrm>
            <a:custGeom>
              <a:avLst/>
              <a:gdLst/>
              <a:ahLst/>
              <a:cxnLst/>
              <a:rect l="l" t="t" r="r" b="b"/>
              <a:pathLst>
                <a:path w="6163" h="16440" fill="none" extrusionOk="0">
                  <a:moveTo>
                    <a:pt x="6162" y="3118"/>
                  </a:moveTo>
                  <a:lnTo>
                    <a:pt x="0" y="0"/>
                  </a:lnTo>
                  <a:lnTo>
                    <a:pt x="0" y="13322"/>
                  </a:lnTo>
                  <a:lnTo>
                    <a:pt x="6162" y="16440"/>
                  </a:lnTo>
                  <a:lnTo>
                    <a:pt x="6162" y="3118"/>
                  </a:lnTo>
                  <a:close/>
                </a:path>
              </a:pathLst>
            </a:custGeom>
            <a:noFill/>
            <a:ln w="12175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579;p36">
              <a:extLst>
                <a:ext uri="{FF2B5EF4-FFF2-40B4-BE49-F238E27FC236}">
                  <a16:creationId xmlns:a16="http://schemas.microsoft.com/office/drawing/2014/main" id="{1EE7198B-3A64-9A49-89A7-533548F8C094}"/>
                </a:ext>
              </a:extLst>
            </p:cNvPr>
            <p:cNvSpPr/>
            <p:nvPr/>
          </p:nvSpPr>
          <p:spPr>
            <a:xfrm>
              <a:off x="3927500" y="301425"/>
              <a:ext cx="153450" cy="406150"/>
            </a:xfrm>
            <a:custGeom>
              <a:avLst/>
              <a:gdLst/>
              <a:ahLst/>
              <a:cxnLst/>
              <a:rect l="l" t="t" r="r" b="b"/>
              <a:pathLst>
                <a:path w="6138" h="16246" fill="none" extrusionOk="0">
                  <a:moveTo>
                    <a:pt x="6137" y="1"/>
                  </a:moveTo>
                  <a:lnTo>
                    <a:pt x="536" y="2850"/>
                  </a:lnTo>
                  <a:lnTo>
                    <a:pt x="536" y="2850"/>
                  </a:lnTo>
                  <a:lnTo>
                    <a:pt x="414" y="2899"/>
                  </a:lnTo>
                  <a:lnTo>
                    <a:pt x="317" y="2997"/>
                  </a:lnTo>
                  <a:lnTo>
                    <a:pt x="219" y="3094"/>
                  </a:lnTo>
                  <a:lnTo>
                    <a:pt x="146" y="3216"/>
                  </a:lnTo>
                  <a:lnTo>
                    <a:pt x="73" y="3313"/>
                  </a:lnTo>
                  <a:lnTo>
                    <a:pt x="24" y="3435"/>
                  </a:lnTo>
                  <a:lnTo>
                    <a:pt x="0" y="3557"/>
                  </a:lnTo>
                  <a:lnTo>
                    <a:pt x="0" y="3679"/>
                  </a:lnTo>
                  <a:lnTo>
                    <a:pt x="0" y="15880"/>
                  </a:lnTo>
                  <a:lnTo>
                    <a:pt x="0" y="15880"/>
                  </a:lnTo>
                  <a:lnTo>
                    <a:pt x="0" y="16002"/>
                  </a:lnTo>
                  <a:lnTo>
                    <a:pt x="49" y="16075"/>
                  </a:lnTo>
                  <a:lnTo>
                    <a:pt x="97" y="16148"/>
                  </a:lnTo>
                  <a:lnTo>
                    <a:pt x="170" y="16197"/>
                  </a:lnTo>
                  <a:lnTo>
                    <a:pt x="244" y="16221"/>
                  </a:lnTo>
                  <a:lnTo>
                    <a:pt x="341" y="16246"/>
                  </a:lnTo>
                  <a:lnTo>
                    <a:pt x="463" y="16221"/>
                  </a:lnTo>
                  <a:lnTo>
                    <a:pt x="560" y="16173"/>
                  </a:lnTo>
                  <a:lnTo>
                    <a:pt x="6137" y="13323"/>
                  </a:lnTo>
                  <a:lnTo>
                    <a:pt x="6137" y="1"/>
                  </a:lnTo>
                  <a:close/>
                </a:path>
              </a:pathLst>
            </a:custGeom>
            <a:noFill/>
            <a:ln w="12175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580;p36">
              <a:extLst>
                <a:ext uri="{FF2B5EF4-FFF2-40B4-BE49-F238E27FC236}">
                  <a16:creationId xmlns:a16="http://schemas.microsoft.com/office/drawing/2014/main" id="{54977422-E00E-294C-9593-D3BC13F070C8}"/>
                </a:ext>
              </a:extLst>
            </p:cNvPr>
            <p:cNvSpPr/>
            <p:nvPr/>
          </p:nvSpPr>
          <p:spPr>
            <a:xfrm>
              <a:off x="4234975" y="306925"/>
              <a:ext cx="154075" cy="405525"/>
            </a:xfrm>
            <a:custGeom>
              <a:avLst/>
              <a:gdLst/>
              <a:ahLst/>
              <a:cxnLst/>
              <a:rect l="l" t="t" r="r" b="b"/>
              <a:pathLst>
                <a:path w="6163" h="16221" fill="none" extrusionOk="0">
                  <a:moveTo>
                    <a:pt x="5578" y="49"/>
                  </a:moveTo>
                  <a:lnTo>
                    <a:pt x="0" y="2898"/>
                  </a:lnTo>
                  <a:lnTo>
                    <a:pt x="0" y="16221"/>
                  </a:lnTo>
                  <a:lnTo>
                    <a:pt x="5626" y="13371"/>
                  </a:lnTo>
                  <a:lnTo>
                    <a:pt x="5626" y="13371"/>
                  </a:lnTo>
                  <a:lnTo>
                    <a:pt x="5724" y="13322"/>
                  </a:lnTo>
                  <a:lnTo>
                    <a:pt x="5845" y="13225"/>
                  </a:lnTo>
                  <a:lnTo>
                    <a:pt x="5918" y="13127"/>
                  </a:lnTo>
                  <a:lnTo>
                    <a:pt x="6016" y="13030"/>
                  </a:lnTo>
                  <a:lnTo>
                    <a:pt x="6065" y="12908"/>
                  </a:lnTo>
                  <a:lnTo>
                    <a:pt x="6113" y="12786"/>
                  </a:lnTo>
                  <a:lnTo>
                    <a:pt x="6138" y="12665"/>
                  </a:lnTo>
                  <a:lnTo>
                    <a:pt x="6162" y="12543"/>
                  </a:lnTo>
                  <a:lnTo>
                    <a:pt x="6162" y="341"/>
                  </a:lnTo>
                  <a:lnTo>
                    <a:pt x="6162" y="341"/>
                  </a:lnTo>
                  <a:lnTo>
                    <a:pt x="6138" y="219"/>
                  </a:lnTo>
                  <a:lnTo>
                    <a:pt x="6113" y="146"/>
                  </a:lnTo>
                  <a:lnTo>
                    <a:pt x="6065" y="73"/>
                  </a:lnTo>
                  <a:lnTo>
                    <a:pt x="5992" y="24"/>
                  </a:lnTo>
                  <a:lnTo>
                    <a:pt x="5894" y="0"/>
                  </a:lnTo>
                  <a:lnTo>
                    <a:pt x="5797" y="0"/>
                  </a:lnTo>
                  <a:lnTo>
                    <a:pt x="5699" y="0"/>
                  </a:lnTo>
                  <a:lnTo>
                    <a:pt x="5578" y="49"/>
                  </a:lnTo>
                  <a:lnTo>
                    <a:pt x="5578" y="49"/>
                  </a:lnTo>
                  <a:close/>
                </a:path>
              </a:pathLst>
            </a:custGeom>
            <a:noFill/>
            <a:ln w="12175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581;p36">
              <a:extLst>
                <a:ext uri="{FF2B5EF4-FFF2-40B4-BE49-F238E27FC236}">
                  <a16:creationId xmlns:a16="http://schemas.microsoft.com/office/drawing/2014/main" id="{0453472C-16D7-0847-B8BA-0871505EFD9E}"/>
                </a:ext>
              </a:extLst>
            </p:cNvPr>
            <p:cNvSpPr/>
            <p:nvPr/>
          </p:nvSpPr>
          <p:spPr>
            <a:xfrm>
              <a:off x="4295850" y="442075"/>
              <a:ext cx="46300" cy="26225"/>
            </a:xfrm>
            <a:custGeom>
              <a:avLst/>
              <a:gdLst/>
              <a:ahLst/>
              <a:cxnLst/>
              <a:rect l="l" t="t" r="r" b="b"/>
              <a:pathLst>
                <a:path w="1852" h="1049" fill="none" extrusionOk="0">
                  <a:moveTo>
                    <a:pt x="1" y="1"/>
                  </a:moveTo>
                  <a:lnTo>
                    <a:pt x="1852" y="1048"/>
                  </a:lnTo>
                </a:path>
              </a:pathLst>
            </a:custGeom>
            <a:noFill/>
            <a:ln w="12175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582;p36">
              <a:extLst>
                <a:ext uri="{FF2B5EF4-FFF2-40B4-BE49-F238E27FC236}">
                  <a16:creationId xmlns:a16="http://schemas.microsoft.com/office/drawing/2014/main" id="{CFE865E8-D5E3-FE4F-99BB-DF2D5FE76472}"/>
                </a:ext>
              </a:extLst>
            </p:cNvPr>
            <p:cNvSpPr/>
            <p:nvPr/>
          </p:nvSpPr>
          <p:spPr>
            <a:xfrm>
              <a:off x="4296475" y="415900"/>
              <a:ext cx="45075" cy="78575"/>
            </a:xfrm>
            <a:custGeom>
              <a:avLst/>
              <a:gdLst/>
              <a:ahLst/>
              <a:cxnLst/>
              <a:rect l="l" t="t" r="r" b="b"/>
              <a:pathLst>
                <a:path w="1803" h="3143" fill="none" extrusionOk="0">
                  <a:moveTo>
                    <a:pt x="1802" y="1"/>
                  </a:moveTo>
                  <a:lnTo>
                    <a:pt x="0" y="3142"/>
                  </a:lnTo>
                </a:path>
              </a:pathLst>
            </a:custGeom>
            <a:noFill/>
            <a:ln w="12175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583;p36">
              <a:extLst>
                <a:ext uri="{FF2B5EF4-FFF2-40B4-BE49-F238E27FC236}">
                  <a16:creationId xmlns:a16="http://schemas.microsoft.com/office/drawing/2014/main" id="{424E5971-C036-124A-8681-99D3E345B47D}"/>
                </a:ext>
              </a:extLst>
            </p:cNvPr>
            <p:cNvSpPr/>
            <p:nvPr/>
          </p:nvSpPr>
          <p:spPr>
            <a:xfrm>
              <a:off x="3968275" y="590050"/>
              <a:ext cx="25" cy="6100"/>
            </a:xfrm>
            <a:custGeom>
              <a:avLst/>
              <a:gdLst/>
              <a:ahLst/>
              <a:cxnLst/>
              <a:rect l="l" t="t" r="r" b="b"/>
              <a:pathLst>
                <a:path w="1" h="244" fill="none" extrusionOk="0">
                  <a:moveTo>
                    <a:pt x="1" y="244"/>
                  </a:moveTo>
                  <a:lnTo>
                    <a:pt x="1" y="244"/>
                  </a:lnTo>
                  <a:lnTo>
                    <a:pt x="1" y="0"/>
                  </a:lnTo>
                </a:path>
              </a:pathLst>
            </a:custGeom>
            <a:noFill/>
            <a:ln w="12175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584;p36">
              <a:extLst>
                <a:ext uri="{FF2B5EF4-FFF2-40B4-BE49-F238E27FC236}">
                  <a16:creationId xmlns:a16="http://schemas.microsoft.com/office/drawing/2014/main" id="{68800F33-0AD8-2C46-912E-761E557F906B}"/>
                </a:ext>
              </a:extLst>
            </p:cNvPr>
            <p:cNvSpPr/>
            <p:nvPr/>
          </p:nvSpPr>
          <p:spPr>
            <a:xfrm>
              <a:off x="3970725" y="558375"/>
              <a:ext cx="1850" cy="12200"/>
            </a:xfrm>
            <a:custGeom>
              <a:avLst/>
              <a:gdLst/>
              <a:ahLst/>
              <a:cxnLst/>
              <a:rect l="l" t="t" r="r" b="b"/>
              <a:pathLst>
                <a:path w="74" h="488" fill="none" extrusionOk="0">
                  <a:moveTo>
                    <a:pt x="0" y="488"/>
                  </a:moveTo>
                  <a:lnTo>
                    <a:pt x="73" y="1"/>
                  </a:lnTo>
                </a:path>
              </a:pathLst>
            </a:custGeom>
            <a:noFill/>
            <a:ln w="12175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585;p36">
              <a:extLst>
                <a:ext uri="{FF2B5EF4-FFF2-40B4-BE49-F238E27FC236}">
                  <a16:creationId xmlns:a16="http://schemas.microsoft.com/office/drawing/2014/main" id="{8791E0BF-0342-2243-8638-A70ECC80241D}"/>
                </a:ext>
              </a:extLst>
            </p:cNvPr>
            <p:cNvSpPr/>
            <p:nvPr/>
          </p:nvSpPr>
          <p:spPr>
            <a:xfrm>
              <a:off x="3976200" y="527325"/>
              <a:ext cx="3675" cy="12200"/>
            </a:xfrm>
            <a:custGeom>
              <a:avLst/>
              <a:gdLst/>
              <a:ahLst/>
              <a:cxnLst/>
              <a:rect l="l" t="t" r="r" b="b"/>
              <a:pathLst>
                <a:path w="147" h="488" fill="none" extrusionOk="0">
                  <a:moveTo>
                    <a:pt x="0" y="488"/>
                  </a:moveTo>
                  <a:lnTo>
                    <a:pt x="98" y="147"/>
                  </a:lnTo>
                  <a:lnTo>
                    <a:pt x="147" y="1"/>
                  </a:lnTo>
                </a:path>
              </a:pathLst>
            </a:custGeom>
            <a:noFill/>
            <a:ln w="12175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586;p36">
              <a:extLst>
                <a:ext uri="{FF2B5EF4-FFF2-40B4-BE49-F238E27FC236}">
                  <a16:creationId xmlns:a16="http://schemas.microsoft.com/office/drawing/2014/main" id="{220CFDE6-D68E-6142-A85D-B36C8431564A}"/>
                </a:ext>
              </a:extLst>
            </p:cNvPr>
            <p:cNvSpPr/>
            <p:nvPr/>
          </p:nvSpPr>
          <p:spPr>
            <a:xfrm>
              <a:off x="3985950" y="498100"/>
              <a:ext cx="4875" cy="10975"/>
            </a:xfrm>
            <a:custGeom>
              <a:avLst/>
              <a:gdLst/>
              <a:ahLst/>
              <a:cxnLst/>
              <a:rect l="l" t="t" r="r" b="b"/>
              <a:pathLst>
                <a:path w="195" h="439" fill="none" extrusionOk="0">
                  <a:moveTo>
                    <a:pt x="0" y="439"/>
                  </a:moveTo>
                  <a:lnTo>
                    <a:pt x="195" y="25"/>
                  </a:lnTo>
                  <a:lnTo>
                    <a:pt x="195" y="1"/>
                  </a:lnTo>
                </a:path>
              </a:pathLst>
            </a:custGeom>
            <a:noFill/>
            <a:ln w="12175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587;p36">
              <a:extLst>
                <a:ext uri="{FF2B5EF4-FFF2-40B4-BE49-F238E27FC236}">
                  <a16:creationId xmlns:a16="http://schemas.microsoft.com/office/drawing/2014/main" id="{92415BA8-2F8A-2247-A6B9-986CC894F234}"/>
                </a:ext>
              </a:extLst>
            </p:cNvPr>
            <p:cNvSpPr/>
            <p:nvPr/>
          </p:nvSpPr>
          <p:spPr>
            <a:xfrm>
              <a:off x="4000550" y="471300"/>
              <a:ext cx="7325" cy="9775"/>
            </a:xfrm>
            <a:custGeom>
              <a:avLst/>
              <a:gdLst/>
              <a:ahLst/>
              <a:cxnLst/>
              <a:rect l="l" t="t" r="r" b="b"/>
              <a:pathLst>
                <a:path w="293" h="391" fill="none" extrusionOk="0">
                  <a:moveTo>
                    <a:pt x="1" y="391"/>
                  </a:moveTo>
                  <a:lnTo>
                    <a:pt x="74" y="269"/>
                  </a:lnTo>
                  <a:lnTo>
                    <a:pt x="293" y="1"/>
                  </a:lnTo>
                </a:path>
              </a:pathLst>
            </a:custGeom>
            <a:noFill/>
            <a:ln w="12175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588;p36">
              <a:extLst>
                <a:ext uri="{FF2B5EF4-FFF2-40B4-BE49-F238E27FC236}">
                  <a16:creationId xmlns:a16="http://schemas.microsoft.com/office/drawing/2014/main" id="{3694C966-5CEE-A14A-AEEB-70B9F936B0C9}"/>
                </a:ext>
              </a:extLst>
            </p:cNvPr>
            <p:cNvSpPr/>
            <p:nvPr/>
          </p:nvSpPr>
          <p:spPr>
            <a:xfrm>
              <a:off x="4021250" y="450600"/>
              <a:ext cx="10375" cy="6725"/>
            </a:xfrm>
            <a:custGeom>
              <a:avLst/>
              <a:gdLst/>
              <a:ahLst/>
              <a:cxnLst/>
              <a:rect l="l" t="t" r="r" b="b"/>
              <a:pathLst>
                <a:path w="415" h="269" fill="none" extrusionOk="0">
                  <a:moveTo>
                    <a:pt x="1" y="269"/>
                  </a:moveTo>
                  <a:lnTo>
                    <a:pt x="25" y="244"/>
                  </a:lnTo>
                  <a:lnTo>
                    <a:pt x="220" y="123"/>
                  </a:lnTo>
                  <a:lnTo>
                    <a:pt x="415" y="1"/>
                  </a:lnTo>
                </a:path>
              </a:pathLst>
            </a:custGeom>
            <a:noFill/>
            <a:ln w="12175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589;p36">
              <a:extLst>
                <a:ext uri="{FF2B5EF4-FFF2-40B4-BE49-F238E27FC236}">
                  <a16:creationId xmlns:a16="http://schemas.microsoft.com/office/drawing/2014/main" id="{991A6E0C-D80C-E84D-9F67-66028096061D}"/>
                </a:ext>
              </a:extLst>
            </p:cNvPr>
            <p:cNvSpPr/>
            <p:nvPr/>
          </p:nvSpPr>
          <p:spPr>
            <a:xfrm>
              <a:off x="4049250" y="440250"/>
              <a:ext cx="11600" cy="2475"/>
            </a:xfrm>
            <a:custGeom>
              <a:avLst/>
              <a:gdLst/>
              <a:ahLst/>
              <a:cxnLst/>
              <a:rect l="l" t="t" r="r" b="b"/>
              <a:pathLst>
                <a:path w="464" h="99" fill="none" extrusionOk="0">
                  <a:moveTo>
                    <a:pt x="1" y="98"/>
                  </a:moveTo>
                  <a:lnTo>
                    <a:pt x="220" y="50"/>
                  </a:lnTo>
                  <a:lnTo>
                    <a:pt x="464" y="1"/>
                  </a:lnTo>
                  <a:lnTo>
                    <a:pt x="464" y="1"/>
                  </a:lnTo>
                </a:path>
              </a:pathLst>
            </a:custGeom>
            <a:noFill/>
            <a:ln w="12175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590;p36">
              <a:extLst>
                <a:ext uri="{FF2B5EF4-FFF2-40B4-BE49-F238E27FC236}">
                  <a16:creationId xmlns:a16="http://schemas.microsoft.com/office/drawing/2014/main" id="{C4B4BE90-9DA6-644D-B57A-6182CAF5BBE8}"/>
                </a:ext>
              </a:extLst>
            </p:cNvPr>
            <p:cNvSpPr/>
            <p:nvPr/>
          </p:nvSpPr>
          <p:spPr>
            <a:xfrm>
              <a:off x="4080325" y="439650"/>
              <a:ext cx="12200" cy="1850"/>
            </a:xfrm>
            <a:custGeom>
              <a:avLst/>
              <a:gdLst/>
              <a:ahLst/>
              <a:cxnLst/>
              <a:rect l="l" t="t" r="r" b="b"/>
              <a:pathLst>
                <a:path w="488" h="74" fill="none" extrusionOk="0">
                  <a:moveTo>
                    <a:pt x="0" y="0"/>
                  </a:moveTo>
                  <a:lnTo>
                    <a:pt x="146" y="0"/>
                  </a:lnTo>
                  <a:lnTo>
                    <a:pt x="463" y="74"/>
                  </a:lnTo>
                  <a:lnTo>
                    <a:pt x="487" y="74"/>
                  </a:lnTo>
                </a:path>
              </a:pathLst>
            </a:custGeom>
            <a:noFill/>
            <a:ln w="12175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591;p36">
              <a:extLst>
                <a:ext uri="{FF2B5EF4-FFF2-40B4-BE49-F238E27FC236}">
                  <a16:creationId xmlns:a16="http://schemas.microsoft.com/office/drawing/2014/main" id="{F2CA73B8-29DB-FC4B-8795-76BDF8363B14}"/>
                </a:ext>
              </a:extLst>
            </p:cNvPr>
            <p:cNvSpPr/>
            <p:nvPr/>
          </p:nvSpPr>
          <p:spPr>
            <a:xfrm>
              <a:off x="4110150" y="450000"/>
              <a:ext cx="9150" cy="7950"/>
            </a:xfrm>
            <a:custGeom>
              <a:avLst/>
              <a:gdLst/>
              <a:ahLst/>
              <a:cxnLst/>
              <a:rect l="l" t="t" r="r" b="b"/>
              <a:pathLst>
                <a:path w="366" h="318" fill="none" extrusionOk="0">
                  <a:moveTo>
                    <a:pt x="0" y="1"/>
                  </a:moveTo>
                  <a:lnTo>
                    <a:pt x="98" y="74"/>
                  </a:lnTo>
                  <a:lnTo>
                    <a:pt x="317" y="268"/>
                  </a:lnTo>
                  <a:lnTo>
                    <a:pt x="366" y="317"/>
                  </a:lnTo>
                </a:path>
              </a:pathLst>
            </a:custGeom>
            <a:noFill/>
            <a:ln w="12175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592;p36">
              <a:extLst>
                <a:ext uri="{FF2B5EF4-FFF2-40B4-BE49-F238E27FC236}">
                  <a16:creationId xmlns:a16="http://schemas.microsoft.com/office/drawing/2014/main" id="{B0CA94E4-7F80-FA4B-986C-E37845D57AD9}"/>
                </a:ext>
              </a:extLst>
            </p:cNvPr>
            <p:cNvSpPr/>
            <p:nvPr/>
          </p:nvSpPr>
          <p:spPr>
            <a:xfrm>
              <a:off x="4130250" y="473750"/>
              <a:ext cx="4900" cy="10975"/>
            </a:xfrm>
            <a:custGeom>
              <a:avLst/>
              <a:gdLst/>
              <a:ahLst/>
              <a:cxnLst/>
              <a:rect l="l" t="t" r="r" b="b"/>
              <a:pathLst>
                <a:path w="196" h="439" fill="none" extrusionOk="0">
                  <a:moveTo>
                    <a:pt x="0" y="0"/>
                  </a:moveTo>
                  <a:lnTo>
                    <a:pt x="25" y="73"/>
                  </a:lnTo>
                  <a:lnTo>
                    <a:pt x="171" y="366"/>
                  </a:lnTo>
                  <a:lnTo>
                    <a:pt x="195" y="439"/>
                  </a:lnTo>
                </a:path>
              </a:pathLst>
            </a:custGeom>
            <a:noFill/>
            <a:ln w="12175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593;p36">
              <a:extLst>
                <a:ext uri="{FF2B5EF4-FFF2-40B4-BE49-F238E27FC236}">
                  <a16:creationId xmlns:a16="http://schemas.microsoft.com/office/drawing/2014/main" id="{9C74EB43-5755-4246-8798-9D1BEB6BB187}"/>
                </a:ext>
              </a:extLst>
            </p:cNvPr>
            <p:cNvSpPr/>
            <p:nvPr/>
          </p:nvSpPr>
          <p:spPr>
            <a:xfrm>
              <a:off x="4141800" y="502975"/>
              <a:ext cx="3700" cy="11600"/>
            </a:xfrm>
            <a:custGeom>
              <a:avLst/>
              <a:gdLst/>
              <a:ahLst/>
              <a:cxnLst/>
              <a:rect l="l" t="t" r="r" b="b"/>
              <a:pathLst>
                <a:path w="148" h="464" fill="none" extrusionOk="0">
                  <a:moveTo>
                    <a:pt x="1" y="0"/>
                  </a:moveTo>
                  <a:lnTo>
                    <a:pt x="147" y="463"/>
                  </a:lnTo>
                </a:path>
              </a:pathLst>
            </a:custGeom>
            <a:noFill/>
            <a:ln w="12175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594;p36">
              <a:extLst>
                <a:ext uri="{FF2B5EF4-FFF2-40B4-BE49-F238E27FC236}">
                  <a16:creationId xmlns:a16="http://schemas.microsoft.com/office/drawing/2014/main" id="{B595DD03-3CDE-9C4B-8CDB-C5322FA68F04}"/>
                </a:ext>
              </a:extLst>
            </p:cNvPr>
            <p:cNvSpPr/>
            <p:nvPr/>
          </p:nvSpPr>
          <p:spPr>
            <a:xfrm>
              <a:off x="4150950" y="533425"/>
              <a:ext cx="3675" cy="11575"/>
            </a:xfrm>
            <a:custGeom>
              <a:avLst/>
              <a:gdLst/>
              <a:ahLst/>
              <a:cxnLst/>
              <a:rect l="l" t="t" r="r" b="b"/>
              <a:pathLst>
                <a:path w="147" h="463" fill="none" extrusionOk="0">
                  <a:moveTo>
                    <a:pt x="0" y="0"/>
                  </a:moveTo>
                  <a:lnTo>
                    <a:pt x="146" y="463"/>
                  </a:lnTo>
                </a:path>
              </a:pathLst>
            </a:custGeom>
            <a:noFill/>
            <a:ln w="12175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595;p36">
              <a:extLst>
                <a:ext uri="{FF2B5EF4-FFF2-40B4-BE49-F238E27FC236}">
                  <a16:creationId xmlns:a16="http://schemas.microsoft.com/office/drawing/2014/main" id="{A052A447-04AC-644A-9170-83770DD9C572}"/>
                </a:ext>
              </a:extLst>
            </p:cNvPr>
            <p:cNvSpPr/>
            <p:nvPr/>
          </p:nvSpPr>
          <p:spPr>
            <a:xfrm>
              <a:off x="4160675" y="563850"/>
              <a:ext cx="4900" cy="11000"/>
            </a:xfrm>
            <a:custGeom>
              <a:avLst/>
              <a:gdLst/>
              <a:ahLst/>
              <a:cxnLst/>
              <a:rect l="l" t="t" r="r" b="b"/>
              <a:pathLst>
                <a:path w="196" h="440" fill="none" extrusionOk="0">
                  <a:moveTo>
                    <a:pt x="1" y="1"/>
                  </a:moveTo>
                  <a:lnTo>
                    <a:pt x="50" y="123"/>
                  </a:lnTo>
                  <a:lnTo>
                    <a:pt x="196" y="415"/>
                  </a:lnTo>
                  <a:lnTo>
                    <a:pt x="196" y="439"/>
                  </a:lnTo>
                </a:path>
              </a:pathLst>
            </a:custGeom>
            <a:noFill/>
            <a:ln w="12175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596;p36">
              <a:extLst>
                <a:ext uri="{FF2B5EF4-FFF2-40B4-BE49-F238E27FC236}">
                  <a16:creationId xmlns:a16="http://schemas.microsoft.com/office/drawing/2014/main" id="{986CA782-E4E0-1344-AA3C-CF24436583A6}"/>
                </a:ext>
              </a:extLst>
            </p:cNvPr>
            <p:cNvSpPr/>
            <p:nvPr/>
          </p:nvSpPr>
          <p:spPr>
            <a:xfrm>
              <a:off x="4175300" y="591875"/>
              <a:ext cx="7325" cy="9150"/>
            </a:xfrm>
            <a:custGeom>
              <a:avLst/>
              <a:gdLst/>
              <a:ahLst/>
              <a:cxnLst/>
              <a:rect l="l" t="t" r="r" b="b"/>
              <a:pathLst>
                <a:path w="293" h="366" fill="none" extrusionOk="0">
                  <a:moveTo>
                    <a:pt x="0" y="0"/>
                  </a:moveTo>
                  <a:lnTo>
                    <a:pt x="98" y="146"/>
                  </a:lnTo>
                  <a:lnTo>
                    <a:pt x="293" y="366"/>
                  </a:lnTo>
                </a:path>
              </a:pathLst>
            </a:custGeom>
            <a:noFill/>
            <a:ln w="12175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597;p36">
              <a:extLst>
                <a:ext uri="{FF2B5EF4-FFF2-40B4-BE49-F238E27FC236}">
                  <a16:creationId xmlns:a16="http://schemas.microsoft.com/office/drawing/2014/main" id="{35E1BD56-3BAF-8647-B9A2-E422C05C4059}"/>
                </a:ext>
              </a:extLst>
            </p:cNvPr>
            <p:cNvSpPr/>
            <p:nvPr/>
          </p:nvSpPr>
          <p:spPr>
            <a:xfrm>
              <a:off x="4198425" y="613175"/>
              <a:ext cx="11000" cy="4900"/>
            </a:xfrm>
            <a:custGeom>
              <a:avLst/>
              <a:gdLst/>
              <a:ahLst/>
              <a:cxnLst/>
              <a:rect l="l" t="t" r="r" b="b"/>
              <a:pathLst>
                <a:path w="440" h="196" fill="none" extrusionOk="0">
                  <a:moveTo>
                    <a:pt x="1" y="1"/>
                  </a:moveTo>
                  <a:lnTo>
                    <a:pt x="171" y="98"/>
                  </a:lnTo>
                  <a:lnTo>
                    <a:pt x="439" y="195"/>
                  </a:lnTo>
                </a:path>
              </a:pathLst>
            </a:custGeom>
            <a:noFill/>
            <a:ln w="12175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598;p36">
              <a:extLst>
                <a:ext uri="{FF2B5EF4-FFF2-40B4-BE49-F238E27FC236}">
                  <a16:creationId xmlns:a16="http://schemas.microsoft.com/office/drawing/2014/main" id="{89BD2C2F-7026-D94B-A1AE-DE449CEA8A6F}"/>
                </a:ext>
              </a:extLst>
            </p:cNvPr>
            <p:cNvSpPr/>
            <p:nvPr/>
          </p:nvSpPr>
          <p:spPr>
            <a:xfrm>
              <a:off x="4228275" y="621100"/>
              <a:ext cx="12200" cy="625"/>
            </a:xfrm>
            <a:custGeom>
              <a:avLst/>
              <a:gdLst/>
              <a:ahLst/>
              <a:cxnLst/>
              <a:rect l="l" t="t" r="r" b="b"/>
              <a:pathLst>
                <a:path w="488" h="25" fill="none" extrusionOk="0">
                  <a:moveTo>
                    <a:pt x="0" y="0"/>
                  </a:moveTo>
                  <a:lnTo>
                    <a:pt x="49" y="25"/>
                  </a:lnTo>
                  <a:lnTo>
                    <a:pt x="487" y="0"/>
                  </a:lnTo>
                  <a:lnTo>
                    <a:pt x="487" y="0"/>
                  </a:lnTo>
                </a:path>
              </a:pathLst>
            </a:custGeom>
            <a:noFill/>
            <a:ln w="12175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599;p36">
              <a:extLst>
                <a:ext uri="{FF2B5EF4-FFF2-40B4-BE49-F238E27FC236}">
                  <a16:creationId xmlns:a16="http://schemas.microsoft.com/office/drawing/2014/main" id="{041229E9-A58D-9447-925E-7E6F12877D2F}"/>
                </a:ext>
              </a:extLst>
            </p:cNvPr>
            <p:cNvSpPr/>
            <p:nvPr/>
          </p:nvSpPr>
          <p:spPr>
            <a:xfrm>
              <a:off x="4259925" y="616225"/>
              <a:ext cx="11600" cy="3075"/>
            </a:xfrm>
            <a:custGeom>
              <a:avLst/>
              <a:gdLst/>
              <a:ahLst/>
              <a:cxnLst/>
              <a:rect l="l" t="t" r="r" b="b"/>
              <a:pathLst>
                <a:path w="464" h="123" fill="none" extrusionOk="0">
                  <a:moveTo>
                    <a:pt x="1" y="122"/>
                  </a:moveTo>
                  <a:lnTo>
                    <a:pt x="196" y="73"/>
                  </a:lnTo>
                  <a:lnTo>
                    <a:pt x="464" y="0"/>
                  </a:lnTo>
                  <a:lnTo>
                    <a:pt x="464" y="0"/>
                  </a:lnTo>
                </a:path>
              </a:pathLst>
            </a:custGeom>
            <a:noFill/>
            <a:ln w="12175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600;p36">
              <a:extLst>
                <a:ext uri="{FF2B5EF4-FFF2-40B4-BE49-F238E27FC236}">
                  <a16:creationId xmlns:a16="http://schemas.microsoft.com/office/drawing/2014/main" id="{6671DFF6-29AC-904B-8FED-C7CDC5F353C4}"/>
                </a:ext>
              </a:extLst>
            </p:cNvPr>
            <p:cNvSpPr/>
            <p:nvPr/>
          </p:nvSpPr>
          <p:spPr>
            <a:xfrm>
              <a:off x="4289775" y="602225"/>
              <a:ext cx="10375" cy="6725"/>
            </a:xfrm>
            <a:custGeom>
              <a:avLst/>
              <a:gdLst/>
              <a:ahLst/>
              <a:cxnLst/>
              <a:rect l="l" t="t" r="r" b="b"/>
              <a:pathLst>
                <a:path w="415" h="269" fill="none" extrusionOk="0">
                  <a:moveTo>
                    <a:pt x="0" y="268"/>
                  </a:moveTo>
                  <a:lnTo>
                    <a:pt x="195" y="146"/>
                  </a:lnTo>
                  <a:lnTo>
                    <a:pt x="390" y="0"/>
                  </a:lnTo>
                  <a:lnTo>
                    <a:pt x="414" y="0"/>
                  </a:lnTo>
                </a:path>
              </a:pathLst>
            </a:custGeom>
            <a:noFill/>
            <a:ln w="12175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601;p36">
              <a:extLst>
                <a:ext uri="{FF2B5EF4-FFF2-40B4-BE49-F238E27FC236}">
                  <a16:creationId xmlns:a16="http://schemas.microsoft.com/office/drawing/2014/main" id="{24B924BA-FB42-4F45-AB24-55C35BFF6776}"/>
                </a:ext>
              </a:extLst>
            </p:cNvPr>
            <p:cNvSpPr/>
            <p:nvPr/>
          </p:nvSpPr>
          <p:spPr>
            <a:xfrm>
              <a:off x="4313525" y="577875"/>
              <a:ext cx="6100" cy="10375"/>
            </a:xfrm>
            <a:custGeom>
              <a:avLst/>
              <a:gdLst/>
              <a:ahLst/>
              <a:cxnLst/>
              <a:rect l="l" t="t" r="r" b="b"/>
              <a:pathLst>
                <a:path w="244" h="415" fill="none" extrusionOk="0">
                  <a:moveTo>
                    <a:pt x="0" y="414"/>
                  </a:moveTo>
                  <a:lnTo>
                    <a:pt x="24" y="365"/>
                  </a:lnTo>
                  <a:lnTo>
                    <a:pt x="146" y="195"/>
                  </a:lnTo>
                  <a:lnTo>
                    <a:pt x="244" y="0"/>
                  </a:lnTo>
                </a:path>
              </a:pathLst>
            </a:custGeom>
            <a:noFill/>
            <a:ln w="12175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602;p36">
              <a:extLst>
                <a:ext uri="{FF2B5EF4-FFF2-40B4-BE49-F238E27FC236}">
                  <a16:creationId xmlns:a16="http://schemas.microsoft.com/office/drawing/2014/main" id="{29FD18DD-0FCB-EC4E-8442-97BBB3DF9586}"/>
                </a:ext>
              </a:extLst>
            </p:cNvPr>
            <p:cNvSpPr/>
            <p:nvPr/>
          </p:nvSpPr>
          <p:spPr>
            <a:xfrm>
              <a:off x="4326300" y="547425"/>
              <a:ext cx="2450" cy="12200"/>
            </a:xfrm>
            <a:custGeom>
              <a:avLst/>
              <a:gdLst/>
              <a:ahLst/>
              <a:cxnLst/>
              <a:rect l="l" t="t" r="r" b="b"/>
              <a:pathLst>
                <a:path w="98" h="488" fill="none" extrusionOk="0">
                  <a:moveTo>
                    <a:pt x="0" y="487"/>
                  </a:moveTo>
                  <a:lnTo>
                    <a:pt x="49" y="293"/>
                  </a:lnTo>
                  <a:lnTo>
                    <a:pt x="98" y="0"/>
                  </a:lnTo>
                </a:path>
              </a:pathLst>
            </a:custGeom>
            <a:noFill/>
            <a:ln w="12175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603;p36">
              <a:extLst>
                <a:ext uri="{FF2B5EF4-FFF2-40B4-BE49-F238E27FC236}">
                  <a16:creationId xmlns:a16="http://schemas.microsoft.com/office/drawing/2014/main" id="{F91C254A-D61C-3540-91A7-67B4C1B92762}"/>
                </a:ext>
              </a:extLst>
            </p:cNvPr>
            <p:cNvSpPr/>
            <p:nvPr/>
          </p:nvSpPr>
          <p:spPr>
            <a:xfrm>
              <a:off x="4329350" y="515750"/>
              <a:ext cx="625" cy="12200"/>
            </a:xfrm>
            <a:custGeom>
              <a:avLst/>
              <a:gdLst/>
              <a:ahLst/>
              <a:cxnLst/>
              <a:rect l="l" t="t" r="r" b="b"/>
              <a:pathLst>
                <a:path w="25" h="488" fill="none" extrusionOk="0">
                  <a:moveTo>
                    <a:pt x="25" y="488"/>
                  </a:moveTo>
                  <a:lnTo>
                    <a:pt x="25" y="464"/>
                  </a:lnTo>
                  <a:lnTo>
                    <a:pt x="25" y="123"/>
                  </a:ln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604;p36">
              <a:extLst>
                <a:ext uri="{FF2B5EF4-FFF2-40B4-BE49-F238E27FC236}">
                  <a16:creationId xmlns:a16="http://schemas.microsoft.com/office/drawing/2014/main" id="{1DF2093D-B29D-4D41-902B-AEE59E845AD3}"/>
                </a:ext>
              </a:extLst>
            </p:cNvPr>
            <p:cNvSpPr/>
            <p:nvPr/>
          </p:nvSpPr>
          <p:spPr>
            <a:xfrm>
              <a:off x="4325075" y="488975"/>
              <a:ext cx="1250" cy="6100"/>
            </a:xfrm>
            <a:custGeom>
              <a:avLst/>
              <a:gdLst/>
              <a:ahLst/>
              <a:cxnLst/>
              <a:rect l="l" t="t" r="r" b="b"/>
              <a:pathLst>
                <a:path w="50" h="244" fill="none" extrusionOk="0">
                  <a:moveTo>
                    <a:pt x="49" y="244"/>
                  </a:moveTo>
                  <a:lnTo>
                    <a:pt x="49" y="244"/>
                  </a:lnTo>
                  <a:lnTo>
                    <a:pt x="1" y="0"/>
                  </a:lnTo>
                </a:path>
              </a:pathLst>
            </a:custGeom>
            <a:noFill/>
            <a:ln w="12175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" name="Google Shape;168;p24">
            <a:extLst>
              <a:ext uri="{FF2B5EF4-FFF2-40B4-BE49-F238E27FC236}">
                <a16:creationId xmlns:a16="http://schemas.microsoft.com/office/drawing/2014/main" id="{B6780F67-D653-BC43-8326-099887DAC92D}"/>
              </a:ext>
            </a:extLst>
          </p:cNvPr>
          <p:cNvSpPr txBox="1">
            <a:spLocks/>
          </p:cNvSpPr>
          <p:nvPr/>
        </p:nvSpPr>
        <p:spPr>
          <a:xfrm>
            <a:off x="450923" y="2048953"/>
            <a:ext cx="6767100" cy="561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115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marR="0" lvl="1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marR="0" lvl="6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marR="0" lvl="7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marR="0" lvl="8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marL="0" indent="0">
              <a:buNone/>
            </a:pPr>
            <a:r>
              <a:rPr lang="ru-RU" sz="1400" b="1" dirty="0">
                <a:solidFill>
                  <a:schemeClr val="tx1"/>
                </a:solidFill>
              </a:rPr>
              <a:t>Завершается строительство:</a:t>
            </a:r>
          </a:p>
        </p:txBody>
      </p:sp>
      <p:sp>
        <p:nvSpPr>
          <p:cNvPr id="39" name="Google Shape;168;p24">
            <a:extLst>
              <a:ext uri="{FF2B5EF4-FFF2-40B4-BE49-F238E27FC236}">
                <a16:creationId xmlns:a16="http://schemas.microsoft.com/office/drawing/2014/main" id="{66EDC271-26F8-0F4F-A596-94A97C7D2395}"/>
              </a:ext>
            </a:extLst>
          </p:cNvPr>
          <p:cNvSpPr txBox="1">
            <a:spLocks/>
          </p:cNvSpPr>
          <p:nvPr/>
        </p:nvSpPr>
        <p:spPr>
          <a:xfrm>
            <a:off x="450923" y="3329836"/>
            <a:ext cx="6767100" cy="459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115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marR="0" lvl="1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marR="0" lvl="6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marR="0" lvl="7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marR="0" lvl="8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marL="0" indent="0">
              <a:buNone/>
            </a:pPr>
            <a:r>
              <a:rPr lang="ru-RU" sz="1400" b="1" dirty="0">
                <a:solidFill>
                  <a:schemeClr val="tx1"/>
                </a:solidFill>
              </a:rPr>
              <a:t>Завершить проектирование:</a:t>
            </a:r>
          </a:p>
        </p:txBody>
      </p:sp>
      <p:sp>
        <p:nvSpPr>
          <p:cNvPr id="40" name="Google Shape;168;p24">
            <a:extLst>
              <a:ext uri="{FF2B5EF4-FFF2-40B4-BE49-F238E27FC236}">
                <a16:creationId xmlns:a16="http://schemas.microsoft.com/office/drawing/2014/main" id="{874A4BE5-99A5-A242-9CEE-567E1A56D635}"/>
              </a:ext>
            </a:extLst>
          </p:cNvPr>
          <p:cNvSpPr txBox="1">
            <a:spLocks/>
          </p:cNvSpPr>
          <p:nvPr/>
        </p:nvSpPr>
        <p:spPr>
          <a:xfrm>
            <a:off x="476681" y="4178634"/>
            <a:ext cx="6767100" cy="438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115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marR="0" lvl="1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marR="0" lvl="6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marR="0" lvl="7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marR="0" lvl="8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marL="146050" indent="0">
              <a:buNone/>
            </a:pPr>
            <a:r>
              <a:rPr lang="ru-RU" sz="1400" dirty="0">
                <a:solidFill>
                  <a:schemeClr val="tx1"/>
                </a:solidFill>
              </a:rPr>
              <a:t>2. «Транспортной развязки на пересечении ул. Маяковского и </a:t>
            </a:r>
            <a:r>
              <a:rPr lang="ru-RU" sz="1400" dirty="0" err="1">
                <a:solidFill>
                  <a:schemeClr val="tx1"/>
                </a:solidFill>
              </a:rPr>
              <a:t>Нефтеюганского</a:t>
            </a:r>
            <a:r>
              <a:rPr lang="ru-RU" sz="1400" dirty="0">
                <a:solidFill>
                  <a:schemeClr val="tx1"/>
                </a:solidFill>
              </a:rPr>
              <a:t> шоссе».</a:t>
            </a:r>
          </a:p>
        </p:txBody>
      </p:sp>
    </p:spTree>
    <p:extLst>
      <p:ext uri="{BB962C8B-B14F-4D97-AF65-F5344CB8AC3E}">
        <p14:creationId xmlns:p14="http://schemas.microsoft.com/office/powerpoint/2010/main" val="886895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8" grpId="0" build="p"/>
      <p:bldP spid="44" grpId="0"/>
      <p:bldP spid="45" grpId="0"/>
      <p:bldP spid="46" grpId="0"/>
      <p:bldP spid="47" grpId="1"/>
      <p:bldP spid="52" grpId="0"/>
      <p:bldP spid="38" grpId="0"/>
      <p:bldP spid="39" grpId="1"/>
      <p:bldP spid="4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4"/>
          <p:cNvSpPr txBox="1">
            <a:spLocks noGrp="1"/>
          </p:cNvSpPr>
          <p:nvPr>
            <p:ph type="subTitle" idx="4294967295"/>
          </p:nvPr>
        </p:nvSpPr>
        <p:spPr>
          <a:xfrm>
            <a:off x="628104" y="1093997"/>
            <a:ext cx="8077563" cy="52229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buNone/>
            </a:pPr>
            <a:r>
              <a:rPr lang="ru-RU" sz="1400" dirty="0">
                <a:solidFill>
                  <a:schemeClr val="tx1"/>
                </a:solidFill>
              </a:rPr>
              <a:t>1. «улица 4 «З» от Югорского тракта до автомобильной дороги к п. Белый Яр» протяженностью – 3,97 км.</a:t>
            </a:r>
            <a:r>
              <a:rPr lang="en-US" sz="1400" dirty="0">
                <a:solidFill>
                  <a:schemeClr val="tx1"/>
                </a:solidFill>
              </a:rPr>
              <a:t>;</a:t>
            </a:r>
            <a:r>
              <a:rPr lang="ru-RU" sz="14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69" name="Google Shape;169;p24"/>
          <p:cNvSpPr txBox="1">
            <a:spLocks noGrp="1"/>
          </p:cNvSpPr>
          <p:nvPr>
            <p:ph type="sldNum" idx="12"/>
          </p:nvPr>
        </p:nvSpPr>
        <p:spPr>
          <a:xfrm>
            <a:off x="1188150" y="3936074"/>
            <a:ext cx="6767100" cy="119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400"/>
              <a:t>16</a:t>
            </a:fld>
            <a:endParaRPr sz="1400" dirty="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C5362C3-EFC7-FB4D-9D71-DB8360AD9B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7870" y="227453"/>
            <a:ext cx="523240" cy="629796"/>
          </a:xfrm>
          <a:prstGeom prst="rect">
            <a:avLst/>
          </a:prstGeom>
        </p:spPr>
      </p:pic>
      <p:sp>
        <p:nvSpPr>
          <p:cNvPr id="44" name="Google Shape;168;p24">
            <a:extLst>
              <a:ext uri="{FF2B5EF4-FFF2-40B4-BE49-F238E27FC236}">
                <a16:creationId xmlns:a16="http://schemas.microsoft.com/office/drawing/2014/main" id="{47CA0C55-3C46-3247-A177-C4336F0700D2}"/>
              </a:ext>
            </a:extLst>
          </p:cNvPr>
          <p:cNvSpPr txBox="1">
            <a:spLocks/>
          </p:cNvSpPr>
          <p:nvPr/>
        </p:nvSpPr>
        <p:spPr>
          <a:xfrm>
            <a:off x="628104" y="1619435"/>
            <a:ext cx="7536084" cy="438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115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marR="0" lvl="1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marR="0" lvl="6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marR="0" lvl="7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marR="0" lvl="8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marL="0" indent="0">
              <a:buNone/>
            </a:pPr>
            <a:r>
              <a:rPr lang="ru-RU" sz="1400" dirty="0">
                <a:solidFill>
                  <a:schemeClr val="tx1"/>
                </a:solidFill>
              </a:rPr>
              <a:t>2. «Магистральная улица № 1В на участке от ул. 30 лет Победы до ул. Геологическая (вторая очередь)» (пр-т Пролетарский). </a:t>
            </a:r>
            <a:br>
              <a:rPr lang="ru-RU" sz="1400" dirty="0">
                <a:solidFill>
                  <a:schemeClr val="tx1"/>
                </a:solidFill>
              </a:rPr>
            </a:b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52" name="Google Shape;168;p24">
            <a:extLst>
              <a:ext uri="{FF2B5EF4-FFF2-40B4-BE49-F238E27FC236}">
                <a16:creationId xmlns:a16="http://schemas.microsoft.com/office/drawing/2014/main" id="{AF075D80-5544-2641-B7EC-246499FF8D0A}"/>
              </a:ext>
            </a:extLst>
          </p:cNvPr>
          <p:cNvSpPr txBox="1">
            <a:spLocks/>
          </p:cNvSpPr>
          <p:nvPr/>
        </p:nvSpPr>
        <p:spPr>
          <a:xfrm>
            <a:off x="450923" y="765606"/>
            <a:ext cx="6767100" cy="438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115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marR="0" lvl="1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marR="0" lvl="6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marR="0" lvl="7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marR="0" lvl="8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marL="0" indent="0">
              <a:buNone/>
            </a:pPr>
            <a:r>
              <a:rPr lang="ru-RU" sz="1400" b="1" dirty="0">
                <a:solidFill>
                  <a:schemeClr val="tx1"/>
                </a:solidFill>
              </a:rPr>
              <a:t>Начало и окончание проектирования:</a:t>
            </a:r>
          </a:p>
        </p:txBody>
      </p:sp>
      <p:grpSp>
        <p:nvGrpSpPr>
          <p:cNvPr id="110" name="Google Shape;577;p36">
            <a:extLst>
              <a:ext uri="{FF2B5EF4-FFF2-40B4-BE49-F238E27FC236}">
                <a16:creationId xmlns:a16="http://schemas.microsoft.com/office/drawing/2014/main" id="{A710AA61-5672-7C42-A491-50D3E8FE8741}"/>
              </a:ext>
            </a:extLst>
          </p:cNvPr>
          <p:cNvGrpSpPr/>
          <p:nvPr/>
        </p:nvGrpSpPr>
        <p:grpSpPr>
          <a:xfrm>
            <a:off x="4377733" y="319342"/>
            <a:ext cx="387933" cy="345971"/>
            <a:chOff x="3927500" y="301425"/>
            <a:chExt cx="461550" cy="411625"/>
          </a:xfrm>
        </p:grpSpPr>
        <p:sp>
          <p:nvSpPr>
            <p:cNvPr id="111" name="Google Shape;578;p36">
              <a:extLst>
                <a:ext uri="{FF2B5EF4-FFF2-40B4-BE49-F238E27FC236}">
                  <a16:creationId xmlns:a16="http://schemas.microsoft.com/office/drawing/2014/main" id="{D9984FD1-9600-B048-BA4D-D1421F2F1AA3}"/>
                </a:ext>
              </a:extLst>
            </p:cNvPr>
            <p:cNvSpPr/>
            <p:nvPr/>
          </p:nvSpPr>
          <p:spPr>
            <a:xfrm>
              <a:off x="4080925" y="302050"/>
              <a:ext cx="154075" cy="411000"/>
            </a:xfrm>
            <a:custGeom>
              <a:avLst/>
              <a:gdLst/>
              <a:ahLst/>
              <a:cxnLst/>
              <a:rect l="l" t="t" r="r" b="b"/>
              <a:pathLst>
                <a:path w="6163" h="16440" fill="none" extrusionOk="0">
                  <a:moveTo>
                    <a:pt x="6162" y="3118"/>
                  </a:moveTo>
                  <a:lnTo>
                    <a:pt x="0" y="0"/>
                  </a:lnTo>
                  <a:lnTo>
                    <a:pt x="0" y="13322"/>
                  </a:lnTo>
                  <a:lnTo>
                    <a:pt x="6162" y="16440"/>
                  </a:lnTo>
                  <a:lnTo>
                    <a:pt x="6162" y="3118"/>
                  </a:lnTo>
                  <a:close/>
                </a:path>
              </a:pathLst>
            </a:custGeom>
            <a:noFill/>
            <a:ln w="12175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579;p36">
              <a:extLst>
                <a:ext uri="{FF2B5EF4-FFF2-40B4-BE49-F238E27FC236}">
                  <a16:creationId xmlns:a16="http://schemas.microsoft.com/office/drawing/2014/main" id="{1EE7198B-3A64-9A49-89A7-533548F8C094}"/>
                </a:ext>
              </a:extLst>
            </p:cNvPr>
            <p:cNvSpPr/>
            <p:nvPr/>
          </p:nvSpPr>
          <p:spPr>
            <a:xfrm>
              <a:off x="3927500" y="301425"/>
              <a:ext cx="153450" cy="406150"/>
            </a:xfrm>
            <a:custGeom>
              <a:avLst/>
              <a:gdLst/>
              <a:ahLst/>
              <a:cxnLst/>
              <a:rect l="l" t="t" r="r" b="b"/>
              <a:pathLst>
                <a:path w="6138" h="16246" fill="none" extrusionOk="0">
                  <a:moveTo>
                    <a:pt x="6137" y="1"/>
                  </a:moveTo>
                  <a:lnTo>
                    <a:pt x="536" y="2850"/>
                  </a:lnTo>
                  <a:lnTo>
                    <a:pt x="536" y="2850"/>
                  </a:lnTo>
                  <a:lnTo>
                    <a:pt x="414" y="2899"/>
                  </a:lnTo>
                  <a:lnTo>
                    <a:pt x="317" y="2997"/>
                  </a:lnTo>
                  <a:lnTo>
                    <a:pt x="219" y="3094"/>
                  </a:lnTo>
                  <a:lnTo>
                    <a:pt x="146" y="3216"/>
                  </a:lnTo>
                  <a:lnTo>
                    <a:pt x="73" y="3313"/>
                  </a:lnTo>
                  <a:lnTo>
                    <a:pt x="24" y="3435"/>
                  </a:lnTo>
                  <a:lnTo>
                    <a:pt x="0" y="3557"/>
                  </a:lnTo>
                  <a:lnTo>
                    <a:pt x="0" y="3679"/>
                  </a:lnTo>
                  <a:lnTo>
                    <a:pt x="0" y="15880"/>
                  </a:lnTo>
                  <a:lnTo>
                    <a:pt x="0" y="15880"/>
                  </a:lnTo>
                  <a:lnTo>
                    <a:pt x="0" y="16002"/>
                  </a:lnTo>
                  <a:lnTo>
                    <a:pt x="49" y="16075"/>
                  </a:lnTo>
                  <a:lnTo>
                    <a:pt x="97" y="16148"/>
                  </a:lnTo>
                  <a:lnTo>
                    <a:pt x="170" y="16197"/>
                  </a:lnTo>
                  <a:lnTo>
                    <a:pt x="244" y="16221"/>
                  </a:lnTo>
                  <a:lnTo>
                    <a:pt x="341" y="16246"/>
                  </a:lnTo>
                  <a:lnTo>
                    <a:pt x="463" y="16221"/>
                  </a:lnTo>
                  <a:lnTo>
                    <a:pt x="560" y="16173"/>
                  </a:lnTo>
                  <a:lnTo>
                    <a:pt x="6137" y="13323"/>
                  </a:lnTo>
                  <a:lnTo>
                    <a:pt x="6137" y="1"/>
                  </a:lnTo>
                  <a:close/>
                </a:path>
              </a:pathLst>
            </a:custGeom>
            <a:noFill/>
            <a:ln w="12175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580;p36">
              <a:extLst>
                <a:ext uri="{FF2B5EF4-FFF2-40B4-BE49-F238E27FC236}">
                  <a16:creationId xmlns:a16="http://schemas.microsoft.com/office/drawing/2014/main" id="{54977422-E00E-294C-9593-D3BC13F070C8}"/>
                </a:ext>
              </a:extLst>
            </p:cNvPr>
            <p:cNvSpPr/>
            <p:nvPr/>
          </p:nvSpPr>
          <p:spPr>
            <a:xfrm>
              <a:off x="4234975" y="306925"/>
              <a:ext cx="154075" cy="405525"/>
            </a:xfrm>
            <a:custGeom>
              <a:avLst/>
              <a:gdLst/>
              <a:ahLst/>
              <a:cxnLst/>
              <a:rect l="l" t="t" r="r" b="b"/>
              <a:pathLst>
                <a:path w="6163" h="16221" fill="none" extrusionOk="0">
                  <a:moveTo>
                    <a:pt x="5578" y="49"/>
                  </a:moveTo>
                  <a:lnTo>
                    <a:pt x="0" y="2898"/>
                  </a:lnTo>
                  <a:lnTo>
                    <a:pt x="0" y="16221"/>
                  </a:lnTo>
                  <a:lnTo>
                    <a:pt x="5626" y="13371"/>
                  </a:lnTo>
                  <a:lnTo>
                    <a:pt x="5626" y="13371"/>
                  </a:lnTo>
                  <a:lnTo>
                    <a:pt x="5724" y="13322"/>
                  </a:lnTo>
                  <a:lnTo>
                    <a:pt x="5845" y="13225"/>
                  </a:lnTo>
                  <a:lnTo>
                    <a:pt x="5918" y="13127"/>
                  </a:lnTo>
                  <a:lnTo>
                    <a:pt x="6016" y="13030"/>
                  </a:lnTo>
                  <a:lnTo>
                    <a:pt x="6065" y="12908"/>
                  </a:lnTo>
                  <a:lnTo>
                    <a:pt x="6113" y="12786"/>
                  </a:lnTo>
                  <a:lnTo>
                    <a:pt x="6138" y="12665"/>
                  </a:lnTo>
                  <a:lnTo>
                    <a:pt x="6162" y="12543"/>
                  </a:lnTo>
                  <a:lnTo>
                    <a:pt x="6162" y="341"/>
                  </a:lnTo>
                  <a:lnTo>
                    <a:pt x="6162" y="341"/>
                  </a:lnTo>
                  <a:lnTo>
                    <a:pt x="6138" y="219"/>
                  </a:lnTo>
                  <a:lnTo>
                    <a:pt x="6113" y="146"/>
                  </a:lnTo>
                  <a:lnTo>
                    <a:pt x="6065" y="73"/>
                  </a:lnTo>
                  <a:lnTo>
                    <a:pt x="5992" y="24"/>
                  </a:lnTo>
                  <a:lnTo>
                    <a:pt x="5894" y="0"/>
                  </a:lnTo>
                  <a:lnTo>
                    <a:pt x="5797" y="0"/>
                  </a:lnTo>
                  <a:lnTo>
                    <a:pt x="5699" y="0"/>
                  </a:lnTo>
                  <a:lnTo>
                    <a:pt x="5578" y="49"/>
                  </a:lnTo>
                  <a:lnTo>
                    <a:pt x="5578" y="49"/>
                  </a:lnTo>
                  <a:close/>
                </a:path>
              </a:pathLst>
            </a:custGeom>
            <a:noFill/>
            <a:ln w="12175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581;p36">
              <a:extLst>
                <a:ext uri="{FF2B5EF4-FFF2-40B4-BE49-F238E27FC236}">
                  <a16:creationId xmlns:a16="http://schemas.microsoft.com/office/drawing/2014/main" id="{0453472C-16D7-0847-B8BA-0871505EFD9E}"/>
                </a:ext>
              </a:extLst>
            </p:cNvPr>
            <p:cNvSpPr/>
            <p:nvPr/>
          </p:nvSpPr>
          <p:spPr>
            <a:xfrm>
              <a:off x="4295850" y="442075"/>
              <a:ext cx="46300" cy="26225"/>
            </a:xfrm>
            <a:custGeom>
              <a:avLst/>
              <a:gdLst/>
              <a:ahLst/>
              <a:cxnLst/>
              <a:rect l="l" t="t" r="r" b="b"/>
              <a:pathLst>
                <a:path w="1852" h="1049" fill="none" extrusionOk="0">
                  <a:moveTo>
                    <a:pt x="1" y="1"/>
                  </a:moveTo>
                  <a:lnTo>
                    <a:pt x="1852" y="1048"/>
                  </a:lnTo>
                </a:path>
              </a:pathLst>
            </a:custGeom>
            <a:noFill/>
            <a:ln w="12175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582;p36">
              <a:extLst>
                <a:ext uri="{FF2B5EF4-FFF2-40B4-BE49-F238E27FC236}">
                  <a16:creationId xmlns:a16="http://schemas.microsoft.com/office/drawing/2014/main" id="{CFE865E8-D5E3-FE4F-99BB-DF2D5FE76472}"/>
                </a:ext>
              </a:extLst>
            </p:cNvPr>
            <p:cNvSpPr/>
            <p:nvPr/>
          </p:nvSpPr>
          <p:spPr>
            <a:xfrm>
              <a:off x="4296475" y="415900"/>
              <a:ext cx="45075" cy="78575"/>
            </a:xfrm>
            <a:custGeom>
              <a:avLst/>
              <a:gdLst/>
              <a:ahLst/>
              <a:cxnLst/>
              <a:rect l="l" t="t" r="r" b="b"/>
              <a:pathLst>
                <a:path w="1803" h="3143" fill="none" extrusionOk="0">
                  <a:moveTo>
                    <a:pt x="1802" y="1"/>
                  </a:moveTo>
                  <a:lnTo>
                    <a:pt x="0" y="3142"/>
                  </a:lnTo>
                </a:path>
              </a:pathLst>
            </a:custGeom>
            <a:noFill/>
            <a:ln w="12175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583;p36">
              <a:extLst>
                <a:ext uri="{FF2B5EF4-FFF2-40B4-BE49-F238E27FC236}">
                  <a16:creationId xmlns:a16="http://schemas.microsoft.com/office/drawing/2014/main" id="{424E5971-C036-124A-8681-99D3E345B47D}"/>
                </a:ext>
              </a:extLst>
            </p:cNvPr>
            <p:cNvSpPr/>
            <p:nvPr/>
          </p:nvSpPr>
          <p:spPr>
            <a:xfrm>
              <a:off x="3968275" y="590050"/>
              <a:ext cx="25" cy="6100"/>
            </a:xfrm>
            <a:custGeom>
              <a:avLst/>
              <a:gdLst/>
              <a:ahLst/>
              <a:cxnLst/>
              <a:rect l="l" t="t" r="r" b="b"/>
              <a:pathLst>
                <a:path w="1" h="244" fill="none" extrusionOk="0">
                  <a:moveTo>
                    <a:pt x="1" y="244"/>
                  </a:moveTo>
                  <a:lnTo>
                    <a:pt x="1" y="244"/>
                  </a:lnTo>
                  <a:lnTo>
                    <a:pt x="1" y="0"/>
                  </a:lnTo>
                </a:path>
              </a:pathLst>
            </a:custGeom>
            <a:noFill/>
            <a:ln w="12175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584;p36">
              <a:extLst>
                <a:ext uri="{FF2B5EF4-FFF2-40B4-BE49-F238E27FC236}">
                  <a16:creationId xmlns:a16="http://schemas.microsoft.com/office/drawing/2014/main" id="{68800F33-0AD8-2C46-912E-761E557F906B}"/>
                </a:ext>
              </a:extLst>
            </p:cNvPr>
            <p:cNvSpPr/>
            <p:nvPr/>
          </p:nvSpPr>
          <p:spPr>
            <a:xfrm>
              <a:off x="3970725" y="558375"/>
              <a:ext cx="1850" cy="12200"/>
            </a:xfrm>
            <a:custGeom>
              <a:avLst/>
              <a:gdLst/>
              <a:ahLst/>
              <a:cxnLst/>
              <a:rect l="l" t="t" r="r" b="b"/>
              <a:pathLst>
                <a:path w="74" h="488" fill="none" extrusionOk="0">
                  <a:moveTo>
                    <a:pt x="0" y="488"/>
                  </a:moveTo>
                  <a:lnTo>
                    <a:pt x="73" y="1"/>
                  </a:lnTo>
                </a:path>
              </a:pathLst>
            </a:custGeom>
            <a:noFill/>
            <a:ln w="12175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585;p36">
              <a:extLst>
                <a:ext uri="{FF2B5EF4-FFF2-40B4-BE49-F238E27FC236}">
                  <a16:creationId xmlns:a16="http://schemas.microsoft.com/office/drawing/2014/main" id="{8791E0BF-0342-2243-8638-A70ECC80241D}"/>
                </a:ext>
              </a:extLst>
            </p:cNvPr>
            <p:cNvSpPr/>
            <p:nvPr/>
          </p:nvSpPr>
          <p:spPr>
            <a:xfrm>
              <a:off x="3976200" y="527325"/>
              <a:ext cx="3675" cy="12200"/>
            </a:xfrm>
            <a:custGeom>
              <a:avLst/>
              <a:gdLst/>
              <a:ahLst/>
              <a:cxnLst/>
              <a:rect l="l" t="t" r="r" b="b"/>
              <a:pathLst>
                <a:path w="147" h="488" fill="none" extrusionOk="0">
                  <a:moveTo>
                    <a:pt x="0" y="488"/>
                  </a:moveTo>
                  <a:lnTo>
                    <a:pt x="98" y="147"/>
                  </a:lnTo>
                  <a:lnTo>
                    <a:pt x="147" y="1"/>
                  </a:lnTo>
                </a:path>
              </a:pathLst>
            </a:custGeom>
            <a:noFill/>
            <a:ln w="12175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586;p36">
              <a:extLst>
                <a:ext uri="{FF2B5EF4-FFF2-40B4-BE49-F238E27FC236}">
                  <a16:creationId xmlns:a16="http://schemas.microsoft.com/office/drawing/2014/main" id="{220CFDE6-D68E-6142-A85D-B36C8431564A}"/>
                </a:ext>
              </a:extLst>
            </p:cNvPr>
            <p:cNvSpPr/>
            <p:nvPr/>
          </p:nvSpPr>
          <p:spPr>
            <a:xfrm>
              <a:off x="3985950" y="498100"/>
              <a:ext cx="4875" cy="10975"/>
            </a:xfrm>
            <a:custGeom>
              <a:avLst/>
              <a:gdLst/>
              <a:ahLst/>
              <a:cxnLst/>
              <a:rect l="l" t="t" r="r" b="b"/>
              <a:pathLst>
                <a:path w="195" h="439" fill="none" extrusionOk="0">
                  <a:moveTo>
                    <a:pt x="0" y="439"/>
                  </a:moveTo>
                  <a:lnTo>
                    <a:pt x="195" y="25"/>
                  </a:lnTo>
                  <a:lnTo>
                    <a:pt x="195" y="1"/>
                  </a:lnTo>
                </a:path>
              </a:pathLst>
            </a:custGeom>
            <a:noFill/>
            <a:ln w="12175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587;p36">
              <a:extLst>
                <a:ext uri="{FF2B5EF4-FFF2-40B4-BE49-F238E27FC236}">
                  <a16:creationId xmlns:a16="http://schemas.microsoft.com/office/drawing/2014/main" id="{92415BA8-2F8A-2247-A6B9-986CC894F234}"/>
                </a:ext>
              </a:extLst>
            </p:cNvPr>
            <p:cNvSpPr/>
            <p:nvPr/>
          </p:nvSpPr>
          <p:spPr>
            <a:xfrm>
              <a:off x="4000550" y="471300"/>
              <a:ext cx="7325" cy="9775"/>
            </a:xfrm>
            <a:custGeom>
              <a:avLst/>
              <a:gdLst/>
              <a:ahLst/>
              <a:cxnLst/>
              <a:rect l="l" t="t" r="r" b="b"/>
              <a:pathLst>
                <a:path w="293" h="391" fill="none" extrusionOk="0">
                  <a:moveTo>
                    <a:pt x="1" y="391"/>
                  </a:moveTo>
                  <a:lnTo>
                    <a:pt x="74" y="269"/>
                  </a:lnTo>
                  <a:lnTo>
                    <a:pt x="293" y="1"/>
                  </a:lnTo>
                </a:path>
              </a:pathLst>
            </a:custGeom>
            <a:noFill/>
            <a:ln w="12175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588;p36">
              <a:extLst>
                <a:ext uri="{FF2B5EF4-FFF2-40B4-BE49-F238E27FC236}">
                  <a16:creationId xmlns:a16="http://schemas.microsoft.com/office/drawing/2014/main" id="{3694C966-5CEE-A14A-AEEB-70B9F936B0C9}"/>
                </a:ext>
              </a:extLst>
            </p:cNvPr>
            <p:cNvSpPr/>
            <p:nvPr/>
          </p:nvSpPr>
          <p:spPr>
            <a:xfrm>
              <a:off x="4021250" y="450600"/>
              <a:ext cx="10375" cy="6725"/>
            </a:xfrm>
            <a:custGeom>
              <a:avLst/>
              <a:gdLst/>
              <a:ahLst/>
              <a:cxnLst/>
              <a:rect l="l" t="t" r="r" b="b"/>
              <a:pathLst>
                <a:path w="415" h="269" fill="none" extrusionOk="0">
                  <a:moveTo>
                    <a:pt x="1" y="269"/>
                  </a:moveTo>
                  <a:lnTo>
                    <a:pt x="25" y="244"/>
                  </a:lnTo>
                  <a:lnTo>
                    <a:pt x="220" y="123"/>
                  </a:lnTo>
                  <a:lnTo>
                    <a:pt x="415" y="1"/>
                  </a:lnTo>
                </a:path>
              </a:pathLst>
            </a:custGeom>
            <a:noFill/>
            <a:ln w="12175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589;p36">
              <a:extLst>
                <a:ext uri="{FF2B5EF4-FFF2-40B4-BE49-F238E27FC236}">
                  <a16:creationId xmlns:a16="http://schemas.microsoft.com/office/drawing/2014/main" id="{991A6E0C-D80C-E84D-9F67-66028096061D}"/>
                </a:ext>
              </a:extLst>
            </p:cNvPr>
            <p:cNvSpPr/>
            <p:nvPr/>
          </p:nvSpPr>
          <p:spPr>
            <a:xfrm>
              <a:off x="4049250" y="440250"/>
              <a:ext cx="11600" cy="2475"/>
            </a:xfrm>
            <a:custGeom>
              <a:avLst/>
              <a:gdLst/>
              <a:ahLst/>
              <a:cxnLst/>
              <a:rect l="l" t="t" r="r" b="b"/>
              <a:pathLst>
                <a:path w="464" h="99" fill="none" extrusionOk="0">
                  <a:moveTo>
                    <a:pt x="1" y="98"/>
                  </a:moveTo>
                  <a:lnTo>
                    <a:pt x="220" y="50"/>
                  </a:lnTo>
                  <a:lnTo>
                    <a:pt x="464" y="1"/>
                  </a:lnTo>
                  <a:lnTo>
                    <a:pt x="464" y="1"/>
                  </a:lnTo>
                </a:path>
              </a:pathLst>
            </a:custGeom>
            <a:noFill/>
            <a:ln w="12175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590;p36">
              <a:extLst>
                <a:ext uri="{FF2B5EF4-FFF2-40B4-BE49-F238E27FC236}">
                  <a16:creationId xmlns:a16="http://schemas.microsoft.com/office/drawing/2014/main" id="{C4B4BE90-9DA6-644D-B57A-6182CAF5BBE8}"/>
                </a:ext>
              </a:extLst>
            </p:cNvPr>
            <p:cNvSpPr/>
            <p:nvPr/>
          </p:nvSpPr>
          <p:spPr>
            <a:xfrm>
              <a:off x="4080325" y="439650"/>
              <a:ext cx="12200" cy="1850"/>
            </a:xfrm>
            <a:custGeom>
              <a:avLst/>
              <a:gdLst/>
              <a:ahLst/>
              <a:cxnLst/>
              <a:rect l="l" t="t" r="r" b="b"/>
              <a:pathLst>
                <a:path w="488" h="74" fill="none" extrusionOk="0">
                  <a:moveTo>
                    <a:pt x="0" y="0"/>
                  </a:moveTo>
                  <a:lnTo>
                    <a:pt x="146" y="0"/>
                  </a:lnTo>
                  <a:lnTo>
                    <a:pt x="463" y="74"/>
                  </a:lnTo>
                  <a:lnTo>
                    <a:pt x="487" y="74"/>
                  </a:lnTo>
                </a:path>
              </a:pathLst>
            </a:custGeom>
            <a:noFill/>
            <a:ln w="12175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591;p36">
              <a:extLst>
                <a:ext uri="{FF2B5EF4-FFF2-40B4-BE49-F238E27FC236}">
                  <a16:creationId xmlns:a16="http://schemas.microsoft.com/office/drawing/2014/main" id="{F2CA73B8-29DB-FC4B-8795-76BDF8363B14}"/>
                </a:ext>
              </a:extLst>
            </p:cNvPr>
            <p:cNvSpPr/>
            <p:nvPr/>
          </p:nvSpPr>
          <p:spPr>
            <a:xfrm>
              <a:off x="4110150" y="450000"/>
              <a:ext cx="9150" cy="7950"/>
            </a:xfrm>
            <a:custGeom>
              <a:avLst/>
              <a:gdLst/>
              <a:ahLst/>
              <a:cxnLst/>
              <a:rect l="l" t="t" r="r" b="b"/>
              <a:pathLst>
                <a:path w="366" h="318" fill="none" extrusionOk="0">
                  <a:moveTo>
                    <a:pt x="0" y="1"/>
                  </a:moveTo>
                  <a:lnTo>
                    <a:pt x="98" y="74"/>
                  </a:lnTo>
                  <a:lnTo>
                    <a:pt x="317" y="268"/>
                  </a:lnTo>
                  <a:lnTo>
                    <a:pt x="366" y="317"/>
                  </a:lnTo>
                </a:path>
              </a:pathLst>
            </a:custGeom>
            <a:noFill/>
            <a:ln w="12175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592;p36">
              <a:extLst>
                <a:ext uri="{FF2B5EF4-FFF2-40B4-BE49-F238E27FC236}">
                  <a16:creationId xmlns:a16="http://schemas.microsoft.com/office/drawing/2014/main" id="{B0CA94E4-7F80-FA4B-986C-E37845D57AD9}"/>
                </a:ext>
              </a:extLst>
            </p:cNvPr>
            <p:cNvSpPr/>
            <p:nvPr/>
          </p:nvSpPr>
          <p:spPr>
            <a:xfrm>
              <a:off x="4130250" y="473750"/>
              <a:ext cx="4900" cy="10975"/>
            </a:xfrm>
            <a:custGeom>
              <a:avLst/>
              <a:gdLst/>
              <a:ahLst/>
              <a:cxnLst/>
              <a:rect l="l" t="t" r="r" b="b"/>
              <a:pathLst>
                <a:path w="196" h="439" fill="none" extrusionOk="0">
                  <a:moveTo>
                    <a:pt x="0" y="0"/>
                  </a:moveTo>
                  <a:lnTo>
                    <a:pt x="25" y="73"/>
                  </a:lnTo>
                  <a:lnTo>
                    <a:pt x="171" y="366"/>
                  </a:lnTo>
                  <a:lnTo>
                    <a:pt x="195" y="439"/>
                  </a:lnTo>
                </a:path>
              </a:pathLst>
            </a:custGeom>
            <a:noFill/>
            <a:ln w="12175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593;p36">
              <a:extLst>
                <a:ext uri="{FF2B5EF4-FFF2-40B4-BE49-F238E27FC236}">
                  <a16:creationId xmlns:a16="http://schemas.microsoft.com/office/drawing/2014/main" id="{9C74EB43-5755-4246-8798-9D1BEB6BB187}"/>
                </a:ext>
              </a:extLst>
            </p:cNvPr>
            <p:cNvSpPr/>
            <p:nvPr/>
          </p:nvSpPr>
          <p:spPr>
            <a:xfrm>
              <a:off x="4141800" y="502975"/>
              <a:ext cx="3700" cy="11600"/>
            </a:xfrm>
            <a:custGeom>
              <a:avLst/>
              <a:gdLst/>
              <a:ahLst/>
              <a:cxnLst/>
              <a:rect l="l" t="t" r="r" b="b"/>
              <a:pathLst>
                <a:path w="148" h="464" fill="none" extrusionOk="0">
                  <a:moveTo>
                    <a:pt x="1" y="0"/>
                  </a:moveTo>
                  <a:lnTo>
                    <a:pt x="147" y="463"/>
                  </a:lnTo>
                </a:path>
              </a:pathLst>
            </a:custGeom>
            <a:noFill/>
            <a:ln w="12175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594;p36">
              <a:extLst>
                <a:ext uri="{FF2B5EF4-FFF2-40B4-BE49-F238E27FC236}">
                  <a16:creationId xmlns:a16="http://schemas.microsoft.com/office/drawing/2014/main" id="{B595DD03-3CDE-9C4B-8CDB-C5322FA68F04}"/>
                </a:ext>
              </a:extLst>
            </p:cNvPr>
            <p:cNvSpPr/>
            <p:nvPr/>
          </p:nvSpPr>
          <p:spPr>
            <a:xfrm>
              <a:off x="4150950" y="533425"/>
              <a:ext cx="3675" cy="11575"/>
            </a:xfrm>
            <a:custGeom>
              <a:avLst/>
              <a:gdLst/>
              <a:ahLst/>
              <a:cxnLst/>
              <a:rect l="l" t="t" r="r" b="b"/>
              <a:pathLst>
                <a:path w="147" h="463" fill="none" extrusionOk="0">
                  <a:moveTo>
                    <a:pt x="0" y="0"/>
                  </a:moveTo>
                  <a:lnTo>
                    <a:pt x="146" y="463"/>
                  </a:lnTo>
                </a:path>
              </a:pathLst>
            </a:custGeom>
            <a:noFill/>
            <a:ln w="12175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595;p36">
              <a:extLst>
                <a:ext uri="{FF2B5EF4-FFF2-40B4-BE49-F238E27FC236}">
                  <a16:creationId xmlns:a16="http://schemas.microsoft.com/office/drawing/2014/main" id="{A052A447-04AC-644A-9170-83770DD9C572}"/>
                </a:ext>
              </a:extLst>
            </p:cNvPr>
            <p:cNvSpPr/>
            <p:nvPr/>
          </p:nvSpPr>
          <p:spPr>
            <a:xfrm>
              <a:off x="4160675" y="563850"/>
              <a:ext cx="4900" cy="11000"/>
            </a:xfrm>
            <a:custGeom>
              <a:avLst/>
              <a:gdLst/>
              <a:ahLst/>
              <a:cxnLst/>
              <a:rect l="l" t="t" r="r" b="b"/>
              <a:pathLst>
                <a:path w="196" h="440" fill="none" extrusionOk="0">
                  <a:moveTo>
                    <a:pt x="1" y="1"/>
                  </a:moveTo>
                  <a:lnTo>
                    <a:pt x="50" y="123"/>
                  </a:lnTo>
                  <a:lnTo>
                    <a:pt x="196" y="415"/>
                  </a:lnTo>
                  <a:lnTo>
                    <a:pt x="196" y="439"/>
                  </a:lnTo>
                </a:path>
              </a:pathLst>
            </a:custGeom>
            <a:noFill/>
            <a:ln w="12175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596;p36">
              <a:extLst>
                <a:ext uri="{FF2B5EF4-FFF2-40B4-BE49-F238E27FC236}">
                  <a16:creationId xmlns:a16="http://schemas.microsoft.com/office/drawing/2014/main" id="{986CA782-E4E0-1344-AA3C-CF24436583A6}"/>
                </a:ext>
              </a:extLst>
            </p:cNvPr>
            <p:cNvSpPr/>
            <p:nvPr/>
          </p:nvSpPr>
          <p:spPr>
            <a:xfrm>
              <a:off x="4175300" y="591875"/>
              <a:ext cx="7325" cy="9150"/>
            </a:xfrm>
            <a:custGeom>
              <a:avLst/>
              <a:gdLst/>
              <a:ahLst/>
              <a:cxnLst/>
              <a:rect l="l" t="t" r="r" b="b"/>
              <a:pathLst>
                <a:path w="293" h="366" fill="none" extrusionOk="0">
                  <a:moveTo>
                    <a:pt x="0" y="0"/>
                  </a:moveTo>
                  <a:lnTo>
                    <a:pt x="98" y="146"/>
                  </a:lnTo>
                  <a:lnTo>
                    <a:pt x="293" y="366"/>
                  </a:lnTo>
                </a:path>
              </a:pathLst>
            </a:custGeom>
            <a:noFill/>
            <a:ln w="12175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597;p36">
              <a:extLst>
                <a:ext uri="{FF2B5EF4-FFF2-40B4-BE49-F238E27FC236}">
                  <a16:creationId xmlns:a16="http://schemas.microsoft.com/office/drawing/2014/main" id="{35E1BD56-3BAF-8647-B9A2-E422C05C4059}"/>
                </a:ext>
              </a:extLst>
            </p:cNvPr>
            <p:cNvSpPr/>
            <p:nvPr/>
          </p:nvSpPr>
          <p:spPr>
            <a:xfrm>
              <a:off x="4198425" y="613175"/>
              <a:ext cx="11000" cy="4900"/>
            </a:xfrm>
            <a:custGeom>
              <a:avLst/>
              <a:gdLst/>
              <a:ahLst/>
              <a:cxnLst/>
              <a:rect l="l" t="t" r="r" b="b"/>
              <a:pathLst>
                <a:path w="440" h="196" fill="none" extrusionOk="0">
                  <a:moveTo>
                    <a:pt x="1" y="1"/>
                  </a:moveTo>
                  <a:lnTo>
                    <a:pt x="171" y="98"/>
                  </a:lnTo>
                  <a:lnTo>
                    <a:pt x="439" y="195"/>
                  </a:lnTo>
                </a:path>
              </a:pathLst>
            </a:custGeom>
            <a:noFill/>
            <a:ln w="12175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598;p36">
              <a:extLst>
                <a:ext uri="{FF2B5EF4-FFF2-40B4-BE49-F238E27FC236}">
                  <a16:creationId xmlns:a16="http://schemas.microsoft.com/office/drawing/2014/main" id="{89BD2C2F-7026-D94B-A1AE-DE449CEA8A6F}"/>
                </a:ext>
              </a:extLst>
            </p:cNvPr>
            <p:cNvSpPr/>
            <p:nvPr/>
          </p:nvSpPr>
          <p:spPr>
            <a:xfrm>
              <a:off x="4228275" y="621100"/>
              <a:ext cx="12200" cy="625"/>
            </a:xfrm>
            <a:custGeom>
              <a:avLst/>
              <a:gdLst/>
              <a:ahLst/>
              <a:cxnLst/>
              <a:rect l="l" t="t" r="r" b="b"/>
              <a:pathLst>
                <a:path w="488" h="25" fill="none" extrusionOk="0">
                  <a:moveTo>
                    <a:pt x="0" y="0"/>
                  </a:moveTo>
                  <a:lnTo>
                    <a:pt x="49" y="25"/>
                  </a:lnTo>
                  <a:lnTo>
                    <a:pt x="487" y="0"/>
                  </a:lnTo>
                  <a:lnTo>
                    <a:pt x="487" y="0"/>
                  </a:lnTo>
                </a:path>
              </a:pathLst>
            </a:custGeom>
            <a:noFill/>
            <a:ln w="12175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599;p36">
              <a:extLst>
                <a:ext uri="{FF2B5EF4-FFF2-40B4-BE49-F238E27FC236}">
                  <a16:creationId xmlns:a16="http://schemas.microsoft.com/office/drawing/2014/main" id="{041229E9-A58D-9447-925E-7E6F12877D2F}"/>
                </a:ext>
              </a:extLst>
            </p:cNvPr>
            <p:cNvSpPr/>
            <p:nvPr/>
          </p:nvSpPr>
          <p:spPr>
            <a:xfrm>
              <a:off x="4259925" y="616225"/>
              <a:ext cx="11600" cy="3075"/>
            </a:xfrm>
            <a:custGeom>
              <a:avLst/>
              <a:gdLst/>
              <a:ahLst/>
              <a:cxnLst/>
              <a:rect l="l" t="t" r="r" b="b"/>
              <a:pathLst>
                <a:path w="464" h="123" fill="none" extrusionOk="0">
                  <a:moveTo>
                    <a:pt x="1" y="122"/>
                  </a:moveTo>
                  <a:lnTo>
                    <a:pt x="196" y="73"/>
                  </a:lnTo>
                  <a:lnTo>
                    <a:pt x="464" y="0"/>
                  </a:lnTo>
                  <a:lnTo>
                    <a:pt x="464" y="0"/>
                  </a:lnTo>
                </a:path>
              </a:pathLst>
            </a:custGeom>
            <a:noFill/>
            <a:ln w="12175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600;p36">
              <a:extLst>
                <a:ext uri="{FF2B5EF4-FFF2-40B4-BE49-F238E27FC236}">
                  <a16:creationId xmlns:a16="http://schemas.microsoft.com/office/drawing/2014/main" id="{6671DFF6-29AC-904B-8FED-C7CDC5F353C4}"/>
                </a:ext>
              </a:extLst>
            </p:cNvPr>
            <p:cNvSpPr/>
            <p:nvPr/>
          </p:nvSpPr>
          <p:spPr>
            <a:xfrm>
              <a:off x="4289775" y="602225"/>
              <a:ext cx="10375" cy="6725"/>
            </a:xfrm>
            <a:custGeom>
              <a:avLst/>
              <a:gdLst/>
              <a:ahLst/>
              <a:cxnLst/>
              <a:rect l="l" t="t" r="r" b="b"/>
              <a:pathLst>
                <a:path w="415" h="269" fill="none" extrusionOk="0">
                  <a:moveTo>
                    <a:pt x="0" y="268"/>
                  </a:moveTo>
                  <a:lnTo>
                    <a:pt x="195" y="146"/>
                  </a:lnTo>
                  <a:lnTo>
                    <a:pt x="390" y="0"/>
                  </a:lnTo>
                  <a:lnTo>
                    <a:pt x="414" y="0"/>
                  </a:lnTo>
                </a:path>
              </a:pathLst>
            </a:custGeom>
            <a:noFill/>
            <a:ln w="12175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601;p36">
              <a:extLst>
                <a:ext uri="{FF2B5EF4-FFF2-40B4-BE49-F238E27FC236}">
                  <a16:creationId xmlns:a16="http://schemas.microsoft.com/office/drawing/2014/main" id="{24B924BA-FB42-4F45-AB24-55C35BFF6776}"/>
                </a:ext>
              </a:extLst>
            </p:cNvPr>
            <p:cNvSpPr/>
            <p:nvPr/>
          </p:nvSpPr>
          <p:spPr>
            <a:xfrm>
              <a:off x="4313525" y="577875"/>
              <a:ext cx="6100" cy="10375"/>
            </a:xfrm>
            <a:custGeom>
              <a:avLst/>
              <a:gdLst/>
              <a:ahLst/>
              <a:cxnLst/>
              <a:rect l="l" t="t" r="r" b="b"/>
              <a:pathLst>
                <a:path w="244" h="415" fill="none" extrusionOk="0">
                  <a:moveTo>
                    <a:pt x="0" y="414"/>
                  </a:moveTo>
                  <a:lnTo>
                    <a:pt x="24" y="365"/>
                  </a:lnTo>
                  <a:lnTo>
                    <a:pt x="146" y="195"/>
                  </a:lnTo>
                  <a:lnTo>
                    <a:pt x="244" y="0"/>
                  </a:lnTo>
                </a:path>
              </a:pathLst>
            </a:custGeom>
            <a:noFill/>
            <a:ln w="12175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602;p36">
              <a:extLst>
                <a:ext uri="{FF2B5EF4-FFF2-40B4-BE49-F238E27FC236}">
                  <a16:creationId xmlns:a16="http://schemas.microsoft.com/office/drawing/2014/main" id="{29FD18DD-0FCB-EC4E-8442-97BBB3DF9586}"/>
                </a:ext>
              </a:extLst>
            </p:cNvPr>
            <p:cNvSpPr/>
            <p:nvPr/>
          </p:nvSpPr>
          <p:spPr>
            <a:xfrm>
              <a:off x="4326300" y="547425"/>
              <a:ext cx="2450" cy="12200"/>
            </a:xfrm>
            <a:custGeom>
              <a:avLst/>
              <a:gdLst/>
              <a:ahLst/>
              <a:cxnLst/>
              <a:rect l="l" t="t" r="r" b="b"/>
              <a:pathLst>
                <a:path w="98" h="488" fill="none" extrusionOk="0">
                  <a:moveTo>
                    <a:pt x="0" y="487"/>
                  </a:moveTo>
                  <a:lnTo>
                    <a:pt x="49" y="293"/>
                  </a:lnTo>
                  <a:lnTo>
                    <a:pt x="98" y="0"/>
                  </a:lnTo>
                </a:path>
              </a:pathLst>
            </a:custGeom>
            <a:noFill/>
            <a:ln w="12175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603;p36">
              <a:extLst>
                <a:ext uri="{FF2B5EF4-FFF2-40B4-BE49-F238E27FC236}">
                  <a16:creationId xmlns:a16="http://schemas.microsoft.com/office/drawing/2014/main" id="{F91C254A-D61C-3540-91A7-67B4C1B92762}"/>
                </a:ext>
              </a:extLst>
            </p:cNvPr>
            <p:cNvSpPr/>
            <p:nvPr/>
          </p:nvSpPr>
          <p:spPr>
            <a:xfrm>
              <a:off x="4329350" y="515750"/>
              <a:ext cx="625" cy="12200"/>
            </a:xfrm>
            <a:custGeom>
              <a:avLst/>
              <a:gdLst/>
              <a:ahLst/>
              <a:cxnLst/>
              <a:rect l="l" t="t" r="r" b="b"/>
              <a:pathLst>
                <a:path w="25" h="488" fill="none" extrusionOk="0">
                  <a:moveTo>
                    <a:pt x="25" y="488"/>
                  </a:moveTo>
                  <a:lnTo>
                    <a:pt x="25" y="464"/>
                  </a:lnTo>
                  <a:lnTo>
                    <a:pt x="25" y="123"/>
                  </a:ln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604;p36">
              <a:extLst>
                <a:ext uri="{FF2B5EF4-FFF2-40B4-BE49-F238E27FC236}">
                  <a16:creationId xmlns:a16="http://schemas.microsoft.com/office/drawing/2014/main" id="{1DF2093D-B29D-4D41-902B-AEE59E845AD3}"/>
                </a:ext>
              </a:extLst>
            </p:cNvPr>
            <p:cNvSpPr/>
            <p:nvPr/>
          </p:nvSpPr>
          <p:spPr>
            <a:xfrm>
              <a:off x="4325075" y="488975"/>
              <a:ext cx="1250" cy="6100"/>
            </a:xfrm>
            <a:custGeom>
              <a:avLst/>
              <a:gdLst/>
              <a:ahLst/>
              <a:cxnLst/>
              <a:rect l="l" t="t" r="r" b="b"/>
              <a:pathLst>
                <a:path w="50" h="244" fill="none" extrusionOk="0">
                  <a:moveTo>
                    <a:pt x="49" y="244"/>
                  </a:moveTo>
                  <a:lnTo>
                    <a:pt x="49" y="244"/>
                  </a:lnTo>
                  <a:lnTo>
                    <a:pt x="1" y="0"/>
                  </a:lnTo>
                </a:path>
              </a:pathLst>
            </a:custGeom>
            <a:noFill/>
            <a:ln w="12175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542802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8" grpId="0" build="p"/>
      <p:bldP spid="44" grpId="0"/>
      <p:bldP spid="5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4"/>
          <p:cNvSpPr txBox="1">
            <a:spLocks noGrp="1"/>
          </p:cNvSpPr>
          <p:nvPr>
            <p:ph type="sldNum" idx="12"/>
          </p:nvPr>
        </p:nvSpPr>
        <p:spPr>
          <a:xfrm>
            <a:off x="1188150" y="3936074"/>
            <a:ext cx="6767100" cy="119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400"/>
              <a:t>17</a:t>
            </a:fld>
            <a:endParaRPr sz="1400" dirty="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C5362C3-EFC7-FB4D-9D71-DB8360AD9B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7870" y="227453"/>
            <a:ext cx="523240" cy="629796"/>
          </a:xfrm>
          <a:prstGeom prst="rect">
            <a:avLst/>
          </a:prstGeom>
        </p:spPr>
      </p:pic>
      <p:graphicFrame>
        <p:nvGraphicFramePr>
          <p:cNvPr id="12" name="Схема 11">
            <a:extLst>
              <a:ext uri="{FF2B5EF4-FFF2-40B4-BE49-F238E27FC236}">
                <a16:creationId xmlns:a16="http://schemas.microsoft.com/office/drawing/2014/main" id="{B8EBD92C-3D86-4B4D-A049-294E2F2C5F5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72374026"/>
              </p:ext>
            </p:extLst>
          </p:nvPr>
        </p:nvGraphicFramePr>
        <p:xfrm>
          <a:off x="-103031" y="857248"/>
          <a:ext cx="9350062" cy="4273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A81ED661-56EC-6A4A-8713-C95CAFA7DD7C}"/>
              </a:ext>
            </a:extLst>
          </p:cNvPr>
          <p:cNvSpPr txBox="1"/>
          <p:nvPr/>
        </p:nvSpPr>
        <p:spPr>
          <a:xfrm>
            <a:off x="1745610" y="227453"/>
            <a:ext cx="56521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b="1" dirty="0">
                <a:solidFill>
                  <a:srgbClr val="1D1D1B"/>
                </a:solidFill>
                <a:latin typeface="Montserrat"/>
                <a:sym typeface="Raleway"/>
              </a:rPr>
              <a:t>Бюджет на ремонт и строительство дорог </a:t>
            </a:r>
          </a:p>
          <a:p>
            <a:pPr algn="ctr"/>
            <a:r>
              <a:rPr lang="ru-RU" sz="1800" b="1" dirty="0">
                <a:solidFill>
                  <a:srgbClr val="1D1D1B"/>
                </a:solidFill>
                <a:latin typeface="Montserrat"/>
                <a:sym typeface="Raleway"/>
              </a:rPr>
              <a:t>2019</a:t>
            </a:r>
          </a:p>
        </p:txBody>
      </p:sp>
    </p:spTree>
    <p:extLst>
      <p:ext uri="{BB962C8B-B14F-4D97-AF65-F5344CB8AC3E}">
        <p14:creationId xmlns:p14="http://schemas.microsoft.com/office/powerpoint/2010/main" val="1097398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4EBC5B5-AD10-DF4B-AE0C-3EE39EA040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481848" cy="5143500"/>
          </a:xfrm>
          <a:prstGeom prst="rect">
            <a:avLst/>
          </a:prstGeom>
        </p:spPr>
      </p:pic>
      <p:sp>
        <p:nvSpPr>
          <p:cNvPr id="85" name="Google Shape;85;p16"/>
          <p:cNvSpPr txBox="1">
            <a:spLocks noGrp="1"/>
          </p:cNvSpPr>
          <p:nvPr>
            <p:ph type="title"/>
          </p:nvPr>
        </p:nvSpPr>
        <p:spPr>
          <a:xfrm>
            <a:off x="4662154" y="1005666"/>
            <a:ext cx="31488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dirty="0"/>
              <a:t>Проведение дорожно-ремонтных работ</a:t>
            </a:r>
            <a:endParaRPr sz="1600" dirty="0"/>
          </a:p>
        </p:txBody>
      </p:sp>
      <p:sp>
        <p:nvSpPr>
          <p:cNvPr id="9" name="Google Shape;116;p18">
            <a:extLst>
              <a:ext uri="{FF2B5EF4-FFF2-40B4-BE49-F238E27FC236}">
                <a16:creationId xmlns:a16="http://schemas.microsoft.com/office/drawing/2014/main" id="{C9F449E1-337F-5B44-80EE-E94E2F4B86C3}"/>
              </a:ext>
            </a:extLst>
          </p:cNvPr>
          <p:cNvSpPr txBox="1">
            <a:spLocks/>
          </p:cNvSpPr>
          <p:nvPr/>
        </p:nvSpPr>
        <p:spPr>
          <a:xfrm>
            <a:off x="1168531" y="1347300"/>
            <a:ext cx="2195700" cy="2753700"/>
          </a:xfrm>
          <a:prstGeom prst="rect">
            <a:avLst/>
          </a:prstGeom>
          <a:solidFill>
            <a:schemeClr val="tx2">
              <a:alpha val="36000"/>
            </a:schemeClr>
          </a:solidFill>
          <a:ln w="9525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0" b="0" i="0" u="none" strike="noStrike" cap="none">
                <a:solidFill>
                  <a:srgbClr val="FFFFFF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0" b="0" i="0" u="none" strike="noStrike" cap="none">
                <a:solidFill>
                  <a:srgbClr val="FFFFFF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0" b="0" i="0" u="none" strike="noStrike" cap="none">
                <a:solidFill>
                  <a:srgbClr val="FFFFFF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0" b="0" i="0" u="none" strike="noStrike" cap="none">
                <a:solidFill>
                  <a:srgbClr val="FFFFFF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0" b="0" i="0" u="none" strike="noStrike" cap="none">
                <a:solidFill>
                  <a:srgbClr val="FFFFFF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0" b="0" i="0" u="none" strike="noStrike" cap="none">
                <a:solidFill>
                  <a:srgbClr val="FFFFFF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0" b="0" i="0" u="none" strike="noStrike" cap="none">
                <a:solidFill>
                  <a:srgbClr val="FFFFFF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0" b="0" i="0" u="none" strike="noStrike" cap="none">
                <a:solidFill>
                  <a:srgbClr val="FFFFFF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0" b="0" i="0" u="none" strike="noStrike" cap="none">
                <a:solidFill>
                  <a:srgbClr val="FFFFFF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r>
              <a:rPr lang="ru-RU" dirty="0">
                <a:effectLst>
                  <a:outerShdw blurRad="50800" dist="50800" dir="5400000" algn="ctr" rotWithShape="0">
                    <a:srgbClr val="000000"/>
                  </a:outerShdw>
                </a:effectLst>
              </a:rPr>
              <a:t>2019</a:t>
            </a:r>
            <a:endParaRPr lang="en" dirty="0">
              <a:effectLst>
                <a:outerShdw blurRad="50800" dist="50800" dir="5400000" algn="ctr" rotWithShape="0">
                  <a:srgbClr val="000000"/>
                </a:outerShdw>
              </a:effectLst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E1F4100-D8C1-374A-8607-985CBB9D8B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59555" y="1884453"/>
            <a:ext cx="4059935" cy="2906488"/>
          </a:xfrm>
        </p:spPr>
        <p:txBody>
          <a:bodyPr/>
          <a:lstStyle/>
          <a:p>
            <a:pPr marL="146050" indent="0">
              <a:buNone/>
            </a:pPr>
            <a:r>
              <a:rPr lang="ru-RU" sz="1400" b="1" dirty="0"/>
              <a:t>ОЖИДАНИЯ:</a:t>
            </a:r>
          </a:p>
          <a:p>
            <a:r>
              <a:rPr lang="ru-RU" sz="1400" dirty="0"/>
              <a:t>При выделении средств планируется выполнить РЕКОРДНЫЙ ОБЪЕМ ремонта дорог в 2019 году общей площадью – </a:t>
            </a:r>
            <a:r>
              <a:rPr lang="ru-RU" sz="1400" b="1" dirty="0"/>
              <a:t>352 тыс. кв. м. </a:t>
            </a:r>
          </a:p>
          <a:p>
            <a:r>
              <a:rPr lang="ru-RU" sz="1400" dirty="0"/>
              <a:t>на строительство дорог – </a:t>
            </a:r>
            <a:r>
              <a:rPr lang="ru-RU" sz="1400" b="1" dirty="0"/>
              <a:t>410 млн. руб</a:t>
            </a:r>
            <a:r>
              <a:rPr lang="ru-RU" sz="1400" dirty="0"/>
              <a:t>.</a:t>
            </a:r>
          </a:p>
          <a:p>
            <a:r>
              <a:rPr lang="ru-RU" sz="1400" dirty="0"/>
              <a:t>на ремонт дорог– </a:t>
            </a:r>
            <a:r>
              <a:rPr lang="ru-RU" sz="1400" b="1" dirty="0"/>
              <a:t>614 млн. руб.</a:t>
            </a:r>
          </a:p>
          <a:p>
            <a:endParaRPr lang="ru-RU" sz="1400" b="1" dirty="0"/>
          </a:p>
          <a:p>
            <a:endParaRPr lang="ru-RU" sz="1400" dirty="0"/>
          </a:p>
          <a:p>
            <a:endParaRPr lang="ru-RU" sz="1400" dirty="0"/>
          </a:p>
          <a:p>
            <a:endParaRPr lang="en-US" dirty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5EA3B92-8154-A747-8F45-EB8CCA179E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7870" y="227453"/>
            <a:ext cx="523240" cy="629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477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797A674-DFD5-0045-9571-00CC8DDA0F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7870" y="227453"/>
            <a:ext cx="523240" cy="62979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060B737-3EDA-424A-8D73-FD6B92BB2395}"/>
              </a:ext>
            </a:extLst>
          </p:cNvPr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2"/>
            <a:ext cx="9144000" cy="5616000"/>
          </a:xfrm>
          <a:prstGeom prst="rect">
            <a:avLst/>
          </a:prstGeom>
        </p:spPr>
      </p:pic>
      <p:sp>
        <p:nvSpPr>
          <p:cNvPr id="72" name="Google Shape;72;p14"/>
          <p:cNvSpPr txBox="1">
            <a:spLocks noGrp="1"/>
          </p:cNvSpPr>
          <p:nvPr>
            <p:ph type="ctrTitle"/>
          </p:nvPr>
        </p:nvSpPr>
        <p:spPr>
          <a:xfrm>
            <a:off x="801680" y="756488"/>
            <a:ext cx="7293300" cy="329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 dirty="0">
                <a:effectLst>
                  <a:outerShdw blurRad="50800" dist="50800" dir="3300000" algn="ctr" rotWithShape="0">
                    <a:srgbClr val="000000"/>
                  </a:outerShdw>
                </a:effectLst>
              </a:rPr>
              <a:t>Образование</a:t>
            </a:r>
            <a:endParaRPr sz="4000" dirty="0">
              <a:effectLst>
                <a:outerShdw blurRad="50800" dist="50800" dir="3300000" algn="ctr" rotWithShape="0">
                  <a:srgbClr val="000000"/>
                </a:outerShdw>
              </a:effectLst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232C858-7A17-8C40-A642-9CEE4AB911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42320" y="301361"/>
            <a:ext cx="523240" cy="629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07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0861F7C-5A8D-9A42-89C7-E580912544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535999" cy="5364000"/>
          </a:xfrm>
          <a:prstGeom prst="rect">
            <a:avLst/>
          </a:prstGeom>
        </p:spPr>
      </p:pic>
      <p:sp>
        <p:nvSpPr>
          <p:cNvPr id="72" name="Google Shape;72;p14"/>
          <p:cNvSpPr txBox="1">
            <a:spLocks noGrp="1"/>
          </p:cNvSpPr>
          <p:nvPr>
            <p:ph type="ctrTitle"/>
          </p:nvPr>
        </p:nvSpPr>
        <p:spPr>
          <a:xfrm>
            <a:off x="925349" y="925200"/>
            <a:ext cx="7293300" cy="329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 dirty="0">
                <a:effectLst>
                  <a:outerShdw blurRad="50800" dist="50800" dir="3300000" algn="ctr" rotWithShape="0">
                    <a:srgbClr val="000000"/>
                  </a:outerShdw>
                </a:effectLst>
              </a:rPr>
              <a:t>Жилье</a:t>
            </a:r>
            <a:endParaRPr sz="4000" dirty="0">
              <a:effectLst>
                <a:outerShdw blurRad="50800" dist="50800" dir="3300000" algn="ctr" rotWithShape="0">
                  <a:srgbClr val="000000"/>
                </a:outerShdw>
              </a:effectLst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797A674-DFD5-0045-9571-00CC8DDA0F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57870" y="227453"/>
            <a:ext cx="523240" cy="629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701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4"/>
          <p:cNvSpPr txBox="1">
            <a:spLocks noGrp="1"/>
          </p:cNvSpPr>
          <p:nvPr>
            <p:ph type="subTitle" idx="4294967295"/>
          </p:nvPr>
        </p:nvSpPr>
        <p:spPr>
          <a:xfrm>
            <a:off x="387991" y="3851774"/>
            <a:ext cx="8756009" cy="118386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46050" indent="0">
              <a:buNone/>
            </a:pPr>
            <a:r>
              <a:rPr lang="ru-RU" b="1" dirty="0"/>
              <a:t>Гимназия «Лаборатория Салахова» </a:t>
            </a:r>
            <a:r>
              <a:rPr lang="ru-RU" dirty="0"/>
              <a:t>вошла в </a:t>
            </a:r>
            <a:r>
              <a:rPr lang="ru-RU" b="1" dirty="0"/>
              <a:t>«ТОП-100 лучших школ России </a:t>
            </a:r>
            <a:r>
              <a:rPr lang="ru-RU" dirty="0"/>
              <a:t>по конкурентоспособности выпускников». </a:t>
            </a:r>
            <a:r>
              <a:rPr lang="ru-RU" b="1" dirty="0"/>
              <a:t>Колесникова Екатерина Владимировна</a:t>
            </a:r>
            <a:r>
              <a:rPr lang="ru-RU" dirty="0"/>
              <a:t>, учитель иностранных языков школы № 10 с углубленным изучением отдельных предметов стала </a:t>
            </a:r>
            <a:r>
              <a:rPr lang="ru-RU" b="1" dirty="0"/>
              <a:t>лауреатом Всероссийского конкурса «Учитель года России 2018», </a:t>
            </a:r>
            <a:r>
              <a:rPr lang="ru-RU" dirty="0"/>
              <a:t>в составе 15 лучших учителей России.        </a:t>
            </a:r>
          </a:p>
          <a:p>
            <a:pPr marL="146050" indent="0" algn="ctr">
              <a:buNone/>
            </a:pPr>
            <a:endParaRPr lang="ru-RU" dirty="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C5362C3-EFC7-FB4D-9D71-DB8360AD9B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7870" y="227453"/>
            <a:ext cx="523240" cy="629796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802A681-273B-DE47-B81D-ECD06C2D40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498" y="350546"/>
            <a:ext cx="4827953" cy="3220207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35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B52A3F1-0EE7-484D-8BE1-665E70A2A9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7980" y="790030"/>
            <a:ext cx="4700789" cy="3128963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3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39013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4"/>
          <p:cNvSpPr txBox="1">
            <a:spLocks noGrp="1"/>
          </p:cNvSpPr>
          <p:nvPr>
            <p:ph type="ctrTitle" idx="4294967295"/>
          </p:nvPr>
        </p:nvSpPr>
        <p:spPr>
          <a:xfrm>
            <a:off x="1188450" y="1735750"/>
            <a:ext cx="67671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ru-RU" sz="4800" dirty="0"/>
              <a:t>43 награды</a:t>
            </a:r>
          </a:p>
        </p:txBody>
      </p:sp>
      <p:sp>
        <p:nvSpPr>
          <p:cNvPr id="168" name="Google Shape;168;p24"/>
          <p:cNvSpPr txBox="1">
            <a:spLocks noGrp="1"/>
          </p:cNvSpPr>
          <p:nvPr>
            <p:ph type="subTitle" idx="4294967295"/>
          </p:nvPr>
        </p:nvSpPr>
        <p:spPr>
          <a:xfrm>
            <a:off x="1273111" y="2637275"/>
            <a:ext cx="67671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buNone/>
            </a:pPr>
            <a:r>
              <a:rPr lang="ru-RU" sz="1800" dirty="0">
                <a:solidFill>
                  <a:schemeClr val="tx1"/>
                </a:solidFill>
              </a:rPr>
              <a:t>завоевали школьники Сургута на конкурсных испытаниях Российского уровня (призовые места и специальные призы)</a:t>
            </a:r>
          </a:p>
        </p:txBody>
      </p:sp>
      <p:grpSp>
        <p:nvGrpSpPr>
          <p:cNvPr id="170" name="Google Shape;170;p24"/>
          <p:cNvGrpSpPr/>
          <p:nvPr/>
        </p:nvGrpSpPr>
        <p:grpSpPr>
          <a:xfrm>
            <a:off x="4386944" y="470463"/>
            <a:ext cx="369526" cy="268183"/>
            <a:chOff x="3932350" y="3714775"/>
            <a:chExt cx="439650" cy="319075"/>
          </a:xfrm>
        </p:grpSpPr>
        <p:sp>
          <p:nvSpPr>
            <p:cNvPr id="171" name="Google Shape;171;p24"/>
            <p:cNvSpPr/>
            <p:nvPr/>
          </p:nvSpPr>
          <p:spPr>
            <a:xfrm>
              <a:off x="3932350" y="3714775"/>
              <a:ext cx="439650" cy="319075"/>
            </a:xfrm>
            <a:custGeom>
              <a:avLst/>
              <a:gdLst/>
              <a:ahLst/>
              <a:cxnLst/>
              <a:rect l="l" t="t" r="r" b="b"/>
              <a:pathLst>
                <a:path w="17586" h="12763" fill="none" extrusionOk="0">
                  <a:moveTo>
                    <a:pt x="1" y="1"/>
                  </a:moveTo>
                  <a:lnTo>
                    <a:pt x="1" y="12276"/>
                  </a:lnTo>
                  <a:lnTo>
                    <a:pt x="1" y="12276"/>
                  </a:lnTo>
                  <a:lnTo>
                    <a:pt x="1" y="12373"/>
                  </a:lnTo>
                  <a:lnTo>
                    <a:pt x="25" y="12471"/>
                  </a:lnTo>
                  <a:lnTo>
                    <a:pt x="74" y="12544"/>
                  </a:lnTo>
                  <a:lnTo>
                    <a:pt x="123" y="12617"/>
                  </a:lnTo>
                  <a:lnTo>
                    <a:pt x="196" y="12690"/>
                  </a:lnTo>
                  <a:lnTo>
                    <a:pt x="293" y="12714"/>
                  </a:lnTo>
                  <a:lnTo>
                    <a:pt x="366" y="12763"/>
                  </a:lnTo>
                  <a:lnTo>
                    <a:pt x="488" y="12763"/>
                  </a:lnTo>
                  <a:lnTo>
                    <a:pt x="17585" y="12763"/>
                  </a:lnTo>
                </a:path>
              </a:pathLst>
            </a:custGeom>
            <a:noFill/>
            <a:ln w="9525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172" name="Google Shape;172;p24"/>
            <p:cNvSpPr/>
            <p:nvPr/>
          </p:nvSpPr>
          <p:spPr>
            <a:xfrm>
              <a:off x="3970100" y="3862750"/>
              <a:ext cx="77350" cy="132750"/>
            </a:xfrm>
            <a:custGeom>
              <a:avLst/>
              <a:gdLst/>
              <a:ahLst/>
              <a:cxnLst/>
              <a:rect l="l" t="t" r="r" b="b"/>
              <a:pathLst>
                <a:path w="3094" h="5310" fill="none" extrusionOk="0">
                  <a:moveTo>
                    <a:pt x="3094" y="5309"/>
                  </a:moveTo>
                  <a:lnTo>
                    <a:pt x="3094" y="487"/>
                  </a:lnTo>
                  <a:lnTo>
                    <a:pt x="3094" y="487"/>
                  </a:lnTo>
                  <a:lnTo>
                    <a:pt x="3094" y="390"/>
                  </a:lnTo>
                  <a:lnTo>
                    <a:pt x="3070" y="292"/>
                  </a:lnTo>
                  <a:lnTo>
                    <a:pt x="3021" y="219"/>
                  </a:lnTo>
                  <a:lnTo>
                    <a:pt x="2948" y="146"/>
                  </a:lnTo>
                  <a:lnTo>
                    <a:pt x="2899" y="97"/>
                  </a:lnTo>
                  <a:lnTo>
                    <a:pt x="2802" y="49"/>
                  </a:lnTo>
                  <a:lnTo>
                    <a:pt x="2704" y="24"/>
                  </a:lnTo>
                  <a:lnTo>
                    <a:pt x="2607" y="0"/>
                  </a:lnTo>
                  <a:lnTo>
                    <a:pt x="488" y="0"/>
                  </a:lnTo>
                  <a:lnTo>
                    <a:pt x="488" y="0"/>
                  </a:lnTo>
                  <a:lnTo>
                    <a:pt x="391" y="24"/>
                  </a:lnTo>
                  <a:lnTo>
                    <a:pt x="293" y="49"/>
                  </a:lnTo>
                  <a:lnTo>
                    <a:pt x="220" y="97"/>
                  </a:lnTo>
                  <a:lnTo>
                    <a:pt x="147" y="146"/>
                  </a:lnTo>
                  <a:lnTo>
                    <a:pt x="74" y="219"/>
                  </a:lnTo>
                  <a:lnTo>
                    <a:pt x="50" y="292"/>
                  </a:lnTo>
                  <a:lnTo>
                    <a:pt x="1" y="390"/>
                  </a:lnTo>
                  <a:lnTo>
                    <a:pt x="1" y="487"/>
                  </a:lnTo>
                  <a:lnTo>
                    <a:pt x="1" y="5309"/>
                  </a:lnTo>
                  <a:lnTo>
                    <a:pt x="3094" y="5309"/>
                  </a:lnTo>
                  <a:close/>
                </a:path>
              </a:pathLst>
            </a:custGeom>
            <a:noFill/>
            <a:ln w="9525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173" name="Google Shape;173;p24"/>
            <p:cNvSpPr/>
            <p:nvPr/>
          </p:nvSpPr>
          <p:spPr>
            <a:xfrm>
              <a:off x="4278800" y="3862750"/>
              <a:ext cx="77350" cy="132750"/>
            </a:xfrm>
            <a:custGeom>
              <a:avLst/>
              <a:gdLst/>
              <a:ahLst/>
              <a:cxnLst/>
              <a:rect l="l" t="t" r="r" b="b"/>
              <a:pathLst>
                <a:path w="3094" h="5310" fill="none" extrusionOk="0">
                  <a:moveTo>
                    <a:pt x="3094" y="5309"/>
                  </a:moveTo>
                  <a:lnTo>
                    <a:pt x="3094" y="487"/>
                  </a:lnTo>
                  <a:lnTo>
                    <a:pt x="3094" y="487"/>
                  </a:lnTo>
                  <a:lnTo>
                    <a:pt x="3094" y="390"/>
                  </a:lnTo>
                  <a:lnTo>
                    <a:pt x="3070" y="292"/>
                  </a:lnTo>
                  <a:lnTo>
                    <a:pt x="3021" y="219"/>
                  </a:lnTo>
                  <a:lnTo>
                    <a:pt x="2948" y="146"/>
                  </a:lnTo>
                  <a:lnTo>
                    <a:pt x="2899" y="97"/>
                  </a:lnTo>
                  <a:lnTo>
                    <a:pt x="2802" y="49"/>
                  </a:lnTo>
                  <a:lnTo>
                    <a:pt x="2704" y="24"/>
                  </a:lnTo>
                  <a:lnTo>
                    <a:pt x="2607" y="0"/>
                  </a:lnTo>
                  <a:lnTo>
                    <a:pt x="488" y="0"/>
                  </a:lnTo>
                  <a:lnTo>
                    <a:pt x="488" y="0"/>
                  </a:lnTo>
                  <a:lnTo>
                    <a:pt x="390" y="24"/>
                  </a:lnTo>
                  <a:lnTo>
                    <a:pt x="293" y="49"/>
                  </a:lnTo>
                  <a:lnTo>
                    <a:pt x="220" y="97"/>
                  </a:lnTo>
                  <a:lnTo>
                    <a:pt x="147" y="146"/>
                  </a:lnTo>
                  <a:lnTo>
                    <a:pt x="74" y="219"/>
                  </a:lnTo>
                  <a:lnTo>
                    <a:pt x="50" y="292"/>
                  </a:lnTo>
                  <a:lnTo>
                    <a:pt x="1" y="390"/>
                  </a:lnTo>
                  <a:lnTo>
                    <a:pt x="1" y="487"/>
                  </a:lnTo>
                  <a:lnTo>
                    <a:pt x="1" y="5309"/>
                  </a:lnTo>
                  <a:lnTo>
                    <a:pt x="3094" y="5309"/>
                  </a:lnTo>
                  <a:close/>
                </a:path>
              </a:pathLst>
            </a:custGeom>
            <a:noFill/>
            <a:ln w="9525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174" name="Google Shape;174;p24"/>
            <p:cNvSpPr/>
            <p:nvPr/>
          </p:nvSpPr>
          <p:spPr>
            <a:xfrm>
              <a:off x="4073000" y="3716600"/>
              <a:ext cx="77350" cy="278900"/>
            </a:xfrm>
            <a:custGeom>
              <a:avLst/>
              <a:gdLst/>
              <a:ahLst/>
              <a:cxnLst/>
              <a:rect l="l" t="t" r="r" b="b"/>
              <a:pathLst>
                <a:path w="3094" h="11156" fill="none" extrusionOk="0">
                  <a:moveTo>
                    <a:pt x="3094" y="11155"/>
                  </a:moveTo>
                  <a:lnTo>
                    <a:pt x="3094" y="488"/>
                  </a:lnTo>
                  <a:lnTo>
                    <a:pt x="3094" y="488"/>
                  </a:lnTo>
                  <a:lnTo>
                    <a:pt x="3094" y="391"/>
                  </a:lnTo>
                  <a:lnTo>
                    <a:pt x="3070" y="293"/>
                  </a:lnTo>
                  <a:lnTo>
                    <a:pt x="3021" y="220"/>
                  </a:lnTo>
                  <a:lnTo>
                    <a:pt x="2948" y="147"/>
                  </a:lnTo>
                  <a:lnTo>
                    <a:pt x="2899" y="98"/>
                  </a:lnTo>
                  <a:lnTo>
                    <a:pt x="2802" y="50"/>
                  </a:lnTo>
                  <a:lnTo>
                    <a:pt x="2704" y="25"/>
                  </a:lnTo>
                  <a:lnTo>
                    <a:pt x="2607" y="1"/>
                  </a:lnTo>
                  <a:lnTo>
                    <a:pt x="488" y="1"/>
                  </a:lnTo>
                  <a:lnTo>
                    <a:pt x="488" y="1"/>
                  </a:lnTo>
                  <a:lnTo>
                    <a:pt x="391" y="25"/>
                  </a:lnTo>
                  <a:lnTo>
                    <a:pt x="293" y="50"/>
                  </a:lnTo>
                  <a:lnTo>
                    <a:pt x="220" y="98"/>
                  </a:lnTo>
                  <a:lnTo>
                    <a:pt x="147" y="147"/>
                  </a:lnTo>
                  <a:lnTo>
                    <a:pt x="74" y="220"/>
                  </a:lnTo>
                  <a:lnTo>
                    <a:pt x="50" y="293"/>
                  </a:lnTo>
                  <a:lnTo>
                    <a:pt x="1" y="391"/>
                  </a:lnTo>
                  <a:lnTo>
                    <a:pt x="1" y="488"/>
                  </a:lnTo>
                  <a:lnTo>
                    <a:pt x="1" y="11155"/>
                  </a:lnTo>
                  <a:lnTo>
                    <a:pt x="3094" y="11155"/>
                  </a:lnTo>
                  <a:close/>
                </a:path>
              </a:pathLst>
            </a:custGeom>
            <a:noFill/>
            <a:ln w="9525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175" name="Google Shape;175;p24"/>
            <p:cNvSpPr/>
            <p:nvPr/>
          </p:nvSpPr>
          <p:spPr>
            <a:xfrm>
              <a:off x="4175900" y="3787250"/>
              <a:ext cx="77350" cy="208250"/>
            </a:xfrm>
            <a:custGeom>
              <a:avLst/>
              <a:gdLst/>
              <a:ahLst/>
              <a:cxnLst/>
              <a:rect l="l" t="t" r="r" b="b"/>
              <a:pathLst>
                <a:path w="3094" h="8330" fill="none" extrusionOk="0">
                  <a:moveTo>
                    <a:pt x="3094" y="8329"/>
                  </a:moveTo>
                  <a:lnTo>
                    <a:pt x="3094" y="487"/>
                  </a:lnTo>
                  <a:lnTo>
                    <a:pt x="3094" y="487"/>
                  </a:lnTo>
                  <a:lnTo>
                    <a:pt x="3094" y="390"/>
                  </a:lnTo>
                  <a:lnTo>
                    <a:pt x="3070" y="292"/>
                  </a:lnTo>
                  <a:lnTo>
                    <a:pt x="3021" y="219"/>
                  </a:lnTo>
                  <a:lnTo>
                    <a:pt x="2948" y="146"/>
                  </a:lnTo>
                  <a:lnTo>
                    <a:pt x="2899" y="97"/>
                  </a:lnTo>
                  <a:lnTo>
                    <a:pt x="2802" y="49"/>
                  </a:lnTo>
                  <a:lnTo>
                    <a:pt x="2704" y="24"/>
                  </a:lnTo>
                  <a:lnTo>
                    <a:pt x="2607" y="0"/>
                  </a:lnTo>
                  <a:lnTo>
                    <a:pt x="488" y="0"/>
                  </a:lnTo>
                  <a:lnTo>
                    <a:pt x="488" y="0"/>
                  </a:lnTo>
                  <a:lnTo>
                    <a:pt x="391" y="24"/>
                  </a:lnTo>
                  <a:lnTo>
                    <a:pt x="293" y="49"/>
                  </a:lnTo>
                  <a:lnTo>
                    <a:pt x="220" y="97"/>
                  </a:lnTo>
                  <a:lnTo>
                    <a:pt x="147" y="146"/>
                  </a:lnTo>
                  <a:lnTo>
                    <a:pt x="74" y="219"/>
                  </a:lnTo>
                  <a:lnTo>
                    <a:pt x="50" y="292"/>
                  </a:lnTo>
                  <a:lnTo>
                    <a:pt x="1" y="390"/>
                  </a:lnTo>
                  <a:lnTo>
                    <a:pt x="1" y="487"/>
                  </a:lnTo>
                  <a:lnTo>
                    <a:pt x="1" y="8329"/>
                  </a:lnTo>
                  <a:lnTo>
                    <a:pt x="3094" y="8329"/>
                  </a:lnTo>
                  <a:close/>
                </a:path>
              </a:pathLst>
            </a:custGeom>
            <a:noFill/>
            <a:ln w="9525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</p:grpSp>
      <p:sp>
        <p:nvSpPr>
          <p:cNvPr id="12" name="Google Shape;79;p15">
            <a:extLst>
              <a:ext uri="{FF2B5EF4-FFF2-40B4-BE49-F238E27FC236}">
                <a16:creationId xmlns:a16="http://schemas.microsoft.com/office/drawing/2014/main" id="{A800366F-31EB-3042-9E6F-09637AA15AB0}"/>
              </a:ext>
            </a:extLst>
          </p:cNvPr>
          <p:cNvSpPr txBox="1">
            <a:spLocks/>
          </p:cNvSpPr>
          <p:nvPr/>
        </p:nvSpPr>
        <p:spPr>
          <a:xfrm>
            <a:off x="1009105" y="1671509"/>
            <a:ext cx="7338060" cy="2448082"/>
          </a:xfrm>
          <a:prstGeom prst="rect">
            <a:avLst/>
          </a:prstGeom>
          <a:noFill/>
          <a:ln w="9525" cap="flat" cmpd="sng">
            <a:solidFill>
              <a:schemeClr val="tx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0" b="0" i="0" u="none" strike="noStrike" cap="none">
                <a:solidFill>
                  <a:srgbClr val="FFFFFF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0" b="0" i="0" u="none" strike="noStrike" cap="none">
                <a:solidFill>
                  <a:srgbClr val="FFFFFF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0" b="0" i="0" u="none" strike="noStrike" cap="none">
                <a:solidFill>
                  <a:srgbClr val="FFFFFF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0" b="0" i="0" u="none" strike="noStrike" cap="none">
                <a:solidFill>
                  <a:srgbClr val="FFFFFF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0" b="0" i="0" u="none" strike="noStrike" cap="none">
                <a:solidFill>
                  <a:srgbClr val="FFFFFF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0" b="0" i="0" u="none" strike="noStrike" cap="none">
                <a:solidFill>
                  <a:srgbClr val="FFFFFF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0" b="0" i="0" u="none" strike="noStrike" cap="none">
                <a:solidFill>
                  <a:srgbClr val="FFFFFF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0" b="0" i="0" u="none" strike="noStrike" cap="none">
                <a:solidFill>
                  <a:srgbClr val="FFFFFF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0" b="0" i="0" u="none" strike="noStrike" cap="none">
                <a:solidFill>
                  <a:srgbClr val="FFFFFF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endParaRPr lang="en" dirty="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C5362C3-EFC7-FB4D-9D71-DB8360AD9B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7870" y="227453"/>
            <a:ext cx="523240" cy="629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28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4"/>
          <p:cNvSpPr txBox="1">
            <a:spLocks noGrp="1"/>
          </p:cNvSpPr>
          <p:nvPr>
            <p:ph type="subTitle" idx="4294967295"/>
          </p:nvPr>
        </p:nvSpPr>
        <p:spPr>
          <a:xfrm>
            <a:off x="4825836" y="1587572"/>
            <a:ext cx="4055274" cy="341862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46050" indent="0">
              <a:buNone/>
            </a:pPr>
            <a:r>
              <a:rPr lang="ru-RU" sz="1400" b="1" dirty="0">
                <a:sym typeface="Montserrat"/>
              </a:rPr>
              <a:t>ОЖИДАНИЯ:</a:t>
            </a:r>
          </a:p>
          <a:p>
            <a:r>
              <a:rPr lang="ru-RU" sz="1400" dirty="0">
                <a:sym typeface="Montserrat"/>
              </a:rPr>
              <a:t>В 2018 году нами </a:t>
            </a:r>
            <a:r>
              <a:rPr lang="ru-RU" sz="1400" dirty="0"/>
              <a:t>было запланировано строительство пяти новых школ: 32, 33, 34, 38 и 39.</a:t>
            </a:r>
          </a:p>
          <a:p>
            <a:pPr marL="146050" indent="0">
              <a:buNone/>
            </a:pPr>
            <a:r>
              <a:rPr lang="ru-RU" sz="1400" b="1" dirty="0"/>
              <a:t>При этом еще четыре объекта образования будут выкуплены на стадии их готовности.</a:t>
            </a:r>
            <a:r>
              <a:rPr lang="ru-RU" sz="1400" dirty="0"/>
              <a:t> </a:t>
            </a:r>
          </a:p>
          <a:p>
            <a:pPr marL="146050" indent="0" algn="ctr">
              <a:buNone/>
            </a:pPr>
            <a:endParaRPr lang="ru-RU" dirty="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C5362C3-EFC7-FB4D-9D71-DB8360AD9B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7870" y="227453"/>
            <a:ext cx="523240" cy="62979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D9070BD-5271-9E45-BD42-2E58A6F5F3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0"/>
            <a:ext cx="4752304" cy="5143500"/>
          </a:xfrm>
          <a:prstGeom prst="rect">
            <a:avLst/>
          </a:prstGeom>
        </p:spPr>
      </p:pic>
      <p:sp>
        <p:nvSpPr>
          <p:cNvPr id="10" name="Google Shape;116;p18">
            <a:extLst>
              <a:ext uri="{FF2B5EF4-FFF2-40B4-BE49-F238E27FC236}">
                <a16:creationId xmlns:a16="http://schemas.microsoft.com/office/drawing/2014/main" id="{523F8FE0-FEE2-EE43-B716-C1FDF5C58EE9}"/>
              </a:ext>
            </a:extLst>
          </p:cNvPr>
          <p:cNvSpPr txBox="1">
            <a:spLocks/>
          </p:cNvSpPr>
          <p:nvPr/>
        </p:nvSpPr>
        <p:spPr>
          <a:xfrm>
            <a:off x="1278303" y="1370362"/>
            <a:ext cx="2195700" cy="2753700"/>
          </a:xfrm>
          <a:prstGeom prst="rect">
            <a:avLst/>
          </a:prstGeom>
          <a:solidFill>
            <a:schemeClr val="tx2">
              <a:alpha val="36000"/>
            </a:schemeClr>
          </a:solidFill>
          <a:ln w="9525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0" b="0" i="0" u="none" strike="noStrike" cap="none">
                <a:solidFill>
                  <a:srgbClr val="FFFFFF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0" b="0" i="0" u="none" strike="noStrike" cap="none">
                <a:solidFill>
                  <a:srgbClr val="FFFFFF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0" b="0" i="0" u="none" strike="noStrike" cap="none">
                <a:solidFill>
                  <a:srgbClr val="FFFFFF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0" b="0" i="0" u="none" strike="noStrike" cap="none">
                <a:solidFill>
                  <a:srgbClr val="FFFFFF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0" b="0" i="0" u="none" strike="noStrike" cap="none">
                <a:solidFill>
                  <a:srgbClr val="FFFFFF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0" b="0" i="0" u="none" strike="noStrike" cap="none">
                <a:solidFill>
                  <a:srgbClr val="FFFFFF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0" b="0" i="0" u="none" strike="noStrike" cap="none">
                <a:solidFill>
                  <a:srgbClr val="FFFFFF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0" b="0" i="0" u="none" strike="noStrike" cap="none">
                <a:solidFill>
                  <a:srgbClr val="FFFFFF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0" b="0" i="0" u="none" strike="noStrike" cap="none">
                <a:solidFill>
                  <a:srgbClr val="FFFFFF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r>
              <a:rPr lang="ru-RU" sz="2500" dirty="0">
                <a:effectLst>
                  <a:outerShdw blurRad="50800" dist="50800" dir="5400000" algn="ctr" rotWithShape="0">
                    <a:srgbClr val="000000"/>
                  </a:outerShdw>
                </a:effectLst>
              </a:rPr>
              <a:t>Образование</a:t>
            </a:r>
            <a:endParaRPr lang="en" sz="2500" dirty="0">
              <a:effectLst>
                <a:outerShdw blurRad="50800" dist="50800" dir="5400000" algn="ctr" rotWithShape="0">
                  <a:srgbClr val="000000"/>
                </a:outerShdw>
              </a:effectLst>
            </a:endParaRPr>
          </a:p>
        </p:txBody>
      </p:sp>
      <p:sp>
        <p:nvSpPr>
          <p:cNvPr id="12" name="Google Shape;168;p24">
            <a:extLst>
              <a:ext uri="{FF2B5EF4-FFF2-40B4-BE49-F238E27FC236}">
                <a16:creationId xmlns:a16="http://schemas.microsoft.com/office/drawing/2014/main" id="{9FBC9657-74B2-DB46-A54C-A11B6D150033}"/>
              </a:ext>
            </a:extLst>
          </p:cNvPr>
          <p:cNvSpPr txBox="1">
            <a:spLocks/>
          </p:cNvSpPr>
          <p:nvPr/>
        </p:nvSpPr>
        <p:spPr>
          <a:xfrm>
            <a:off x="4825836" y="1029044"/>
            <a:ext cx="3764372" cy="682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115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marR="0" lvl="1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marR="0" lvl="6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marR="0" lvl="7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marR="0" lvl="8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marL="146050" indent="0">
              <a:buFont typeface="Raleway"/>
              <a:buNone/>
            </a:pPr>
            <a:r>
              <a:rPr lang="ru-RU" sz="1600" b="1" dirty="0">
                <a:solidFill>
                  <a:srgbClr val="1D1D1B"/>
                </a:solidFill>
                <a:latin typeface="Montserrat"/>
                <a:sym typeface="Montserrat"/>
              </a:rPr>
              <a:t>Строительство новых школ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67122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D5A9690-A77B-4443-B2E8-285D6A2C0D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08228"/>
          </a:xfrm>
          <a:prstGeom prst="rect">
            <a:avLst/>
          </a:prstGeom>
        </p:spPr>
      </p:pic>
      <p:sp>
        <p:nvSpPr>
          <p:cNvPr id="72" name="Google Shape;72;p14"/>
          <p:cNvSpPr txBox="1">
            <a:spLocks noGrp="1"/>
          </p:cNvSpPr>
          <p:nvPr>
            <p:ph type="ctrTitle"/>
          </p:nvPr>
        </p:nvSpPr>
        <p:spPr>
          <a:xfrm>
            <a:off x="925350" y="925200"/>
            <a:ext cx="7293300" cy="329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 dirty="0">
                <a:effectLst>
                  <a:outerShdw blurRad="50800" dist="50800" dir="3300000" algn="ctr" rotWithShape="0">
                    <a:srgbClr val="000000"/>
                  </a:outerShdw>
                </a:effectLst>
              </a:rPr>
              <a:t>Культура</a:t>
            </a:r>
            <a:endParaRPr sz="4000" dirty="0">
              <a:effectLst>
                <a:outerShdw blurRad="50800" dist="50800" dir="3300000" algn="ctr" rotWithShape="0">
                  <a:srgbClr val="000000"/>
                </a:outerShdw>
              </a:effectLst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797A674-DFD5-0045-9571-00CC8DDA0F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57870" y="227453"/>
            <a:ext cx="523240" cy="629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306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lt1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39335D93-B496-9B46-A14E-E4708CB8EE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7870" y="227453"/>
            <a:ext cx="523240" cy="629796"/>
          </a:xfrm>
          <a:prstGeom prst="rect">
            <a:avLst/>
          </a:prstGeom>
        </p:spPr>
      </p:pic>
      <p:sp>
        <p:nvSpPr>
          <p:cNvPr id="16" name="Google Shape;57;p12">
            <a:extLst>
              <a:ext uri="{FF2B5EF4-FFF2-40B4-BE49-F238E27FC236}">
                <a16:creationId xmlns:a16="http://schemas.microsoft.com/office/drawing/2014/main" id="{C0103C19-046B-A744-89C6-E6C68F75C590}"/>
              </a:ext>
            </a:extLst>
          </p:cNvPr>
          <p:cNvSpPr txBox="1">
            <a:spLocks/>
          </p:cNvSpPr>
          <p:nvPr/>
        </p:nvSpPr>
        <p:spPr>
          <a:xfrm>
            <a:off x="707794" y="1765976"/>
            <a:ext cx="7347186" cy="13164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576574"/>
              </a:buClr>
              <a:buSzPts val="1200"/>
              <a:buFont typeface="Raleway"/>
              <a:buChar char="▫"/>
              <a:defRPr sz="12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200"/>
              <a:buFont typeface="Raleway"/>
              <a:buChar char="▫"/>
              <a:defRPr sz="12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200"/>
              <a:buFont typeface="Raleway"/>
              <a:buChar char="▫"/>
              <a:defRPr sz="12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200"/>
              <a:buFont typeface="Raleway"/>
              <a:buChar char="▫"/>
              <a:defRPr sz="12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200"/>
              <a:buFont typeface="Raleway"/>
              <a:buChar char="▫"/>
              <a:defRPr sz="12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200"/>
              <a:buFont typeface="Raleway"/>
              <a:buChar char="▫"/>
              <a:defRPr sz="12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200"/>
              <a:buFont typeface="Raleway"/>
              <a:buChar char="▫"/>
              <a:defRPr sz="12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200"/>
              <a:buFont typeface="Raleway"/>
              <a:buChar char="▫"/>
              <a:defRPr sz="12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200"/>
              <a:buFont typeface="Raleway"/>
              <a:buChar char="▫"/>
              <a:defRPr sz="12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marL="0" indent="0" algn="ctr">
              <a:buClr>
                <a:schemeClr val="dk1"/>
              </a:buClr>
              <a:buSzPts val="1100"/>
              <a:buFont typeface="Raleway"/>
              <a:buNone/>
            </a:pPr>
            <a:r>
              <a:rPr lang="ru-RU" sz="1800" dirty="0">
                <a:cs typeface="Arial"/>
                <a:sym typeface="Arial"/>
              </a:rPr>
              <a:t>Более </a:t>
            </a:r>
            <a:r>
              <a:rPr lang="ru-RU" sz="1800" b="1" dirty="0">
                <a:cs typeface="Arial"/>
                <a:sym typeface="Arial"/>
              </a:rPr>
              <a:t>280</a:t>
            </a:r>
            <a:r>
              <a:rPr lang="ru-RU" sz="1800" dirty="0">
                <a:cs typeface="Arial"/>
                <a:sym typeface="Arial"/>
              </a:rPr>
              <a:t>              масштабных культурных проектов посетили</a:t>
            </a:r>
          </a:p>
          <a:p>
            <a:pPr marL="0" indent="0" algn="ctr">
              <a:buClr>
                <a:schemeClr val="dk1"/>
              </a:buClr>
              <a:buSzPts val="1100"/>
              <a:buFont typeface="Raleway"/>
              <a:buNone/>
            </a:pPr>
            <a:r>
              <a:rPr lang="ru-RU" sz="1800" dirty="0">
                <a:cs typeface="Arial"/>
                <a:sym typeface="Arial"/>
              </a:rPr>
              <a:t> свыше </a:t>
            </a:r>
            <a:r>
              <a:rPr lang="ru-RU" sz="1800" b="1" dirty="0">
                <a:cs typeface="Arial"/>
                <a:sym typeface="Arial"/>
              </a:rPr>
              <a:t>200 тысяч           </a:t>
            </a:r>
            <a:r>
              <a:rPr lang="ru-RU" sz="1800" dirty="0">
                <a:cs typeface="Arial"/>
                <a:sym typeface="Arial"/>
              </a:rPr>
              <a:t>жителей и гостей города.</a:t>
            </a:r>
            <a:endParaRPr lang="ru-RU" sz="1800" dirty="0"/>
          </a:p>
        </p:txBody>
      </p:sp>
      <p:grpSp>
        <p:nvGrpSpPr>
          <p:cNvPr id="37" name="Google Shape;170;p24">
            <a:extLst>
              <a:ext uri="{FF2B5EF4-FFF2-40B4-BE49-F238E27FC236}">
                <a16:creationId xmlns:a16="http://schemas.microsoft.com/office/drawing/2014/main" id="{3EFA1F80-8CFE-BE44-91AF-42F432B2B3A0}"/>
              </a:ext>
            </a:extLst>
          </p:cNvPr>
          <p:cNvGrpSpPr/>
          <p:nvPr/>
        </p:nvGrpSpPr>
        <p:grpSpPr>
          <a:xfrm>
            <a:off x="4386944" y="470463"/>
            <a:ext cx="369526" cy="268183"/>
            <a:chOff x="3932350" y="3714775"/>
            <a:chExt cx="439650" cy="319075"/>
          </a:xfrm>
        </p:grpSpPr>
        <p:sp>
          <p:nvSpPr>
            <p:cNvPr id="38" name="Google Shape;171;p24">
              <a:extLst>
                <a:ext uri="{FF2B5EF4-FFF2-40B4-BE49-F238E27FC236}">
                  <a16:creationId xmlns:a16="http://schemas.microsoft.com/office/drawing/2014/main" id="{8FF76AE0-7CDE-FA46-8B9F-5BF7A24827D7}"/>
                </a:ext>
              </a:extLst>
            </p:cNvPr>
            <p:cNvSpPr/>
            <p:nvPr/>
          </p:nvSpPr>
          <p:spPr>
            <a:xfrm>
              <a:off x="3932350" y="3714775"/>
              <a:ext cx="439650" cy="319075"/>
            </a:xfrm>
            <a:custGeom>
              <a:avLst/>
              <a:gdLst/>
              <a:ahLst/>
              <a:cxnLst/>
              <a:rect l="l" t="t" r="r" b="b"/>
              <a:pathLst>
                <a:path w="17586" h="12763" fill="none" extrusionOk="0">
                  <a:moveTo>
                    <a:pt x="1" y="1"/>
                  </a:moveTo>
                  <a:lnTo>
                    <a:pt x="1" y="12276"/>
                  </a:lnTo>
                  <a:lnTo>
                    <a:pt x="1" y="12276"/>
                  </a:lnTo>
                  <a:lnTo>
                    <a:pt x="1" y="12373"/>
                  </a:lnTo>
                  <a:lnTo>
                    <a:pt x="25" y="12471"/>
                  </a:lnTo>
                  <a:lnTo>
                    <a:pt x="74" y="12544"/>
                  </a:lnTo>
                  <a:lnTo>
                    <a:pt x="123" y="12617"/>
                  </a:lnTo>
                  <a:lnTo>
                    <a:pt x="196" y="12690"/>
                  </a:lnTo>
                  <a:lnTo>
                    <a:pt x="293" y="12714"/>
                  </a:lnTo>
                  <a:lnTo>
                    <a:pt x="366" y="12763"/>
                  </a:lnTo>
                  <a:lnTo>
                    <a:pt x="488" y="12763"/>
                  </a:lnTo>
                  <a:lnTo>
                    <a:pt x="17585" y="12763"/>
                  </a:lnTo>
                </a:path>
              </a:pathLst>
            </a:custGeom>
            <a:noFill/>
            <a:ln w="9525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39" name="Google Shape;172;p24">
              <a:extLst>
                <a:ext uri="{FF2B5EF4-FFF2-40B4-BE49-F238E27FC236}">
                  <a16:creationId xmlns:a16="http://schemas.microsoft.com/office/drawing/2014/main" id="{AE7AB53B-7027-374F-B197-7AFB9BC0E4B0}"/>
                </a:ext>
              </a:extLst>
            </p:cNvPr>
            <p:cNvSpPr/>
            <p:nvPr/>
          </p:nvSpPr>
          <p:spPr>
            <a:xfrm>
              <a:off x="3970100" y="3862750"/>
              <a:ext cx="77350" cy="132750"/>
            </a:xfrm>
            <a:custGeom>
              <a:avLst/>
              <a:gdLst/>
              <a:ahLst/>
              <a:cxnLst/>
              <a:rect l="l" t="t" r="r" b="b"/>
              <a:pathLst>
                <a:path w="3094" h="5310" fill="none" extrusionOk="0">
                  <a:moveTo>
                    <a:pt x="3094" y="5309"/>
                  </a:moveTo>
                  <a:lnTo>
                    <a:pt x="3094" y="487"/>
                  </a:lnTo>
                  <a:lnTo>
                    <a:pt x="3094" y="487"/>
                  </a:lnTo>
                  <a:lnTo>
                    <a:pt x="3094" y="390"/>
                  </a:lnTo>
                  <a:lnTo>
                    <a:pt x="3070" y="292"/>
                  </a:lnTo>
                  <a:lnTo>
                    <a:pt x="3021" y="219"/>
                  </a:lnTo>
                  <a:lnTo>
                    <a:pt x="2948" y="146"/>
                  </a:lnTo>
                  <a:lnTo>
                    <a:pt x="2899" y="97"/>
                  </a:lnTo>
                  <a:lnTo>
                    <a:pt x="2802" y="49"/>
                  </a:lnTo>
                  <a:lnTo>
                    <a:pt x="2704" y="24"/>
                  </a:lnTo>
                  <a:lnTo>
                    <a:pt x="2607" y="0"/>
                  </a:lnTo>
                  <a:lnTo>
                    <a:pt x="488" y="0"/>
                  </a:lnTo>
                  <a:lnTo>
                    <a:pt x="488" y="0"/>
                  </a:lnTo>
                  <a:lnTo>
                    <a:pt x="391" y="24"/>
                  </a:lnTo>
                  <a:lnTo>
                    <a:pt x="293" y="49"/>
                  </a:lnTo>
                  <a:lnTo>
                    <a:pt x="220" y="97"/>
                  </a:lnTo>
                  <a:lnTo>
                    <a:pt x="147" y="146"/>
                  </a:lnTo>
                  <a:lnTo>
                    <a:pt x="74" y="219"/>
                  </a:lnTo>
                  <a:lnTo>
                    <a:pt x="50" y="292"/>
                  </a:lnTo>
                  <a:lnTo>
                    <a:pt x="1" y="390"/>
                  </a:lnTo>
                  <a:lnTo>
                    <a:pt x="1" y="487"/>
                  </a:lnTo>
                  <a:lnTo>
                    <a:pt x="1" y="5309"/>
                  </a:lnTo>
                  <a:lnTo>
                    <a:pt x="3094" y="5309"/>
                  </a:lnTo>
                  <a:close/>
                </a:path>
              </a:pathLst>
            </a:custGeom>
            <a:noFill/>
            <a:ln w="9525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40" name="Google Shape;173;p24">
              <a:extLst>
                <a:ext uri="{FF2B5EF4-FFF2-40B4-BE49-F238E27FC236}">
                  <a16:creationId xmlns:a16="http://schemas.microsoft.com/office/drawing/2014/main" id="{E0ACD9BF-6B60-7848-AE33-EFD9B76E9BEA}"/>
                </a:ext>
              </a:extLst>
            </p:cNvPr>
            <p:cNvSpPr/>
            <p:nvPr/>
          </p:nvSpPr>
          <p:spPr>
            <a:xfrm>
              <a:off x="4278800" y="3862750"/>
              <a:ext cx="77350" cy="132750"/>
            </a:xfrm>
            <a:custGeom>
              <a:avLst/>
              <a:gdLst/>
              <a:ahLst/>
              <a:cxnLst/>
              <a:rect l="l" t="t" r="r" b="b"/>
              <a:pathLst>
                <a:path w="3094" h="5310" fill="none" extrusionOk="0">
                  <a:moveTo>
                    <a:pt x="3094" y="5309"/>
                  </a:moveTo>
                  <a:lnTo>
                    <a:pt x="3094" y="487"/>
                  </a:lnTo>
                  <a:lnTo>
                    <a:pt x="3094" y="487"/>
                  </a:lnTo>
                  <a:lnTo>
                    <a:pt x="3094" y="390"/>
                  </a:lnTo>
                  <a:lnTo>
                    <a:pt x="3070" y="292"/>
                  </a:lnTo>
                  <a:lnTo>
                    <a:pt x="3021" y="219"/>
                  </a:lnTo>
                  <a:lnTo>
                    <a:pt x="2948" y="146"/>
                  </a:lnTo>
                  <a:lnTo>
                    <a:pt x="2899" y="97"/>
                  </a:lnTo>
                  <a:lnTo>
                    <a:pt x="2802" y="49"/>
                  </a:lnTo>
                  <a:lnTo>
                    <a:pt x="2704" y="24"/>
                  </a:lnTo>
                  <a:lnTo>
                    <a:pt x="2607" y="0"/>
                  </a:lnTo>
                  <a:lnTo>
                    <a:pt x="488" y="0"/>
                  </a:lnTo>
                  <a:lnTo>
                    <a:pt x="488" y="0"/>
                  </a:lnTo>
                  <a:lnTo>
                    <a:pt x="390" y="24"/>
                  </a:lnTo>
                  <a:lnTo>
                    <a:pt x="293" y="49"/>
                  </a:lnTo>
                  <a:lnTo>
                    <a:pt x="220" y="97"/>
                  </a:lnTo>
                  <a:lnTo>
                    <a:pt x="147" y="146"/>
                  </a:lnTo>
                  <a:lnTo>
                    <a:pt x="74" y="219"/>
                  </a:lnTo>
                  <a:lnTo>
                    <a:pt x="50" y="292"/>
                  </a:lnTo>
                  <a:lnTo>
                    <a:pt x="1" y="390"/>
                  </a:lnTo>
                  <a:lnTo>
                    <a:pt x="1" y="487"/>
                  </a:lnTo>
                  <a:lnTo>
                    <a:pt x="1" y="5309"/>
                  </a:lnTo>
                  <a:lnTo>
                    <a:pt x="3094" y="5309"/>
                  </a:lnTo>
                  <a:close/>
                </a:path>
              </a:pathLst>
            </a:custGeom>
            <a:noFill/>
            <a:ln w="9525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41" name="Google Shape;174;p24">
              <a:extLst>
                <a:ext uri="{FF2B5EF4-FFF2-40B4-BE49-F238E27FC236}">
                  <a16:creationId xmlns:a16="http://schemas.microsoft.com/office/drawing/2014/main" id="{17FC1B0E-40F5-AE4F-A01D-0F2B34DFA258}"/>
                </a:ext>
              </a:extLst>
            </p:cNvPr>
            <p:cNvSpPr/>
            <p:nvPr/>
          </p:nvSpPr>
          <p:spPr>
            <a:xfrm>
              <a:off x="4073000" y="3716600"/>
              <a:ext cx="77350" cy="278900"/>
            </a:xfrm>
            <a:custGeom>
              <a:avLst/>
              <a:gdLst/>
              <a:ahLst/>
              <a:cxnLst/>
              <a:rect l="l" t="t" r="r" b="b"/>
              <a:pathLst>
                <a:path w="3094" h="11156" fill="none" extrusionOk="0">
                  <a:moveTo>
                    <a:pt x="3094" y="11155"/>
                  </a:moveTo>
                  <a:lnTo>
                    <a:pt x="3094" y="488"/>
                  </a:lnTo>
                  <a:lnTo>
                    <a:pt x="3094" y="488"/>
                  </a:lnTo>
                  <a:lnTo>
                    <a:pt x="3094" y="391"/>
                  </a:lnTo>
                  <a:lnTo>
                    <a:pt x="3070" y="293"/>
                  </a:lnTo>
                  <a:lnTo>
                    <a:pt x="3021" y="220"/>
                  </a:lnTo>
                  <a:lnTo>
                    <a:pt x="2948" y="147"/>
                  </a:lnTo>
                  <a:lnTo>
                    <a:pt x="2899" y="98"/>
                  </a:lnTo>
                  <a:lnTo>
                    <a:pt x="2802" y="50"/>
                  </a:lnTo>
                  <a:lnTo>
                    <a:pt x="2704" y="25"/>
                  </a:lnTo>
                  <a:lnTo>
                    <a:pt x="2607" y="1"/>
                  </a:lnTo>
                  <a:lnTo>
                    <a:pt x="488" y="1"/>
                  </a:lnTo>
                  <a:lnTo>
                    <a:pt x="488" y="1"/>
                  </a:lnTo>
                  <a:lnTo>
                    <a:pt x="391" y="25"/>
                  </a:lnTo>
                  <a:lnTo>
                    <a:pt x="293" y="50"/>
                  </a:lnTo>
                  <a:lnTo>
                    <a:pt x="220" y="98"/>
                  </a:lnTo>
                  <a:lnTo>
                    <a:pt x="147" y="147"/>
                  </a:lnTo>
                  <a:lnTo>
                    <a:pt x="74" y="220"/>
                  </a:lnTo>
                  <a:lnTo>
                    <a:pt x="50" y="293"/>
                  </a:lnTo>
                  <a:lnTo>
                    <a:pt x="1" y="391"/>
                  </a:lnTo>
                  <a:lnTo>
                    <a:pt x="1" y="488"/>
                  </a:lnTo>
                  <a:lnTo>
                    <a:pt x="1" y="11155"/>
                  </a:lnTo>
                  <a:lnTo>
                    <a:pt x="3094" y="11155"/>
                  </a:lnTo>
                  <a:close/>
                </a:path>
              </a:pathLst>
            </a:custGeom>
            <a:noFill/>
            <a:ln w="9525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42" name="Google Shape;175;p24">
              <a:extLst>
                <a:ext uri="{FF2B5EF4-FFF2-40B4-BE49-F238E27FC236}">
                  <a16:creationId xmlns:a16="http://schemas.microsoft.com/office/drawing/2014/main" id="{9DA2E1C9-34EC-4145-BF1F-8EE8EDF6CA48}"/>
                </a:ext>
              </a:extLst>
            </p:cNvPr>
            <p:cNvSpPr/>
            <p:nvPr/>
          </p:nvSpPr>
          <p:spPr>
            <a:xfrm>
              <a:off x="4175900" y="3787250"/>
              <a:ext cx="77350" cy="208250"/>
            </a:xfrm>
            <a:custGeom>
              <a:avLst/>
              <a:gdLst/>
              <a:ahLst/>
              <a:cxnLst/>
              <a:rect l="l" t="t" r="r" b="b"/>
              <a:pathLst>
                <a:path w="3094" h="8330" fill="none" extrusionOk="0">
                  <a:moveTo>
                    <a:pt x="3094" y="8329"/>
                  </a:moveTo>
                  <a:lnTo>
                    <a:pt x="3094" y="487"/>
                  </a:lnTo>
                  <a:lnTo>
                    <a:pt x="3094" y="487"/>
                  </a:lnTo>
                  <a:lnTo>
                    <a:pt x="3094" y="390"/>
                  </a:lnTo>
                  <a:lnTo>
                    <a:pt x="3070" y="292"/>
                  </a:lnTo>
                  <a:lnTo>
                    <a:pt x="3021" y="219"/>
                  </a:lnTo>
                  <a:lnTo>
                    <a:pt x="2948" y="146"/>
                  </a:lnTo>
                  <a:lnTo>
                    <a:pt x="2899" y="97"/>
                  </a:lnTo>
                  <a:lnTo>
                    <a:pt x="2802" y="49"/>
                  </a:lnTo>
                  <a:lnTo>
                    <a:pt x="2704" y="24"/>
                  </a:lnTo>
                  <a:lnTo>
                    <a:pt x="2607" y="0"/>
                  </a:lnTo>
                  <a:lnTo>
                    <a:pt x="488" y="0"/>
                  </a:lnTo>
                  <a:lnTo>
                    <a:pt x="488" y="0"/>
                  </a:lnTo>
                  <a:lnTo>
                    <a:pt x="391" y="24"/>
                  </a:lnTo>
                  <a:lnTo>
                    <a:pt x="293" y="49"/>
                  </a:lnTo>
                  <a:lnTo>
                    <a:pt x="220" y="97"/>
                  </a:lnTo>
                  <a:lnTo>
                    <a:pt x="147" y="146"/>
                  </a:lnTo>
                  <a:lnTo>
                    <a:pt x="74" y="219"/>
                  </a:lnTo>
                  <a:lnTo>
                    <a:pt x="50" y="292"/>
                  </a:lnTo>
                  <a:lnTo>
                    <a:pt x="1" y="390"/>
                  </a:lnTo>
                  <a:lnTo>
                    <a:pt x="1" y="487"/>
                  </a:lnTo>
                  <a:lnTo>
                    <a:pt x="1" y="8329"/>
                  </a:lnTo>
                  <a:lnTo>
                    <a:pt x="3094" y="8329"/>
                  </a:lnTo>
                  <a:close/>
                </a:path>
              </a:pathLst>
            </a:custGeom>
            <a:noFill/>
            <a:ln w="9525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</p:grpSp>
      <p:sp>
        <p:nvSpPr>
          <p:cNvPr id="46" name="Google Shape;432;p36">
            <a:extLst>
              <a:ext uri="{FF2B5EF4-FFF2-40B4-BE49-F238E27FC236}">
                <a16:creationId xmlns:a16="http://schemas.microsoft.com/office/drawing/2014/main" id="{ECD368E2-D39E-5648-9079-08657361A6CE}"/>
              </a:ext>
            </a:extLst>
          </p:cNvPr>
          <p:cNvSpPr/>
          <p:nvPr/>
        </p:nvSpPr>
        <p:spPr>
          <a:xfrm>
            <a:off x="3642100" y="2276473"/>
            <a:ext cx="560135" cy="590553"/>
          </a:xfrm>
          <a:custGeom>
            <a:avLst/>
            <a:gdLst/>
            <a:ahLst/>
            <a:cxnLst/>
            <a:rect l="l" t="t" r="r" b="b"/>
            <a:pathLst>
              <a:path w="15247" h="16075" fill="none" extrusionOk="0">
                <a:moveTo>
                  <a:pt x="9401" y="10717"/>
                </a:moveTo>
                <a:lnTo>
                  <a:pt x="9401" y="10717"/>
                </a:lnTo>
                <a:lnTo>
                  <a:pt x="9085" y="10692"/>
                </a:lnTo>
                <a:lnTo>
                  <a:pt x="9085" y="9596"/>
                </a:lnTo>
                <a:lnTo>
                  <a:pt x="9085" y="9596"/>
                </a:lnTo>
                <a:lnTo>
                  <a:pt x="9401" y="9377"/>
                </a:lnTo>
                <a:lnTo>
                  <a:pt x="9718" y="9133"/>
                </a:lnTo>
                <a:lnTo>
                  <a:pt x="10010" y="8866"/>
                </a:lnTo>
                <a:lnTo>
                  <a:pt x="10302" y="8573"/>
                </a:lnTo>
                <a:lnTo>
                  <a:pt x="10546" y="8232"/>
                </a:lnTo>
                <a:lnTo>
                  <a:pt x="10765" y="7867"/>
                </a:lnTo>
                <a:lnTo>
                  <a:pt x="10984" y="7502"/>
                </a:lnTo>
                <a:lnTo>
                  <a:pt x="11155" y="7088"/>
                </a:lnTo>
                <a:lnTo>
                  <a:pt x="11155" y="7088"/>
                </a:lnTo>
                <a:lnTo>
                  <a:pt x="11228" y="7112"/>
                </a:lnTo>
                <a:lnTo>
                  <a:pt x="11228" y="7112"/>
                </a:lnTo>
                <a:lnTo>
                  <a:pt x="11374" y="7112"/>
                </a:lnTo>
                <a:lnTo>
                  <a:pt x="11496" y="7039"/>
                </a:lnTo>
                <a:lnTo>
                  <a:pt x="11617" y="6942"/>
                </a:lnTo>
                <a:lnTo>
                  <a:pt x="11715" y="6771"/>
                </a:lnTo>
                <a:lnTo>
                  <a:pt x="11812" y="6601"/>
                </a:lnTo>
                <a:lnTo>
                  <a:pt x="11910" y="6381"/>
                </a:lnTo>
                <a:lnTo>
                  <a:pt x="11958" y="6138"/>
                </a:lnTo>
                <a:lnTo>
                  <a:pt x="12007" y="5870"/>
                </a:lnTo>
                <a:lnTo>
                  <a:pt x="12007" y="5870"/>
                </a:lnTo>
                <a:lnTo>
                  <a:pt x="12031" y="5626"/>
                </a:lnTo>
                <a:lnTo>
                  <a:pt x="12007" y="5383"/>
                </a:lnTo>
                <a:lnTo>
                  <a:pt x="11983" y="5188"/>
                </a:lnTo>
                <a:lnTo>
                  <a:pt x="11934" y="4993"/>
                </a:lnTo>
                <a:lnTo>
                  <a:pt x="11885" y="4823"/>
                </a:lnTo>
                <a:lnTo>
                  <a:pt x="11812" y="4677"/>
                </a:lnTo>
                <a:lnTo>
                  <a:pt x="11715" y="4579"/>
                </a:lnTo>
                <a:lnTo>
                  <a:pt x="11593" y="4506"/>
                </a:lnTo>
                <a:lnTo>
                  <a:pt x="11593" y="4506"/>
                </a:lnTo>
                <a:lnTo>
                  <a:pt x="11666" y="4141"/>
                </a:lnTo>
                <a:lnTo>
                  <a:pt x="11690" y="3800"/>
                </a:lnTo>
                <a:lnTo>
                  <a:pt x="11690" y="3483"/>
                </a:lnTo>
                <a:lnTo>
                  <a:pt x="11690" y="3191"/>
                </a:lnTo>
                <a:lnTo>
                  <a:pt x="11666" y="2899"/>
                </a:lnTo>
                <a:lnTo>
                  <a:pt x="11617" y="2631"/>
                </a:lnTo>
                <a:lnTo>
                  <a:pt x="11544" y="2387"/>
                </a:lnTo>
                <a:lnTo>
                  <a:pt x="11471" y="2144"/>
                </a:lnTo>
                <a:lnTo>
                  <a:pt x="11374" y="1924"/>
                </a:lnTo>
                <a:lnTo>
                  <a:pt x="11276" y="1705"/>
                </a:lnTo>
                <a:lnTo>
                  <a:pt x="11155" y="1510"/>
                </a:lnTo>
                <a:lnTo>
                  <a:pt x="11009" y="1340"/>
                </a:lnTo>
                <a:lnTo>
                  <a:pt x="10862" y="1169"/>
                </a:lnTo>
                <a:lnTo>
                  <a:pt x="10716" y="1023"/>
                </a:lnTo>
                <a:lnTo>
                  <a:pt x="10400" y="755"/>
                </a:lnTo>
                <a:lnTo>
                  <a:pt x="10034" y="561"/>
                </a:lnTo>
                <a:lnTo>
                  <a:pt x="9669" y="366"/>
                </a:lnTo>
                <a:lnTo>
                  <a:pt x="9304" y="244"/>
                </a:lnTo>
                <a:lnTo>
                  <a:pt x="8938" y="146"/>
                </a:lnTo>
                <a:lnTo>
                  <a:pt x="8573" y="73"/>
                </a:lnTo>
                <a:lnTo>
                  <a:pt x="8232" y="25"/>
                </a:lnTo>
                <a:lnTo>
                  <a:pt x="7915" y="0"/>
                </a:lnTo>
                <a:lnTo>
                  <a:pt x="7623" y="0"/>
                </a:lnTo>
                <a:lnTo>
                  <a:pt x="7623" y="0"/>
                </a:lnTo>
                <a:lnTo>
                  <a:pt x="7282" y="25"/>
                </a:lnTo>
                <a:lnTo>
                  <a:pt x="6990" y="98"/>
                </a:lnTo>
                <a:lnTo>
                  <a:pt x="6746" y="171"/>
                </a:lnTo>
                <a:lnTo>
                  <a:pt x="6527" y="293"/>
                </a:lnTo>
                <a:lnTo>
                  <a:pt x="6332" y="390"/>
                </a:lnTo>
                <a:lnTo>
                  <a:pt x="6186" y="536"/>
                </a:lnTo>
                <a:lnTo>
                  <a:pt x="6040" y="658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553" y="853"/>
                </a:lnTo>
                <a:lnTo>
                  <a:pt x="5188" y="975"/>
                </a:lnTo>
                <a:lnTo>
                  <a:pt x="4871" y="1145"/>
                </a:lnTo>
                <a:lnTo>
                  <a:pt x="4603" y="1316"/>
                </a:lnTo>
                <a:lnTo>
                  <a:pt x="4360" y="1535"/>
                </a:lnTo>
                <a:lnTo>
                  <a:pt x="4165" y="1754"/>
                </a:lnTo>
                <a:lnTo>
                  <a:pt x="4019" y="2022"/>
                </a:lnTo>
                <a:lnTo>
                  <a:pt x="3897" y="2290"/>
                </a:lnTo>
                <a:lnTo>
                  <a:pt x="3799" y="2558"/>
                </a:lnTo>
                <a:lnTo>
                  <a:pt x="3726" y="2826"/>
                </a:lnTo>
                <a:lnTo>
                  <a:pt x="3678" y="3118"/>
                </a:lnTo>
                <a:lnTo>
                  <a:pt x="3629" y="3410"/>
                </a:lnTo>
                <a:lnTo>
                  <a:pt x="3629" y="3702"/>
                </a:lnTo>
                <a:lnTo>
                  <a:pt x="3629" y="3970"/>
                </a:lnTo>
                <a:lnTo>
                  <a:pt x="3678" y="4482"/>
                </a:lnTo>
                <a:lnTo>
                  <a:pt x="3678" y="4482"/>
                </a:lnTo>
                <a:lnTo>
                  <a:pt x="3678" y="4506"/>
                </a:lnTo>
                <a:lnTo>
                  <a:pt x="3678" y="4506"/>
                </a:lnTo>
                <a:lnTo>
                  <a:pt x="3556" y="4555"/>
                </a:lnTo>
                <a:lnTo>
                  <a:pt x="3459" y="4652"/>
                </a:lnTo>
                <a:lnTo>
                  <a:pt x="3385" y="4798"/>
                </a:lnTo>
                <a:lnTo>
                  <a:pt x="3312" y="4969"/>
                </a:lnTo>
                <a:lnTo>
                  <a:pt x="3264" y="5164"/>
                </a:lnTo>
                <a:lnTo>
                  <a:pt x="3239" y="5383"/>
                </a:lnTo>
                <a:lnTo>
                  <a:pt x="3215" y="5626"/>
                </a:lnTo>
                <a:lnTo>
                  <a:pt x="3239" y="5870"/>
                </a:lnTo>
                <a:lnTo>
                  <a:pt x="3239" y="5870"/>
                </a:lnTo>
                <a:lnTo>
                  <a:pt x="3288" y="6138"/>
                </a:lnTo>
                <a:lnTo>
                  <a:pt x="3337" y="6381"/>
                </a:lnTo>
                <a:lnTo>
                  <a:pt x="3434" y="6601"/>
                </a:lnTo>
                <a:lnTo>
                  <a:pt x="3532" y="6771"/>
                </a:lnTo>
                <a:lnTo>
                  <a:pt x="3629" y="6942"/>
                </a:lnTo>
                <a:lnTo>
                  <a:pt x="3751" y="7039"/>
                </a:lnTo>
                <a:lnTo>
                  <a:pt x="3873" y="7112"/>
                </a:lnTo>
                <a:lnTo>
                  <a:pt x="4019" y="7112"/>
                </a:lnTo>
                <a:lnTo>
                  <a:pt x="4019" y="7112"/>
                </a:lnTo>
                <a:lnTo>
                  <a:pt x="4092" y="7088"/>
                </a:lnTo>
                <a:lnTo>
                  <a:pt x="4092" y="7088"/>
                </a:lnTo>
                <a:lnTo>
                  <a:pt x="4262" y="7502"/>
                </a:lnTo>
                <a:lnTo>
                  <a:pt x="4481" y="7867"/>
                </a:lnTo>
                <a:lnTo>
                  <a:pt x="4701" y="8232"/>
                </a:lnTo>
                <a:lnTo>
                  <a:pt x="4969" y="8573"/>
                </a:lnTo>
                <a:lnTo>
                  <a:pt x="5236" y="8866"/>
                </a:lnTo>
                <a:lnTo>
                  <a:pt x="5529" y="9133"/>
                </a:lnTo>
                <a:lnTo>
                  <a:pt x="5845" y="9377"/>
                </a:lnTo>
                <a:lnTo>
                  <a:pt x="6162" y="9596"/>
                </a:lnTo>
                <a:lnTo>
                  <a:pt x="6162" y="10668"/>
                </a:lnTo>
                <a:lnTo>
                  <a:pt x="6162" y="10668"/>
                </a:lnTo>
                <a:lnTo>
                  <a:pt x="5650" y="10717"/>
                </a:lnTo>
                <a:lnTo>
                  <a:pt x="5650" y="10717"/>
                </a:lnTo>
                <a:lnTo>
                  <a:pt x="5066" y="10814"/>
                </a:lnTo>
                <a:lnTo>
                  <a:pt x="4506" y="10936"/>
                </a:lnTo>
                <a:lnTo>
                  <a:pt x="3946" y="11058"/>
                </a:lnTo>
                <a:lnTo>
                  <a:pt x="3410" y="11228"/>
                </a:lnTo>
                <a:lnTo>
                  <a:pt x="2923" y="11423"/>
                </a:lnTo>
                <a:lnTo>
                  <a:pt x="2460" y="11642"/>
                </a:lnTo>
                <a:lnTo>
                  <a:pt x="2022" y="11886"/>
                </a:lnTo>
                <a:lnTo>
                  <a:pt x="1632" y="12153"/>
                </a:lnTo>
                <a:lnTo>
                  <a:pt x="1267" y="12421"/>
                </a:lnTo>
                <a:lnTo>
                  <a:pt x="950" y="12738"/>
                </a:lnTo>
                <a:lnTo>
                  <a:pt x="682" y="13079"/>
                </a:lnTo>
                <a:lnTo>
                  <a:pt x="439" y="13420"/>
                </a:lnTo>
                <a:lnTo>
                  <a:pt x="268" y="13810"/>
                </a:lnTo>
                <a:lnTo>
                  <a:pt x="122" y="14199"/>
                </a:lnTo>
                <a:lnTo>
                  <a:pt x="49" y="14638"/>
                </a:lnTo>
                <a:lnTo>
                  <a:pt x="0" y="15076"/>
                </a:lnTo>
                <a:lnTo>
                  <a:pt x="0" y="15076"/>
                </a:lnTo>
                <a:lnTo>
                  <a:pt x="49" y="15125"/>
                </a:lnTo>
                <a:lnTo>
                  <a:pt x="244" y="15222"/>
                </a:lnTo>
                <a:lnTo>
                  <a:pt x="414" y="15295"/>
                </a:lnTo>
                <a:lnTo>
                  <a:pt x="633" y="15393"/>
                </a:lnTo>
                <a:lnTo>
                  <a:pt x="901" y="15490"/>
                </a:lnTo>
                <a:lnTo>
                  <a:pt x="1267" y="15563"/>
                </a:lnTo>
                <a:lnTo>
                  <a:pt x="1705" y="15661"/>
                </a:lnTo>
                <a:lnTo>
                  <a:pt x="2216" y="15758"/>
                </a:lnTo>
                <a:lnTo>
                  <a:pt x="2825" y="15831"/>
                </a:lnTo>
                <a:lnTo>
                  <a:pt x="3556" y="15928"/>
                </a:lnTo>
                <a:lnTo>
                  <a:pt x="4384" y="15977"/>
                </a:lnTo>
                <a:lnTo>
                  <a:pt x="5309" y="16026"/>
                </a:lnTo>
                <a:lnTo>
                  <a:pt x="6381" y="16050"/>
                </a:lnTo>
                <a:lnTo>
                  <a:pt x="7599" y="16075"/>
                </a:lnTo>
                <a:lnTo>
                  <a:pt x="7599" y="16075"/>
                </a:lnTo>
                <a:lnTo>
                  <a:pt x="8792" y="16050"/>
                </a:lnTo>
                <a:lnTo>
                  <a:pt x="9864" y="16026"/>
                </a:lnTo>
                <a:lnTo>
                  <a:pt x="10814" y="15977"/>
                </a:lnTo>
                <a:lnTo>
                  <a:pt x="11642" y="15928"/>
                </a:lnTo>
                <a:lnTo>
                  <a:pt x="12372" y="15831"/>
                </a:lnTo>
                <a:lnTo>
                  <a:pt x="12981" y="15758"/>
                </a:lnTo>
                <a:lnTo>
                  <a:pt x="13517" y="15661"/>
                </a:lnTo>
                <a:lnTo>
                  <a:pt x="13955" y="15563"/>
                </a:lnTo>
                <a:lnTo>
                  <a:pt x="14321" y="15490"/>
                </a:lnTo>
                <a:lnTo>
                  <a:pt x="14613" y="15393"/>
                </a:lnTo>
                <a:lnTo>
                  <a:pt x="14832" y="15295"/>
                </a:lnTo>
                <a:lnTo>
                  <a:pt x="15003" y="15222"/>
                </a:lnTo>
                <a:lnTo>
                  <a:pt x="15173" y="15125"/>
                </a:lnTo>
                <a:lnTo>
                  <a:pt x="15246" y="15076"/>
                </a:lnTo>
                <a:lnTo>
                  <a:pt x="15246" y="15076"/>
                </a:lnTo>
                <a:lnTo>
                  <a:pt x="15198" y="14613"/>
                </a:lnTo>
                <a:lnTo>
                  <a:pt x="15125" y="14175"/>
                </a:lnTo>
                <a:lnTo>
                  <a:pt x="15003" y="13761"/>
                </a:lnTo>
                <a:lnTo>
                  <a:pt x="14832" y="13371"/>
                </a:lnTo>
                <a:lnTo>
                  <a:pt x="14589" y="13006"/>
                </a:lnTo>
                <a:lnTo>
                  <a:pt x="14321" y="12665"/>
                </a:lnTo>
                <a:lnTo>
                  <a:pt x="14004" y="12373"/>
                </a:lnTo>
                <a:lnTo>
                  <a:pt x="13639" y="12080"/>
                </a:lnTo>
                <a:lnTo>
                  <a:pt x="13249" y="11813"/>
                </a:lnTo>
                <a:lnTo>
                  <a:pt x="12811" y="11593"/>
                </a:lnTo>
                <a:lnTo>
                  <a:pt x="12324" y="11374"/>
                </a:lnTo>
                <a:lnTo>
                  <a:pt x="11812" y="11204"/>
                </a:lnTo>
                <a:lnTo>
                  <a:pt x="11252" y="11033"/>
                </a:lnTo>
                <a:lnTo>
                  <a:pt x="10668" y="10911"/>
                </a:lnTo>
                <a:lnTo>
                  <a:pt x="10034" y="10790"/>
                </a:lnTo>
                <a:lnTo>
                  <a:pt x="9401" y="10717"/>
                </a:lnTo>
                <a:lnTo>
                  <a:pt x="9401" y="10717"/>
                </a:lnTo>
                <a:close/>
              </a:path>
            </a:pathLst>
          </a:custGeom>
          <a:noFill/>
          <a:ln w="12175" cap="rnd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7BE494D-5F8A-284F-842A-CCD88EE11A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2112" y="1574729"/>
            <a:ext cx="701744" cy="701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838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4"/>
          <p:cNvSpPr txBox="1">
            <a:spLocks noGrp="1"/>
          </p:cNvSpPr>
          <p:nvPr>
            <p:ph type="subTitle" idx="4294967295"/>
          </p:nvPr>
        </p:nvSpPr>
        <p:spPr>
          <a:xfrm>
            <a:off x="511983" y="3190768"/>
            <a:ext cx="3694400" cy="116035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buNone/>
            </a:pPr>
            <a:r>
              <a:rPr lang="ru-RU" dirty="0"/>
              <a:t>Творческий коллектив театра «Петрушка» стал участником 9 фестивалей и конкурсов, 5 из которых имеют статус международных. 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C5362C3-EFC7-FB4D-9D71-DB8360AD9B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7870" y="227453"/>
            <a:ext cx="523240" cy="629796"/>
          </a:xfrm>
          <a:prstGeom prst="rect">
            <a:avLst/>
          </a:prstGeom>
        </p:spPr>
      </p:pic>
      <p:sp>
        <p:nvSpPr>
          <p:cNvPr id="17" name="Google Shape;168;p24">
            <a:extLst>
              <a:ext uri="{FF2B5EF4-FFF2-40B4-BE49-F238E27FC236}">
                <a16:creationId xmlns:a16="http://schemas.microsoft.com/office/drawing/2014/main" id="{A8327E0C-F43F-8242-9735-56DAAA475D33}"/>
              </a:ext>
            </a:extLst>
          </p:cNvPr>
          <p:cNvSpPr txBox="1">
            <a:spLocks/>
          </p:cNvSpPr>
          <p:nvPr/>
        </p:nvSpPr>
        <p:spPr>
          <a:xfrm>
            <a:off x="4333641" y="4362403"/>
            <a:ext cx="4547468" cy="4747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115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marR="0" lvl="1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marR="0" lvl="6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marR="0" lvl="7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marR="0" lvl="8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marL="0" indent="0" algn="ctr">
              <a:buNone/>
            </a:pPr>
            <a:r>
              <a:rPr lang="ru-RU" dirty="0"/>
              <a:t>В Сургуте прошел Всероссийский фестиваль-марафон «Песни России».</a:t>
            </a:r>
            <a:endParaRPr lang="ru-RU" sz="1800" dirty="0">
              <a:solidFill>
                <a:schemeClr val="tx1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CE70A4E-8E70-6049-8118-317B6CDE68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890" y="317597"/>
            <a:ext cx="5070855" cy="2873171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35000"/>
              </a:srgbClr>
            </a:outerShdw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E9AD834-B430-1C48-8954-7C31A5C612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6383" y="1202699"/>
            <a:ext cx="4801983" cy="3159704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3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63789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4"/>
          <p:cNvSpPr txBox="1">
            <a:spLocks noGrp="1"/>
          </p:cNvSpPr>
          <p:nvPr>
            <p:ph type="subTitle" idx="4294967295"/>
          </p:nvPr>
        </p:nvSpPr>
        <p:spPr>
          <a:xfrm>
            <a:off x="4625141" y="4393313"/>
            <a:ext cx="3994349" cy="7426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46050" indent="0" algn="ctr">
              <a:buNone/>
            </a:pPr>
            <a:r>
              <a:rPr lang="ru-RU" dirty="0" err="1"/>
              <a:t>Сургутский</a:t>
            </a:r>
            <a:r>
              <a:rPr lang="ru-RU" dirty="0"/>
              <a:t> краеведческий музей отметил свой 55-летний юбилей. 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C5362C3-EFC7-FB4D-9D71-DB8360AD9B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7870" y="227453"/>
            <a:ext cx="523240" cy="629796"/>
          </a:xfrm>
          <a:prstGeom prst="rect">
            <a:avLst/>
          </a:prstGeom>
        </p:spPr>
      </p:pic>
      <p:sp>
        <p:nvSpPr>
          <p:cNvPr id="17" name="Google Shape;168;p24">
            <a:extLst>
              <a:ext uri="{FF2B5EF4-FFF2-40B4-BE49-F238E27FC236}">
                <a16:creationId xmlns:a16="http://schemas.microsoft.com/office/drawing/2014/main" id="{A8327E0C-F43F-8242-9735-56DAAA475D33}"/>
              </a:ext>
            </a:extLst>
          </p:cNvPr>
          <p:cNvSpPr txBox="1">
            <a:spLocks/>
          </p:cNvSpPr>
          <p:nvPr/>
        </p:nvSpPr>
        <p:spPr>
          <a:xfrm>
            <a:off x="353042" y="3417865"/>
            <a:ext cx="3994349" cy="4747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115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marR="0" lvl="1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marR="0" lvl="6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marR="0" lvl="7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marR="0" lvl="8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marL="146050" indent="0" algn="ctr">
              <a:buNone/>
            </a:pPr>
            <a:r>
              <a:rPr lang="ru-RU" dirty="0"/>
              <a:t>ИКЦ «Старый Сургут» был награжден дипломом лауреата III степени в номинации «Туристское событие Югры 2019 года».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47E79F2-DEEA-A146-AE47-1C45E5ECA2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aturation sat="15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2890" y="382341"/>
            <a:ext cx="4514448" cy="3009632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35000"/>
              </a:srgbClr>
            </a:outerShdw>
          </a:effec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BA7572F-CCCE-1343-9E0C-399C563F41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45093" y="1261464"/>
            <a:ext cx="4754443" cy="316839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3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41131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CEE933F-3250-D848-B60A-0DEDAEC36F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252000" cy="5204250"/>
          </a:xfrm>
          <a:prstGeom prst="rect">
            <a:avLst/>
          </a:prstGeom>
        </p:spPr>
      </p:pic>
      <p:sp>
        <p:nvSpPr>
          <p:cNvPr id="72" name="Google Shape;72;p14"/>
          <p:cNvSpPr txBox="1">
            <a:spLocks noGrp="1"/>
          </p:cNvSpPr>
          <p:nvPr>
            <p:ph type="ctrTitle"/>
          </p:nvPr>
        </p:nvSpPr>
        <p:spPr>
          <a:xfrm>
            <a:off x="925350" y="925200"/>
            <a:ext cx="7293300" cy="329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 dirty="0">
                <a:effectLst>
                  <a:outerShdw blurRad="50800" dist="50800" dir="3300000" algn="ctr" rotWithShape="0">
                    <a:srgbClr val="000000"/>
                  </a:outerShdw>
                </a:effectLst>
              </a:rPr>
              <a:t>Спорт</a:t>
            </a:r>
            <a:endParaRPr sz="4000" dirty="0">
              <a:effectLst>
                <a:outerShdw blurRad="50800" dist="50800" dir="3300000" algn="ctr" rotWithShape="0">
                  <a:srgbClr val="000000"/>
                </a:outerShdw>
              </a:effectLst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797A674-DFD5-0045-9571-00CC8DDA0F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57870" y="227453"/>
            <a:ext cx="523240" cy="629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002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lt1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2" descr="create_0002_ujcwvv_tj44-honey-fangs.jpg"/>
          <p:cNvPicPr preferRelativeResize="0"/>
          <p:nvPr/>
        </p:nvPicPr>
        <p:blipFill rotWithShape="1">
          <a:blip r:embed="rId3">
            <a:alphaModFix amt="80000"/>
          </a:blip>
          <a:srcRect l="25000" r="25000"/>
          <a:stretch/>
        </p:blipFill>
        <p:spPr>
          <a:xfrm>
            <a:off x="0" y="0"/>
            <a:ext cx="4572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2"/>
          <p:cNvSpPr txBox="1">
            <a:spLocks noGrp="1"/>
          </p:cNvSpPr>
          <p:nvPr>
            <p:ph type="title"/>
          </p:nvPr>
        </p:nvSpPr>
        <p:spPr>
          <a:xfrm>
            <a:off x="4838540" y="893925"/>
            <a:ext cx="351933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 algn="l"/>
            <a:r>
              <a:rPr lang="ru-RU" sz="1600" dirty="0"/>
              <a:t>Сургут — спортивный город!</a:t>
            </a:r>
            <a:endParaRPr sz="1600" dirty="0"/>
          </a:p>
        </p:txBody>
      </p:sp>
      <p:sp>
        <p:nvSpPr>
          <p:cNvPr id="56" name="Google Shape;56;p12"/>
          <p:cNvSpPr txBox="1">
            <a:spLocks noGrp="1"/>
          </p:cNvSpPr>
          <p:nvPr>
            <p:ph type="body" idx="2"/>
          </p:nvPr>
        </p:nvSpPr>
        <p:spPr>
          <a:xfrm>
            <a:off x="4838539" y="1751325"/>
            <a:ext cx="3790306" cy="260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400" b="1" dirty="0"/>
              <a:t>РЕЗУЛЬТАТЫ:</a:t>
            </a:r>
            <a:endParaRPr sz="1400" dirty="0"/>
          </a:p>
          <a:p>
            <a:pPr marL="285750" indent="-285750">
              <a:buClr>
                <a:schemeClr val="dk1"/>
              </a:buClr>
              <a:buSzPts val="1100"/>
            </a:pPr>
            <a:r>
              <a:rPr lang="ru-RU" sz="1400" b="1" dirty="0"/>
              <a:t>ВПЕРВЫЕ </a:t>
            </a:r>
            <a:r>
              <a:rPr lang="ru-RU" sz="1400" dirty="0"/>
              <a:t>в городе прошел Кубок мира </a:t>
            </a:r>
            <a:r>
              <a:rPr lang="en-US" sz="1400" dirty="0"/>
              <a:t>FINA</a:t>
            </a:r>
            <a:r>
              <a:rPr lang="ru-RU" sz="1400" dirty="0"/>
              <a:t> по водному поло среди женских сборных команд.</a:t>
            </a:r>
            <a:endParaRPr sz="1400" b="1" dirty="0"/>
          </a:p>
        </p:txBody>
      </p:sp>
      <p:sp>
        <p:nvSpPr>
          <p:cNvPr id="58" name="Google Shape;58;p12"/>
          <p:cNvSpPr txBox="1">
            <a:spLocks noGrp="1"/>
          </p:cNvSpPr>
          <p:nvPr>
            <p:ph type="sldNum" idx="12"/>
          </p:nvPr>
        </p:nvSpPr>
        <p:spPr>
          <a:xfrm>
            <a:off x="1188150" y="1194900"/>
            <a:ext cx="2195700" cy="275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28</a:t>
            </a:fld>
            <a:endParaRPr/>
          </a:p>
        </p:txBody>
      </p:sp>
      <p:sp>
        <p:nvSpPr>
          <p:cNvPr id="13" name="Google Shape;116;p18">
            <a:extLst>
              <a:ext uri="{FF2B5EF4-FFF2-40B4-BE49-F238E27FC236}">
                <a16:creationId xmlns:a16="http://schemas.microsoft.com/office/drawing/2014/main" id="{1FD0395A-8DD5-4340-BEE2-5F8BA34ACCB8}"/>
              </a:ext>
            </a:extLst>
          </p:cNvPr>
          <p:cNvSpPr txBox="1">
            <a:spLocks/>
          </p:cNvSpPr>
          <p:nvPr/>
        </p:nvSpPr>
        <p:spPr>
          <a:xfrm>
            <a:off x="1156660" y="1314350"/>
            <a:ext cx="2195700" cy="2753700"/>
          </a:xfrm>
          <a:prstGeom prst="rect">
            <a:avLst/>
          </a:prstGeom>
          <a:solidFill>
            <a:schemeClr val="tx2">
              <a:alpha val="36000"/>
            </a:schemeClr>
          </a:solidFill>
          <a:ln w="9525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0" b="0" i="0" u="none" strike="noStrike" cap="none">
                <a:solidFill>
                  <a:srgbClr val="FFFFFF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0" b="0" i="0" u="none" strike="noStrike" cap="none">
                <a:solidFill>
                  <a:srgbClr val="FFFFFF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0" b="0" i="0" u="none" strike="noStrike" cap="none">
                <a:solidFill>
                  <a:srgbClr val="FFFFFF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0" b="0" i="0" u="none" strike="noStrike" cap="none">
                <a:solidFill>
                  <a:srgbClr val="FFFFFF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0" b="0" i="0" u="none" strike="noStrike" cap="none">
                <a:solidFill>
                  <a:srgbClr val="FFFFFF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0" b="0" i="0" u="none" strike="noStrike" cap="none">
                <a:solidFill>
                  <a:srgbClr val="FFFFFF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0" b="0" i="0" u="none" strike="noStrike" cap="none">
                <a:solidFill>
                  <a:srgbClr val="FFFFFF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0" b="0" i="0" u="none" strike="noStrike" cap="none">
                <a:solidFill>
                  <a:srgbClr val="FFFFFF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0" b="0" i="0" u="none" strike="noStrike" cap="none">
                <a:solidFill>
                  <a:srgbClr val="FFFFFF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endParaRPr lang="en" dirty="0"/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4605BDE-4693-A045-B458-356FB7A876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3990" y="2190680"/>
            <a:ext cx="1001040" cy="100104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B738E40B-5258-C449-B53A-C4D21B17B8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57870" y="227453"/>
            <a:ext cx="523240" cy="62979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0FC691E-8430-244B-9486-D218DF8F63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" y="0"/>
            <a:ext cx="4572000" cy="5143500"/>
          </a:xfrm>
          <a:prstGeom prst="rect">
            <a:avLst/>
          </a:prstGeom>
        </p:spPr>
      </p:pic>
      <p:sp>
        <p:nvSpPr>
          <p:cNvPr id="19" name="Google Shape;116;p18">
            <a:extLst>
              <a:ext uri="{FF2B5EF4-FFF2-40B4-BE49-F238E27FC236}">
                <a16:creationId xmlns:a16="http://schemas.microsoft.com/office/drawing/2014/main" id="{279A9DE6-6285-5D43-8470-94E454F7D08F}"/>
              </a:ext>
            </a:extLst>
          </p:cNvPr>
          <p:cNvSpPr txBox="1">
            <a:spLocks/>
          </p:cNvSpPr>
          <p:nvPr/>
        </p:nvSpPr>
        <p:spPr>
          <a:xfrm>
            <a:off x="1125170" y="1314350"/>
            <a:ext cx="2195700" cy="2753700"/>
          </a:xfrm>
          <a:prstGeom prst="rect">
            <a:avLst/>
          </a:prstGeom>
          <a:solidFill>
            <a:schemeClr val="tx2">
              <a:alpha val="36000"/>
            </a:schemeClr>
          </a:solidFill>
          <a:ln w="9525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0" b="0" i="0" u="none" strike="noStrike" cap="none">
                <a:solidFill>
                  <a:srgbClr val="FFFFFF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0" b="0" i="0" u="none" strike="noStrike" cap="none">
                <a:solidFill>
                  <a:srgbClr val="FFFFFF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0" b="0" i="0" u="none" strike="noStrike" cap="none">
                <a:solidFill>
                  <a:srgbClr val="FFFFFF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0" b="0" i="0" u="none" strike="noStrike" cap="none">
                <a:solidFill>
                  <a:srgbClr val="FFFFFF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0" b="0" i="0" u="none" strike="noStrike" cap="none">
                <a:solidFill>
                  <a:srgbClr val="FFFFFF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0" b="0" i="0" u="none" strike="noStrike" cap="none">
                <a:solidFill>
                  <a:srgbClr val="FFFFFF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0" b="0" i="0" u="none" strike="noStrike" cap="none">
                <a:solidFill>
                  <a:srgbClr val="FFFFFF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0" b="0" i="0" u="none" strike="noStrike" cap="none">
                <a:solidFill>
                  <a:srgbClr val="FFFFFF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0" b="0" i="0" u="none" strike="noStrike" cap="none">
                <a:solidFill>
                  <a:srgbClr val="FFFFFF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r>
              <a:rPr lang="ru-RU" sz="3400" dirty="0">
                <a:effectLst>
                  <a:outerShdw blurRad="50800" dist="50800" dir="5400000" algn="ctr" rotWithShape="0">
                    <a:srgbClr val="000000"/>
                  </a:outerShdw>
                </a:effectLst>
              </a:rPr>
              <a:t>Спорт</a:t>
            </a:r>
            <a:endParaRPr lang="en" sz="3400" dirty="0">
              <a:effectLst>
                <a:outerShdw blurRad="50800" dist="50800" dir="5400000" algn="ctr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48574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2"/>
          <p:cNvSpPr txBox="1">
            <a:spLocks noGrp="1"/>
          </p:cNvSpPr>
          <p:nvPr>
            <p:ph type="title"/>
          </p:nvPr>
        </p:nvSpPr>
        <p:spPr>
          <a:xfrm>
            <a:off x="2738416" y="128702"/>
            <a:ext cx="3667167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Копилка медалей, полученных на соревнованиях</a:t>
            </a:r>
            <a:endParaRPr dirty="0"/>
          </a:p>
        </p:txBody>
      </p:sp>
      <p:graphicFrame>
        <p:nvGraphicFramePr>
          <p:cNvPr id="147" name="Google Shape;147;p22"/>
          <p:cNvGraphicFramePr/>
          <p:nvPr>
            <p:extLst>
              <p:ext uri="{D42A27DB-BD31-4B8C-83A1-F6EECF244321}">
                <p14:modId xmlns:p14="http://schemas.microsoft.com/office/powerpoint/2010/main" val="2312575435"/>
              </p:ext>
            </p:extLst>
          </p:nvPr>
        </p:nvGraphicFramePr>
        <p:xfrm>
          <a:off x="1204998" y="1217639"/>
          <a:ext cx="6818540" cy="3277088"/>
        </p:xfrm>
        <a:graphic>
          <a:graphicData uri="http://schemas.openxmlformats.org/drawingml/2006/table">
            <a:tbl>
              <a:tblPr>
                <a:noFill/>
                <a:tableStyleId>{28A6F883-B28E-4A43-9015-BD48E2E7D048}</a:tableStyleId>
              </a:tblPr>
              <a:tblGrid>
                <a:gridCol w="17046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046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046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0463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19272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700" dirty="0">
                        <a:solidFill>
                          <a:srgbClr val="576574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109308" marR="109308" marT="81988" marB="819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300" b="1" dirty="0">
                          <a:solidFill>
                            <a:schemeClr val="bg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золото</a:t>
                      </a:r>
                      <a:endParaRPr sz="1300" b="1" dirty="0">
                        <a:solidFill>
                          <a:schemeClr val="bg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109308" marR="109308" marT="81988" marB="819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68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300" b="1" dirty="0">
                          <a:solidFill>
                            <a:schemeClr val="bg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серебро</a:t>
                      </a:r>
                      <a:endParaRPr sz="1300" b="1" dirty="0">
                        <a:solidFill>
                          <a:schemeClr val="bg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109308" marR="109308" marT="81988" marB="819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68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300" b="1" dirty="0">
                          <a:solidFill>
                            <a:schemeClr val="bg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бронза</a:t>
                      </a:r>
                      <a:endParaRPr sz="1300" b="1" dirty="0">
                        <a:solidFill>
                          <a:schemeClr val="bg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109308" marR="109308" marT="81988" marB="819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68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1927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300" b="1" dirty="0">
                          <a:solidFill>
                            <a:schemeClr val="bg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международные</a:t>
                      </a:r>
                      <a:endParaRPr sz="1300" b="1" dirty="0">
                        <a:solidFill>
                          <a:schemeClr val="bg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109308" marR="109308" marT="81988" marB="819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689">
                        <a:alpha val="6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300" b="1" dirty="0">
                          <a:solidFill>
                            <a:srgbClr val="1D1D1B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</a:t>
                      </a:r>
                      <a:r>
                        <a:rPr lang="en" sz="1300" b="1" dirty="0">
                          <a:solidFill>
                            <a:srgbClr val="1D1D1B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0</a:t>
                      </a:r>
                      <a:endParaRPr sz="1300" b="1" dirty="0">
                        <a:solidFill>
                          <a:srgbClr val="1D1D1B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09308" marR="109308" marT="81988" marB="819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300" b="1" dirty="0">
                          <a:solidFill>
                            <a:srgbClr val="1D1D1B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7</a:t>
                      </a:r>
                      <a:endParaRPr sz="1300" b="1" dirty="0">
                        <a:solidFill>
                          <a:srgbClr val="1D1D1B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09308" marR="109308" marT="81988" marB="819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300" b="1" dirty="0">
                          <a:solidFill>
                            <a:srgbClr val="1D1D1B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13</a:t>
                      </a:r>
                      <a:endParaRPr sz="1300" b="1" dirty="0">
                        <a:solidFill>
                          <a:srgbClr val="1D1D1B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09308" marR="109308" marT="81988" marB="819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1927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300" b="1" dirty="0">
                          <a:solidFill>
                            <a:schemeClr val="bg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всероссийские</a:t>
                      </a:r>
                      <a:endParaRPr sz="1300" b="1" dirty="0">
                        <a:solidFill>
                          <a:schemeClr val="bg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109308" marR="109308" marT="81988" marB="819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689">
                        <a:alpha val="6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300" b="1" dirty="0">
                          <a:solidFill>
                            <a:srgbClr val="1D1D1B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109</a:t>
                      </a:r>
                      <a:endParaRPr sz="1300" b="1" dirty="0">
                        <a:solidFill>
                          <a:srgbClr val="1D1D1B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09308" marR="109308" marT="81988" marB="819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300" b="1" dirty="0">
                          <a:solidFill>
                            <a:srgbClr val="1D1D1B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84</a:t>
                      </a:r>
                      <a:endParaRPr sz="1300" b="1" dirty="0">
                        <a:solidFill>
                          <a:srgbClr val="1D1D1B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09308" marR="109308" marT="81988" marB="819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 b="1" dirty="0">
                          <a:solidFill>
                            <a:srgbClr val="1D1D1B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10</a:t>
                      </a:r>
                      <a:r>
                        <a:rPr lang="ru-RU" sz="1300" b="1" dirty="0">
                          <a:solidFill>
                            <a:srgbClr val="1D1D1B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9</a:t>
                      </a:r>
                      <a:endParaRPr sz="1300" b="1" dirty="0">
                        <a:solidFill>
                          <a:srgbClr val="1D1D1B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09308" marR="109308" marT="81988" marB="819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1927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300" b="1" dirty="0">
                          <a:solidFill>
                            <a:schemeClr val="bg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областные</a:t>
                      </a:r>
                      <a:endParaRPr sz="1300" b="1" dirty="0">
                        <a:solidFill>
                          <a:schemeClr val="bg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109308" marR="109308" marT="81988" marB="819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689">
                        <a:alpha val="6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300" b="1" dirty="0">
                          <a:solidFill>
                            <a:srgbClr val="1D1D1B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16</a:t>
                      </a:r>
                      <a:endParaRPr sz="1300" b="1" dirty="0">
                        <a:solidFill>
                          <a:srgbClr val="1D1D1B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09308" marR="109308" marT="81988" marB="819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300" b="1" dirty="0">
                          <a:solidFill>
                            <a:srgbClr val="1D1D1B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15</a:t>
                      </a:r>
                      <a:endParaRPr sz="1300" b="1" dirty="0">
                        <a:solidFill>
                          <a:srgbClr val="1D1D1B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09308" marR="109308" marT="81988" marB="819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300" b="1" dirty="0">
                          <a:solidFill>
                            <a:srgbClr val="1D1D1B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27</a:t>
                      </a:r>
                      <a:endParaRPr sz="1300" b="1" dirty="0">
                        <a:solidFill>
                          <a:srgbClr val="1D1D1B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09308" marR="109308" marT="81988" marB="819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4349A70-ABED-054A-8F15-B1630FBD91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7870" y="227453"/>
            <a:ext cx="523240" cy="62979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DD67362-8E68-474C-88DB-2364390A3B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7234" y="1339402"/>
            <a:ext cx="579817" cy="5798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lt1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2" descr="create_0002_ujcwvv_tj44-honey-fangs.jpg"/>
          <p:cNvPicPr preferRelativeResize="0"/>
          <p:nvPr/>
        </p:nvPicPr>
        <p:blipFill rotWithShape="1">
          <a:blip r:embed="rId3">
            <a:alphaModFix amt="80000"/>
          </a:blip>
          <a:srcRect l="25000" r="25000"/>
          <a:stretch/>
        </p:blipFill>
        <p:spPr>
          <a:xfrm>
            <a:off x="0" y="0"/>
            <a:ext cx="4572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2"/>
          <p:cNvSpPr txBox="1">
            <a:spLocks noGrp="1"/>
          </p:cNvSpPr>
          <p:nvPr>
            <p:ph type="title"/>
          </p:nvPr>
        </p:nvSpPr>
        <p:spPr>
          <a:xfrm>
            <a:off x="4775560" y="1252247"/>
            <a:ext cx="4414248" cy="85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l"/>
            <a:r>
              <a:rPr lang="ru-RU" sz="1600" dirty="0"/>
              <a:t>Ликвидация ветхого аварийного жилья</a:t>
            </a:r>
            <a:endParaRPr sz="1600" dirty="0"/>
          </a:p>
        </p:txBody>
      </p:sp>
      <p:sp>
        <p:nvSpPr>
          <p:cNvPr id="56" name="Google Shape;56;p12"/>
          <p:cNvSpPr txBox="1">
            <a:spLocks noGrp="1"/>
          </p:cNvSpPr>
          <p:nvPr>
            <p:ph type="body" idx="2"/>
          </p:nvPr>
        </p:nvSpPr>
        <p:spPr>
          <a:xfrm>
            <a:off x="4770111" y="2006616"/>
            <a:ext cx="4189707" cy="275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400" b="1" dirty="0"/>
              <a:t>РЕЗУЛЬТАТЫ:</a:t>
            </a:r>
            <a:endParaRPr sz="1400" dirty="0"/>
          </a:p>
          <a:p>
            <a:pPr marL="0" indent="0">
              <a:buClr>
                <a:schemeClr val="dk1"/>
              </a:buClr>
              <a:buSzPts val="1100"/>
              <a:buNone/>
            </a:pPr>
            <a:r>
              <a:rPr lang="ru-RU" sz="1400" dirty="0">
                <a:cs typeface="Arial"/>
              </a:rPr>
              <a:t>В этом году впервые за длительный период нам удалось ПОЛНОСТЬЮ решить проблему </a:t>
            </a:r>
            <a:r>
              <a:rPr lang="ru-RU" sz="1400" dirty="0" err="1">
                <a:cs typeface="Arial"/>
              </a:rPr>
              <a:t>балочников</a:t>
            </a:r>
            <a:r>
              <a:rPr lang="ru-RU" sz="1400" dirty="0">
                <a:cs typeface="Arial"/>
              </a:rPr>
              <a:t>. Программа по ликвидации приспособленных под проживание строений ЗАВЕРШЕНА.</a:t>
            </a:r>
          </a:p>
          <a:p>
            <a:pPr marL="0" lvl="0" indent="0">
              <a:buClr>
                <a:schemeClr val="dk1"/>
              </a:buClr>
              <a:buSzPts val="1100"/>
              <a:buNone/>
            </a:pPr>
            <a:endParaRPr lang="ru-RU" sz="900" b="1" dirty="0">
              <a:cs typeface="Arial"/>
              <a:sym typeface="Arial"/>
            </a:endParaRPr>
          </a:p>
          <a:p>
            <a:pPr marL="0" lvl="0" indent="0">
              <a:spcBef>
                <a:spcPts val="0"/>
              </a:spcBef>
              <a:buClr>
                <a:schemeClr val="dk1"/>
              </a:buClr>
              <a:buSzPts val="1100"/>
              <a:buNone/>
            </a:pPr>
            <a:endParaRPr lang="ru-RU" sz="300" dirty="0"/>
          </a:p>
          <a:p>
            <a:pPr marL="0" lvl="0" indent="0">
              <a:spcBef>
                <a:spcPts val="0"/>
              </a:spcBef>
              <a:buNone/>
            </a:pPr>
            <a:endParaRPr lang="ru-RU" sz="300" dirty="0"/>
          </a:p>
          <a:p>
            <a:pPr marL="0" indent="0">
              <a:buClr>
                <a:schemeClr val="dk1"/>
              </a:buClr>
              <a:buSzPts val="1100"/>
              <a:buNone/>
            </a:pPr>
            <a:r>
              <a:rPr lang="ru-RU" sz="900" dirty="0"/>
              <a:t/>
            </a:r>
            <a:br>
              <a:rPr lang="ru-RU" sz="900" dirty="0"/>
            </a:br>
            <a:r>
              <a:rPr lang="ru-RU" sz="900" dirty="0"/>
              <a:t/>
            </a:r>
            <a:br>
              <a:rPr lang="ru-RU" sz="900" dirty="0"/>
            </a:br>
            <a:r>
              <a:rPr lang="ru-RU" dirty="0"/>
              <a:t>.</a:t>
            </a:r>
            <a:endParaRPr sz="900"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900" b="1" dirty="0"/>
          </a:p>
        </p:txBody>
      </p:sp>
      <p:sp>
        <p:nvSpPr>
          <p:cNvPr id="57" name="Google Shape;57;p12"/>
          <p:cNvSpPr txBox="1">
            <a:spLocks noGrp="1"/>
          </p:cNvSpPr>
          <p:nvPr>
            <p:ph type="body" idx="2"/>
          </p:nvPr>
        </p:nvSpPr>
        <p:spPr>
          <a:xfrm>
            <a:off x="4775560" y="5533813"/>
            <a:ext cx="3706500" cy="8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Clr>
                <a:schemeClr val="dk1"/>
              </a:buClr>
              <a:buSzPts val="1100"/>
              <a:buNone/>
            </a:pPr>
            <a:r>
              <a:rPr lang="ru-RU" sz="1400" b="1" dirty="0">
                <a:cs typeface="Arial"/>
              </a:rPr>
              <a:t>В этом году впервые за длительный период нам удалось ПОЛНОСТЬЮ решить проблему </a:t>
            </a:r>
            <a:r>
              <a:rPr lang="ru-RU" sz="1400" b="1" dirty="0" err="1">
                <a:cs typeface="Arial"/>
              </a:rPr>
              <a:t>балочников</a:t>
            </a:r>
            <a:r>
              <a:rPr lang="ru-RU" sz="1400" b="1" dirty="0">
                <a:cs typeface="Arial"/>
              </a:rPr>
              <a:t>. Нами завершена программа по ликвидации приспособленных под проживание строений. </a:t>
            </a:r>
          </a:p>
          <a:p>
            <a:pPr marL="0" lvl="0" indent="0">
              <a:buClr>
                <a:schemeClr val="dk1"/>
              </a:buClr>
              <a:buSzPts val="1100"/>
              <a:buNone/>
            </a:pPr>
            <a:endParaRPr lang="ru-RU" sz="1400" b="1" dirty="0"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8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 dirty="0"/>
          </a:p>
        </p:txBody>
      </p:sp>
      <p:sp>
        <p:nvSpPr>
          <p:cNvPr id="58" name="Google Shape;58;p12"/>
          <p:cNvSpPr txBox="1">
            <a:spLocks noGrp="1"/>
          </p:cNvSpPr>
          <p:nvPr>
            <p:ph type="sldNum" idx="12"/>
          </p:nvPr>
        </p:nvSpPr>
        <p:spPr>
          <a:xfrm>
            <a:off x="1188150" y="1194900"/>
            <a:ext cx="2195700" cy="275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sp>
        <p:nvSpPr>
          <p:cNvPr id="13" name="Google Shape;116;p18">
            <a:extLst>
              <a:ext uri="{FF2B5EF4-FFF2-40B4-BE49-F238E27FC236}">
                <a16:creationId xmlns:a16="http://schemas.microsoft.com/office/drawing/2014/main" id="{1FD0395A-8DD5-4340-BEE2-5F8BA34ACCB8}"/>
              </a:ext>
            </a:extLst>
          </p:cNvPr>
          <p:cNvSpPr txBox="1">
            <a:spLocks/>
          </p:cNvSpPr>
          <p:nvPr/>
        </p:nvSpPr>
        <p:spPr>
          <a:xfrm>
            <a:off x="1340550" y="1347300"/>
            <a:ext cx="2195700" cy="2753700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0" b="0" i="0" u="none" strike="noStrike" cap="none">
                <a:solidFill>
                  <a:srgbClr val="FFFFFF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0" b="0" i="0" u="none" strike="noStrike" cap="none">
                <a:solidFill>
                  <a:srgbClr val="FFFFFF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0" b="0" i="0" u="none" strike="noStrike" cap="none">
                <a:solidFill>
                  <a:srgbClr val="FFFFFF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0" b="0" i="0" u="none" strike="noStrike" cap="none">
                <a:solidFill>
                  <a:srgbClr val="FFFFFF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0" b="0" i="0" u="none" strike="noStrike" cap="none">
                <a:solidFill>
                  <a:srgbClr val="FFFFFF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0" b="0" i="0" u="none" strike="noStrike" cap="none">
                <a:solidFill>
                  <a:srgbClr val="FFFFFF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0" b="0" i="0" u="none" strike="noStrike" cap="none">
                <a:solidFill>
                  <a:srgbClr val="FFFFFF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0" b="0" i="0" u="none" strike="noStrike" cap="none">
                <a:solidFill>
                  <a:srgbClr val="FFFFFF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0" b="0" i="0" u="none" strike="noStrike" cap="none">
                <a:solidFill>
                  <a:srgbClr val="FFFFFF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endParaRPr lang="en" dirty="0"/>
          </a:p>
        </p:txBody>
      </p:sp>
      <p:sp>
        <p:nvSpPr>
          <p:cNvPr id="14" name="Google Shape;116;p18">
            <a:extLst>
              <a:ext uri="{FF2B5EF4-FFF2-40B4-BE49-F238E27FC236}">
                <a16:creationId xmlns:a16="http://schemas.microsoft.com/office/drawing/2014/main" id="{C2E0D7AF-F659-1B42-BD60-1AB0AE448D73}"/>
              </a:ext>
            </a:extLst>
          </p:cNvPr>
          <p:cNvSpPr txBox="1">
            <a:spLocks/>
          </p:cNvSpPr>
          <p:nvPr/>
        </p:nvSpPr>
        <p:spPr>
          <a:xfrm>
            <a:off x="1168531" y="1347300"/>
            <a:ext cx="2195700" cy="2753700"/>
          </a:xfrm>
          <a:prstGeom prst="rect">
            <a:avLst/>
          </a:prstGeom>
          <a:solidFill>
            <a:schemeClr val="tx2">
              <a:alpha val="36000"/>
            </a:schemeClr>
          </a:solidFill>
          <a:ln w="9525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0" b="0" i="0" u="none" strike="noStrike" cap="none">
                <a:solidFill>
                  <a:srgbClr val="FFFFFF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0" b="0" i="0" u="none" strike="noStrike" cap="none">
                <a:solidFill>
                  <a:srgbClr val="FFFFFF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0" b="0" i="0" u="none" strike="noStrike" cap="none">
                <a:solidFill>
                  <a:srgbClr val="FFFFFF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0" b="0" i="0" u="none" strike="noStrike" cap="none">
                <a:solidFill>
                  <a:srgbClr val="FFFFFF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0" b="0" i="0" u="none" strike="noStrike" cap="none">
                <a:solidFill>
                  <a:srgbClr val="FFFFFF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0" b="0" i="0" u="none" strike="noStrike" cap="none">
                <a:solidFill>
                  <a:srgbClr val="FFFFFF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0" b="0" i="0" u="none" strike="noStrike" cap="none">
                <a:solidFill>
                  <a:srgbClr val="FFFFFF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0" b="0" i="0" u="none" strike="noStrike" cap="none">
                <a:solidFill>
                  <a:srgbClr val="FFFFFF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0" b="0" i="0" u="none" strike="noStrike" cap="none">
                <a:solidFill>
                  <a:srgbClr val="FFFFFF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endParaRPr lang="en" dirty="0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39335D93-B496-9B46-A14E-E4708CB8EE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7870" y="227453"/>
            <a:ext cx="523240" cy="62979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4FBEFE6-807A-CA4F-99EF-46618373B8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9050" y="0"/>
            <a:ext cx="4585601" cy="5143500"/>
          </a:xfrm>
          <a:prstGeom prst="rect">
            <a:avLst/>
          </a:prstGeom>
        </p:spPr>
      </p:pic>
      <p:sp>
        <p:nvSpPr>
          <p:cNvPr id="17" name="Google Shape;116;p18">
            <a:extLst>
              <a:ext uri="{FF2B5EF4-FFF2-40B4-BE49-F238E27FC236}">
                <a16:creationId xmlns:a16="http://schemas.microsoft.com/office/drawing/2014/main" id="{812AD37E-0150-4346-8A3F-942FE3EF3B79}"/>
              </a:ext>
            </a:extLst>
          </p:cNvPr>
          <p:cNvSpPr txBox="1">
            <a:spLocks/>
          </p:cNvSpPr>
          <p:nvPr/>
        </p:nvSpPr>
        <p:spPr>
          <a:xfrm>
            <a:off x="1156660" y="1314350"/>
            <a:ext cx="2195700" cy="2753700"/>
          </a:xfrm>
          <a:prstGeom prst="rect">
            <a:avLst/>
          </a:prstGeom>
          <a:solidFill>
            <a:schemeClr val="tx2">
              <a:alpha val="36000"/>
            </a:schemeClr>
          </a:solidFill>
          <a:ln w="9525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  <a:effectLst>
            <a:outerShdw dist="50800" sx="1000" sy="1000" algn="ctr" rotWithShape="0">
              <a:srgbClr val="000000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0" b="0" i="0" u="none" strike="noStrike" cap="none">
                <a:solidFill>
                  <a:srgbClr val="FFFFFF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0" b="0" i="0" u="none" strike="noStrike" cap="none">
                <a:solidFill>
                  <a:srgbClr val="FFFFFF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0" b="0" i="0" u="none" strike="noStrike" cap="none">
                <a:solidFill>
                  <a:srgbClr val="FFFFFF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0" b="0" i="0" u="none" strike="noStrike" cap="none">
                <a:solidFill>
                  <a:srgbClr val="FFFFFF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0" b="0" i="0" u="none" strike="noStrike" cap="none">
                <a:solidFill>
                  <a:srgbClr val="FFFFFF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0" b="0" i="0" u="none" strike="noStrike" cap="none">
                <a:solidFill>
                  <a:srgbClr val="FFFFFF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0" b="0" i="0" u="none" strike="noStrike" cap="none">
                <a:solidFill>
                  <a:srgbClr val="FFFFFF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0" b="0" i="0" u="none" strike="noStrike" cap="none">
                <a:solidFill>
                  <a:srgbClr val="FFFFFF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0" b="0" i="0" u="none" strike="noStrike" cap="none">
                <a:solidFill>
                  <a:srgbClr val="FFFFFF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r>
              <a:rPr lang="ru-RU" sz="3400" dirty="0">
                <a:effectLst>
                  <a:outerShdw blurRad="50800" dist="50800" dir="5400000" algn="ctr" rotWithShape="0">
                    <a:srgbClr val="000000"/>
                  </a:outerShdw>
                </a:effectLst>
              </a:rPr>
              <a:t>Балки</a:t>
            </a:r>
            <a:endParaRPr lang="en" sz="3400" dirty="0">
              <a:effectLst>
                <a:outerShdw blurRad="50800" dist="50800" dir="5400000" algn="ctr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38972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lt1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D14A3F1-C2D0-B343-A980-CEF43D54060C}"/>
              </a:ext>
            </a:extLst>
          </p:cNvPr>
          <p:cNvPicPr>
            <a:picLocks/>
          </p:cNvPicPr>
          <p:nvPr/>
        </p:nvPicPr>
        <p:blipFill rotWithShape="1">
          <a:blip r:embed="rId3"/>
          <a:srcRect b="26635"/>
          <a:stretch/>
        </p:blipFill>
        <p:spPr>
          <a:xfrm>
            <a:off x="2" y="0"/>
            <a:ext cx="9159729" cy="4212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EEB9682-5A85-CC45-8901-53C899BF86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7621"/>
          <a:stretch/>
        </p:blipFill>
        <p:spPr>
          <a:xfrm>
            <a:off x="0" y="3992450"/>
            <a:ext cx="9144000" cy="1151049"/>
          </a:xfrm>
          <a:prstGeom prst="rect">
            <a:avLst/>
          </a:prstGeom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561AF9BB-F59C-1549-9B24-D512D55F23B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sz="4000" dirty="0">
                <a:effectLst>
                  <a:outerShdw blurRad="50800" dist="50800" dir="3300000" algn="ctr" rotWithShape="0">
                    <a:srgbClr val="000000"/>
                  </a:outerShdw>
                </a:effectLst>
              </a:rPr>
              <a:t>«Твой Сургут»</a:t>
            </a:r>
            <a:endParaRPr lang="ru-RU" sz="4000" dirty="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B3E0F28-79DD-2040-AE8B-79AE0FDA0D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10270" y="379853"/>
            <a:ext cx="523240" cy="629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004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65;p13">
            <a:extLst>
              <a:ext uri="{FF2B5EF4-FFF2-40B4-BE49-F238E27FC236}">
                <a16:creationId xmlns:a16="http://schemas.microsoft.com/office/drawing/2014/main" id="{F5974560-98DC-6845-8C66-C9EDF635B4A3}"/>
              </a:ext>
            </a:extLst>
          </p:cNvPr>
          <p:cNvSpPr txBox="1">
            <a:spLocks/>
          </p:cNvSpPr>
          <p:nvPr/>
        </p:nvSpPr>
        <p:spPr>
          <a:xfrm>
            <a:off x="1200150" y="1211580"/>
            <a:ext cx="6743700" cy="272034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115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marR="0" lvl="1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marR="0" lvl="6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marR="0" lvl="7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marR="0" lvl="8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 b="0" i="0" u="none" strike="noStrike" cap="none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marL="0" indent="0" algn="ctr">
              <a:spcBef>
                <a:spcPts val="0"/>
              </a:spcBef>
              <a:buFont typeface="Raleway"/>
              <a:buNone/>
            </a:pPr>
            <a:r>
              <a:rPr lang="ru-RU" sz="2800" b="1">
                <a:solidFill>
                  <a:srgbClr val="FFFFFF"/>
                </a:solidFill>
                <a:latin typeface="Montserrat"/>
                <a:sym typeface="Montserrat"/>
              </a:rPr>
              <a:t>Итоги работы за 2018 год</a:t>
            </a:r>
            <a:endParaRPr lang="ru-RU" sz="2800" b="1" dirty="0">
              <a:solidFill>
                <a:srgbClr val="FFFFFF"/>
              </a:solidFill>
              <a:latin typeface="Montserrat"/>
              <a:sym typeface="Montserrat"/>
            </a:endParaRPr>
          </a:p>
        </p:txBody>
      </p:sp>
      <p:sp>
        <p:nvSpPr>
          <p:cNvPr id="49" name="Google Shape;49;p11"/>
          <p:cNvSpPr txBox="1">
            <a:spLocks noGrp="1"/>
          </p:cNvSpPr>
          <p:nvPr>
            <p:ph type="ctrTitle"/>
          </p:nvPr>
        </p:nvSpPr>
        <p:spPr>
          <a:xfrm>
            <a:off x="1200150" y="1211580"/>
            <a:ext cx="6743700" cy="2720340"/>
          </a:xfrm>
          <a:prstGeom prst="rect">
            <a:avLst/>
          </a:prstGeom>
          <a:solidFill>
            <a:schemeClr val="bg1"/>
          </a:solidFill>
          <a:ln w="25400">
            <a:solidFill>
              <a:srgbClr val="1F4689"/>
            </a:solidFill>
          </a:ln>
          <a:effectLst>
            <a:outerShdw sx="1000" sy="1000" algn="ctr" rotWithShape="0">
              <a:srgbClr val="000000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>
                <a:ln>
                  <a:solidFill>
                    <a:srgbClr val="1F4689">
                      <a:alpha val="92000"/>
                    </a:srgbClr>
                  </a:solidFill>
                </a:ln>
                <a:solidFill>
                  <a:srgbClr val="1F4689">
                    <a:alpha val="97000"/>
                  </a:srgbClr>
                </a:solidFill>
                <a:effectLst>
                  <a:outerShdw blurRad="50800" dist="50800" dir="2220000" algn="ctr" rotWithShape="0">
                    <a:srgbClr val="000000">
                      <a:alpha val="21000"/>
                    </a:srgbClr>
                  </a:outerShdw>
                </a:effectLst>
              </a:rPr>
              <a:t>Пресс-конференция</a:t>
            </a:r>
            <a:br>
              <a:rPr lang="ru-RU" sz="2800" dirty="0">
                <a:ln>
                  <a:solidFill>
                    <a:srgbClr val="1F4689">
                      <a:alpha val="92000"/>
                    </a:srgbClr>
                  </a:solidFill>
                </a:ln>
                <a:solidFill>
                  <a:srgbClr val="1F4689">
                    <a:alpha val="97000"/>
                  </a:srgbClr>
                </a:solidFill>
                <a:effectLst>
                  <a:outerShdw blurRad="50800" dist="50800" dir="2220000" algn="ctr" rotWithShape="0">
                    <a:srgbClr val="000000">
                      <a:alpha val="21000"/>
                    </a:srgbClr>
                  </a:outerShdw>
                </a:effectLst>
              </a:rPr>
            </a:br>
            <a:r>
              <a:rPr lang="ru-RU" sz="2800" dirty="0">
                <a:ln>
                  <a:solidFill>
                    <a:srgbClr val="1F4689">
                      <a:alpha val="92000"/>
                    </a:srgbClr>
                  </a:solidFill>
                </a:ln>
                <a:solidFill>
                  <a:srgbClr val="1F4689">
                    <a:alpha val="97000"/>
                  </a:srgbClr>
                </a:solidFill>
                <a:effectLst>
                  <a:outerShdw blurRad="50800" dist="50800" dir="2220000" algn="ctr" rotWithShape="0">
                    <a:srgbClr val="000000">
                      <a:alpha val="21000"/>
                    </a:srgbClr>
                  </a:outerShdw>
                </a:effectLst>
              </a:rPr>
              <a:t>Главы города Сургута</a:t>
            </a:r>
            <a:br>
              <a:rPr lang="ru-RU" sz="2800" dirty="0">
                <a:ln>
                  <a:solidFill>
                    <a:srgbClr val="1F4689">
                      <a:alpha val="92000"/>
                    </a:srgbClr>
                  </a:solidFill>
                </a:ln>
                <a:solidFill>
                  <a:srgbClr val="1F4689">
                    <a:alpha val="97000"/>
                  </a:srgbClr>
                </a:solidFill>
                <a:effectLst>
                  <a:outerShdw blurRad="50800" dist="50800" dir="2220000" algn="ctr" rotWithShape="0">
                    <a:srgbClr val="000000">
                      <a:alpha val="21000"/>
                    </a:srgbClr>
                  </a:outerShdw>
                </a:effectLst>
              </a:rPr>
            </a:br>
            <a:r>
              <a:rPr lang="ru-RU" sz="2800" dirty="0">
                <a:ln>
                  <a:solidFill>
                    <a:srgbClr val="1F4689">
                      <a:alpha val="92000"/>
                    </a:srgbClr>
                  </a:solidFill>
                </a:ln>
                <a:solidFill>
                  <a:srgbClr val="1F4689">
                    <a:alpha val="97000"/>
                  </a:srgbClr>
                </a:solidFill>
                <a:effectLst>
                  <a:outerShdw blurRad="50800" dist="50800" dir="2220000" algn="ctr" rotWithShape="0">
                    <a:srgbClr val="000000">
                      <a:alpha val="21000"/>
                    </a:srgbClr>
                  </a:outerShdw>
                </a:effectLst>
              </a:rPr>
              <a:t>2018</a:t>
            </a:r>
            <a:endParaRPr sz="2800" dirty="0">
              <a:ln>
                <a:solidFill>
                  <a:srgbClr val="1F4689">
                    <a:alpha val="92000"/>
                  </a:srgbClr>
                </a:solidFill>
              </a:ln>
              <a:solidFill>
                <a:srgbClr val="1F4689">
                  <a:alpha val="97000"/>
                </a:srgbClr>
              </a:solidFill>
              <a:effectLst>
                <a:outerShdw blurRad="50800" dist="50800" dir="2220000" algn="ctr" rotWithShape="0">
                  <a:srgbClr val="000000">
                    <a:alpha val="21000"/>
                  </a:srgbClr>
                </a:outerShdw>
              </a:effectLst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DD59902-A97E-7949-A753-1F8B8F66E0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530" y="3654780"/>
            <a:ext cx="1001040" cy="100104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5BC5D45-24D2-3D4F-A67D-68AFCDFE90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4820" y="1211580"/>
            <a:ext cx="1001040" cy="1001040"/>
          </a:xfrm>
          <a:prstGeom prst="rect">
            <a:avLst/>
          </a:prstGeom>
        </p:spPr>
      </p:pic>
      <p:sp>
        <p:nvSpPr>
          <p:cNvPr id="5" name="Овал 4">
            <a:extLst>
              <a:ext uri="{FF2B5EF4-FFF2-40B4-BE49-F238E27FC236}">
                <a16:creationId xmlns:a16="http://schemas.microsoft.com/office/drawing/2014/main" id="{435FB20C-F04F-4945-B382-871828A8B87E}"/>
              </a:ext>
            </a:extLst>
          </p:cNvPr>
          <p:cNvSpPr/>
          <p:nvPr/>
        </p:nvSpPr>
        <p:spPr>
          <a:xfrm>
            <a:off x="3927781" y="487680"/>
            <a:ext cx="1288437" cy="126353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86B147A-4332-D347-BA2A-F3A196A2AF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44332" y="682580"/>
            <a:ext cx="855334" cy="1029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526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4"/>
          <p:cNvSpPr txBox="1">
            <a:spLocks noGrp="1"/>
          </p:cNvSpPr>
          <p:nvPr>
            <p:ph type="ctrTitle" idx="4294967295"/>
          </p:nvPr>
        </p:nvSpPr>
        <p:spPr>
          <a:xfrm>
            <a:off x="1188450" y="1735750"/>
            <a:ext cx="67671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ru-RU" sz="4800" dirty="0"/>
              <a:t>476,6 млн рублей</a:t>
            </a:r>
          </a:p>
        </p:txBody>
      </p:sp>
      <p:sp>
        <p:nvSpPr>
          <p:cNvPr id="168" name="Google Shape;168;p24"/>
          <p:cNvSpPr txBox="1">
            <a:spLocks noGrp="1"/>
          </p:cNvSpPr>
          <p:nvPr>
            <p:ph type="subTitle" idx="4294967295"/>
          </p:nvPr>
        </p:nvSpPr>
        <p:spPr>
          <a:xfrm>
            <a:off x="1188450" y="2687654"/>
            <a:ext cx="67671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buNone/>
            </a:pPr>
            <a:r>
              <a:rPr lang="ru-RU" sz="1800" dirty="0">
                <a:solidFill>
                  <a:schemeClr val="tx1"/>
                </a:solidFill>
              </a:rPr>
              <a:t>было потрачено на ликвидацию приспособленных</a:t>
            </a:r>
          </a:p>
          <a:p>
            <a:pPr marL="0" lvl="0" indent="0" algn="ctr">
              <a:buNone/>
            </a:pPr>
            <a:r>
              <a:rPr lang="ru-RU" sz="1800" dirty="0">
                <a:solidFill>
                  <a:schemeClr val="tx1"/>
                </a:solidFill>
              </a:rPr>
              <a:t> под проживание строений</a:t>
            </a:r>
          </a:p>
        </p:txBody>
      </p:sp>
      <p:sp>
        <p:nvSpPr>
          <p:cNvPr id="169" name="Google Shape;169;p24"/>
          <p:cNvSpPr txBox="1">
            <a:spLocks noGrp="1"/>
          </p:cNvSpPr>
          <p:nvPr>
            <p:ph type="sldNum" idx="12"/>
          </p:nvPr>
        </p:nvSpPr>
        <p:spPr>
          <a:xfrm>
            <a:off x="1188150" y="3948600"/>
            <a:ext cx="6767100" cy="119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 dirty="0"/>
          </a:p>
        </p:txBody>
      </p:sp>
      <p:grpSp>
        <p:nvGrpSpPr>
          <p:cNvPr id="170" name="Google Shape;170;p24"/>
          <p:cNvGrpSpPr/>
          <p:nvPr/>
        </p:nvGrpSpPr>
        <p:grpSpPr>
          <a:xfrm>
            <a:off x="4386944" y="470463"/>
            <a:ext cx="369526" cy="268183"/>
            <a:chOff x="3932350" y="3714775"/>
            <a:chExt cx="439650" cy="319075"/>
          </a:xfrm>
        </p:grpSpPr>
        <p:sp>
          <p:nvSpPr>
            <p:cNvPr id="171" name="Google Shape;171;p24"/>
            <p:cNvSpPr/>
            <p:nvPr/>
          </p:nvSpPr>
          <p:spPr>
            <a:xfrm>
              <a:off x="3932350" y="3714775"/>
              <a:ext cx="439650" cy="319075"/>
            </a:xfrm>
            <a:custGeom>
              <a:avLst/>
              <a:gdLst/>
              <a:ahLst/>
              <a:cxnLst/>
              <a:rect l="l" t="t" r="r" b="b"/>
              <a:pathLst>
                <a:path w="17586" h="12763" fill="none" extrusionOk="0">
                  <a:moveTo>
                    <a:pt x="1" y="1"/>
                  </a:moveTo>
                  <a:lnTo>
                    <a:pt x="1" y="12276"/>
                  </a:lnTo>
                  <a:lnTo>
                    <a:pt x="1" y="12276"/>
                  </a:lnTo>
                  <a:lnTo>
                    <a:pt x="1" y="12373"/>
                  </a:lnTo>
                  <a:lnTo>
                    <a:pt x="25" y="12471"/>
                  </a:lnTo>
                  <a:lnTo>
                    <a:pt x="74" y="12544"/>
                  </a:lnTo>
                  <a:lnTo>
                    <a:pt x="123" y="12617"/>
                  </a:lnTo>
                  <a:lnTo>
                    <a:pt x="196" y="12690"/>
                  </a:lnTo>
                  <a:lnTo>
                    <a:pt x="293" y="12714"/>
                  </a:lnTo>
                  <a:lnTo>
                    <a:pt x="366" y="12763"/>
                  </a:lnTo>
                  <a:lnTo>
                    <a:pt x="488" y="12763"/>
                  </a:lnTo>
                  <a:lnTo>
                    <a:pt x="17585" y="12763"/>
                  </a:lnTo>
                </a:path>
              </a:pathLst>
            </a:custGeom>
            <a:noFill/>
            <a:ln w="9525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172" name="Google Shape;172;p24"/>
            <p:cNvSpPr/>
            <p:nvPr/>
          </p:nvSpPr>
          <p:spPr>
            <a:xfrm>
              <a:off x="3970100" y="3862750"/>
              <a:ext cx="77350" cy="132750"/>
            </a:xfrm>
            <a:custGeom>
              <a:avLst/>
              <a:gdLst/>
              <a:ahLst/>
              <a:cxnLst/>
              <a:rect l="l" t="t" r="r" b="b"/>
              <a:pathLst>
                <a:path w="3094" h="5310" fill="none" extrusionOk="0">
                  <a:moveTo>
                    <a:pt x="3094" y="5309"/>
                  </a:moveTo>
                  <a:lnTo>
                    <a:pt x="3094" y="487"/>
                  </a:lnTo>
                  <a:lnTo>
                    <a:pt x="3094" y="487"/>
                  </a:lnTo>
                  <a:lnTo>
                    <a:pt x="3094" y="390"/>
                  </a:lnTo>
                  <a:lnTo>
                    <a:pt x="3070" y="292"/>
                  </a:lnTo>
                  <a:lnTo>
                    <a:pt x="3021" y="219"/>
                  </a:lnTo>
                  <a:lnTo>
                    <a:pt x="2948" y="146"/>
                  </a:lnTo>
                  <a:lnTo>
                    <a:pt x="2899" y="97"/>
                  </a:lnTo>
                  <a:lnTo>
                    <a:pt x="2802" y="49"/>
                  </a:lnTo>
                  <a:lnTo>
                    <a:pt x="2704" y="24"/>
                  </a:lnTo>
                  <a:lnTo>
                    <a:pt x="2607" y="0"/>
                  </a:lnTo>
                  <a:lnTo>
                    <a:pt x="488" y="0"/>
                  </a:lnTo>
                  <a:lnTo>
                    <a:pt x="488" y="0"/>
                  </a:lnTo>
                  <a:lnTo>
                    <a:pt x="391" y="24"/>
                  </a:lnTo>
                  <a:lnTo>
                    <a:pt x="293" y="49"/>
                  </a:lnTo>
                  <a:lnTo>
                    <a:pt x="220" y="97"/>
                  </a:lnTo>
                  <a:lnTo>
                    <a:pt x="147" y="146"/>
                  </a:lnTo>
                  <a:lnTo>
                    <a:pt x="74" y="219"/>
                  </a:lnTo>
                  <a:lnTo>
                    <a:pt x="50" y="292"/>
                  </a:lnTo>
                  <a:lnTo>
                    <a:pt x="1" y="390"/>
                  </a:lnTo>
                  <a:lnTo>
                    <a:pt x="1" y="487"/>
                  </a:lnTo>
                  <a:lnTo>
                    <a:pt x="1" y="5309"/>
                  </a:lnTo>
                  <a:lnTo>
                    <a:pt x="3094" y="5309"/>
                  </a:lnTo>
                  <a:close/>
                </a:path>
              </a:pathLst>
            </a:custGeom>
            <a:noFill/>
            <a:ln w="9525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173" name="Google Shape;173;p24"/>
            <p:cNvSpPr/>
            <p:nvPr/>
          </p:nvSpPr>
          <p:spPr>
            <a:xfrm>
              <a:off x="4278800" y="3862750"/>
              <a:ext cx="77350" cy="132750"/>
            </a:xfrm>
            <a:custGeom>
              <a:avLst/>
              <a:gdLst/>
              <a:ahLst/>
              <a:cxnLst/>
              <a:rect l="l" t="t" r="r" b="b"/>
              <a:pathLst>
                <a:path w="3094" h="5310" fill="none" extrusionOk="0">
                  <a:moveTo>
                    <a:pt x="3094" y="5309"/>
                  </a:moveTo>
                  <a:lnTo>
                    <a:pt x="3094" y="487"/>
                  </a:lnTo>
                  <a:lnTo>
                    <a:pt x="3094" y="487"/>
                  </a:lnTo>
                  <a:lnTo>
                    <a:pt x="3094" y="390"/>
                  </a:lnTo>
                  <a:lnTo>
                    <a:pt x="3070" y="292"/>
                  </a:lnTo>
                  <a:lnTo>
                    <a:pt x="3021" y="219"/>
                  </a:lnTo>
                  <a:lnTo>
                    <a:pt x="2948" y="146"/>
                  </a:lnTo>
                  <a:lnTo>
                    <a:pt x="2899" y="97"/>
                  </a:lnTo>
                  <a:lnTo>
                    <a:pt x="2802" y="49"/>
                  </a:lnTo>
                  <a:lnTo>
                    <a:pt x="2704" y="24"/>
                  </a:lnTo>
                  <a:lnTo>
                    <a:pt x="2607" y="0"/>
                  </a:lnTo>
                  <a:lnTo>
                    <a:pt x="488" y="0"/>
                  </a:lnTo>
                  <a:lnTo>
                    <a:pt x="488" y="0"/>
                  </a:lnTo>
                  <a:lnTo>
                    <a:pt x="390" y="24"/>
                  </a:lnTo>
                  <a:lnTo>
                    <a:pt x="293" y="49"/>
                  </a:lnTo>
                  <a:lnTo>
                    <a:pt x="220" y="97"/>
                  </a:lnTo>
                  <a:lnTo>
                    <a:pt x="147" y="146"/>
                  </a:lnTo>
                  <a:lnTo>
                    <a:pt x="74" y="219"/>
                  </a:lnTo>
                  <a:lnTo>
                    <a:pt x="50" y="292"/>
                  </a:lnTo>
                  <a:lnTo>
                    <a:pt x="1" y="390"/>
                  </a:lnTo>
                  <a:lnTo>
                    <a:pt x="1" y="487"/>
                  </a:lnTo>
                  <a:lnTo>
                    <a:pt x="1" y="5309"/>
                  </a:lnTo>
                  <a:lnTo>
                    <a:pt x="3094" y="5309"/>
                  </a:lnTo>
                  <a:close/>
                </a:path>
              </a:pathLst>
            </a:custGeom>
            <a:noFill/>
            <a:ln w="9525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174" name="Google Shape;174;p24"/>
            <p:cNvSpPr/>
            <p:nvPr/>
          </p:nvSpPr>
          <p:spPr>
            <a:xfrm>
              <a:off x="4073000" y="3716600"/>
              <a:ext cx="77350" cy="278900"/>
            </a:xfrm>
            <a:custGeom>
              <a:avLst/>
              <a:gdLst/>
              <a:ahLst/>
              <a:cxnLst/>
              <a:rect l="l" t="t" r="r" b="b"/>
              <a:pathLst>
                <a:path w="3094" h="11156" fill="none" extrusionOk="0">
                  <a:moveTo>
                    <a:pt x="3094" y="11155"/>
                  </a:moveTo>
                  <a:lnTo>
                    <a:pt x="3094" y="488"/>
                  </a:lnTo>
                  <a:lnTo>
                    <a:pt x="3094" y="488"/>
                  </a:lnTo>
                  <a:lnTo>
                    <a:pt x="3094" y="391"/>
                  </a:lnTo>
                  <a:lnTo>
                    <a:pt x="3070" y="293"/>
                  </a:lnTo>
                  <a:lnTo>
                    <a:pt x="3021" y="220"/>
                  </a:lnTo>
                  <a:lnTo>
                    <a:pt x="2948" y="147"/>
                  </a:lnTo>
                  <a:lnTo>
                    <a:pt x="2899" y="98"/>
                  </a:lnTo>
                  <a:lnTo>
                    <a:pt x="2802" y="50"/>
                  </a:lnTo>
                  <a:lnTo>
                    <a:pt x="2704" y="25"/>
                  </a:lnTo>
                  <a:lnTo>
                    <a:pt x="2607" y="1"/>
                  </a:lnTo>
                  <a:lnTo>
                    <a:pt x="488" y="1"/>
                  </a:lnTo>
                  <a:lnTo>
                    <a:pt x="488" y="1"/>
                  </a:lnTo>
                  <a:lnTo>
                    <a:pt x="391" y="25"/>
                  </a:lnTo>
                  <a:lnTo>
                    <a:pt x="293" y="50"/>
                  </a:lnTo>
                  <a:lnTo>
                    <a:pt x="220" y="98"/>
                  </a:lnTo>
                  <a:lnTo>
                    <a:pt x="147" y="147"/>
                  </a:lnTo>
                  <a:lnTo>
                    <a:pt x="74" y="220"/>
                  </a:lnTo>
                  <a:lnTo>
                    <a:pt x="50" y="293"/>
                  </a:lnTo>
                  <a:lnTo>
                    <a:pt x="1" y="391"/>
                  </a:lnTo>
                  <a:lnTo>
                    <a:pt x="1" y="488"/>
                  </a:lnTo>
                  <a:lnTo>
                    <a:pt x="1" y="11155"/>
                  </a:lnTo>
                  <a:lnTo>
                    <a:pt x="3094" y="11155"/>
                  </a:lnTo>
                  <a:close/>
                </a:path>
              </a:pathLst>
            </a:custGeom>
            <a:noFill/>
            <a:ln w="9525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175" name="Google Shape;175;p24"/>
            <p:cNvSpPr/>
            <p:nvPr/>
          </p:nvSpPr>
          <p:spPr>
            <a:xfrm>
              <a:off x="4175900" y="3787250"/>
              <a:ext cx="77350" cy="208250"/>
            </a:xfrm>
            <a:custGeom>
              <a:avLst/>
              <a:gdLst/>
              <a:ahLst/>
              <a:cxnLst/>
              <a:rect l="l" t="t" r="r" b="b"/>
              <a:pathLst>
                <a:path w="3094" h="8330" fill="none" extrusionOk="0">
                  <a:moveTo>
                    <a:pt x="3094" y="8329"/>
                  </a:moveTo>
                  <a:lnTo>
                    <a:pt x="3094" y="487"/>
                  </a:lnTo>
                  <a:lnTo>
                    <a:pt x="3094" y="487"/>
                  </a:lnTo>
                  <a:lnTo>
                    <a:pt x="3094" y="390"/>
                  </a:lnTo>
                  <a:lnTo>
                    <a:pt x="3070" y="292"/>
                  </a:lnTo>
                  <a:lnTo>
                    <a:pt x="3021" y="219"/>
                  </a:lnTo>
                  <a:lnTo>
                    <a:pt x="2948" y="146"/>
                  </a:lnTo>
                  <a:lnTo>
                    <a:pt x="2899" y="97"/>
                  </a:lnTo>
                  <a:lnTo>
                    <a:pt x="2802" y="49"/>
                  </a:lnTo>
                  <a:lnTo>
                    <a:pt x="2704" y="24"/>
                  </a:lnTo>
                  <a:lnTo>
                    <a:pt x="2607" y="0"/>
                  </a:lnTo>
                  <a:lnTo>
                    <a:pt x="488" y="0"/>
                  </a:lnTo>
                  <a:lnTo>
                    <a:pt x="488" y="0"/>
                  </a:lnTo>
                  <a:lnTo>
                    <a:pt x="391" y="24"/>
                  </a:lnTo>
                  <a:lnTo>
                    <a:pt x="293" y="49"/>
                  </a:lnTo>
                  <a:lnTo>
                    <a:pt x="220" y="97"/>
                  </a:lnTo>
                  <a:lnTo>
                    <a:pt x="147" y="146"/>
                  </a:lnTo>
                  <a:lnTo>
                    <a:pt x="74" y="219"/>
                  </a:lnTo>
                  <a:lnTo>
                    <a:pt x="50" y="292"/>
                  </a:lnTo>
                  <a:lnTo>
                    <a:pt x="1" y="390"/>
                  </a:lnTo>
                  <a:lnTo>
                    <a:pt x="1" y="487"/>
                  </a:lnTo>
                  <a:lnTo>
                    <a:pt x="1" y="8329"/>
                  </a:lnTo>
                  <a:lnTo>
                    <a:pt x="3094" y="8329"/>
                  </a:lnTo>
                  <a:close/>
                </a:path>
              </a:pathLst>
            </a:custGeom>
            <a:noFill/>
            <a:ln w="9525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</p:grpSp>
      <p:sp>
        <p:nvSpPr>
          <p:cNvPr id="12" name="Google Shape;79;p15">
            <a:extLst>
              <a:ext uri="{FF2B5EF4-FFF2-40B4-BE49-F238E27FC236}">
                <a16:creationId xmlns:a16="http://schemas.microsoft.com/office/drawing/2014/main" id="{A800366F-31EB-3042-9E6F-09637AA15AB0}"/>
              </a:ext>
            </a:extLst>
          </p:cNvPr>
          <p:cNvSpPr txBox="1">
            <a:spLocks/>
          </p:cNvSpPr>
          <p:nvPr/>
        </p:nvSpPr>
        <p:spPr>
          <a:xfrm>
            <a:off x="1009105" y="1463613"/>
            <a:ext cx="7338060" cy="2448082"/>
          </a:xfrm>
          <a:prstGeom prst="rect">
            <a:avLst/>
          </a:prstGeom>
          <a:noFill/>
          <a:ln w="9525" cap="flat" cmpd="sng">
            <a:solidFill>
              <a:schemeClr val="tx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0" b="0" i="0" u="none" strike="noStrike" cap="none">
                <a:solidFill>
                  <a:srgbClr val="FFFFFF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0" b="0" i="0" u="none" strike="noStrike" cap="none">
                <a:solidFill>
                  <a:srgbClr val="FFFFFF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0" b="0" i="0" u="none" strike="noStrike" cap="none">
                <a:solidFill>
                  <a:srgbClr val="FFFFFF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0" b="0" i="0" u="none" strike="noStrike" cap="none">
                <a:solidFill>
                  <a:srgbClr val="FFFFFF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0" b="0" i="0" u="none" strike="noStrike" cap="none">
                <a:solidFill>
                  <a:srgbClr val="FFFFFF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0" b="0" i="0" u="none" strike="noStrike" cap="none">
                <a:solidFill>
                  <a:srgbClr val="FFFFFF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0" b="0" i="0" u="none" strike="noStrike" cap="none">
                <a:solidFill>
                  <a:srgbClr val="FFFFFF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0" b="0" i="0" u="none" strike="noStrike" cap="none">
                <a:solidFill>
                  <a:srgbClr val="FFFFFF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0" b="0" i="0" u="none" strike="noStrike" cap="none">
                <a:solidFill>
                  <a:srgbClr val="FFFFFF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endParaRPr lang="en" dirty="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C5362C3-EFC7-FB4D-9D71-DB8360AD9B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7870" y="227453"/>
            <a:ext cx="523240" cy="629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100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lt1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39335D93-B496-9B46-A14E-E4708CB8EE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7870" y="227453"/>
            <a:ext cx="523240" cy="629796"/>
          </a:xfrm>
          <a:prstGeom prst="rect">
            <a:avLst/>
          </a:prstGeom>
        </p:spPr>
      </p:pic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4F87A788-3346-744E-9A69-867E89695B5A}"/>
              </a:ext>
            </a:extLst>
          </p:cNvPr>
          <p:cNvGrpSpPr/>
          <p:nvPr/>
        </p:nvGrpSpPr>
        <p:grpSpPr>
          <a:xfrm>
            <a:off x="950561" y="1429246"/>
            <a:ext cx="7347186" cy="1316409"/>
            <a:chOff x="537838" y="2356610"/>
            <a:chExt cx="7347186" cy="1316409"/>
          </a:xfrm>
        </p:grpSpPr>
        <p:sp>
          <p:nvSpPr>
            <p:cNvPr id="16" name="Google Shape;57;p12">
              <a:extLst>
                <a:ext uri="{FF2B5EF4-FFF2-40B4-BE49-F238E27FC236}">
                  <a16:creationId xmlns:a16="http://schemas.microsoft.com/office/drawing/2014/main" id="{C0103C19-046B-A744-89C6-E6C68F75C590}"/>
                </a:ext>
              </a:extLst>
            </p:cNvPr>
            <p:cNvSpPr txBox="1">
              <a:spLocks/>
            </p:cNvSpPr>
            <p:nvPr/>
          </p:nvSpPr>
          <p:spPr>
            <a:xfrm>
              <a:off x="537838" y="2356610"/>
              <a:ext cx="7347186" cy="131640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04800" algn="l" rtl="0">
                <a:lnSpc>
                  <a:spcPct val="115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576574"/>
                </a:buClr>
                <a:buSzPts val="1200"/>
                <a:buFont typeface="Raleway"/>
                <a:buChar char="▫"/>
                <a:defRPr sz="1200" b="0" i="0" u="none" strike="noStrike" cap="none">
                  <a:solidFill>
                    <a:srgbClr val="576574"/>
                  </a:solidFill>
                  <a:latin typeface="Raleway"/>
                  <a:ea typeface="Raleway"/>
                  <a:cs typeface="Raleway"/>
                  <a:sym typeface="Raleway"/>
                </a:defRPr>
              </a:lvl1pPr>
              <a:lvl2pPr marL="914400" marR="0" lvl="1" indent="-3048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76574"/>
                </a:buClr>
                <a:buSzPts val="1200"/>
                <a:buFont typeface="Raleway"/>
                <a:buChar char="▫"/>
                <a:defRPr sz="1200" b="0" i="0" u="none" strike="noStrike" cap="none">
                  <a:solidFill>
                    <a:srgbClr val="576574"/>
                  </a:solidFill>
                  <a:latin typeface="Raleway"/>
                  <a:ea typeface="Raleway"/>
                  <a:cs typeface="Raleway"/>
                  <a:sym typeface="Raleway"/>
                </a:defRPr>
              </a:lvl2pPr>
              <a:lvl3pPr marL="1371600" marR="0" lvl="2" indent="-3048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76574"/>
                </a:buClr>
                <a:buSzPts val="1200"/>
                <a:buFont typeface="Raleway"/>
                <a:buChar char="▫"/>
                <a:defRPr sz="1200" b="0" i="0" u="none" strike="noStrike" cap="none">
                  <a:solidFill>
                    <a:srgbClr val="576574"/>
                  </a:solidFill>
                  <a:latin typeface="Raleway"/>
                  <a:ea typeface="Raleway"/>
                  <a:cs typeface="Raleway"/>
                  <a:sym typeface="Raleway"/>
                </a:defRPr>
              </a:lvl3pPr>
              <a:lvl4pPr marL="1828800" marR="0" lvl="3" indent="-3048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76574"/>
                </a:buClr>
                <a:buSzPts val="1200"/>
                <a:buFont typeface="Raleway"/>
                <a:buChar char="▫"/>
                <a:defRPr sz="1200" b="0" i="0" u="none" strike="noStrike" cap="none">
                  <a:solidFill>
                    <a:srgbClr val="576574"/>
                  </a:solidFill>
                  <a:latin typeface="Raleway"/>
                  <a:ea typeface="Raleway"/>
                  <a:cs typeface="Raleway"/>
                  <a:sym typeface="Raleway"/>
                </a:defRPr>
              </a:lvl4pPr>
              <a:lvl5pPr marL="2286000" marR="0" lvl="4" indent="-3048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76574"/>
                </a:buClr>
                <a:buSzPts val="1200"/>
                <a:buFont typeface="Raleway"/>
                <a:buChar char="▫"/>
                <a:defRPr sz="1200" b="0" i="0" u="none" strike="noStrike" cap="none">
                  <a:solidFill>
                    <a:srgbClr val="576574"/>
                  </a:solidFill>
                  <a:latin typeface="Raleway"/>
                  <a:ea typeface="Raleway"/>
                  <a:cs typeface="Raleway"/>
                  <a:sym typeface="Raleway"/>
                </a:defRPr>
              </a:lvl5pPr>
              <a:lvl6pPr marL="2743200" marR="0" lvl="5" indent="-3048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76574"/>
                </a:buClr>
                <a:buSzPts val="1200"/>
                <a:buFont typeface="Raleway"/>
                <a:buChar char="▫"/>
                <a:defRPr sz="1200" b="0" i="0" u="none" strike="noStrike" cap="none">
                  <a:solidFill>
                    <a:srgbClr val="576574"/>
                  </a:solidFill>
                  <a:latin typeface="Raleway"/>
                  <a:ea typeface="Raleway"/>
                  <a:cs typeface="Raleway"/>
                  <a:sym typeface="Raleway"/>
                </a:defRPr>
              </a:lvl6pPr>
              <a:lvl7pPr marL="3200400" marR="0" lvl="6" indent="-3048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76574"/>
                </a:buClr>
                <a:buSzPts val="1200"/>
                <a:buFont typeface="Raleway"/>
                <a:buChar char="▫"/>
                <a:defRPr sz="1200" b="0" i="0" u="none" strike="noStrike" cap="none">
                  <a:solidFill>
                    <a:srgbClr val="576574"/>
                  </a:solidFill>
                  <a:latin typeface="Raleway"/>
                  <a:ea typeface="Raleway"/>
                  <a:cs typeface="Raleway"/>
                  <a:sym typeface="Raleway"/>
                </a:defRPr>
              </a:lvl7pPr>
              <a:lvl8pPr marL="3657600" marR="0" lvl="7" indent="-3048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76574"/>
                </a:buClr>
                <a:buSzPts val="1200"/>
                <a:buFont typeface="Raleway"/>
                <a:buChar char="▫"/>
                <a:defRPr sz="1200" b="0" i="0" u="none" strike="noStrike" cap="none">
                  <a:solidFill>
                    <a:srgbClr val="576574"/>
                  </a:solidFill>
                  <a:latin typeface="Raleway"/>
                  <a:ea typeface="Raleway"/>
                  <a:cs typeface="Raleway"/>
                  <a:sym typeface="Raleway"/>
                </a:defRPr>
              </a:lvl8pPr>
              <a:lvl9pPr marL="4114800" marR="0" lvl="8" indent="-3048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76574"/>
                </a:buClr>
                <a:buSzPts val="1200"/>
                <a:buFont typeface="Raleway"/>
                <a:buChar char="▫"/>
                <a:defRPr sz="1200" b="0" i="0" u="none" strike="noStrike" cap="none">
                  <a:solidFill>
                    <a:srgbClr val="576574"/>
                  </a:solidFill>
                  <a:latin typeface="Raleway"/>
                  <a:ea typeface="Raleway"/>
                  <a:cs typeface="Raleway"/>
                  <a:sym typeface="Raleway"/>
                </a:defRPr>
              </a:lvl9pPr>
            </a:lstStyle>
            <a:p>
              <a:pPr marL="0" indent="0" algn="ctr">
                <a:buClr>
                  <a:schemeClr val="dk1"/>
                </a:buClr>
                <a:buSzPts val="1100"/>
                <a:buFont typeface="Raleway"/>
                <a:buNone/>
              </a:pPr>
              <a:r>
                <a:rPr lang="ru-RU" sz="1800" b="1" dirty="0">
                  <a:cs typeface="Arial"/>
                  <a:sym typeface="Arial"/>
                </a:rPr>
                <a:t>125</a:t>
              </a:r>
              <a:r>
                <a:rPr lang="ru-RU" sz="1800" dirty="0">
                  <a:cs typeface="Arial"/>
                  <a:sym typeface="Arial"/>
                </a:rPr>
                <a:t>             семей воспользовались социальной выплатой полным составом семьи, заключив </a:t>
              </a:r>
              <a:r>
                <a:rPr lang="ru-RU" sz="1800" b="1" dirty="0">
                  <a:cs typeface="Arial"/>
                  <a:sym typeface="Arial"/>
                </a:rPr>
                <a:t>180</a:t>
              </a:r>
              <a:r>
                <a:rPr lang="ru-RU" sz="1800" dirty="0">
                  <a:cs typeface="Arial"/>
                  <a:sym typeface="Arial"/>
                </a:rPr>
                <a:t>           договоров купли-продажи жилых помещений.    </a:t>
              </a:r>
              <a:endParaRPr lang="ru-RU" sz="1800" dirty="0"/>
            </a:p>
          </p:txBody>
        </p:sp>
        <p:grpSp>
          <p:nvGrpSpPr>
            <p:cNvPr id="18" name="Группа 17">
              <a:extLst>
                <a:ext uri="{FF2B5EF4-FFF2-40B4-BE49-F238E27FC236}">
                  <a16:creationId xmlns:a16="http://schemas.microsoft.com/office/drawing/2014/main" id="{76135B25-6BB5-D448-A4BB-F7600983C7BE}"/>
                </a:ext>
              </a:extLst>
            </p:cNvPr>
            <p:cNvGrpSpPr/>
            <p:nvPr/>
          </p:nvGrpSpPr>
          <p:grpSpPr>
            <a:xfrm>
              <a:off x="1236184" y="2390799"/>
              <a:ext cx="456935" cy="434338"/>
              <a:chOff x="6463666" y="2358336"/>
              <a:chExt cx="456935" cy="434338"/>
            </a:xfrm>
          </p:grpSpPr>
          <p:grpSp>
            <p:nvGrpSpPr>
              <p:cNvPr id="19" name="Google Shape;423;p36">
                <a:extLst>
                  <a:ext uri="{FF2B5EF4-FFF2-40B4-BE49-F238E27FC236}">
                    <a16:creationId xmlns:a16="http://schemas.microsoft.com/office/drawing/2014/main" id="{FC99A93F-6E14-0F42-936A-31894B7FAB57}"/>
                  </a:ext>
                </a:extLst>
              </p:cNvPr>
              <p:cNvGrpSpPr/>
              <p:nvPr/>
            </p:nvGrpSpPr>
            <p:grpSpPr>
              <a:xfrm>
                <a:off x="6463666" y="2358336"/>
                <a:ext cx="170937" cy="426827"/>
                <a:chOff x="3384375" y="2267500"/>
                <a:chExt cx="203375" cy="507825"/>
              </a:xfrm>
            </p:grpSpPr>
            <p:sp>
              <p:nvSpPr>
                <p:cNvPr id="26" name="Google Shape;424;p36">
                  <a:extLst>
                    <a:ext uri="{FF2B5EF4-FFF2-40B4-BE49-F238E27FC236}">
                      <a16:creationId xmlns:a16="http://schemas.microsoft.com/office/drawing/2014/main" id="{B8CAA755-8BEA-814E-B984-8106E7369CBD}"/>
                    </a:ext>
                  </a:extLst>
                </p:cNvPr>
                <p:cNvSpPr/>
                <p:nvPr/>
              </p:nvSpPr>
              <p:spPr>
                <a:xfrm>
                  <a:off x="3384375" y="2373425"/>
                  <a:ext cx="203375" cy="40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35" h="16076" fill="none" extrusionOk="0">
                      <a:moveTo>
                        <a:pt x="4896" y="1"/>
                      </a:moveTo>
                      <a:lnTo>
                        <a:pt x="4896" y="1"/>
                      </a:lnTo>
                      <a:lnTo>
                        <a:pt x="4701" y="74"/>
                      </a:lnTo>
                      <a:lnTo>
                        <a:pt x="4506" y="147"/>
                      </a:lnTo>
                      <a:lnTo>
                        <a:pt x="4287" y="196"/>
                      </a:lnTo>
                      <a:lnTo>
                        <a:pt x="4068" y="196"/>
                      </a:lnTo>
                      <a:lnTo>
                        <a:pt x="4068" y="196"/>
                      </a:lnTo>
                      <a:lnTo>
                        <a:pt x="3848" y="196"/>
                      </a:lnTo>
                      <a:lnTo>
                        <a:pt x="3654" y="147"/>
                      </a:lnTo>
                      <a:lnTo>
                        <a:pt x="3434" y="98"/>
                      </a:lnTo>
                      <a:lnTo>
                        <a:pt x="3240" y="1"/>
                      </a:lnTo>
                      <a:lnTo>
                        <a:pt x="3240" y="1"/>
                      </a:lnTo>
                      <a:lnTo>
                        <a:pt x="2996" y="50"/>
                      </a:lnTo>
                      <a:lnTo>
                        <a:pt x="2777" y="98"/>
                      </a:lnTo>
                      <a:lnTo>
                        <a:pt x="2558" y="171"/>
                      </a:lnTo>
                      <a:lnTo>
                        <a:pt x="2363" y="269"/>
                      </a:lnTo>
                      <a:lnTo>
                        <a:pt x="2168" y="366"/>
                      </a:lnTo>
                      <a:lnTo>
                        <a:pt x="1973" y="464"/>
                      </a:lnTo>
                      <a:lnTo>
                        <a:pt x="1803" y="585"/>
                      </a:lnTo>
                      <a:lnTo>
                        <a:pt x="1632" y="731"/>
                      </a:lnTo>
                      <a:lnTo>
                        <a:pt x="1486" y="878"/>
                      </a:lnTo>
                      <a:lnTo>
                        <a:pt x="1340" y="1024"/>
                      </a:lnTo>
                      <a:lnTo>
                        <a:pt x="1072" y="1365"/>
                      </a:lnTo>
                      <a:lnTo>
                        <a:pt x="853" y="1779"/>
                      </a:lnTo>
                      <a:lnTo>
                        <a:pt x="658" y="2193"/>
                      </a:lnTo>
                      <a:lnTo>
                        <a:pt x="488" y="2680"/>
                      </a:lnTo>
                      <a:lnTo>
                        <a:pt x="341" y="3167"/>
                      </a:lnTo>
                      <a:lnTo>
                        <a:pt x="244" y="3727"/>
                      </a:lnTo>
                      <a:lnTo>
                        <a:pt x="147" y="4287"/>
                      </a:lnTo>
                      <a:lnTo>
                        <a:pt x="73" y="4896"/>
                      </a:lnTo>
                      <a:lnTo>
                        <a:pt x="49" y="5529"/>
                      </a:lnTo>
                      <a:lnTo>
                        <a:pt x="25" y="6187"/>
                      </a:lnTo>
                      <a:lnTo>
                        <a:pt x="0" y="6869"/>
                      </a:lnTo>
                      <a:lnTo>
                        <a:pt x="0" y="6869"/>
                      </a:lnTo>
                      <a:lnTo>
                        <a:pt x="25" y="7015"/>
                      </a:lnTo>
                      <a:lnTo>
                        <a:pt x="49" y="7161"/>
                      </a:lnTo>
                      <a:lnTo>
                        <a:pt x="98" y="7307"/>
                      </a:lnTo>
                      <a:lnTo>
                        <a:pt x="171" y="7405"/>
                      </a:lnTo>
                      <a:lnTo>
                        <a:pt x="268" y="7502"/>
                      </a:lnTo>
                      <a:lnTo>
                        <a:pt x="390" y="7575"/>
                      </a:lnTo>
                      <a:lnTo>
                        <a:pt x="512" y="7624"/>
                      </a:lnTo>
                      <a:lnTo>
                        <a:pt x="658" y="7648"/>
                      </a:lnTo>
                      <a:lnTo>
                        <a:pt x="658" y="7648"/>
                      </a:lnTo>
                      <a:lnTo>
                        <a:pt x="804" y="7624"/>
                      </a:lnTo>
                      <a:lnTo>
                        <a:pt x="926" y="7575"/>
                      </a:lnTo>
                      <a:lnTo>
                        <a:pt x="1048" y="7502"/>
                      </a:lnTo>
                      <a:lnTo>
                        <a:pt x="1145" y="7405"/>
                      </a:lnTo>
                      <a:lnTo>
                        <a:pt x="1218" y="7307"/>
                      </a:lnTo>
                      <a:lnTo>
                        <a:pt x="1267" y="7161"/>
                      </a:lnTo>
                      <a:lnTo>
                        <a:pt x="1291" y="7015"/>
                      </a:lnTo>
                      <a:lnTo>
                        <a:pt x="1316" y="6869"/>
                      </a:lnTo>
                      <a:lnTo>
                        <a:pt x="1316" y="6869"/>
                      </a:lnTo>
                      <a:lnTo>
                        <a:pt x="1340" y="6260"/>
                      </a:lnTo>
                      <a:lnTo>
                        <a:pt x="1413" y="5554"/>
                      </a:lnTo>
                      <a:lnTo>
                        <a:pt x="1510" y="4847"/>
                      </a:lnTo>
                      <a:lnTo>
                        <a:pt x="1632" y="4141"/>
                      </a:lnTo>
                      <a:lnTo>
                        <a:pt x="1754" y="3532"/>
                      </a:lnTo>
                      <a:lnTo>
                        <a:pt x="1876" y="3021"/>
                      </a:lnTo>
                      <a:lnTo>
                        <a:pt x="1998" y="2680"/>
                      </a:lnTo>
                      <a:lnTo>
                        <a:pt x="2046" y="2607"/>
                      </a:lnTo>
                      <a:lnTo>
                        <a:pt x="2095" y="2582"/>
                      </a:lnTo>
                      <a:lnTo>
                        <a:pt x="2095" y="2582"/>
                      </a:lnTo>
                      <a:lnTo>
                        <a:pt x="2095" y="2631"/>
                      </a:lnTo>
                      <a:lnTo>
                        <a:pt x="2119" y="2729"/>
                      </a:lnTo>
                      <a:lnTo>
                        <a:pt x="2119" y="3143"/>
                      </a:lnTo>
                      <a:lnTo>
                        <a:pt x="2071" y="4555"/>
                      </a:lnTo>
                      <a:lnTo>
                        <a:pt x="1949" y="6577"/>
                      </a:lnTo>
                      <a:lnTo>
                        <a:pt x="1827" y="8842"/>
                      </a:lnTo>
                      <a:lnTo>
                        <a:pt x="1535" y="13128"/>
                      </a:lnTo>
                      <a:lnTo>
                        <a:pt x="1389" y="15077"/>
                      </a:lnTo>
                      <a:lnTo>
                        <a:pt x="1389" y="15077"/>
                      </a:lnTo>
                      <a:lnTo>
                        <a:pt x="1389" y="15247"/>
                      </a:lnTo>
                      <a:lnTo>
                        <a:pt x="1413" y="15418"/>
                      </a:lnTo>
                      <a:lnTo>
                        <a:pt x="1462" y="15564"/>
                      </a:lnTo>
                      <a:lnTo>
                        <a:pt x="1559" y="15710"/>
                      </a:lnTo>
                      <a:lnTo>
                        <a:pt x="1657" y="15856"/>
                      </a:lnTo>
                      <a:lnTo>
                        <a:pt x="1778" y="15953"/>
                      </a:lnTo>
                      <a:lnTo>
                        <a:pt x="1924" y="16026"/>
                      </a:lnTo>
                      <a:lnTo>
                        <a:pt x="2095" y="16075"/>
                      </a:lnTo>
                      <a:lnTo>
                        <a:pt x="2095" y="16075"/>
                      </a:lnTo>
                      <a:lnTo>
                        <a:pt x="2217" y="16075"/>
                      </a:lnTo>
                      <a:lnTo>
                        <a:pt x="2217" y="16075"/>
                      </a:lnTo>
                      <a:lnTo>
                        <a:pt x="2387" y="16075"/>
                      </a:lnTo>
                      <a:lnTo>
                        <a:pt x="2509" y="16026"/>
                      </a:lnTo>
                      <a:lnTo>
                        <a:pt x="2655" y="15953"/>
                      </a:lnTo>
                      <a:lnTo>
                        <a:pt x="2777" y="15880"/>
                      </a:lnTo>
                      <a:lnTo>
                        <a:pt x="2874" y="15758"/>
                      </a:lnTo>
                      <a:lnTo>
                        <a:pt x="2947" y="15637"/>
                      </a:lnTo>
                      <a:lnTo>
                        <a:pt x="3020" y="15491"/>
                      </a:lnTo>
                      <a:lnTo>
                        <a:pt x="3045" y="15344"/>
                      </a:lnTo>
                      <a:lnTo>
                        <a:pt x="3702" y="8525"/>
                      </a:lnTo>
                      <a:lnTo>
                        <a:pt x="3702" y="8525"/>
                      </a:lnTo>
                      <a:lnTo>
                        <a:pt x="3727" y="8452"/>
                      </a:lnTo>
                      <a:lnTo>
                        <a:pt x="3775" y="8330"/>
                      </a:lnTo>
                      <a:lnTo>
                        <a:pt x="3824" y="8282"/>
                      </a:lnTo>
                      <a:lnTo>
                        <a:pt x="3873" y="8208"/>
                      </a:lnTo>
                      <a:lnTo>
                        <a:pt x="3970" y="8184"/>
                      </a:lnTo>
                      <a:lnTo>
                        <a:pt x="4068" y="8160"/>
                      </a:lnTo>
                      <a:lnTo>
                        <a:pt x="4068" y="8160"/>
                      </a:lnTo>
                      <a:lnTo>
                        <a:pt x="4165" y="8184"/>
                      </a:lnTo>
                      <a:lnTo>
                        <a:pt x="4263" y="8208"/>
                      </a:lnTo>
                      <a:lnTo>
                        <a:pt x="4311" y="8282"/>
                      </a:lnTo>
                      <a:lnTo>
                        <a:pt x="4360" y="8330"/>
                      </a:lnTo>
                      <a:lnTo>
                        <a:pt x="4409" y="8452"/>
                      </a:lnTo>
                      <a:lnTo>
                        <a:pt x="4433" y="8525"/>
                      </a:lnTo>
                      <a:lnTo>
                        <a:pt x="5091" y="15344"/>
                      </a:lnTo>
                      <a:lnTo>
                        <a:pt x="5091" y="15344"/>
                      </a:lnTo>
                      <a:lnTo>
                        <a:pt x="5115" y="15491"/>
                      </a:lnTo>
                      <a:lnTo>
                        <a:pt x="5188" y="15637"/>
                      </a:lnTo>
                      <a:lnTo>
                        <a:pt x="5261" y="15758"/>
                      </a:lnTo>
                      <a:lnTo>
                        <a:pt x="5358" y="15880"/>
                      </a:lnTo>
                      <a:lnTo>
                        <a:pt x="5480" y="15953"/>
                      </a:lnTo>
                      <a:lnTo>
                        <a:pt x="5626" y="16026"/>
                      </a:lnTo>
                      <a:lnTo>
                        <a:pt x="5748" y="16075"/>
                      </a:lnTo>
                      <a:lnTo>
                        <a:pt x="5919" y="16075"/>
                      </a:lnTo>
                      <a:lnTo>
                        <a:pt x="5919" y="16075"/>
                      </a:lnTo>
                      <a:lnTo>
                        <a:pt x="6040" y="16075"/>
                      </a:lnTo>
                      <a:lnTo>
                        <a:pt x="6040" y="16075"/>
                      </a:lnTo>
                      <a:lnTo>
                        <a:pt x="6211" y="16026"/>
                      </a:lnTo>
                      <a:lnTo>
                        <a:pt x="6357" y="15953"/>
                      </a:lnTo>
                      <a:lnTo>
                        <a:pt x="6479" y="15856"/>
                      </a:lnTo>
                      <a:lnTo>
                        <a:pt x="6576" y="15710"/>
                      </a:lnTo>
                      <a:lnTo>
                        <a:pt x="6674" y="15564"/>
                      </a:lnTo>
                      <a:lnTo>
                        <a:pt x="6722" y="15418"/>
                      </a:lnTo>
                      <a:lnTo>
                        <a:pt x="6747" y="15247"/>
                      </a:lnTo>
                      <a:lnTo>
                        <a:pt x="6747" y="15077"/>
                      </a:lnTo>
                      <a:lnTo>
                        <a:pt x="6747" y="15077"/>
                      </a:lnTo>
                      <a:lnTo>
                        <a:pt x="6601" y="13128"/>
                      </a:lnTo>
                      <a:lnTo>
                        <a:pt x="6333" y="8890"/>
                      </a:lnTo>
                      <a:lnTo>
                        <a:pt x="6187" y="6601"/>
                      </a:lnTo>
                      <a:lnTo>
                        <a:pt x="6089" y="4604"/>
                      </a:lnTo>
                      <a:lnTo>
                        <a:pt x="6040" y="3167"/>
                      </a:lnTo>
                      <a:lnTo>
                        <a:pt x="6040" y="2753"/>
                      </a:lnTo>
                      <a:lnTo>
                        <a:pt x="6040" y="2582"/>
                      </a:lnTo>
                      <a:lnTo>
                        <a:pt x="6040" y="2582"/>
                      </a:lnTo>
                      <a:lnTo>
                        <a:pt x="6065" y="2582"/>
                      </a:lnTo>
                      <a:lnTo>
                        <a:pt x="6089" y="2582"/>
                      </a:lnTo>
                      <a:lnTo>
                        <a:pt x="6138" y="2680"/>
                      </a:lnTo>
                      <a:lnTo>
                        <a:pt x="6235" y="2996"/>
                      </a:lnTo>
                      <a:lnTo>
                        <a:pt x="6381" y="3484"/>
                      </a:lnTo>
                      <a:lnTo>
                        <a:pt x="6503" y="4117"/>
                      </a:lnTo>
                      <a:lnTo>
                        <a:pt x="6625" y="4823"/>
                      </a:lnTo>
                      <a:lnTo>
                        <a:pt x="6722" y="5554"/>
                      </a:lnTo>
                      <a:lnTo>
                        <a:pt x="6795" y="6260"/>
                      </a:lnTo>
                      <a:lnTo>
                        <a:pt x="6820" y="6869"/>
                      </a:lnTo>
                      <a:lnTo>
                        <a:pt x="6820" y="6869"/>
                      </a:lnTo>
                      <a:lnTo>
                        <a:pt x="6844" y="7015"/>
                      </a:lnTo>
                      <a:lnTo>
                        <a:pt x="6869" y="7161"/>
                      </a:lnTo>
                      <a:lnTo>
                        <a:pt x="6917" y="7307"/>
                      </a:lnTo>
                      <a:lnTo>
                        <a:pt x="6990" y="7405"/>
                      </a:lnTo>
                      <a:lnTo>
                        <a:pt x="7088" y="7502"/>
                      </a:lnTo>
                      <a:lnTo>
                        <a:pt x="7209" y="7575"/>
                      </a:lnTo>
                      <a:lnTo>
                        <a:pt x="7331" y="7624"/>
                      </a:lnTo>
                      <a:lnTo>
                        <a:pt x="7477" y="7648"/>
                      </a:lnTo>
                      <a:lnTo>
                        <a:pt x="7477" y="7648"/>
                      </a:lnTo>
                      <a:lnTo>
                        <a:pt x="7624" y="7624"/>
                      </a:lnTo>
                      <a:lnTo>
                        <a:pt x="7745" y="7575"/>
                      </a:lnTo>
                      <a:lnTo>
                        <a:pt x="7867" y="7502"/>
                      </a:lnTo>
                      <a:lnTo>
                        <a:pt x="7964" y="7405"/>
                      </a:lnTo>
                      <a:lnTo>
                        <a:pt x="8038" y="7307"/>
                      </a:lnTo>
                      <a:lnTo>
                        <a:pt x="8086" y="7161"/>
                      </a:lnTo>
                      <a:lnTo>
                        <a:pt x="8111" y="7015"/>
                      </a:lnTo>
                      <a:lnTo>
                        <a:pt x="8135" y="6869"/>
                      </a:lnTo>
                      <a:lnTo>
                        <a:pt x="8135" y="6869"/>
                      </a:lnTo>
                      <a:lnTo>
                        <a:pt x="8111" y="5505"/>
                      </a:lnTo>
                      <a:lnTo>
                        <a:pt x="8086" y="4872"/>
                      </a:lnTo>
                      <a:lnTo>
                        <a:pt x="8038" y="4287"/>
                      </a:lnTo>
                      <a:lnTo>
                        <a:pt x="7964" y="3703"/>
                      </a:lnTo>
                      <a:lnTo>
                        <a:pt x="7867" y="3167"/>
                      </a:lnTo>
                      <a:lnTo>
                        <a:pt x="7745" y="2656"/>
                      </a:lnTo>
                      <a:lnTo>
                        <a:pt x="7599" y="2168"/>
                      </a:lnTo>
                      <a:lnTo>
                        <a:pt x="7404" y="1754"/>
                      </a:lnTo>
                      <a:lnTo>
                        <a:pt x="7185" y="1365"/>
                      </a:lnTo>
                      <a:lnTo>
                        <a:pt x="7063" y="1170"/>
                      </a:lnTo>
                      <a:lnTo>
                        <a:pt x="6917" y="999"/>
                      </a:lnTo>
                      <a:lnTo>
                        <a:pt x="6771" y="853"/>
                      </a:lnTo>
                      <a:lnTo>
                        <a:pt x="6625" y="707"/>
                      </a:lnTo>
                      <a:lnTo>
                        <a:pt x="6454" y="561"/>
                      </a:lnTo>
                      <a:lnTo>
                        <a:pt x="6260" y="439"/>
                      </a:lnTo>
                      <a:lnTo>
                        <a:pt x="6065" y="342"/>
                      </a:lnTo>
                      <a:lnTo>
                        <a:pt x="5870" y="244"/>
                      </a:lnTo>
                      <a:lnTo>
                        <a:pt x="5651" y="171"/>
                      </a:lnTo>
                      <a:lnTo>
                        <a:pt x="5407" y="98"/>
                      </a:lnTo>
                      <a:lnTo>
                        <a:pt x="5164" y="50"/>
                      </a:lnTo>
                      <a:lnTo>
                        <a:pt x="4896" y="1"/>
                      </a:lnTo>
                      <a:lnTo>
                        <a:pt x="4896" y="1"/>
                      </a:lnTo>
                      <a:close/>
                    </a:path>
                  </a:pathLst>
                </a:custGeom>
                <a:noFill/>
                <a:ln w="12175" cap="rnd" cmpd="sng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" name="Google Shape;425;p36">
                  <a:extLst>
                    <a:ext uri="{FF2B5EF4-FFF2-40B4-BE49-F238E27FC236}">
                      <a16:creationId xmlns:a16="http://schemas.microsoft.com/office/drawing/2014/main" id="{3551AEA7-9770-5749-BFC5-C1384F1E8EB1}"/>
                    </a:ext>
                  </a:extLst>
                </p:cNvPr>
                <p:cNvSpPr/>
                <p:nvPr/>
              </p:nvSpPr>
              <p:spPr>
                <a:xfrm>
                  <a:off x="3443425" y="2267500"/>
                  <a:ext cx="85275" cy="9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11" h="3751" fill="none" extrusionOk="0">
                      <a:moveTo>
                        <a:pt x="1" y="1705"/>
                      </a:moveTo>
                      <a:lnTo>
                        <a:pt x="1" y="1705"/>
                      </a:lnTo>
                      <a:lnTo>
                        <a:pt x="1" y="1510"/>
                      </a:lnTo>
                      <a:lnTo>
                        <a:pt x="25" y="1315"/>
                      </a:lnTo>
                      <a:lnTo>
                        <a:pt x="74" y="1145"/>
                      </a:lnTo>
                      <a:lnTo>
                        <a:pt x="123" y="999"/>
                      </a:lnTo>
                      <a:lnTo>
                        <a:pt x="196" y="852"/>
                      </a:lnTo>
                      <a:lnTo>
                        <a:pt x="293" y="706"/>
                      </a:lnTo>
                      <a:lnTo>
                        <a:pt x="391" y="585"/>
                      </a:lnTo>
                      <a:lnTo>
                        <a:pt x="488" y="463"/>
                      </a:lnTo>
                      <a:lnTo>
                        <a:pt x="610" y="341"/>
                      </a:lnTo>
                      <a:lnTo>
                        <a:pt x="756" y="268"/>
                      </a:lnTo>
                      <a:lnTo>
                        <a:pt x="902" y="171"/>
                      </a:lnTo>
                      <a:lnTo>
                        <a:pt x="1048" y="122"/>
                      </a:lnTo>
                      <a:lnTo>
                        <a:pt x="1194" y="49"/>
                      </a:lnTo>
                      <a:lnTo>
                        <a:pt x="1365" y="24"/>
                      </a:lnTo>
                      <a:lnTo>
                        <a:pt x="1535" y="0"/>
                      </a:lnTo>
                      <a:lnTo>
                        <a:pt x="1706" y="0"/>
                      </a:lnTo>
                      <a:lnTo>
                        <a:pt x="1706" y="0"/>
                      </a:lnTo>
                      <a:lnTo>
                        <a:pt x="1876" y="0"/>
                      </a:lnTo>
                      <a:lnTo>
                        <a:pt x="2047" y="24"/>
                      </a:lnTo>
                      <a:lnTo>
                        <a:pt x="2217" y="49"/>
                      </a:lnTo>
                      <a:lnTo>
                        <a:pt x="2363" y="122"/>
                      </a:lnTo>
                      <a:lnTo>
                        <a:pt x="2509" y="171"/>
                      </a:lnTo>
                      <a:lnTo>
                        <a:pt x="2656" y="268"/>
                      </a:lnTo>
                      <a:lnTo>
                        <a:pt x="2802" y="341"/>
                      </a:lnTo>
                      <a:lnTo>
                        <a:pt x="2923" y="463"/>
                      </a:lnTo>
                      <a:lnTo>
                        <a:pt x="3021" y="585"/>
                      </a:lnTo>
                      <a:lnTo>
                        <a:pt x="3118" y="706"/>
                      </a:lnTo>
                      <a:lnTo>
                        <a:pt x="3216" y="852"/>
                      </a:lnTo>
                      <a:lnTo>
                        <a:pt x="3289" y="999"/>
                      </a:lnTo>
                      <a:lnTo>
                        <a:pt x="3337" y="1145"/>
                      </a:lnTo>
                      <a:lnTo>
                        <a:pt x="3386" y="1315"/>
                      </a:lnTo>
                      <a:lnTo>
                        <a:pt x="3411" y="1510"/>
                      </a:lnTo>
                      <a:lnTo>
                        <a:pt x="3411" y="1705"/>
                      </a:lnTo>
                      <a:lnTo>
                        <a:pt x="3411" y="1705"/>
                      </a:lnTo>
                      <a:lnTo>
                        <a:pt x="3411" y="1900"/>
                      </a:lnTo>
                      <a:lnTo>
                        <a:pt x="3386" y="2095"/>
                      </a:lnTo>
                      <a:lnTo>
                        <a:pt x="3337" y="2265"/>
                      </a:lnTo>
                      <a:lnTo>
                        <a:pt x="3289" y="2460"/>
                      </a:lnTo>
                      <a:lnTo>
                        <a:pt x="3216" y="2630"/>
                      </a:lnTo>
                      <a:lnTo>
                        <a:pt x="3118" y="2801"/>
                      </a:lnTo>
                      <a:lnTo>
                        <a:pt x="3021" y="2971"/>
                      </a:lnTo>
                      <a:lnTo>
                        <a:pt x="2923" y="3117"/>
                      </a:lnTo>
                      <a:lnTo>
                        <a:pt x="2802" y="3264"/>
                      </a:lnTo>
                      <a:lnTo>
                        <a:pt x="2656" y="3385"/>
                      </a:lnTo>
                      <a:lnTo>
                        <a:pt x="2509" y="3483"/>
                      </a:lnTo>
                      <a:lnTo>
                        <a:pt x="2363" y="3580"/>
                      </a:lnTo>
                      <a:lnTo>
                        <a:pt x="2217" y="3653"/>
                      </a:lnTo>
                      <a:lnTo>
                        <a:pt x="2047" y="3702"/>
                      </a:lnTo>
                      <a:lnTo>
                        <a:pt x="1876" y="3751"/>
                      </a:lnTo>
                      <a:lnTo>
                        <a:pt x="1706" y="3751"/>
                      </a:lnTo>
                      <a:lnTo>
                        <a:pt x="1706" y="3751"/>
                      </a:lnTo>
                      <a:lnTo>
                        <a:pt x="1535" y="3751"/>
                      </a:lnTo>
                      <a:lnTo>
                        <a:pt x="1365" y="3702"/>
                      </a:lnTo>
                      <a:lnTo>
                        <a:pt x="1194" y="3653"/>
                      </a:lnTo>
                      <a:lnTo>
                        <a:pt x="1048" y="3580"/>
                      </a:lnTo>
                      <a:lnTo>
                        <a:pt x="902" y="3483"/>
                      </a:lnTo>
                      <a:lnTo>
                        <a:pt x="756" y="3385"/>
                      </a:lnTo>
                      <a:lnTo>
                        <a:pt x="610" y="3264"/>
                      </a:lnTo>
                      <a:lnTo>
                        <a:pt x="488" y="3117"/>
                      </a:lnTo>
                      <a:lnTo>
                        <a:pt x="391" y="2971"/>
                      </a:lnTo>
                      <a:lnTo>
                        <a:pt x="293" y="2801"/>
                      </a:lnTo>
                      <a:lnTo>
                        <a:pt x="196" y="2630"/>
                      </a:lnTo>
                      <a:lnTo>
                        <a:pt x="123" y="2460"/>
                      </a:lnTo>
                      <a:lnTo>
                        <a:pt x="74" y="2265"/>
                      </a:lnTo>
                      <a:lnTo>
                        <a:pt x="25" y="2095"/>
                      </a:lnTo>
                      <a:lnTo>
                        <a:pt x="1" y="1900"/>
                      </a:lnTo>
                      <a:lnTo>
                        <a:pt x="1" y="1705"/>
                      </a:lnTo>
                      <a:lnTo>
                        <a:pt x="1" y="1705"/>
                      </a:lnTo>
                      <a:close/>
                    </a:path>
                  </a:pathLst>
                </a:custGeom>
                <a:noFill/>
                <a:ln w="12175" cap="rnd" cmpd="sng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0" name="Google Shape;429;p36">
                <a:extLst>
                  <a:ext uri="{FF2B5EF4-FFF2-40B4-BE49-F238E27FC236}">
                    <a16:creationId xmlns:a16="http://schemas.microsoft.com/office/drawing/2014/main" id="{9E35F422-6012-4E4D-B0E5-BA4AED8EBCF0}"/>
                  </a:ext>
                </a:extLst>
              </p:cNvPr>
              <p:cNvGrpSpPr/>
              <p:nvPr/>
            </p:nvGrpSpPr>
            <p:grpSpPr>
              <a:xfrm>
                <a:off x="6775258" y="2369944"/>
                <a:ext cx="145343" cy="422730"/>
                <a:chOff x="4071800" y="2269924"/>
                <a:chExt cx="172925" cy="502951"/>
              </a:xfrm>
            </p:grpSpPr>
            <p:sp>
              <p:nvSpPr>
                <p:cNvPr id="24" name="Google Shape;430;p36">
                  <a:extLst>
                    <a:ext uri="{FF2B5EF4-FFF2-40B4-BE49-F238E27FC236}">
                      <a16:creationId xmlns:a16="http://schemas.microsoft.com/office/drawing/2014/main" id="{2C2397E2-792F-314E-9D47-76E11CC0E450}"/>
                    </a:ext>
                  </a:extLst>
                </p:cNvPr>
                <p:cNvSpPr/>
                <p:nvPr/>
              </p:nvSpPr>
              <p:spPr>
                <a:xfrm>
                  <a:off x="4118075" y="2269924"/>
                  <a:ext cx="8037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15" h="3654" fill="none" extrusionOk="0">
                      <a:moveTo>
                        <a:pt x="0" y="1657"/>
                      </a:moveTo>
                      <a:lnTo>
                        <a:pt x="0" y="1657"/>
                      </a:lnTo>
                      <a:lnTo>
                        <a:pt x="0" y="1462"/>
                      </a:lnTo>
                      <a:lnTo>
                        <a:pt x="24" y="1291"/>
                      </a:lnTo>
                      <a:lnTo>
                        <a:pt x="73" y="1121"/>
                      </a:lnTo>
                      <a:lnTo>
                        <a:pt x="122" y="975"/>
                      </a:lnTo>
                      <a:lnTo>
                        <a:pt x="195" y="829"/>
                      </a:lnTo>
                      <a:lnTo>
                        <a:pt x="268" y="682"/>
                      </a:lnTo>
                      <a:lnTo>
                        <a:pt x="365" y="561"/>
                      </a:lnTo>
                      <a:lnTo>
                        <a:pt x="463" y="439"/>
                      </a:lnTo>
                      <a:lnTo>
                        <a:pt x="585" y="341"/>
                      </a:lnTo>
                      <a:lnTo>
                        <a:pt x="706" y="244"/>
                      </a:lnTo>
                      <a:lnTo>
                        <a:pt x="853" y="171"/>
                      </a:lnTo>
                      <a:lnTo>
                        <a:pt x="974" y="122"/>
                      </a:lnTo>
                      <a:lnTo>
                        <a:pt x="1120" y="74"/>
                      </a:lnTo>
                      <a:lnTo>
                        <a:pt x="1291" y="25"/>
                      </a:lnTo>
                      <a:lnTo>
                        <a:pt x="1437" y="0"/>
                      </a:lnTo>
                      <a:lnTo>
                        <a:pt x="1608" y="0"/>
                      </a:lnTo>
                      <a:lnTo>
                        <a:pt x="1608" y="0"/>
                      </a:lnTo>
                      <a:lnTo>
                        <a:pt x="1778" y="0"/>
                      </a:lnTo>
                      <a:lnTo>
                        <a:pt x="1924" y="25"/>
                      </a:lnTo>
                      <a:lnTo>
                        <a:pt x="2095" y="74"/>
                      </a:lnTo>
                      <a:lnTo>
                        <a:pt x="2241" y="122"/>
                      </a:lnTo>
                      <a:lnTo>
                        <a:pt x="2363" y="171"/>
                      </a:lnTo>
                      <a:lnTo>
                        <a:pt x="2509" y="244"/>
                      </a:lnTo>
                      <a:lnTo>
                        <a:pt x="2630" y="341"/>
                      </a:lnTo>
                      <a:lnTo>
                        <a:pt x="2752" y="439"/>
                      </a:lnTo>
                      <a:lnTo>
                        <a:pt x="2850" y="561"/>
                      </a:lnTo>
                      <a:lnTo>
                        <a:pt x="2947" y="682"/>
                      </a:lnTo>
                      <a:lnTo>
                        <a:pt x="3020" y="829"/>
                      </a:lnTo>
                      <a:lnTo>
                        <a:pt x="3093" y="975"/>
                      </a:lnTo>
                      <a:lnTo>
                        <a:pt x="3142" y="1121"/>
                      </a:lnTo>
                      <a:lnTo>
                        <a:pt x="3191" y="1291"/>
                      </a:lnTo>
                      <a:lnTo>
                        <a:pt x="3215" y="1462"/>
                      </a:lnTo>
                      <a:lnTo>
                        <a:pt x="3215" y="1657"/>
                      </a:lnTo>
                      <a:lnTo>
                        <a:pt x="3215" y="1657"/>
                      </a:lnTo>
                      <a:lnTo>
                        <a:pt x="3215" y="1827"/>
                      </a:lnTo>
                      <a:lnTo>
                        <a:pt x="3191" y="2022"/>
                      </a:lnTo>
                      <a:lnTo>
                        <a:pt x="3142" y="2217"/>
                      </a:lnTo>
                      <a:lnTo>
                        <a:pt x="3093" y="2387"/>
                      </a:lnTo>
                      <a:lnTo>
                        <a:pt x="3020" y="2558"/>
                      </a:lnTo>
                      <a:lnTo>
                        <a:pt x="2947" y="2728"/>
                      </a:lnTo>
                      <a:lnTo>
                        <a:pt x="2850" y="2874"/>
                      </a:lnTo>
                      <a:lnTo>
                        <a:pt x="2752" y="3020"/>
                      </a:lnTo>
                      <a:lnTo>
                        <a:pt x="2630" y="3167"/>
                      </a:lnTo>
                      <a:lnTo>
                        <a:pt x="2509" y="3288"/>
                      </a:lnTo>
                      <a:lnTo>
                        <a:pt x="2363" y="3386"/>
                      </a:lnTo>
                      <a:lnTo>
                        <a:pt x="2241" y="3483"/>
                      </a:lnTo>
                      <a:lnTo>
                        <a:pt x="2095" y="3556"/>
                      </a:lnTo>
                      <a:lnTo>
                        <a:pt x="1924" y="3605"/>
                      </a:lnTo>
                      <a:lnTo>
                        <a:pt x="1778" y="3629"/>
                      </a:lnTo>
                      <a:lnTo>
                        <a:pt x="1608" y="3654"/>
                      </a:lnTo>
                      <a:lnTo>
                        <a:pt x="1608" y="3654"/>
                      </a:lnTo>
                      <a:lnTo>
                        <a:pt x="1437" y="3629"/>
                      </a:lnTo>
                      <a:lnTo>
                        <a:pt x="1291" y="3605"/>
                      </a:lnTo>
                      <a:lnTo>
                        <a:pt x="1120" y="3556"/>
                      </a:lnTo>
                      <a:lnTo>
                        <a:pt x="974" y="3483"/>
                      </a:lnTo>
                      <a:lnTo>
                        <a:pt x="853" y="3386"/>
                      </a:lnTo>
                      <a:lnTo>
                        <a:pt x="706" y="3288"/>
                      </a:lnTo>
                      <a:lnTo>
                        <a:pt x="585" y="3167"/>
                      </a:lnTo>
                      <a:lnTo>
                        <a:pt x="463" y="3020"/>
                      </a:lnTo>
                      <a:lnTo>
                        <a:pt x="365" y="2874"/>
                      </a:lnTo>
                      <a:lnTo>
                        <a:pt x="268" y="2728"/>
                      </a:lnTo>
                      <a:lnTo>
                        <a:pt x="195" y="2558"/>
                      </a:lnTo>
                      <a:lnTo>
                        <a:pt x="122" y="2387"/>
                      </a:lnTo>
                      <a:lnTo>
                        <a:pt x="73" y="2217"/>
                      </a:lnTo>
                      <a:lnTo>
                        <a:pt x="24" y="2022"/>
                      </a:lnTo>
                      <a:lnTo>
                        <a:pt x="0" y="1827"/>
                      </a:lnTo>
                      <a:lnTo>
                        <a:pt x="0" y="1657"/>
                      </a:lnTo>
                      <a:lnTo>
                        <a:pt x="0" y="1657"/>
                      </a:lnTo>
                      <a:close/>
                    </a:path>
                  </a:pathLst>
                </a:custGeom>
                <a:noFill/>
                <a:ln w="12175" cap="rnd" cmpd="sng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" name="Google Shape;431;p36">
                  <a:extLst>
                    <a:ext uri="{FF2B5EF4-FFF2-40B4-BE49-F238E27FC236}">
                      <a16:creationId xmlns:a16="http://schemas.microsoft.com/office/drawing/2014/main" id="{1F14498B-F803-FB48-BB27-D02970ABCE32}"/>
                    </a:ext>
                  </a:extLst>
                </p:cNvPr>
                <p:cNvSpPr/>
                <p:nvPr/>
              </p:nvSpPr>
              <p:spPr>
                <a:xfrm>
                  <a:off x="4071800" y="2372825"/>
                  <a:ext cx="172925" cy="40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17" h="16002" fill="none" extrusionOk="0">
                      <a:moveTo>
                        <a:pt x="4189" y="0"/>
                      </a:moveTo>
                      <a:lnTo>
                        <a:pt x="4189" y="0"/>
                      </a:lnTo>
                      <a:lnTo>
                        <a:pt x="4019" y="98"/>
                      </a:lnTo>
                      <a:lnTo>
                        <a:pt x="3848" y="147"/>
                      </a:lnTo>
                      <a:lnTo>
                        <a:pt x="3653" y="195"/>
                      </a:lnTo>
                      <a:lnTo>
                        <a:pt x="3459" y="220"/>
                      </a:lnTo>
                      <a:lnTo>
                        <a:pt x="3459" y="220"/>
                      </a:lnTo>
                      <a:lnTo>
                        <a:pt x="3264" y="195"/>
                      </a:lnTo>
                      <a:lnTo>
                        <a:pt x="3069" y="147"/>
                      </a:lnTo>
                      <a:lnTo>
                        <a:pt x="2898" y="98"/>
                      </a:lnTo>
                      <a:lnTo>
                        <a:pt x="2728" y="0"/>
                      </a:lnTo>
                      <a:lnTo>
                        <a:pt x="2728" y="0"/>
                      </a:lnTo>
                      <a:lnTo>
                        <a:pt x="2533" y="49"/>
                      </a:lnTo>
                      <a:lnTo>
                        <a:pt x="2338" y="122"/>
                      </a:lnTo>
                      <a:lnTo>
                        <a:pt x="2168" y="195"/>
                      </a:lnTo>
                      <a:lnTo>
                        <a:pt x="2022" y="293"/>
                      </a:lnTo>
                      <a:lnTo>
                        <a:pt x="1705" y="488"/>
                      </a:lnTo>
                      <a:lnTo>
                        <a:pt x="1437" y="755"/>
                      </a:lnTo>
                      <a:lnTo>
                        <a:pt x="1169" y="1072"/>
                      </a:lnTo>
                      <a:lnTo>
                        <a:pt x="950" y="1413"/>
                      </a:lnTo>
                      <a:lnTo>
                        <a:pt x="755" y="1803"/>
                      </a:lnTo>
                      <a:lnTo>
                        <a:pt x="585" y="2217"/>
                      </a:lnTo>
                      <a:lnTo>
                        <a:pt x="439" y="2704"/>
                      </a:lnTo>
                      <a:lnTo>
                        <a:pt x="317" y="3191"/>
                      </a:lnTo>
                      <a:lnTo>
                        <a:pt x="219" y="3727"/>
                      </a:lnTo>
                      <a:lnTo>
                        <a:pt x="146" y="4311"/>
                      </a:lnTo>
                      <a:lnTo>
                        <a:pt x="73" y="4896"/>
                      </a:lnTo>
                      <a:lnTo>
                        <a:pt x="24" y="5529"/>
                      </a:lnTo>
                      <a:lnTo>
                        <a:pt x="0" y="6187"/>
                      </a:lnTo>
                      <a:lnTo>
                        <a:pt x="0" y="6869"/>
                      </a:lnTo>
                      <a:lnTo>
                        <a:pt x="0" y="6869"/>
                      </a:lnTo>
                      <a:lnTo>
                        <a:pt x="24" y="7015"/>
                      </a:lnTo>
                      <a:lnTo>
                        <a:pt x="49" y="7161"/>
                      </a:lnTo>
                      <a:lnTo>
                        <a:pt x="98" y="7307"/>
                      </a:lnTo>
                      <a:lnTo>
                        <a:pt x="171" y="7404"/>
                      </a:lnTo>
                      <a:lnTo>
                        <a:pt x="244" y="7502"/>
                      </a:lnTo>
                      <a:lnTo>
                        <a:pt x="317" y="7575"/>
                      </a:lnTo>
                      <a:lnTo>
                        <a:pt x="414" y="7624"/>
                      </a:lnTo>
                      <a:lnTo>
                        <a:pt x="487" y="7624"/>
                      </a:lnTo>
                      <a:lnTo>
                        <a:pt x="487" y="7624"/>
                      </a:lnTo>
                      <a:lnTo>
                        <a:pt x="633" y="7624"/>
                      </a:lnTo>
                      <a:lnTo>
                        <a:pt x="731" y="7575"/>
                      </a:lnTo>
                      <a:lnTo>
                        <a:pt x="804" y="7502"/>
                      </a:lnTo>
                      <a:lnTo>
                        <a:pt x="877" y="7404"/>
                      </a:lnTo>
                      <a:lnTo>
                        <a:pt x="926" y="7307"/>
                      </a:lnTo>
                      <a:lnTo>
                        <a:pt x="950" y="7161"/>
                      </a:lnTo>
                      <a:lnTo>
                        <a:pt x="974" y="6869"/>
                      </a:lnTo>
                      <a:lnTo>
                        <a:pt x="974" y="6869"/>
                      </a:lnTo>
                      <a:lnTo>
                        <a:pt x="999" y="6503"/>
                      </a:lnTo>
                      <a:lnTo>
                        <a:pt x="1023" y="6089"/>
                      </a:lnTo>
                      <a:lnTo>
                        <a:pt x="1145" y="5091"/>
                      </a:lnTo>
                      <a:lnTo>
                        <a:pt x="1291" y="4092"/>
                      </a:lnTo>
                      <a:lnTo>
                        <a:pt x="1364" y="3654"/>
                      </a:lnTo>
                      <a:lnTo>
                        <a:pt x="1461" y="3288"/>
                      </a:lnTo>
                      <a:lnTo>
                        <a:pt x="1461" y="3288"/>
                      </a:lnTo>
                      <a:lnTo>
                        <a:pt x="1413" y="3094"/>
                      </a:lnTo>
                      <a:lnTo>
                        <a:pt x="1388" y="2899"/>
                      </a:lnTo>
                      <a:lnTo>
                        <a:pt x="1388" y="2704"/>
                      </a:lnTo>
                      <a:lnTo>
                        <a:pt x="1413" y="2533"/>
                      </a:lnTo>
                      <a:lnTo>
                        <a:pt x="1437" y="2387"/>
                      </a:lnTo>
                      <a:lnTo>
                        <a:pt x="1510" y="2241"/>
                      </a:lnTo>
                      <a:lnTo>
                        <a:pt x="1583" y="2119"/>
                      </a:lnTo>
                      <a:lnTo>
                        <a:pt x="1656" y="2046"/>
                      </a:lnTo>
                      <a:lnTo>
                        <a:pt x="1656" y="2046"/>
                      </a:lnTo>
                      <a:lnTo>
                        <a:pt x="1583" y="2144"/>
                      </a:lnTo>
                      <a:lnTo>
                        <a:pt x="1534" y="2290"/>
                      </a:lnTo>
                      <a:lnTo>
                        <a:pt x="1486" y="2485"/>
                      </a:lnTo>
                      <a:lnTo>
                        <a:pt x="1486" y="2680"/>
                      </a:lnTo>
                      <a:lnTo>
                        <a:pt x="1510" y="2874"/>
                      </a:lnTo>
                      <a:lnTo>
                        <a:pt x="1559" y="3069"/>
                      </a:lnTo>
                      <a:lnTo>
                        <a:pt x="1608" y="3167"/>
                      </a:lnTo>
                      <a:lnTo>
                        <a:pt x="1681" y="3264"/>
                      </a:lnTo>
                      <a:lnTo>
                        <a:pt x="1754" y="3337"/>
                      </a:lnTo>
                      <a:lnTo>
                        <a:pt x="1851" y="3410"/>
                      </a:lnTo>
                      <a:lnTo>
                        <a:pt x="1851" y="3410"/>
                      </a:lnTo>
                      <a:lnTo>
                        <a:pt x="1900" y="3775"/>
                      </a:lnTo>
                      <a:lnTo>
                        <a:pt x="1924" y="3970"/>
                      </a:lnTo>
                      <a:lnTo>
                        <a:pt x="1949" y="4190"/>
                      </a:lnTo>
                      <a:lnTo>
                        <a:pt x="1924" y="4433"/>
                      </a:lnTo>
                      <a:lnTo>
                        <a:pt x="1900" y="4725"/>
                      </a:lnTo>
                      <a:lnTo>
                        <a:pt x="1827" y="5018"/>
                      </a:lnTo>
                      <a:lnTo>
                        <a:pt x="1705" y="5383"/>
                      </a:lnTo>
                      <a:lnTo>
                        <a:pt x="1705" y="5383"/>
                      </a:lnTo>
                      <a:lnTo>
                        <a:pt x="1510" y="5894"/>
                      </a:lnTo>
                      <a:lnTo>
                        <a:pt x="1364" y="6381"/>
                      </a:lnTo>
                      <a:lnTo>
                        <a:pt x="1267" y="6820"/>
                      </a:lnTo>
                      <a:lnTo>
                        <a:pt x="1218" y="7210"/>
                      </a:lnTo>
                      <a:lnTo>
                        <a:pt x="1169" y="7599"/>
                      </a:lnTo>
                      <a:lnTo>
                        <a:pt x="1169" y="7989"/>
                      </a:lnTo>
                      <a:lnTo>
                        <a:pt x="1194" y="8793"/>
                      </a:lnTo>
                      <a:lnTo>
                        <a:pt x="1194" y="8793"/>
                      </a:lnTo>
                      <a:lnTo>
                        <a:pt x="1242" y="9962"/>
                      </a:lnTo>
                      <a:lnTo>
                        <a:pt x="1291" y="11131"/>
                      </a:lnTo>
                      <a:lnTo>
                        <a:pt x="1315" y="13201"/>
                      </a:lnTo>
                      <a:lnTo>
                        <a:pt x="1340" y="14686"/>
                      </a:lnTo>
                      <a:lnTo>
                        <a:pt x="1340" y="15271"/>
                      </a:lnTo>
                      <a:lnTo>
                        <a:pt x="1340" y="15271"/>
                      </a:lnTo>
                      <a:lnTo>
                        <a:pt x="1364" y="15490"/>
                      </a:lnTo>
                      <a:lnTo>
                        <a:pt x="1413" y="15661"/>
                      </a:lnTo>
                      <a:lnTo>
                        <a:pt x="1486" y="15782"/>
                      </a:lnTo>
                      <a:lnTo>
                        <a:pt x="1583" y="15880"/>
                      </a:lnTo>
                      <a:lnTo>
                        <a:pt x="1656" y="15953"/>
                      </a:lnTo>
                      <a:lnTo>
                        <a:pt x="1729" y="15977"/>
                      </a:lnTo>
                      <a:lnTo>
                        <a:pt x="1827" y="16002"/>
                      </a:lnTo>
                      <a:lnTo>
                        <a:pt x="1827" y="16002"/>
                      </a:lnTo>
                      <a:lnTo>
                        <a:pt x="1949" y="16002"/>
                      </a:lnTo>
                      <a:lnTo>
                        <a:pt x="2070" y="15953"/>
                      </a:lnTo>
                      <a:lnTo>
                        <a:pt x="2168" y="15904"/>
                      </a:lnTo>
                      <a:lnTo>
                        <a:pt x="2241" y="15831"/>
                      </a:lnTo>
                      <a:lnTo>
                        <a:pt x="2314" y="15758"/>
                      </a:lnTo>
                      <a:lnTo>
                        <a:pt x="2387" y="15636"/>
                      </a:lnTo>
                      <a:lnTo>
                        <a:pt x="2411" y="15490"/>
                      </a:lnTo>
                      <a:lnTo>
                        <a:pt x="2460" y="15344"/>
                      </a:lnTo>
                      <a:lnTo>
                        <a:pt x="3142" y="8525"/>
                      </a:lnTo>
                      <a:lnTo>
                        <a:pt x="3142" y="8525"/>
                      </a:lnTo>
                      <a:lnTo>
                        <a:pt x="3142" y="8427"/>
                      </a:lnTo>
                      <a:lnTo>
                        <a:pt x="3191" y="8257"/>
                      </a:lnTo>
                      <a:lnTo>
                        <a:pt x="3239" y="8159"/>
                      </a:lnTo>
                      <a:lnTo>
                        <a:pt x="3288" y="8062"/>
                      </a:lnTo>
                      <a:lnTo>
                        <a:pt x="3361" y="7989"/>
                      </a:lnTo>
                      <a:lnTo>
                        <a:pt x="3459" y="7965"/>
                      </a:lnTo>
                      <a:lnTo>
                        <a:pt x="3459" y="7965"/>
                      </a:lnTo>
                      <a:lnTo>
                        <a:pt x="3556" y="7989"/>
                      </a:lnTo>
                      <a:lnTo>
                        <a:pt x="3629" y="8062"/>
                      </a:lnTo>
                      <a:lnTo>
                        <a:pt x="3678" y="8159"/>
                      </a:lnTo>
                      <a:lnTo>
                        <a:pt x="3726" y="8257"/>
                      </a:lnTo>
                      <a:lnTo>
                        <a:pt x="3775" y="8427"/>
                      </a:lnTo>
                      <a:lnTo>
                        <a:pt x="3775" y="8525"/>
                      </a:lnTo>
                      <a:lnTo>
                        <a:pt x="4457" y="15344"/>
                      </a:lnTo>
                      <a:lnTo>
                        <a:pt x="4457" y="15344"/>
                      </a:lnTo>
                      <a:lnTo>
                        <a:pt x="4506" y="15490"/>
                      </a:lnTo>
                      <a:lnTo>
                        <a:pt x="4530" y="15636"/>
                      </a:lnTo>
                      <a:lnTo>
                        <a:pt x="4603" y="15758"/>
                      </a:lnTo>
                      <a:lnTo>
                        <a:pt x="4676" y="15831"/>
                      </a:lnTo>
                      <a:lnTo>
                        <a:pt x="4749" y="15904"/>
                      </a:lnTo>
                      <a:lnTo>
                        <a:pt x="4847" y="15953"/>
                      </a:lnTo>
                      <a:lnTo>
                        <a:pt x="4969" y="16002"/>
                      </a:lnTo>
                      <a:lnTo>
                        <a:pt x="5090" y="16002"/>
                      </a:lnTo>
                      <a:lnTo>
                        <a:pt x="5090" y="16002"/>
                      </a:lnTo>
                      <a:lnTo>
                        <a:pt x="5188" y="15977"/>
                      </a:lnTo>
                      <a:lnTo>
                        <a:pt x="5261" y="15953"/>
                      </a:lnTo>
                      <a:lnTo>
                        <a:pt x="5334" y="15880"/>
                      </a:lnTo>
                      <a:lnTo>
                        <a:pt x="5431" y="15782"/>
                      </a:lnTo>
                      <a:lnTo>
                        <a:pt x="5504" y="15661"/>
                      </a:lnTo>
                      <a:lnTo>
                        <a:pt x="5553" y="15490"/>
                      </a:lnTo>
                      <a:lnTo>
                        <a:pt x="5577" y="15271"/>
                      </a:lnTo>
                      <a:lnTo>
                        <a:pt x="5577" y="15271"/>
                      </a:lnTo>
                      <a:lnTo>
                        <a:pt x="5577" y="14686"/>
                      </a:lnTo>
                      <a:lnTo>
                        <a:pt x="5602" y="13201"/>
                      </a:lnTo>
                      <a:lnTo>
                        <a:pt x="5626" y="11131"/>
                      </a:lnTo>
                      <a:lnTo>
                        <a:pt x="5675" y="9962"/>
                      </a:lnTo>
                      <a:lnTo>
                        <a:pt x="5724" y="8793"/>
                      </a:lnTo>
                      <a:lnTo>
                        <a:pt x="5724" y="8793"/>
                      </a:lnTo>
                      <a:lnTo>
                        <a:pt x="5748" y="7989"/>
                      </a:lnTo>
                      <a:lnTo>
                        <a:pt x="5748" y="7599"/>
                      </a:lnTo>
                      <a:lnTo>
                        <a:pt x="5699" y="7210"/>
                      </a:lnTo>
                      <a:lnTo>
                        <a:pt x="5650" y="6820"/>
                      </a:lnTo>
                      <a:lnTo>
                        <a:pt x="5553" y="6381"/>
                      </a:lnTo>
                      <a:lnTo>
                        <a:pt x="5407" y="5894"/>
                      </a:lnTo>
                      <a:lnTo>
                        <a:pt x="5212" y="5383"/>
                      </a:lnTo>
                      <a:lnTo>
                        <a:pt x="5212" y="5383"/>
                      </a:lnTo>
                      <a:lnTo>
                        <a:pt x="5090" y="5018"/>
                      </a:lnTo>
                      <a:lnTo>
                        <a:pt x="5017" y="4725"/>
                      </a:lnTo>
                      <a:lnTo>
                        <a:pt x="4993" y="4433"/>
                      </a:lnTo>
                      <a:lnTo>
                        <a:pt x="4969" y="4190"/>
                      </a:lnTo>
                      <a:lnTo>
                        <a:pt x="4993" y="3970"/>
                      </a:lnTo>
                      <a:lnTo>
                        <a:pt x="5017" y="3775"/>
                      </a:lnTo>
                      <a:lnTo>
                        <a:pt x="5066" y="3410"/>
                      </a:lnTo>
                      <a:lnTo>
                        <a:pt x="5066" y="3410"/>
                      </a:lnTo>
                      <a:lnTo>
                        <a:pt x="5163" y="3337"/>
                      </a:lnTo>
                      <a:lnTo>
                        <a:pt x="5236" y="3264"/>
                      </a:lnTo>
                      <a:lnTo>
                        <a:pt x="5310" y="3167"/>
                      </a:lnTo>
                      <a:lnTo>
                        <a:pt x="5358" y="3069"/>
                      </a:lnTo>
                      <a:lnTo>
                        <a:pt x="5407" y="2874"/>
                      </a:lnTo>
                      <a:lnTo>
                        <a:pt x="5431" y="2680"/>
                      </a:lnTo>
                      <a:lnTo>
                        <a:pt x="5431" y="2485"/>
                      </a:lnTo>
                      <a:lnTo>
                        <a:pt x="5383" y="2290"/>
                      </a:lnTo>
                      <a:lnTo>
                        <a:pt x="5334" y="2144"/>
                      </a:lnTo>
                      <a:lnTo>
                        <a:pt x="5261" y="2046"/>
                      </a:lnTo>
                      <a:lnTo>
                        <a:pt x="5261" y="2046"/>
                      </a:lnTo>
                      <a:lnTo>
                        <a:pt x="5334" y="2119"/>
                      </a:lnTo>
                      <a:lnTo>
                        <a:pt x="5407" y="2241"/>
                      </a:lnTo>
                      <a:lnTo>
                        <a:pt x="5480" y="2387"/>
                      </a:lnTo>
                      <a:lnTo>
                        <a:pt x="5504" y="2533"/>
                      </a:lnTo>
                      <a:lnTo>
                        <a:pt x="5529" y="2704"/>
                      </a:lnTo>
                      <a:lnTo>
                        <a:pt x="5529" y="2899"/>
                      </a:lnTo>
                      <a:lnTo>
                        <a:pt x="5504" y="3094"/>
                      </a:lnTo>
                      <a:lnTo>
                        <a:pt x="5456" y="3288"/>
                      </a:lnTo>
                      <a:lnTo>
                        <a:pt x="5456" y="3288"/>
                      </a:lnTo>
                      <a:lnTo>
                        <a:pt x="5553" y="3654"/>
                      </a:lnTo>
                      <a:lnTo>
                        <a:pt x="5626" y="4092"/>
                      </a:lnTo>
                      <a:lnTo>
                        <a:pt x="5772" y="5091"/>
                      </a:lnTo>
                      <a:lnTo>
                        <a:pt x="5894" y="6089"/>
                      </a:lnTo>
                      <a:lnTo>
                        <a:pt x="5918" y="6503"/>
                      </a:lnTo>
                      <a:lnTo>
                        <a:pt x="5943" y="6869"/>
                      </a:lnTo>
                      <a:lnTo>
                        <a:pt x="5943" y="6869"/>
                      </a:lnTo>
                      <a:lnTo>
                        <a:pt x="5967" y="7161"/>
                      </a:lnTo>
                      <a:lnTo>
                        <a:pt x="5991" y="7307"/>
                      </a:lnTo>
                      <a:lnTo>
                        <a:pt x="6040" y="7404"/>
                      </a:lnTo>
                      <a:lnTo>
                        <a:pt x="6113" y="7502"/>
                      </a:lnTo>
                      <a:lnTo>
                        <a:pt x="6186" y="7575"/>
                      </a:lnTo>
                      <a:lnTo>
                        <a:pt x="6284" y="7624"/>
                      </a:lnTo>
                      <a:lnTo>
                        <a:pt x="6430" y="7624"/>
                      </a:lnTo>
                      <a:lnTo>
                        <a:pt x="6430" y="7624"/>
                      </a:lnTo>
                      <a:lnTo>
                        <a:pt x="6503" y="7624"/>
                      </a:lnTo>
                      <a:lnTo>
                        <a:pt x="6600" y="7575"/>
                      </a:lnTo>
                      <a:lnTo>
                        <a:pt x="6673" y="7502"/>
                      </a:lnTo>
                      <a:lnTo>
                        <a:pt x="6746" y="7404"/>
                      </a:lnTo>
                      <a:lnTo>
                        <a:pt x="6820" y="7307"/>
                      </a:lnTo>
                      <a:lnTo>
                        <a:pt x="6868" y="7161"/>
                      </a:lnTo>
                      <a:lnTo>
                        <a:pt x="6893" y="7015"/>
                      </a:lnTo>
                      <a:lnTo>
                        <a:pt x="6917" y="6869"/>
                      </a:lnTo>
                      <a:lnTo>
                        <a:pt x="6917" y="6869"/>
                      </a:lnTo>
                      <a:lnTo>
                        <a:pt x="6917" y="6187"/>
                      </a:lnTo>
                      <a:lnTo>
                        <a:pt x="6893" y="5529"/>
                      </a:lnTo>
                      <a:lnTo>
                        <a:pt x="6844" y="4896"/>
                      </a:lnTo>
                      <a:lnTo>
                        <a:pt x="6771" y="4311"/>
                      </a:lnTo>
                      <a:lnTo>
                        <a:pt x="6698" y="3727"/>
                      </a:lnTo>
                      <a:lnTo>
                        <a:pt x="6600" y="3191"/>
                      </a:lnTo>
                      <a:lnTo>
                        <a:pt x="6479" y="2704"/>
                      </a:lnTo>
                      <a:lnTo>
                        <a:pt x="6332" y="2217"/>
                      </a:lnTo>
                      <a:lnTo>
                        <a:pt x="6162" y="1803"/>
                      </a:lnTo>
                      <a:lnTo>
                        <a:pt x="5967" y="1413"/>
                      </a:lnTo>
                      <a:lnTo>
                        <a:pt x="5748" y="1072"/>
                      </a:lnTo>
                      <a:lnTo>
                        <a:pt x="5480" y="755"/>
                      </a:lnTo>
                      <a:lnTo>
                        <a:pt x="5212" y="488"/>
                      </a:lnTo>
                      <a:lnTo>
                        <a:pt x="4895" y="293"/>
                      </a:lnTo>
                      <a:lnTo>
                        <a:pt x="4749" y="195"/>
                      </a:lnTo>
                      <a:lnTo>
                        <a:pt x="4579" y="122"/>
                      </a:lnTo>
                      <a:lnTo>
                        <a:pt x="4384" y="49"/>
                      </a:lnTo>
                      <a:lnTo>
                        <a:pt x="4189" y="0"/>
                      </a:lnTo>
                      <a:lnTo>
                        <a:pt x="4189" y="0"/>
                      </a:lnTo>
                      <a:close/>
                    </a:path>
                  </a:pathLst>
                </a:custGeom>
                <a:noFill/>
                <a:ln w="12175" cap="rnd" cmpd="sng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1" name="Google Shape;426;p36">
                <a:extLst>
                  <a:ext uri="{FF2B5EF4-FFF2-40B4-BE49-F238E27FC236}">
                    <a16:creationId xmlns:a16="http://schemas.microsoft.com/office/drawing/2014/main" id="{E842508B-F5A8-5748-8512-6BC9AFD315E7}"/>
                  </a:ext>
                </a:extLst>
              </p:cNvPr>
              <p:cNvGrpSpPr/>
              <p:nvPr/>
            </p:nvGrpSpPr>
            <p:grpSpPr>
              <a:xfrm>
                <a:off x="6627390" y="2432760"/>
                <a:ext cx="140237" cy="318337"/>
                <a:chOff x="4747025" y="2332025"/>
                <a:chExt cx="166850" cy="378746"/>
              </a:xfrm>
            </p:grpSpPr>
            <p:sp>
              <p:nvSpPr>
                <p:cNvPr id="22" name="Google Shape;427;p36">
                  <a:extLst>
                    <a:ext uri="{FF2B5EF4-FFF2-40B4-BE49-F238E27FC236}">
                      <a16:creationId xmlns:a16="http://schemas.microsoft.com/office/drawing/2014/main" id="{CD76A188-3F53-CB4F-9F7C-31B41E3A3509}"/>
                    </a:ext>
                  </a:extLst>
                </p:cNvPr>
                <p:cNvSpPr/>
                <p:nvPr/>
              </p:nvSpPr>
              <p:spPr>
                <a:xfrm>
                  <a:off x="4747025" y="2427021"/>
                  <a:ext cx="166850" cy="283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74" h="11350" fill="none" extrusionOk="0">
                      <a:moveTo>
                        <a:pt x="4019" y="0"/>
                      </a:moveTo>
                      <a:lnTo>
                        <a:pt x="4019" y="0"/>
                      </a:lnTo>
                      <a:lnTo>
                        <a:pt x="3873" y="73"/>
                      </a:lnTo>
                      <a:lnTo>
                        <a:pt x="3703" y="122"/>
                      </a:lnTo>
                      <a:lnTo>
                        <a:pt x="3508" y="171"/>
                      </a:lnTo>
                      <a:lnTo>
                        <a:pt x="3337" y="171"/>
                      </a:lnTo>
                      <a:lnTo>
                        <a:pt x="3337" y="171"/>
                      </a:lnTo>
                      <a:lnTo>
                        <a:pt x="3167" y="171"/>
                      </a:lnTo>
                      <a:lnTo>
                        <a:pt x="2996" y="146"/>
                      </a:lnTo>
                      <a:lnTo>
                        <a:pt x="2826" y="73"/>
                      </a:lnTo>
                      <a:lnTo>
                        <a:pt x="2655" y="24"/>
                      </a:lnTo>
                      <a:lnTo>
                        <a:pt x="2655" y="24"/>
                      </a:lnTo>
                      <a:lnTo>
                        <a:pt x="2412" y="24"/>
                      </a:lnTo>
                      <a:lnTo>
                        <a:pt x="2168" y="97"/>
                      </a:lnTo>
                      <a:lnTo>
                        <a:pt x="1949" y="171"/>
                      </a:lnTo>
                      <a:lnTo>
                        <a:pt x="1706" y="317"/>
                      </a:lnTo>
                      <a:lnTo>
                        <a:pt x="1486" y="487"/>
                      </a:lnTo>
                      <a:lnTo>
                        <a:pt x="1243" y="682"/>
                      </a:lnTo>
                      <a:lnTo>
                        <a:pt x="1048" y="926"/>
                      </a:lnTo>
                      <a:lnTo>
                        <a:pt x="853" y="1193"/>
                      </a:lnTo>
                      <a:lnTo>
                        <a:pt x="658" y="1510"/>
                      </a:lnTo>
                      <a:lnTo>
                        <a:pt x="512" y="1851"/>
                      </a:lnTo>
                      <a:lnTo>
                        <a:pt x="366" y="2216"/>
                      </a:lnTo>
                      <a:lnTo>
                        <a:pt x="244" y="2630"/>
                      </a:lnTo>
                      <a:lnTo>
                        <a:pt x="123" y="3093"/>
                      </a:lnTo>
                      <a:lnTo>
                        <a:pt x="49" y="3580"/>
                      </a:lnTo>
                      <a:lnTo>
                        <a:pt x="1" y="4092"/>
                      </a:lnTo>
                      <a:lnTo>
                        <a:pt x="1" y="4652"/>
                      </a:lnTo>
                      <a:lnTo>
                        <a:pt x="1" y="4652"/>
                      </a:lnTo>
                      <a:lnTo>
                        <a:pt x="1" y="4774"/>
                      </a:lnTo>
                      <a:lnTo>
                        <a:pt x="25" y="4895"/>
                      </a:lnTo>
                      <a:lnTo>
                        <a:pt x="74" y="4993"/>
                      </a:lnTo>
                      <a:lnTo>
                        <a:pt x="147" y="5090"/>
                      </a:lnTo>
                      <a:lnTo>
                        <a:pt x="220" y="5163"/>
                      </a:lnTo>
                      <a:lnTo>
                        <a:pt x="317" y="5236"/>
                      </a:lnTo>
                      <a:lnTo>
                        <a:pt x="415" y="5261"/>
                      </a:lnTo>
                      <a:lnTo>
                        <a:pt x="537" y="5285"/>
                      </a:lnTo>
                      <a:lnTo>
                        <a:pt x="537" y="5285"/>
                      </a:lnTo>
                      <a:lnTo>
                        <a:pt x="658" y="5261"/>
                      </a:lnTo>
                      <a:lnTo>
                        <a:pt x="756" y="5236"/>
                      </a:lnTo>
                      <a:lnTo>
                        <a:pt x="853" y="5163"/>
                      </a:lnTo>
                      <a:lnTo>
                        <a:pt x="926" y="5090"/>
                      </a:lnTo>
                      <a:lnTo>
                        <a:pt x="999" y="4993"/>
                      </a:lnTo>
                      <a:lnTo>
                        <a:pt x="1024" y="4895"/>
                      </a:lnTo>
                      <a:lnTo>
                        <a:pt x="1048" y="4774"/>
                      </a:lnTo>
                      <a:lnTo>
                        <a:pt x="1072" y="4652"/>
                      </a:lnTo>
                      <a:lnTo>
                        <a:pt x="1072" y="4652"/>
                      </a:lnTo>
                      <a:lnTo>
                        <a:pt x="1097" y="4189"/>
                      </a:lnTo>
                      <a:lnTo>
                        <a:pt x="1145" y="3726"/>
                      </a:lnTo>
                      <a:lnTo>
                        <a:pt x="1218" y="3312"/>
                      </a:lnTo>
                      <a:lnTo>
                        <a:pt x="1316" y="2923"/>
                      </a:lnTo>
                      <a:lnTo>
                        <a:pt x="1438" y="2582"/>
                      </a:lnTo>
                      <a:lnTo>
                        <a:pt x="1535" y="2338"/>
                      </a:lnTo>
                      <a:lnTo>
                        <a:pt x="1633" y="2168"/>
                      </a:lnTo>
                      <a:lnTo>
                        <a:pt x="1681" y="2143"/>
                      </a:lnTo>
                      <a:lnTo>
                        <a:pt x="1706" y="2143"/>
                      </a:lnTo>
                      <a:lnTo>
                        <a:pt x="1706" y="2143"/>
                      </a:lnTo>
                      <a:lnTo>
                        <a:pt x="1730" y="2241"/>
                      </a:lnTo>
                      <a:lnTo>
                        <a:pt x="1730" y="2509"/>
                      </a:lnTo>
                      <a:lnTo>
                        <a:pt x="1681" y="3483"/>
                      </a:lnTo>
                      <a:lnTo>
                        <a:pt x="1608" y="4822"/>
                      </a:lnTo>
                      <a:lnTo>
                        <a:pt x="1486" y="6357"/>
                      </a:lnTo>
                      <a:lnTo>
                        <a:pt x="1243" y="9231"/>
                      </a:lnTo>
                      <a:lnTo>
                        <a:pt x="1145" y="10521"/>
                      </a:lnTo>
                      <a:lnTo>
                        <a:pt x="1145" y="10521"/>
                      </a:lnTo>
                      <a:lnTo>
                        <a:pt x="1145" y="10668"/>
                      </a:lnTo>
                      <a:lnTo>
                        <a:pt x="1145" y="10814"/>
                      </a:lnTo>
                      <a:lnTo>
                        <a:pt x="1194" y="10935"/>
                      </a:lnTo>
                      <a:lnTo>
                        <a:pt x="1267" y="11057"/>
                      </a:lnTo>
                      <a:lnTo>
                        <a:pt x="1340" y="11155"/>
                      </a:lnTo>
                      <a:lnTo>
                        <a:pt x="1462" y="11252"/>
                      </a:lnTo>
                      <a:lnTo>
                        <a:pt x="1584" y="11325"/>
                      </a:lnTo>
                      <a:lnTo>
                        <a:pt x="1706" y="11349"/>
                      </a:lnTo>
                      <a:lnTo>
                        <a:pt x="1706" y="11349"/>
                      </a:lnTo>
                      <a:lnTo>
                        <a:pt x="1827" y="11349"/>
                      </a:lnTo>
                      <a:lnTo>
                        <a:pt x="1827" y="11349"/>
                      </a:lnTo>
                      <a:lnTo>
                        <a:pt x="1949" y="11349"/>
                      </a:lnTo>
                      <a:lnTo>
                        <a:pt x="2071" y="11325"/>
                      </a:lnTo>
                      <a:lnTo>
                        <a:pt x="2168" y="11252"/>
                      </a:lnTo>
                      <a:lnTo>
                        <a:pt x="2266" y="11179"/>
                      </a:lnTo>
                      <a:lnTo>
                        <a:pt x="2339" y="11106"/>
                      </a:lnTo>
                      <a:lnTo>
                        <a:pt x="2412" y="11008"/>
                      </a:lnTo>
                      <a:lnTo>
                        <a:pt x="2461" y="10887"/>
                      </a:lnTo>
                      <a:lnTo>
                        <a:pt x="2509" y="10765"/>
                      </a:lnTo>
                      <a:lnTo>
                        <a:pt x="3045" y="7014"/>
                      </a:lnTo>
                      <a:lnTo>
                        <a:pt x="3045" y="7014"/>
                      </a:lnTo>
                      <a:lnTo>
                        <a:pt x="3045" y="6966"/>
                      </a:lnTo>
                      <a:lnTo>
                        <a:pt x="3094" y="6868"/>
                      </a:lnTo>
                      <a:lnTo>
                        <a:pt x="3143" y="6819"/>
                      </a:lnTo>
                      <a:lnTo>
                        <a:pt x="3191" y="6771"/>
                      </a:lnTo>
                      <a:lnTo>
                        <a:pt x="3264" y="6746"/>
                      </a:lnTo>
                      <a:lnTo>
                        <a:pt x="3337" y="6722"/>
                      </a:lnTo>
                      <a:lnTo>
                        <a:pt x="3337" y="6722"/>
                      </a:lnTo>
                      <a:lnTo>
                        <a:pt x="3410" y="6746"/>
                      </a:lnTo>
                      <a:lnTo>
                        <a:pt x="3484" y="6771"/>
                      </a:lnTo>
                      <a:lnTo>
                        <a:pt x="3532" y="6819"/>
                      </a:lnTo>
                      <a:lnTo>
                        <a:pt x="3581" y="6868"/>
                      </a:lnTo>
                      <a:lnTo>
                        <a:pt x="3630" y="6966"/>
                      </a:lnTo>
                      <a:lnTo>
                        <a:pt x="3630" y="7014"/>
                      </a:lnTo>
                      <a:lnTo>
                        <a:pt x="4165" y="10765"/>
                      </a:lnTo>
                      <a:lnTo>
                        <a:pt x="4165" y="10765"/>
                      </a:lnTo>
                      <a:lnTo>
                        <a:pt x="4214" y="10887"/>
                      </a:lnTo>
                      <a:lnTo>
                        <a:pt x="4263" y="11008"/>
                      </a:lnTo>
                      <a:lnTo>
                        <a:pt x="4336" y="11106"/>
                      </a:lnTo>
                      <a:lnTo>
                        <a:pt x="4409" y="11179"/>
                      </a:lnTo>
                      <a:lnTo>
                        <a:pt x="4506" y="11252"/>
                      </a:lnTo>
                      <a:lnTo>
                        <a:pt x="4604" y="11325"/>
                      </a:lnTo>
                      <a:lnTo>
                        <a:pt x="4726" y="11349"/>
                      </a:lnTo>
                      <a:lnTo>
                        <a:pt x="4847" y="11349"/>
                      </a:lnTo>
                      <a:lnTo>
                        <a:pt x="4847" y="11349"/>
                      </a:lnTo>
                      <a:lnTo>
                        <a:pt x="4969" y="11349"/>
                      </a:lnTo>
                      <a:lnTo>
                        <a:pt x="4969" y="11349"/>
                      </a:lnTo>
                      <a:lnTo>
                        <a:pt x="5091" y="11325"/>
                      </a:lnTo>
                      <a:lnTo>
                        <a:pt x="5213" y="11252"/>
                      </a:lnTo>
                      <a:lnTo>
                        <a:pt x="5334" y="11155"/>
                      </a:lnTo>
                      <a:lnTo>
                        <a:pt x="5408" y="11057"/>
                      </a:lnTo>
                      <a:lnTo>
                        <a:pt x="5481" y="10935"/>
                      </a:lnTo>
                      <a:lnTo>
                        <a:pt x="5529" y="10814"/>
                      </a:lnTo>
                      <a:lnTo>
                        <a:pt x="5529" y="10668"/>
                      </a:lnTo>
                      <a:lnTo>
                        <a:pt x="5529" y="10521"/>
                      </a:lnTo>
                      <a:lnTo>
                        <a:pt x="5529" y="10521"/>
                      </a:lnTo>
                      <a:lnTo>
                        <a:pt x="5188" y="6381"/>
                      </a:lnTo>
                      <a:lnTo>
                        <a:pt x="4994" y="3507"/>
                      </a:lnTo>
                      <a:lnTo>
                        <a:pt x="4945" y="2533"/>
                      </a:lnTo>
                      <a:lnTo>
                        <a:pt x="4945" y="2241"/>
                      </a:lnTo>
                      <a:lnTo>
                        <a:pt x="4969" y="2143"/>
                      </a:lnTo>
                      <a:lnTo>
                        <a:pt x="4969" y="2143"/>
                      </a:lnTo>
                      <a:lnTo>
                        <a:pt x="4994" y="2143"/>
                      </a:lnTo>
                      <a:lnTo>
                        <a:pt x="5042" y="2168"/>
                      </a:lnTo>
                      <a:lnTo>
                        <a:pt x="5140" y="2314"/>
                      </a:lnTo>
                      <a:lnTo>
                        <a:pt x="5237" y="2557"/>
                      </a:lnTo>
                      <a:lnTo>
                        <a:pt x="5334" y="2898"/>
                      </a:lnTo>
                      <a:lnTo>
                        <a:pt x="5432" y="3288"/>
                      </a:lnTo>
                      <a:lnTo>
                        <a:pt x="5529" y="3726"/>
                      </a:lnTo>
                      <a:lnTo>
                        <a:pt x="5578" y="4189"/>
                      </a:lnTo>
                      <a:lnTo>
                        <a:pt x="5602" y="4652"/>
                      </a:lnTo>
                      <a:lnTo>
                        <a:pt x="5602" y="4652"/>
                      </a:lnTo>
                      <a:lnTo>
                        <a:pt x="5627" y="4774"/>
                      </a:lnTo>
                      <a:lnTo>
                        <a:pt x="5651" y="4895"/>
                      </a:lnTo>
                      <a:lnTo>
                        <a:pt x="5675" y="4993"/>
                      </a:lnTo>
                      <a:lnTo>
                        <a:pt x="5749" y="5090"/>
                      </a:lnTo>
                      <a:lnTo>
                        <a:pt x="5822" y="5163"/>
                      </a:lnTo>
                      <a:lnTo>
                        <a:pt x="5919" y="5236"/>
                      </a:lnTo>
                      <a:lnTo>
                        <a:pt x="6016" y="5261"/>
                      </a:lnTo>
                      <a:lnTo>
                        <a:pt x="6138" y="5285"/>
                      </a:lnTo>
                      <a:lnTo>
                        <a:pt x="6138" y="5285"/>
                      </a:lnTo>
                      <a:lnTo>
                        <a:pt x="6260" y="5261"/>
                      </a:lnTo>
                      <a:lnTo>
                        <a:pt x="6357" y="5236"/>
                      </a:lnTo>
                      <a:lnTo>
                        <a:pt x="6455" y="5163"/>
                      </a:lnTo>
                      <a:lnTo>
                        <a:pt x="6528" y="5090"/>
                      </a:lnTo>
                      <a:lnTo>
                        <a:pt x="6601" y="4993"/>
                      </a:lnTo>
                      <a:lnTo>
                        <a:pt x="6650" y="4895"/>
                      </a:lnTo>
                      <a:lnTo>
                        <a:pt x="6674" y="4774"/>
                      </a:lnTo>
                      <a:lnTo>
                        <a:pt x="6674" y="4652"/>
                      </a:lnTo>
                      <a:lnTo>
                        <a:pt x="6674" y="4652"/>
                      </a:lnTo>
                      <a:lnTo>
                        <a:pt x="6674" y="4092"/>
                      </a:lnTo>
                      <a:lnTo>
                        <a:pt x="6625" y="3556"/>
                      </a:lnTo>
                      <a:lnTo>
                        <a:pt x="6552" y="3069"/>
                      </a:lnTo>
                      <a:lnTo>
                        <a:pt x="6455" y="2630"/>
                      </a:lnTo>
                      <a:lnTo>
                        <a:pt x="6357" y="2216"/>
                      </a:lnTo>
                      <a:lnTo>
                        <a:pt x="6211" y="1827"/>
                      </a:lnTo>
                      <a:lnTo>
                        <a:pt x="6065" y="1486"/>
                      </a:lnTo>
                      <a:lnTo>
                        <a:pt x="5895" y="1169"/>
                      </a:lnTo>
                      <a:lnTo>
                        <a:pt x="5700" y="901"/>
                      </a:lnTo>
                      <a:lnTo>
                        <a:pt x="5505" y="658"/>
                      </a:lnTo>
                      <a:lnTo>
                        <a:pt x="5286" y="463"/>
                      </a:lnTo>
                      <a:lnTo>
                        <a:pt x="5042" y="292"/>
                      </a:lnTo>
                      <a:lnTo>
                        <a:pt x="4799" y="171"/>
                      </a:lnTo>
                      <a:lnTo>
                        <a:pt x="4555" y="73"/>
                      </a:lnTo>
                      <a:lnTo>
                        <a:pt x="4287" y="24"/>
                      </a:lnTo>
                      <a:lnTo>
                        <a:pt x="4019" y="0"/>
                      </a:lnTo>
                      <a:lnTo>
                        <a:pt x="4019" y="0"/>
                      </a:lnTo>
                      <a:close/>
                    </a:path>
                  </a:pathLst>
                </a:custGeom>
                <a:noFill/>
                <a:ln w="12175" cap="rnd" cmpd="sng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" name="Google Shape;428;p36">
                  <a:extLst>
                    <a:ext uri="{FF2B5EF4-FFF2-40B4-BE49-F238E27FC236}">
                      <a16:creationId xmlns:a16="http://schemas.microsoft.com/office/drawing/2014/main" id="{F3F34233-A11A-4247-928C-B51639A8AF0D}"/>
                    </a:ext>
                  </a:extLst>
                </p:cNvPr>
                <p:cNvSpPr/>
                <p:nvPr/>
              </p:nvSpPr>
              <p:spPr>
                <a:xfrm>
                  <a:off x="4792100" y="2332025"/>
                  <a:ext cx="76725" cy="8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9" h="3362" fill="none" extrusionOk="0">
                      <a:moveTo>
                        <a:pt x="0" y="1511"/>
                      </a:moveTo>
                      <a:lnTo>
                        <a:pt x="0" y="1511"/>
                      </a:lnTo>
                      <a:lnTo>
                        <a:pt x="24" y="1340"/>
                      </a:lnTo>
                      <a:lnTo>
                        <a:pt x="49" y="1170"/>
                      </a:lnTo>
                      <a:lnTo>
                        <a:pt x="73" y="1024"/>
                      </a:lnTo>
                      <a:lnTo>
                        <a:pt x="122" y="877"/>
                      </a:lnTo>
                      <a:lnTo>
                        <a:pt x="195" y="756"/>
                      </a:lnTo>
                      <a:lnTo>
                        <a:pt x="268" y="634"/>
                      </a:lnTo>
                      <a:lnTo>
                        <a:pt x="365" y="512"/>
                      </a:lnTo>
                      <a:lnTo>
                        <a:pt x="463" y="415"/>
                      </a:lnTo>
                      <a:lnTo>
                        <a:pt x="682" y="220"/>
                      </a:lnTo>
                      <a:lnTo>
                        <a:pt x="950" y="98"/>
                      </a:lnTo>
                      <a:lnTo>
                        <a:pt x="1218" y="25"/>
                      </a:lnTo>
                      <a:lnTo>
                        <a:pt x="1534" y="1"/>
                      </a:lnTo>
                      <a:lnTo>
                        <a:pt x="1534" y="1"/>
                      </a:lnTo>
                      <a:lnTo>
                        <a:pt x="1851" y="25"/>
                      </a:lnTo>
                      <a:lnTo>
                        <a:pt x="2119" y="98"/>
                      </a:lnTo>
                      <a:lnTo>
                        <a:pt x="2387" y="220"/>
                      </a:lnTo>
                      <a:lnTo>
                        <a:pt x="2606" y="415"/>
                      </a:lnTo>
                      <a:lnTo>
                        <a:pt x="2703" y="512"/>
                      </a:lnTo>
                      <a:lnTo>
                        <a:pt x="2801" y="634"/>
                      </a:lnTo>
                      <a:lnTo>
                        <a:pt x="2874" y="756"/>
                      </a:lnTo>
                      <a:lnTo>
                        <a:pt x="2947" y="877"/>
                      </a:lnTo>
                      <a:lnTo>
                        <a:pt x="2996" y="1024"/>
                      </a:lnTo>
                      <a:lnTo>
                        <a:pt x="3020" y="1170"/>
                      </a:lnTo>
                      <a:lnTo>
                        <a:pt x="3044" y="1340"/>
                      </a:lnTo>
                      <a:lnTo>
                        <a:pt x="3069" y="1511"/>
                      </a:lnTo>
                      <a:lnTo>
                        <a:pt x="3069" y="1511"/>
                      </a:lnTo>
                      <a:lnTo>
                        <a:pt x="3044" y="1681"/>
                      </a:lnTo>
                      <a:lnTo>
                        <a:pt x="3020" y="1852"/>
                      </a:lnTo>
                      <a:lnTo>
                        <a:pt x="2947" y="2193"/>
                      </a:lnTo>
                      <a:lnTo>
                        <a:pt x="2801" y="2509"/>
                      </a:lnTo>
                      <a:lnTo>
                        <a:pt x="2606" y="2777"/>
                      </a:lnTo>
                      <a:lnTo>
                        <a:pt x="2509" y="2899"/>
                      </a:lnTo>
                      <a:lnTo>
                        <a:pt x="2387" y="3021"/>
                      </a:lnTo>
                      <a:lnTo>
                        <a:pt x="2265" y="3118"/>
                      </a:lnTo>
                      <a:lnTo>
                        <a:pt x="2119" y="3191"/>
                      </a:lnTo>
                      <a:lnTo>
                        <a:pt x="1997" y="3264"/>
                      </a:lnTo>
                      <a:lnTo>
                        <a:pt x="1851" y="3313"/>
                      </a:lnTo>
                      <a:lnTo>
                        <a:pt x="1681" y="3337"/>
                      </a:lnTo>
                      <a:lnTo>
                        <a:pt x="1534" y="3362"/>
                      </a:lnTo>
                      <a:lnTo>
                        <a:pt x="1534" y="3362"/>
                      </a:lnTo>
                      <a:lnTo>
                        <a:pt x="1388" y="3337"/>
                      </a:lnTo>
                      <a:lnTo>
                        <a:pt x="1218" y="3313"/>
                      </a:lnTo>
                      <a:lnTo>
                        <a:pt x="1072" y="3264"/>
                      </a:lnTo>
                      <a:lnTo>
                        <a:pt x="950" y="3191"/>
                      </a:lnTo>
                      <a:lnTo>
                        <a:pt x="804" y="3118"/>
                      </a:lnTo>
                      <a:lnTo>
                        <a:pt x="682" y="3021"/>
                      </a:lnTo>
                      <a:lnTo>
                        <a:pt x="560" y="2899"/>
                      </a:lnTo>
                      <a:lnTo>
                        <a:pt x="463" y="2777"/>
                      </a:lnTo>
                      <a:lnTo>
                        <a:pt x="268" y="2509"/>
                      </a:lnTo>
                      <a:lnTo>
                        <a:pt x="122" y="2193"/>
                      </a:lnTo>
                      <a:lnTo>
                        <a:pt x="49" y="1852"/>
                      </a:lnTo>
                      <a:lnTo>
                        <a:pt x="24" y="1681"/>
                      </a:lnTo>
                      <a:lnTo>
                        <a:pt x="0" y="1511"/>
                      </a:lnTo>
                      <a:lnTo>
                        <a:pt x="0" y="1511"/>
                      </a:lnTo>
                      <a:close/>
                    </a:path>
                  </a:pathLst>
                </a:custGeom>
                <a:noFill/>
                <a:ln w="12175" cap="rnd" cmpd="sng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37" name="Google Shape;170;p24">
            <a:extLst>
              <a:ext uri="{FF2B5EF4-FFF2-40B4-BE49-F238E27FC236}">
                <a16:creationId xmlns:a16="http://schemas.microsoft.com/office/drawing/2014/main" id="{3EFA1F80-8CFE-BE44-91AF-42F432B2B3A0}"/>
              </a:ext>
            </a:extLst>
          </p:cNvPr>
          <p:cNvGrpSpPr/>
          <p:nvPr/>
        </p:nvGrpSpPr>
        <p:grpSpPr>
          <a:xfrm>
            <a:off x="4386944" y="470463"/>
            <a:ext cx="369526" cy="268183"/>
            <a:chOff x="3932350" y="3714775"/>
            <a:chExt cx="439650" cy="319075"/>
          </a:xfrm>
        </p:grpSpPr>
        <p:sp>
          <p:nvSpPr>
            <p:cNvPr id="38" name="Google Shape;171;p24">
              <a:extLst>
                <a:ext uri="{FF2B5EF4-FFF2-40B4-BE49-F238E27FC236}">
                  <a16:creationId xmlns:a16="http://schemas.microsoft.com/office/drawing/2014/main" id="{8FF76AE0-7CDE-FA46-8B9F-5BF7A24827D7}"/>
                </a:ext>
              </a:extLst>
            </p:cNvPr>
            <p:cNvSpPr/>
            <p:nvPr/>
          </p:nvSpPr>
          <p:spPr>
            <a:xfrm>
              <a:off x="3932350" y="3714775"/>
              <a:ext cx="439650" cy="319075"/>
            </a:xfrm>
            <a:custGeom>
              <a:avLst/>
              <a:gdLst/>
              <a:ahLst/>
              <a:cxnLst/>
              <a:rect l="l" t="t" r="r" b="b"/>
              <a:pathLst>
                <a:path w="17586" h="12763" fill="none" extrusionOk="0">
                  <a:moveTo>
                    <a:pt x="1" y="1"/>
                  </a:moveTo>
                  <a:lnTo>
                    <a:pt x="1" y="12276"/>
                  </a:lnTo>
                  <a:lnTo>
                    <a:pt x="1" y="12276"/>
                  </a:lnTo>
                  <a:lnTo>
                    <a:pt x="1" y="12373"/>
                  </a:lnTo>
                  <a:lnTo>
                    <a:pt x="25" y="12471"/>
                  </a:lnTo>
                  <a:lnTo>
                    <a:pt x="74" y="12544"/>
                  </a:lnTo>
                  <a:lnTo>
                    <a:pt x="123" y="12617"/>
                  </a:lnTo>
                  <a:lnTo>
                    <a:pt x="196" y="12690"/>
                  </a:lnTo>
                  <a:lnTo>
                    <a:pt x="293" y="12714"/>
                  </a:lnTo>
                  <a:lnTo>
                    <a:pt x="366" y="12763"/>
                  </a:lnTo>
                  <a:lnTo>
                    <a:pt x="488" y="12763"/>
                  </a:lnTo>
                  <a:lnTo>
                    <a:pt x="17585" y="12763"/>
                  </a:lnTo>
                </a:path>
              </a:pathLst>
            </a:custGeom>
            <a:noFill/>
            <a:ln w="9525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39" name="Google Shape;172;p24">
              <a:extLst>
                <a:ext uri="{FF2B5EF4-FFF2-40B4-BE49-F238E27FC236}">
                  <a16:creationId xmlns:a16="http://schemas.microsoft.com/office/drawing/2014/main" id="{AE7AB53B-7027-374F-B197-7AFB9BC0E4B0}"/>
                </a:ext>
              </a:extLst>
            </p:cNvPr>
            <p:cNvSpPr/>
            <p:nvPr/>
          </p:nvSpPr>
          <p:spPr>
            <a:xfrm>
              <a:off x="3970100" y="3862750"/>
              <a:ext cx="77350" cy="132750"/>
            </a:xfrm>
            <a:custGeom>
              <a:avLst/>
              <a:gdLst/>
              <a:ahLst/>
              <a:cxnLst/>
              <a:rect l="l" t="t" r="r" b="b"/>
              <a:pathLst>
                <a:path w="3094" h="5310" fill="none" extrusionOk="0">
                  <a:moveTo>
                    <a:pt x="3094" y="5309"/>
                  </a:moveTo>
                  <a:lnTo>
                    <a:pt x="3094" y="487"/>
                  </a:lnTo>
                  <a:lnTo>
                    <a:pt x="3094" y="487"/>
                  </a:lnTo>
                  <a:lnTo>
                    <a:pt x="3094" y="390"/>
                  </a:lnTo>
                  <a:lnTo>
                    <a:pt x="3070" y="292"/>
                  </a:lnTo>
                  <a:lnTo>
                    <a:pt x="3021" y="219"/>
                  </a:lnTo>
                  <a:lnTo>
                    <a:pt x="2948" y="146"/>
                  </a:lnTo>
                  <a:lnTo>
                    <a:pt x="2899" y="97"/>
                  </a:lnTo>
                  <a:lnTo>
                    <a:pt x="2802" y="49"/>
                  </a:lnTo>
                  <a:lnTo>
                    <a:pt x="2704" y="24"/>
                  </a:lnTo>
                  <a:lnTo>
                    <a:pt x="2607" y="0"/>
                  </a:lnTo>
                  <a:lnTo>
                    <a:pt x="488" y="0"/>
                  </a:lnTo>
                  <a:lnTo>
                    <a:pt x="488" y="0"/>
                  </a:lnTo>
                  <a:lnTo>
                    <a:pt x="391" y="24"/>
                  </a:lnTo>
                  <a:lnTo>
                    <a:pt x="293" y="49"/>
                  </a:lnTo>
                  <a:lnTo>
                    <a:pt x="220" y="97"/>
                  </a:lnTo>
                  <a:lnTo>
                    <a:pt x="147" y="146"/>
                  </a:lnTo>
                  <a:lnTo>
                    <a:pt x="74" y="219"/>
                  </a:lnTo>
                  <a:lnTo>
                    <a:pt x="50" y="292"/>
                  </a:lnTo>
                  <a:lnTo>
                    <a:pt x="1" y="390"/>
                  </a:lnTo>
                  <a:lnTo>
                    <a:pt x="1" y="487"/>
                  </a:lnTo>
                  <a:lnTo>
                    <a:pt x="1" y="5309"/>
                  </a:lnTo>
                  <a:lnTo>
                    <a:pt x="3094" y="5309"/>
                  </a:lnTo>
                  <a:close/>
                </a:path>
              </a:pathLst>
            </a:custGeom>
            <a:noFill/>
            <a:ln w="9525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40" name="Google Shape;173;p24">
              <a:extLst>
                <a:ext uri="{FF2B5EF4-FFF2-40B4-BE49-F238E27FC236}">
                  <a16:creationId xmlns:a16="http://schemas.microsoft.com/office/drawing/2014/main" id="{E0ACD9BF-6B60-7848-AE33-EFD9B76E9BEA}"/>
                </a:ext>
              </a:extLst>
            </p:cNvPr>
            <p:cNvSpPr/>
            <p:nvPr/>
          </p:nvSpPr>
          <p:spPr>
            <a:xfrm>
              <a:off x="4278800" y="3862750"/>
              <a:ext cx="77350" cy="132750"/>
            </a:xfrm>
            <a:custGeom>
              <a:avLst/>
              <a:gdLst/>
              <a:ahLst/>
              <a:cxnLst/>
              <a:rect l="l" t="t" r="r" b="b"/>
              <a:pathLst>
                <a:path w="3094" h="5310" fill="none" extrusionOk="0">
                  <a:moveTo>
                    <a:pt x="3094" y="5309"/>
                  </a:moveTo>
                  <a:lnTo>
                    <a:pt x="3094" y="487"/>
                  </a:lnTo>
                  <a:lnTo>
                    <a:pt x="3094" y="487"/>
                  </a:lnTo>
                  <a:lnTo>
                    <a:pt x="3094" y="390"/>
                  </a:lnTo>
                  <a:lnTo>
                    <a:pt x="3070" y="292"/>
                  </a:lnTo>
                  <a:lnTo>
                    <a:pt x="3021" y="219"/>
                  </a:lnTo>
                  <a:lnTo>
                    <a:pt x="2948" y="146"/>
                  </a:lnTo>
                  <a:lnTo>
                    <a:pt x="2899" y="97"/>
                  </a:lnTo>
                  <a:lnTo>
                    <a:pt x="2802" y="49"/>
                  </a:lnTo>
                  <a:lnTo>
                    <a:pt x="2704" y="24"/>
                  </a:lnTo>
                  <a:lnTo>
                    <a:pt x="2607" y="0"/>
                  </a:lnTo>
                  <a:lnTo>
                    <a:pt x="488" y="0"/>
                  </a:lnTo>
                  <a:lnTo>
                    <a:pt x="488" y="0"/>
                  </a:lnTo>
                  <a:lnTo>
                    <a:pt x="390" y="24"/>
                  </a:lnTo>
                  <a:lnTo>
                    <a:pt x="293" y="49"/>
                  </a:lnTo>
                  <a:lnTo>
                    <a:pt x="220" y="97"/>
                  </a:lnTo>
                  <a:lnTo>
                    <a:pt x="147" y="146"/>
                  </a:lnTo>
                  <a:lnTo>
                    <a:pt x="74" y="219"/>
                  </a:lnTo>
                  <a:lnTo>
                    <a:pt x="50" y="292"/>
                  </a:lnTo>
                  <a:lnTo>
                    <a:pt x="1" y="390"/>
                  </a:lnTo>
                  <a:lnTo>
                    <a:pt x="1" y="487"/>
                  </a:lnTo>
                  <a:lnTo>
                    <a:pt x="1" y="5309"/>
                  </a:lnTo>
                  <a:lnTo>
                    <a:pt x="3094" y="5309"/>
                  </a:lnTo>
                  <a:close/>
                </a:path>
              </a:pathLst>
            </a:custGeom>
            <a:noFill/>
            <a:ln w="9525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41" name="Google Shape;174;p24">
              <a:extLst>
                <a:ext uri="{FF2B5EF4-FFF2-40B4-BE49-F238E27FC236}">
                  <a16:creationId xmlns:a16="http://schemas.microsoft.com/office/drawing/2014/main" id="{17FC1B0E-40F5-AE4F-A01D-0F2B34DFA258}"/>
                </a:ext>
              </a:extLst>
            </p:cNvPr>
            <p:cNvSpPr/>
            <p:nvPr/>
          </p:nvSpPr>
          <p:spPr>
            <a:xfrm>
              <a:off x="4073000" y="3716600"/>
              <a:ext cx="77350" cy="278900"/>
            </a:xfrm>
            <a:custGeom>
              <a:avLst/>
              <a:gdLst/>
              <a:ahLst/>
              <a:cxnLst/>
              <a:rect l="l" t="t" r="r" b="b"/>
              <a:pathLst>
                <a:path w="3094" h="11156" fill="none" extrusionOk="0">
                  <a:moveTo>
                    <a:pt x="3094" y="11155"/>
                  </a:moveTo>
                  <a:lnTo>
                    <a:pt x="3094" y="488"/>
                  </a:lnTo>
                  <a:lnTo>
                    <a:pt x="3094" y="488"/>
                  </a:lnTo>
                  <a:lnTo>
                    <a:pt x="3094" y="391"/>
                  </a:lnTo>
                  <a:lnTo>
                    <a:pt x="3070" y="293"/>
                  </a:lnTo>
                  <a:lnTo>
                    <a:pt x="3021" y="220"/>
                  </a:lnTo>
                  <a:lnTo>
                    <a:pt x="2948" y="147"/>
                  </a:lnTo>
                  <a:lnTo>
                    <a:pt x="2899" y="98"/>
                  </a:lnTo>
                  <a:lnTo>
                    <a:pt x="2802" y="50"/>
                  </a:lnTo>
                  <a:lnTo>
                    <a:pt x="2704" y="25"/>
                  </a:lnTo>
                  <a:lnTo>
                    <a:pt x="2607" y="1"/>
                  </a:lnTo>
                  <a:lnTo>
                    <a:pt x="488" y="1"/>
                  </a:lnTo>
                  <a:lnTo>
                    <a:pt x="488" y="1"/>
                  </a:lnTo>
                  <a:lnTo>
                    <a:pt x="391" y="25"/>
                  </a:lnTo>
                  <a:lnTo>
                    <a:pt x="293" y="50"/>
                  </a:lnTo>
                  <a:lnTo>
                    <a:pt x="220" y="98"/>
                  </a:lnTo>
                  <a:lnTo>
                    <a:pt x="147" y="147"/>
                  </a:lnTo>
                  <a:lnTo>
                    <a:pt x="74" y="220"/>
                  </a:lnTo>
                  <a:lnTo>
                    <a:pt x="50" y="293"/>
                  </a:lnTo>
                  <a:lnTo>
                    <a:pt x="1" y="391"/>
                  </a:lnTo>
                  <a:lnTo>
                    <a:pt x="1" y="488"/>
                  </a:lnTo>
                  <a:lnTo>
                    <a:pt x="1" y="11155"/>
                  </a:lnTo>
                  <a:lnTo>
                    <a:pt x="3094" y="11155"/>
                  </a:lnTo>
                  <a:close/>
                </a:path>
              </a:pathLst>
            </a:custGeom>
            <a:noFill/>
            <a:ln w="9525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42" name="Google Shape;175;p24">
              <a:extLst>
                <a:ext uri="{FF2B5EF4-FFF2-40B4-BE49-F238E27FC236}">
                  <a16:creationId xmlns:a16="http://schemas.microsoft.com/office/drawing/2014/main" id="{9DA2E1C9-34EC-4145-BF1F-8EE8EDF6CA48}"/>
                </a:ext>
              </a:extLst>
            </p:cNvPr>
            <p:cNvSpPr/>
            <p:nvPr/>
          </p:nvSpPr>
          <p:spPr>
            <a:xfrm>
              <a:off x="4175900" y="3787250"/>
              <a:ext cx="77350" cy="208250"/>
            </a:xfrm>
            <a:custGeom>
              <a:avLst/>
              <a:gdLst/>
              <a:ahLst/>
              <a:cxnLst/>
              <a:rect l="l" t="t" r="r" b="b"/>
              <a:pathLst>
                <a:path w="3094" h="8330" fill="none" extrusionOk="0">
                  <a:moveTo>
                    <a:pt x="3094" y="8329"/>
                  </a:moveTo>
                  <a:lnTo>
                    <a:pt x="3094" y="487"/>
                  </a:lnTo>
                  <a:lnTo>
                    <a:pt x="3094" y="487"/>
                  </a:lnTo>
                  <a:lnTo>
                    <a:pt x="3094" y="390"/>
                  </a:lnTo>
                  <a:lnTo>
                    <a:pt x="3070" y="292"/>
                  </a:lnTo>
                  <a:lnTo>
                    <a:pt x="3021" y="219"/>
                  </a:lnTo>
                  <a:lnTo>
                    <a:pt x="2948" y="146"/>
                  </a:lnTo>
                  <a:lnTo>
                    <a:pt x="2899" y="97"/>
                  </a:lnTo>
                  <a:lnTo>
                    <a:pt x="2802" y="49"/>
                  </a:lnTo>
                  <a:lnTo>
                    <a:pt x="2704" y="24"/>
                  </a:lnTo>
                  <a:lnTo>
                    <a:pt x="2607" y="0"/>
                  </a:lnTo>
                  <a:lnTo>
                    <a:pt x="488" y="0"/>
                  </a:lnTo>
                  <a:lnTo>
                    <a:pt x="488" y="0"/>
                  </a:lnTo>
                  <a:lnTo>
                    <a:pt x="391" y="24"/>
                  </a:lnTo>
                  <a:lnTo>
                    <a:pt x="293" y="49"/>
                  </a:lnTo>
                  <a:lnTo>
                    <a:pt x="220" y="97"/>
                  </a:lnTo>
                  <a:lnTo>
                    <a:pt x="147" y="146"/>
                  </a:lnTo>
                  <a:lnTo>
                    <a:pt x="74" y="219"/>
                  </a:lnTo>
                  <a:lnTo>
                    <a:pt x="50" y="292"/>
                  </a:lnTo>
                  <a:lnTo>
                    <a:pt x="1" y="390"/>
                  </a:lnTo>
                  <a:lnTo>
                    <a:pt x="1" y="487"/>
                  </a:lnTo>
                  <a:lnTo>
                    <a:pt x="1" y="8329"/>
                  </a:lnTo>
                  <a:lnTo>
                    <a:pt x="3094" y="8329"/>
                  </a:lnTo>
                  <a:close/>
                </a:path>
              </a:pathLst>
            </a:custGeom>
            <a:noFill/>
            <a:ln w="9525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</p:grp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F8B04F13-C44C-D542-8CD0-70B6F9EA653B}"/>
              </a:ext>
            </a:extLst>
          </p:cNvPr>
          <p:cNvGrpSpPr/>
          <p:nvPr/>
        </p:nvGrpSpPr>
        <p:grpSpPr>
          <a:xfrm>
            <a:off x="1488504" y="3120328"/>
            <a:ext cx="2332437" cy="761475"/>
            <a:chOff x="1440573" y="1215337"/>
            <a:chExt cx="2332437" cy="761475"/>
          </a:xfrm>
        </p:grpSpPr>
        <p:sp>
          <p:nvSpPr>
            <p:cNvPr id="43" name="Google Shape;324;p36">
              <a:extLst>
                <a:ext uri="{FF2B5EF4-FFF2-40B4-BE49-F238E27FC236}">
                  <a16:creationId xmlns:a16="http://schemas.microsoft.com/office/drawing/2014/main" id="{C04E31CD-9350-7D41-9ABA-7F30A2E43E11}"/>
                </a:ext>
              </a:extLst>
            </p:cNvPr>
            <p:cNvSpPr/>
            <p:nvPr/>
          </p:nvSpPr>
          <p:spPr>
            <a:xfrm>
              <a:off x="1440573" y="1215337"/>
              <a:ext cx="676746" cy="590553"/>
            </a:xfrm>
            <a:custGeom>
              <a:avLst/>
              <a:gdLst/>
              <a:ahLst/>
              <a:cxnLst/>
              <a:rect l="l" t="t" r="r" b="b"/>
              <a:pathLst>
                <a:path w="18365" h="16026" fill="none" extrusionOk="0">
                  <a:moveTo>
                    <a:pt x="9182" y="0"/>
                  </a:moveTo>
                  <a:lnTo>
                    <a:pt x="0" y="8841"/>
                  </a:lnTo>
                  <a:lnTo>
                    <a:pt x="2874" y="8841"/>
                  </a:lnTo>
                  <a:lnTo>
                    <a:pt x="2874" y="15246"/>
                  </a:lnTo>
                  <a:lnTo>
                    <a:pt x="2874" y="15246"/>
                  </a:lnTo>
                  <a:lnTo>
                    <a:pt x="2899" y="15417"/>
                  </a:lnTo>
                  <a:lnTo>
                    <a:pt x="2947" y="15563"/>
                  </a:lnTo>
                  <a:lnTo>
                    <a:pt x="3020" y="15685"/>
                  </a:lnTo>
                  <a:lnTo>
                    <a:pt x="3093" y="15806"/>
                  </a:lnTo>
                  <a:lnTo>
                    <a:pt x="3215" y="15904"/>
                  </a:lnTo>
                  <a:lnTo>
                    <a:pt x="3361" y="15977"/>
                  </a:lnTo>
                  <a:lnTo>
                    <a:pt x="3508" y="16026"/>
                  </a:lnTo>
                  <a:lnTo>
                    <a:pt x="3654" y="16026"/>
                  </a:lnTo>
                  <a:lnTo>
                    <a:pt x="7404" y="16026"/>
                  </a:lnTo>
                  <a:lnTo>
                    <a:pt x="7404" y="13420"/>
                  </a:lnTo>
                  <a:lnTo>
                    <a:pt x="7404" y="13420"/>
                  </a:lnTo>
                  <a:lnTo>
                    <a:pt x="7429" y="13127"/>
                  </a:lnTo>
                  <a:lnTo>
                    <a:pt x="7526" y="12860"/>
                  </a:lnTo>
                  <a:lnTo>
                    <a:pt x="7648" y="12616"/>
                  </a:lnTo>
                  <a:lnTo>
                    <a:pt x="7818" y="12421"/>
                  </a:lnTo>
                  <a:lnTo>
                    <a:pt x="8038" y="12251"/>
                  </a:lnTo>
                  <a:lnTo>
                    <a:pt x="8257" y="12129"/>
                  </a:lnTo>
                  <a:lnTo>
                    <a:pt x="8525" y="12031"/>
                  </a:lnTo>
                  <a:lnTo>
                    <a:pt x="8817" y="12007"/>
                  </a:lnTo>
                  <a:lnTo>
                    <a:pt x="9548" y="12007"/>
                  </a:lnTo>
                  <a:lnTo>
                    <a:pt x="9548" y="12007"/>
                  </a:lnTo>
                  <a:lnTo>
                    <a:pt x="9840" y="12031"/>
                  </a:lnTo>
                  <a:lnTo>
                    <a:pt x="10108" y="12129"/>
                  </a:lnTo>
                  <a:lnTo>
                    <a:pt x="10327" y="12251"/>
                  </a:lnTo>
                  <a:lnTo>
                    <a:pt x="10546" y="12421"/>
                  </a:lnTo>
                  <a:lnTo>
                    <a:pt x="10717" y="12616"/>
                  </a:lnTo>
                  <a:lnTo>
                    <a:pt x="10838" y="12860"/>
                  </a:lnTo>
                  <a:lnTo>
                    <a:pt x="10936" y="13127"/>
                  </a:lnTo>
                  <a:lnTo>
                    <a:pt x="10960" y="13420"/>
                  </a:lnTo>
                  <a:lnTo>
                    <a:pt x="10960" y="16026"/>
                  </a:lnTo>
                  <a:lnTo>
                    <a:pt x="14711" y="16026"/>
                  </a:lnTo>
                  <a:lnTo>
                    <a:pt x="14711" y="16026"/>
                  </a:lnTo>
                  <a:lnTo>
                    <a:pt x="14857" y="16026"/>
                  </a:lnTo>
                  <a:lnTo>
                    <a:pt x="15003" y="15977"/>
                  </a:lnTo>
                  <a:lnTo>
                    <a:pt x="15149" y="15904"/>
                  </a:lnTo>
                  <a:lnTo>
                    <a:pt x="15271" y="15806"/>
                  </a:lnTo>
                  <a:lnTo>
                    <a:pt x="15344" y="15685"/>
                  </a:lnTo>
                  <a:lnTo>
                    <a:pt x="15417" y="15563"/>
                  </a:lnTo>
                  <a:lnTo>
                    <a:pt x="15466" y="15417"/>
                  </a:lnTo>
                  <a:lnTo>
                    <a:pt x="15490" y="15246"/>
                  </a:lnTo>
                  <a:lnTo>
                    <a:pt x="15490" y="8841"/>
                  </a:lnTo>
                  <a:lnTo>
                    <a:pt x="18364" y="8841"/>
                  </a:lnTo>
                  <a:lnTo>
                    <a:pt x="9182" y="0"/>
                  </a:lnTo>
                  <a:close/>
                </a:path>
              </a:pathLst>
            </a:custGeom>
            <a:noFill/>
            <a:ln w="12175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57;p12">
              <a:extLst>
                <a:ext uri="{FF2B5EF4-FFF2-40B4-BE49-F238E27FC236}">
                  <a16:creationId xmlns:a16="http://schemas.microsoft.com/office/drawing/2014/main" id="{CC194581-017B-0A42-AFC4-E3AC8C8DF4D3}"/>
                </a:ext>
              </a:extLst>
            </p:cNvPr>
            <p:cNvSpPr txBox="1">
              <a:spLocks/>
            </p:cNvSpPr>
            <p:nvPr/>
          </p:nvSpPr>
          <p:spPr>
            <a:xfrm>
              <a:off x="2227888" y="1275068"/>
              <a:ext cx="1545122" cy="7017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04800" algn="l" rtl="0">
                <a:lnSpc>
                  <a:spcPct val="115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576574"/>
                </a:buClr>
                <a:buSzPts val="1200"/>
                <a:buFont typeface="Raleway"/>
                <a:buChar char="▫"/>
                <a:defRPr sz="1200" b="0" i="0" u="none" strike="noStrike" cap="none">
                  <a:solidFill>
                    <a:srgbClr val="576574"/>
                  </a:solidFill>
                  <a:latin typeface="Raleway"/>
                  <a:ea typeface="Raleway"/>
                  <a:cs typeface="Raleway"/>
                  <a:sym typeface="Raleway"/>
                </a:defRPr>
              </a:lvl1pPr>
              <a:lvl2pPr marL="914400" marR="0" lvl="1" indent="-3048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76574"/>
                </a:buClr>
                <a:buSzPts val="1200"/>
                <a:buFont typeface="Raleway"/>
                <a:buChar char="▫"/>
                <a:defRPr sz="1200" b="0" i="0" u="none" strike="noStrike" cap="none">
                  <a:solidFill>
                    <a:srgbClr val="576574"/>
                  </a:solidFill>
                  <a:latin typeface="Raleway"/>
                  <a:ea typeface="Raleway"/>
                  <a:cs typeface="Raleway"/>
                  <a:sym typeface="Raleway"/>
                </a:defRPr>
              </a:lvl2pPr>
              <a:lvl3pPr marL="1371600" marR="0" lvl="2" indent="-3048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76574"/>
                </a:buClr>
                <a:buSzPts val="1200"/>
                <a:buFont typeface="Raleway"/>
                <a:buChar char="▫"/>
                <a:defRPr sz="1200" b="0" i="0" u="none" strike="noStrike" cap="none">
                  <a:solidFill>
                    <a:srgbClr val="576574"/>
                  </a:solidFill>
                  <a:latin typeface="Raleway"/>
                  <a:ea typeface="Raleway"/>
                  <a:cs typeface="Raleway"/>
                  <a:sym typeface="Raleway"/>
                </a:defRPr>
              </a:lvl3pPr>
              <a:lvl4pPr marL="1828800" marR="0" lvl="3" indent="-3048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76574"/>
                </a:buClr>
                <a:buSzPts val="1200"/>
                <a:buFont typeface="Raleway"/>
                <a:buChar char="▫"/>
                <a:defRPr sz="1200" b="0" i="0" u="none" strike="noStrike" cap="none">
                  <a:solidFill>
                    <a:srgbClr val="576574"/>
                  </a:solidFill>
                  <a:latin typeface="Raleway"/>
                  <a:ea typeface="Raleway"/>
                  <a:cs typeface="Raleway"/>
                  <a:sym typeface="Raleway"/>
                </a:defRPr>
              </a:lvl4pPr>
              <a:lvl5pPr marL="2286000" marR="0" lvl="4" indent="-3048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76574"/>
                </a:buClr>
                <a:buSzPts val="1200"/>
                <a:buFont typeface="Raleway"/>
                <a:buChar char="▫"/>
                <a:defRPr sz="1200" b="0" i="0" u="none" strike="noStrike" cap="none">
                  <a:solidFill>
                    <a:srgbClr val="576574"/>
                  </a:solidFill>
                  <a:latin typeface="Raleway"/>
                  <a:ea typeface="Raleway"/>
                  <a:cs typeface="Raleway"/>
                  <a:sym typeface="Raleway"/>
                </a:defRPr>
              </a:lvl5pPr>
              <a:lvl6pPr marL="2743200" marR="0" lvl="5" indent="-3048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76574"/>
                </a:buClr>
                <a:buSzPts val="1200"/>
                <a:buFont typeface="Raleway"/>
                <a:buChar char="▫"/>
                <a:defRPr sz="1200" b="0" i="0" u="none" strike="noStrike" cap="none">
                  <a:solidFill>
                    <a:srgbClr val="576574"/>
                  </a:solidFill>
                  <a:latin typeface="Raleway"/>
                  <a:ea typeface="Raleway"/>
                  <a:cs typeface="Raleway"/>
                  <a:sym typeface="Raleway"/>
                </a:defRPr>
              </a:lvl6pPr>
              <a:lvl7pPr marL="3200400" marR="0" lvl="6" indent="-3048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76574"/>
                </a:buClr>
                <a:buSzPts val="1200"/>
                <a:buFont typeface="Raleway"/>
                <a:buChar char="▫"/>
                <a:defRPr sz="1200" b="0" i="0" u="none" strike="noStrike" cap="none">
                  <a:solidFill>
                    <a:srgbClr val="576574"/>
                  </a:solidFill>
                  <a:latin typeface="Raleway"/>
                  <a:ea typeface="Raleway"/>
                  <a:cs typeface="Raleway"/>
                  <a:sym typeface="Raleway"/>
                </a:defRPr>
              </a:lvl7pPr>
              <a:lvl8pPr marL="3657600" marR="0" lvl="7" indent="-3048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76574"/>
                </a:buClr>
                <a:buSzPts val="1200"/>
                <a:buFont typeface="Raleway"/>
                <a:buChar char="▫"/>
                <a:defRPr sz="1200" b="0" i="0" u="none" strike="noStrike" cap="none">
                  <a:solidFill>
                    <a:srgbClr val="576574"/>
                  </a:solidFill>
                  <a:latin typeface="Raleway"/>
                  <a:ea typeface="Raleway"/>
                  <a:cs typeface="Raleway"/>
                  <a:sym typeface="Raleway"/>
                </a:defRPr>
              </a:lvl8pPr>
              <a:lvl9pPr marL="4114800" marR="0" lvl="8" indent="-3048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76574"/>
                </a:buClr>
                <a:buSzPts val="1200"/>
                <a:buFont typeface="Raleway"/>
                <a:buChar char="▫"/>
                <a:defRPr sz="1200" b="0" i="0" u="none" strike="noStrike" cap="none">
                  <a:solidFill>
                    <a:srgbClr val="576574"/>
                  </a:solidFill>
                  <a:latin typeface="Raleway"/>
                  <a:ea typeface="Raleway"/>
                  <a:cs typeface="Raleway"/>
                  <a:sym typeface="Raleway"/>
                </a:defRPr>
              </a:lvl9pPr>
            </a:lstStyle>
            <a:p>
              <a:pPr marL="0" indent="0">
                <a:buClr>
                  <a:schemeClr val="dk1"/>
                </a:buClr>
                <a:buSzPts val="1100"/>
                <a:buFont typeface="Raleway"/>
                <a:buNone/>
              </a:pPr>
              <a:r>
                <a:rPr lang="ru-RU" sz="1400" b="1" dirty="0">
                  <a:cs typeface="Arial"/>
                  <a:sym typeface="Arial"/>
                </a:rPr>
                <a:t>161 строение</a:t>
              </a:r>
              <a:endParaRPr lang="ru-RU" sz="800" dirty="0"/>
            </a:p>
          </p:txBody>
        </p:sp>
      </p:grp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CE112D19-3F2D-754D-8468-211D17D355E1}"/>
              </a:ext>
            </a:extLst>
          </p:cNvPr>
          <p:cNvGrpSpPr/>
          <p:nvPr/>
        </p:nvGrpSpPr>
        <p:grpSpPr>
          <a:xfrm>
            <a:off x="5560504" y="3156143"/>
            <a:ext cx="2094992" cy="725660"/>
            <a:chOff x="5512277" y="1202334"/>
            <a:chExt cx="2094992" cy="725660"/>
          </a:xfrm>
        </p:grpSpPr>
        <p:sp>
          <p:nvSpPr>
            <p:cNvPr id="45" name="Google Shape;57;p12">
              <a:extLst>
                <a:ext uri="{FF2B5EF4-FFF2-40B4-BE49-F238E27FC236}">
                  <a16:creationId xmlns:a16="http://schemas.microsoft.com/office/drawing/2014/main" id="{99C9951E-63BE-774F-8388-872913ADBEC8}"/>
                </a:ext>
              </a:extLst>
            </p:cNvPr>
            <p:cNvSpPr txBox="1">
              <a:spLocks/>
            </p:cNvSpPr>
            <p:nvPr/>
          </p:nvSpPr>
          <p:spPr>
            <a:xfrm>
              <a:off x="6224954" y="1275068"/>
              <a:ext cx="1382315" cy="65292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04800" algn="l" rtl="0">
                <a:lnSpc>
                  <a:spcPct val="115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576574"/>
                </a:buClr>
                <a:buSzPts val="1200"/>
                <a:buFont typeface="Raleway"/>
                <a:buChar char="▫"/>
                <a:defRPr sz="1200" b="0" i="0" u="none" strike="noStrike" cap="none">
                  <a:solidFill>
                    <a:srgbClr val="576574"/>
                  </a:solidFill>
                  <a:latin typeface="Raleway"/>
                  <a:ea typeface="Raleway"/>
                  <a:cs typeface="Raleway"/>
                  <a:sym typeface="Raleway"/>
                </a:defRPr>
              </a:lvl1pPr>
              <a:lvl2pPr marL="914400" marR="0" lvl="1" indent="-3048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76574"/>
                </a:buClr>
                <a:buSzPts val="1200"/>
                <a:buFont typeface="Raleway"/>
                <a:buChar char="▫"/>
                <a:defRPr sz="1200" b="0" i="0" u="none" strike="noStrike" cap="none">
                  <a:solidFill>
                    <a:srgbClr val="576574"/>
                  </a:solidFill>
                  <a:latin typeface="Raleway"/>
                  <a:ea typeface="Raleway"/>
                  <a:cs typeface="Raleway"/>
                  <a:sym typeface="Raleway"/>
                </a:defRPr>
              </a:lvl2pPr>
              <a:lvl3pPr marL="1371600" marR="0" lvl="2" indent="-3048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76574"/>
                </a:buClr>
                <a:buSzPts val="1200"/>
                <a:buFont typeface="Raleway"/>
                <a:buChar char="▫"/>
                <a:defRPr sz="1200" b="0" i="0" u="none" strike="noStrike" cap="none">
                  <a:solidFill>
                    <a:srgbClr val="576574"/>
                  </a:solidFill>
                  <a:latin typeface="Raleway"/>
                  <a:ea typeface="Raleway"/>
                  <a:cs typeface="Raleway"/>
                  <a:sym typeface="Raleway"/>
                </a:defRPr>
              </a:lvl3pPr>
              <a:lvl4pPr marL="1828800" marR="0" lvl="3" indent="-3048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76574"/>
                </a:buClr>
                <a:buSzPts val="1200"/>
                <a:buFont typeface="Raleway"/>
                <a:buChar char="▫"/>
                <a:defRPr sz="1200" b="0" i="0" u="none" strike="noStrike" cap="none">
                  <a:solidFill>
                    <a:srgbClr val="576574"/>
                  </a:solidFill>
                  <a:latin typeface="Raleway"/>
                  <a:ea typeface="Raleway"/>
                  <a:cs typeface="Raleway"/>
                  <a:sym typeface="Raleway"/>
                </a:defRPr>
              </a:lvl4pPr>
              <a:lvl5pPr marL="2286000" marR="0" lvl="4" indent="-3048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76574"/>
                </a:buClr>
                <a:buSzPts val="1200"/>
                <a:buFont typeface="Raleway"/>
                <a:buChar char="▫"/>
                <a:defRPr sz="1200" b="0" i="0" u="none" strike="noStrike" cap="none">
                  <a:solidFill>
                    <a:srgbClr val="576574"/>
                  </a:solidFill>
                  <a:latin typeface="Raleway"/>
                  <a:ea typeface="Raleway"/>
                  <a:cs typeface="Raleway"/>
                  <a:sym typeface="Raleway"/>
                </a:defRPr>
              </a:lvl5pPr>
              <a:lvl6pPr marL="2743200" marR="0" lvl="5" indent="-3048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76574"/>
                </a:buClr>
                <a:buSzPts val="1200"/>
                <a:buFont typeface="Raleway"/>
                <a:buChar char="▫"/>
                <a:defRPr sz="1200" b="0" i="0" u="none" strike="noStrike" cap="none">
                  <a:solidFill>
                    <a:srgbClr val="576574"/>
                  </a:solidFill>
                  <a:latin typeface="Raleway"/>
                  <a:ea typeface="Raleway"/>
                  <a:cs typeface="Raleway"/>
                  <a:sym typeface="Raleway"/>
                </a:defRPr>
              </a:lvl6pPr>
              <a:lvl7pPr marL="3200400" marR="0" lvl="6" indent="-3048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76574"/>
                </a:buClr>
                <a:buSzPts val="1200"/>
                <a:buFont typeface="Raleway"/>
                <a:buChar char="▫"/>
                <a:defRPr sz="1200" b="0" i="0" u="none" strike="noStrike" cap="none">
                  <a:solidFill>
                    <a:srgbClr val="576574"/>
                  </a:solidFill>
                  <a:latin typeface="Raleway"/>
                  <a:ea typeface="Raleway"/>
                  <a:cs typeface="Raleway"/>
                  <a:sym typeface="Raleway"/>
                </a:defRPr>
              </a:lvl7pPr>
              <a:lvl8pPr marL="3657600" marR="0" lvl="7" indent="-3048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76574"/>
                </a:buClr>
                <a:buSzPts val="1200"/>
                <a:buFont typeface="Raleway"/>
                <a:buChar char="▫"/>
                <a:defRPr sz="1200" b="0" i="0" u="none" strike="noStrike" cap="none">
                  <a:solidFill>
                    <a:srgbClr val="576574"/>
                  </a:solidFill>
                  <a:latin typeface="Raleway"/>
                  <a:ea typeface="Raleway"/>
                  <a:cs typeface="Raleway"/>
                  <a:sym typeface="Raleway"/>
                </a:defRPr>
              </a:lvl8pPr>
              <a:lvl9pPr marL="4114800" marR="0" lvl="8" indent="-3048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76574"/>
                </a:buClr>
                <a:buSzPts val="1200"/>
                <a:buFont typeface="Raleway"/>
                <a:buChar char="▫"/>
                <a:defRPr sz="1200" b="0" i="0" u="none" strike="noStrike" cap="none">
                  <a:solidFill>
                    <a:srgbClr val="576574"/>
                  </a:solidFill>
                  <a:latin typeface="Raleway"/>
                  <a:ea typeface="Raleway"/>
                  <a:cs typeface="Raleway"/>
                  <a:sym typeface="Raleway"/>
                </a:defRPr>
              </a:lvl9pPr>
            </a:lstStyle>
            <a:p>
              <a:pPr marL="0" indent="0">
                <a:buClr>
                  <a:schemeClr val="dk1"/>
                </a:buClr>
                <a:buSzPts val="1100"/>
                <a:buFont typeface="Raleway"/>
                <a:buNone/>
              </a:pPr>
              <a:r>
                <a:rPr lang="ru-RU" sz="1400" b="1" dirty="0">
                  <a:cs typeface="Arial"/>
                  <a:sym typeface="Arial"/>
                </a:rPr>
                <a:t>464 человека</a:t>
              </a:r>
              <a:endParaRPr lang="ru-RU" sz="800" dirty="0"/>
            </a:p>
          </p:txBody>
        </p:sp>
        <p:sp>
          <p:nvSpPr>
            <p:cNvPr id="46" name="Google Shape;432;p36">
              <a:extLst>
                <a:ext uri="{FF2B5EF4-FFF2-40B4-BE49-F238E27FC236}">
                  <a16:creationId xmlns:a16="http://schemas.microsoft.com/office/drawing/2014/main" id="{ECD368E2-D39E-5648-9079-08657361A6CE}"/>
                </a:ext>
              </a:extLst>
            </p:cNvPr>
            <p:cNvSpPr/>
            <p:nvPr/>
          </p:nvSpPr>
          <p:spPr>
            <a:xfrm>
              <a:off x="5512277" y="1202334"/>
              <a:ext cx="560135" cy="590553"/>
            </a:xfrm>
            <a:custGeom>
              <a:avLst/>
              <a:gdLst/>
              <a:ahLst/>
              <a:cxnLst/>
              <a:rect l="l" t="t" r="r" b="b"/>
              <a:pathLst>
                <a:path w="15247" h="16075" fill="none" extrusionOk="0">
                  <a:moveTo>
                    <a:pt x="9401" y="10717"/>
                  </a:moveTo>
                  <a:lnTo>
                    <a:pt x="9401" y="10717"/>
                  </a:lnTo>
                  <a:lnTo>
                    <a:pt x="9085" y="10692"/>
                  </a:lnTo>
                  <a:lnTo>
                    <a:pt x="9085" y="9596"/>
                  </a:lnTo>
                  <a:lnTo>
                    <a:pt x="9085" y="9596"/>
                  </a:lnTo>
                  <a:lnTo>
                    <a:pt x="9401" y="9377"/>
                  </a:lnTo>
                  <a:lnTo>
                    <a:pt x="9718" y="9133"/>
                  </a:lnTo>
                  <a:lnTo>
                    <a:pt x="10010" y="8866"/>
                  </a:lnTo>
                  <a:lnTo>
                    <a:pt x="10302" y="8573"/>
                  </a:lnTo>
                  <a:lnTo>
                    <a:pt x="10546" y="8232"/>
                  </a:lnTo>
                  <a:lnTo>
                    <a:pt x="10765" y="7867"/>
                  </a:lnTo>
                  <a:lnTo>
                    <a:pt x="10984" y="7502"/>
                  </a:lnTo>
                  <a:lnTo>
                    <a:pt x="11155" y="7088"/>
                  </a:lnTo>
                  <a:lnTo>
                    <a:pt x="11155" y="7088"/>
                  </a:lnTo>
                  <a:lnTo>
                    <a:pt x="11228" y="7112"/>
                  </a:lnTo>
                  <a:lnTo>
                    <a:pt x="11228" y="7112"/>
                  </a:lnTo>
                  <a:lnTo>
                    <a:pt x="11374" y="7112"/>
                  </a:lnTo>
                  <a:lnTo>
                    <a:pt x="11496" y="7039"/>
                  </a:lnTo>
                  <a:lnTo>
                    <a:pt x="11617" y="6942"/>
                  </a:lnTo>
                  <a:lnTo>
                    <a:pt x="11715" y="6771"/>
                  </a:lnTo>
                  <a:lnTo>
                    <a:pt x="11812" y="6601"/>
                  </a:lnTo>
                  <a:lnTo>
                    <a:pt x="11910" y="6381"/>
                  </a:lnTo>
                  <a:lnTo>
                    <a:pt x="11958" y="6138"/>
                  </a:lnTo>
                  <a:lnTo>
                    <a:pt x="12007" y="5870"/>
                  </a:lnTo>
                  <a:lnTo>
                    <a:pt x="12007" y="5870"/>
                  </a:lnTo>
                  <a:lnTo>
                    <a:pt x="12031" y="5626"/>
                  </a:lnTo>
                  <a:lnTo>
                    <a:pt x="12007" y="5383"/>
                  </a:lnTo>
                  <a:lnTo>
                    <a:pt x="11983" y="5188"/>
                  </a:lnTo>
                  <a:lnTo>
                    <a:pt x="11934" y="4993"/>
                  </a:lnTo>
                  <a:lnTo>
                    <a:pt x="11885" y="4823"/>
                  </a:lnTo>
                  <a:lnTo>
                    <a:pt x="11812" y="4677"/>
                  </a:lnTo>
                  <a:lnTo>
                    <a:pt x="11715" y="4579"/>
                  </a:lnTo>
                  <a:lnTo>
                    <a:pt x="11593" y="4506"/>
                  </a:lnTo>
                  <a:lnTo>
                    <a:pt x="11593" y="4506"/>
                  </a:lnTo>
                  <a:lnTo>
                    <a:pt x="11666" y="4141"/>
                  </a:lnTo>
                  <a:lnTo>
                    <a:pt x="11690" y="3800"/>
                  </a:lnTo>
                  <a:lnTo>
                    <a:pt x="11690" y="3483"/>
                  </a:lnTo>
                  <a:lnTo>
                    <a:pt x="11690" y="3191"/>
                  </a:lnTo>
                  <a:lnTo>
                    <a:pt x="11666" y="2899"/>
                  </a:lnTo>
                  <a:lnTo>
                    <a:pt x="11617" y="2631"/>
                  </a:lnTo>
                  <a:lnTo>
                    <a:pt x="11544" y="2387"/>
                  </a:lnTo>
                  <a:lnTo>
                    <a:pt x="11471" y="2144"/>
                  </a:lnTo>
                  <a:lnTo>
                    <a:pt x="11374" y="1924"/>
                  </a:lnTo>
                  <a:lnTo>
                    <a:pt x="11276" y="1705"/>
                  </a:lnTo>
                  <a:lnTo>
                    <a:pt x="11155" y="1510"/>
                  </a:lnTo>
                  <a:lnTo>
                    <a:pt x="11009" y="1340"/>
                  </a:lnTo>
                  <a:lnTo>
                    <a:pt x="10862" y="1169"/>
                  </a:lnTo>
                  <a:lnTo>
                    <a:pt x="10716" y="1023"/>
                  </a:lnTo>
                  <a:lnTo>
                    <a:pt x="10400" y="755"/>
                  </a:lnTo>
                  <a:lnTo>
                    <a:pt x="10034" y="561"/>
                  </a:lnTo>
                  <a:lnTo>
                    <a:pt x="9669" y="366"/>
                  </a:lnTo>
                  <a:lnTo>
                    <a:pt x="9304" y="244"/>
                  </a:lnTo>
                  <a:lnTo>
                    <a:pt x="8938" y="146"/>
                  </a:lnTo>
                  <a:lnTo>
                    <a:pt x="8573" y="73"/>
                  </a:lnTo>
                  <a:lnTo>
                    <a:pt x="8232" y="25"/>
                  </a:lnTo>
                  <a:lnTo>
                    <a:pt x="7915" y="0"/>
                  </a:lnTo>
                  <a:lnTo>
                    <a:pt x="7623" y="0"/>
                  </a:lnTo>
                  <a:lnTo>
                    <a:pt x="7623" y="0"/>
                  </a:lnTo>
                  <a:lnTo>
                    <a:pt x="7282" y="25"/>
                  </a:lnTo>
                  <a:lnTo>
                    <a:pt x="6990" y="98"/>
                  </a:lnTo>
                  <a:lnTo>
                    <a:pt x="6746" y="171"/>
                  </a:lnTo>
                  <a:lnTo>
                    <a:pt x="6527" y="293"/>
                  </a:lnTo>
                  <a:lnTo>
                    <a:pt x="6332" y="390"/>
                  </a:lnTo>
                  <a:lnTo>
                    <a:pt x="6186" y="536"/>
                  </a:lnTo>
                  <a:lnTo>
                    <a:pt x="6040" y="658"/>
                  </a:lnTo>
                  <a:lnTo>
                    <a:pt x="5943" y="780"/>
                  </a:lnTo>
                  <a:lnTo>
                    <a:pt x="5943" y="780"/>
                  </a:lnTo>
                  <a:lnTo>
                    <a:pt x="5943" y="780"/>
                  </a:lnTo>
                  <a:lnTo>
                    <a:pt x="5943" y="780"/>
                  </a:lnTo>
                  <a:lnTo>
                    <a:pt x="5553" y="853"/>
                  </a:lnTo>
                  <a:lnTo>
                    <a:pt x="5188" y="975"/>
                  </a:lnTo>
                  <a:lnTo>
                    <a:pt x="4871" y="1145"/>
                  </a:lnTo>
                  <a:lnTo>
                    <a:pt x="4603" y="1316"/>
                  </a:lnTo>
                  <a:lnTo>
                    <a:pt x="4360" y="1535"/>
                  </a:lnTo>
                  <a:lnTo>
                    <a:pt x="4165" y="1754"/>
                  </a:lnTo>
                  <a:lnTo>
                    <a:pt x="4019" y="2022"/>
                  </a:lnTo>
                  <a:lnTo>
                    <a:pt x="3897" y="2290"/>
                  </a:lnTo>
                  <a:lnTo>
                    <a:pt x="3799" y="2558"/>
                  </a:lnTo>
                  <a:lnTo>
                    <a:pt x="3726" y="2826"/>
                  </a:lnTo>
                  <a:lnTo>
                    <a:pt x="3678" y="3118"/>
                  </a:lnTo>
                  <a:lnTo>
                    <a:pt x="3629" y="3410"/>
                  </a:lnTo>
                  <a:lnTo>
                    <a:pt x="3629" y="3702"/>
                  </a:lnTo>
                  <a:lnTo>
                    <a:pt x="3629" y="3970"/>
                  </a:lnTo>
                  <a:lnTo>
                    <a:pt x="3678" y="4482"/>
                  </a:lnTo>
                  <a:lnTo>
                    <a:pt x="3678" y="4482"/>
                  </a:lnTo>
                  <a:lnTo>
                    <a:pt x="3678" y="4506"/>
                  </a:lnTo>
                  <a:lnTo>
                    <a:pt x="3678" y="4506"/>
                  </a:lnTo>
                  <a:lnTo>
                    <a:pt x="3556" y="4555"/>
                  </a:lnTo>
                  <a:lnTo>
                    <a:pt x="3459" y="4652"/>
                  </a:lnTo>
                  <a:lnTo>
                    <a:pt x="3385" y="4798"/>
                  </a:lnTo>
                  <a:lnTo>
                    <a:pt x="3312" y="4969"/>
                  </a:lnTo>
                  <a:lnTo>
                    <a:pt x="3264" y="5164"/>
                  </a:lnTo>
                  <a:lnTo>
                    <a:pt x="3239" y="5383"/>
                  </a:lnTo>
                  <a:lnTo>
                    <a:pt x="3215" y="5626"/>
                  </a:lnTo>
                  <a:lnTo>
                    <a:pt x="3239" y="5870"/>
                  </a:lnTo>
                  <a:lnTo>
                    <a:pt x="3239" y="5870"/>
                  </a:lnTo>
                  <a:lnTo>
                    <a:pt x="3288" y="6138"/>
                  </a:lnTo>
                  <a:lnTo>
                    <a:pt x="3337" y="6381"/>
                  </a:lnTo>
                  <a:lnTo>
                    <a:pt x="3434" y="6601"/>
                  </a:lnTo>
                  <a:lnTo>
                    <a:pt x="3532" y="6771"/>
                  </a:lnTo>
                  <a:lnTo>
                    <a:pt x="3629" y="6942"/>
                  </a:lnTo>
                  <a:lnTo>
                    <a:pt x="3751" y="7039"/>
                  </a:lnTo>
                  <a:lnTo>
                    <a:pt x="3873" y="7112"/>
                  </a:lnTo>
                  <a:lnTo>
                    <a:pt x="4019" y="7112"/>
                  </a:lnTo>
                  <a:lnTo>
                    <a:pt x="4019" y="7112"/>
                  </a:lnTo>
                  <a:lnTo>
                    <a:pt x="4092" y="7088"/>
                  </a:lnTo>
                  <a:lnTo>
                    <a:pt x="4092" y="7088"/>
                  </a:lnTo>
                  <a:lnTo>
                    <a:pt x="4262" y="7502"/>
                  </a:lnTo>
                  <a:lnTo>
                    <a:pt x="4481" y="7867"/>
                  </a:lnTo>
                  <a:lnTo>
                    <a:pt x="4701" y="8232"/>
                  </a:lnTo>
                  <a:lnTo>
                    <a:pt x="4969" y="8573"/>
                  </a:lnTo>
                  <a:lnTo>
                    <a:pt x="5236" y="8866"/>
                  </a:lnTo>
                  <a:lnTo>
                    <a:pt x="5529" y="9133"/>
                  </a:lnTo>
                  <a:lnTo>
                    <a:pt x="5845" y="9377"/>
                  </a:lnTo>
                  <a:lnTo>
                    <a:pt x="6162" y="9596"/>
                  </a:lnTo>
                  <a:lnTo>
                    <a:pt x="6162" y="10668"/>
                  </a:lnTo>
                  <a:lnTo>
                    <a:pt x="6162" y="10668"/>
                  </a:lnTo>
                  <a:lnTo>
                    <a:pt x="5650" y="10717"/>
                  </a:lnTo>
                  <a:lnTo>
                    <a:pt x="5650" y="10717"/>
                  </a:lnTo>
                  <a:lnTo>
                    <a:pt x="5066" y="10814"/>
                  </a:lnTo>
                  <a:lnTo>
                    <a:pt x="4506" y="10936"/>
                  </a:lnTo>
                  <a:lnTo>
                    <a:pt x="3946" y="11058"/>
                  </a:lnTo>
                  <a:lnTo>
                    <a:pt x="3410" y="11228"/>
                  </a:lnTo>
                  <a:lnTo>
                    <a:pt x="2923" y="11423"/>
                  </a:lnTo>
                  <a:lnTo>
                    <a:pt x="2460" y="11642"/>
                  </a:lnTo>
                  <a:lnTo>
                    <a:pt x="2022" y="11886"/>
                  </a:lnTo>
                  <a:lnTo>
                    <a:pt x="1632" y="12153"/>
                  </a:lnTo>
                  <a:lnTo>
                    <a:pt x="1267" y="12421"/>
                  </a:lnTo>
                  <a:lnTo>
                    <a:pt x="950" y="12738"/>
                  </a:lnTo>
                  <a:lnTo>
                    <a:pt x="682" y="13079"/>
                  </a:lnTo>
                  <a:lnTo>
                    <a:pt x="439" y="13420"/>
                  </a:lnTo>
                  <a:lnTo>
                    <a:pt x="268" y="13810"/>
                  </a:lnTo>
                  <a:lnTo>
                    <a:pt x="122" y="14199"/>
                  </a:lnTo>
                  <a:lnTo>
                    <a:pt x="49" y="14638"/>
                  </a:lnTo>
                  <a:lnTo>
                    <a:pt x="0" y="15076"/>
                  </a:lnTo>
                  <a:lnTo>
                    <a:pt x="0" y="15076"/>
                  </a:lnTo>
                  <a:lnTo>
                    <a:pt x="49" y="15125"/>
                  </a:lnTo>
                  <a:lnTo>
                    <a:pt x="244" y="15222"/>
                  </a:lnTo>
                  <a:lnTo>
                    <a:pt x="414" y="15295"/>
                  </a:lnTo>
                  <a:lnTo>
                    <a:pt x="633" y="15393"/>
                  </a:lnTo>
                  <a:lnTo>
                    <a:pt x="901" y="15490"/>
                  </a:lnTo>
                  <a:lnTo>
                    <a:pt x="1267" y="15563"/>
                  </a:lnTo>
                  <a:lnTo>
                    <a:pt x="1705" y="15661"/>
                  </a:lnTo>
                  <a:lnTo>
                    <a:pt x="2216" y="15758"/>
                  </a:lnTo>
                  <a:lnTo>
                    <a:pt x="2825" y="15831"/>
                  </a:lnTo>
                  <a:lnTo>
                    <a:pt x="3556" y="15928"/>
                  </a:lnTo>
                  <a:lnTo>
                    <a:pt x="4384" y="15977"/>
                  </a:lnTo>
                  <a:lnTo>
                    <a:pt x="5309" y="16026"/>
                  </a:lnTo>
                  <a:lnTo>
                    <a:pt x="6381" y="16050"/>
                  </a:lnTo>
                  <a:lnTo>
                    <a:pt x="7599" y="16075"/>
                  </a:lnTo>
                  <a:lnTo>
                    <a:pt x="7599" y="16075"/>
                  </a:lnTo>
                  <a:lnTo>
                    <a:pt x="8792" y="16050"/>
                  </a:lnTo>
                  <a:lnTo>
                    <a:pt x="9864" y="16026"/>
                  </a:lnTo>
                  <a:lnTo>
                    <a:pt x="10814" y="15977"/>
                  </a:lnTo>
                  <a:lnTo>
                    <a:pt x="11642" y="15928"/>
                  </a:lnTo>
                  <a:lnTo>
                    <a:pt x="12372" y="15831"/>
                  </a:lnTo>
                  <a:lnTo>
                    <a:pt x="12981" y="15758"/>
                  </a:lnTo>
                  <a:lnTo>
                    <a:pt x="13517" y="15661"/>
                  </a:lnTo>
                  <a:lnTo>
                    <a:pt x="13955" y="15563"/>
                  </a:lnTo>
                  <a:lnTo>
                    <a:pt x="14321" y="15490"/>
                  </a:lnTo>
                  <a:lnTo>
                    <a:pt x="14613" y="15393"/>
                  </a:lnTo>
                  <a:lnTo>
                    <a:pt x="14832" y="15295"/>
                  </a:lnTo>
                  <a:lnTo>
                    <a:pt x="15003" y="15222"/>
                  </a:lnTo>
                  <a:lnTo>
                    <a:pt x="15173" y="15125"/>
                  </a:lnTo>
                  <a:lnTo>
                    <a:pt x="15246" y="15076"/>
                  </a:lnTo>
                  <a:lnTo>
                    <a:pt x="15246" y="15076"/>
                  </a:lnTo>
                  <a:lnTo>
                    <a:pt x="15198" y="14613"/>
                  </a:lnTo>
                  <a:lnTo>
                    <a:pt x="15125" y="14175"/>
                  </a:lnTo>
                  <a:lnTo>
                    <a:pt x="15003" y="13761"/>
                  </a:lnTo>
                  <a:lnTo>
                    <a:pt x="14832" y="13371"/>
                  </a:lnTo>
                  <a:lnTo>
                    <a:pt x="14589" y="13006"/>
                  </a:lnTo>
                  <a:lnTo>
                    <a:pt x="14321" y="12665"/>
                  </a:lnTo>
                  <a:lnTo>
                    <a:pt x="14004" y="12373"/>
                  </a:lnTo>
                  <a:lnTo>
                    <a:pt x="13639" y="12080"/>
                  </a:lnTo>
                  <a:lnTo>
                    <a:pt x="13249" y="11813"/>
                  </a:lnTo>
                  <a:lnTo>
                    <a:pt x="12811" y="11593"/>
                  </a:lnTo>
                  <a:lnTo>
                    <a:pt x="12324" y="11374"/>
                  </a:lnTo>
                  <a:lnTo>
                    <a:pt x="11812" y="11204"/>
                  </a:lnTo>
                  <a:lnTo>
                    <a:pt x="11252" y="11033"/>
                  </a:lnTo>
                  <a:lnTo>
                    <a:pt x="10668" y="10911"/>
                  </a:lnTo>
                  <a:lnTo>
                    <a:pt x="10034" y="10790"/>
                  </a:lnTo>
                  <a:lnTo>
                    <a:pt x="9401" y="10717"/>
                  </a:lnTo>
                  <a:lnTo>
                    <a:pt x="9401" y="10717"/>
                  </a:lnTo>
                  <a:close/>
                </a:path>
              </a:pathLst>
            </a:custGeom>
            <a:noFill/>
            <a:ln w="12175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" name="Google Shape;325;p36">
            <a:extLst>
              <a:ext uri="{FF2B5EF4-FFF2-40B4-BE49-F238E27FC236}">
                <a16:creationId xmlns:a16="http://schemas.microsoft.com/office/drawing/2014/main" id="{5FEB6FA8-4E00-A34C-8D54-C215D8242446}"/>
              </a:ext>
            </a:extLst>
          </p:cNvPr>
          <p:cNvGrpSpPr/>
          <p:nvPr/>
        </p:nvGrpSpPr>
        <p:grpSpPr>
          <a:xfrm>
            <a:off x="4624154" y="1856196"/>
            <a:ext cx="342882" cy="418128"/>
            <a:chOff x="596350" y="929175"/>
            <a:chExt cx="407950" cy="497475"/>
          </a:xfrm>
        </p:grpSpPr>
        <p:sp>
          <p:nvSpPr>
            <p:cNvPr id="49" name="Google Shape;326;p36">
              <a:extLst>
                <a:ext uri="{FF2B5EF4-FFF2-40B4-BE49-F238E27FC236}">
                  <a16:creationId xmlns:a16="http://schemas.microsoft.com/office/drawing/2014/main" id="{ECBF8A65-4F53-594E-B0FF-A661FF7050D2}"/>
                </a:ext>
              </a:extLst>
            </p:cNvPr>
            <p:cNvSpPr/>
            <p:nvPr/>
          </p:nvSpPr>
          <p:spPr>
            <a:xfrm>
              <a:off x="596350" y="953550"/>
              <a:ext cx="387250" cy="473100"/>
            </a:xfrm>
            <a:custGeom>
              <a:avLst/>
              <a:gdLst/>
              <a:ahLst/>
              <a:cxnLst/>
              <a:rect l="l" t="t" r="r" b="b"/>
              <a:pathLst>
                <a:path w="15490" h="18924" fill="none" extrusionOk="0">
                  <a:moveTo>
                    <a:pt x="15490" y="17828"/>
                  </a:moveTo>
                  <a:lnTo>
                    <a:pt x="15490" y="17828"/>
                  </a:lnTo>
                  <a:lnTo>
                    <a:pt x="15466" y="17998"/>
                  </a:lnTo>
                  <a:lnTo>
                    <a:pt x="15417" y="18169"/>
                  </a:lnTo>
                  <a:lnTo>
                    <a:pt x="15319" y="18364"/>
                  </a:lnTo>
                  <a:lnTo>
                    <a:pt x="15198" y="18534"/>
                  </a:lnTo>
                  <a:lnTo>
                    <a:pt x="15052" y="18680"/>
                  </a:lnTo>
                  <a:lnTo>
                    <a:pt x="14881" y="18802"/>
                  </a:lnTo>
                  <a:lnTo>
                    <a:pt x="14735" y="18900"/>
                  </a:lnTo>
                  <a:lnTo>
                    <a:pt x="14564" y="18924"/>
                  </a:lnTo>
                  <a:lnTo>
                    <a:pt x="1023" y="18924"/>
                  </a:lnTo>
                  <a:lnTo>
                    <a:pt x="1023" y="18924"/>
                  </a:lnTo>
                  <a:lnTo>
                    <a:pt x="853" y="18900"/>
                  </a:lnTo>
                  <a:lnTo>
                    <a:pt x="682" y="18802"/>
                  </a:lnTo>
                  <a:lnTo>
                    <a:pt x="512" y="18680"/>
                  </a:lnTo>
                  <a:lnTo>
                    <a:pt x="341" y="18534"/>
                  </a:lnTo>
                  <a:lnTo>
                    <a:pt x="219" y="18364"/>
                  </a:lnTo>
                  <a:lnTo>
                    <a:pt x="98" y="18169"/>
                  </a:lnTo>
                  <a:lnTo>
                    <a:pt x="25" y="17998"/>
                  </a:lnTo>
                  <a:lnTo>
                    <a:pt x="0" y="17828"/>
                  </a:lnTo>
                  <a:lnTo>
                    <a:pt x="0" y="877"/>
                  </a:lnTo>
                  <a:lnTo>
                    <a:pt x="0" y="877"/>
                  </a:lnTo>
                  <a:lnTo>
                    <a:pt x="25" y="706"/>
                  </a:lnTo>
                  <a:lnTo>
                    <a:pt x="98" y="560"/>
                  </a:lnTo>
                  <a:lnTo>
                    <a:pt x="195" y="414"/>
                  </a:lnTo>
                  <a:lnTo>
                    <a:pt x="341" y="268"/>
                  </a:lnTo>
                  <a:lnTo>
                    <a:pt x="487" y="171"/>
                  </a:lnTo>
                  <a:lnTo>
                    <a:pt x="658" y="73"/>
                  </a:lnTo>
                  <a:lnTo>
                    <a:pt x="828" y="24"/>
                  </a:lnTo>
                  <a:lnTo>
                    <a:pt x="974" y="0"/>
                  </a:lnTo>
                </a:path>
              </a:pathLst>
            </a:custGeom>
            <a:noFill/>
            <a:ln w="12175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327;p36">
              <a:extLst>
                <a:ext uri="{FF2B5EF4-FFF2-40B4-BE49-F238E27FC236}">
                  <a16:creationId xmlns:a16="http://schemas.microsoft.com/office/drawing/2014/main" id="{6073F166-7CAD-B440-B640-DFAD918F4A00}"/>
                </a:ext>
              </a:extLst>
            </p:cNvPr>
            <p:cNvSpPr/>
            <p:nvPr/>
          </p:nvSpPr>
          <p:spPr>
            <a:xfrm>
              <a:off x="626775" y="929175"/>
              <a:ext cx="377525" cy="462775"/>
            </a:xfrm>
            <a:custGeom>
              <a:avLst/>
              <a:gdLst/>
              <a:ahLst/>
              <a:cxnLst/>
              <a:rect l="l" t="t" r="r" b="b"/>
              <a:pathLst>
                <a:path w="15101" h="18511" fill="none" extrusionOk="0">
                  <a:moveTo>
                    <a:pt x="15101" y="3362"/>
                  </a:moveTo>
                  <a:lnTo>
                    <a:pt x="15101" y="17731"/>
                  </a:lnTo>
                  <a:lnTo>
                    <a:pt x="15101" y="17731"/>
                  </a:lnTo>
                  <a:lnTo>
                    <a:pt x="15077" y="17877"/>
                  </a:lnTo>
                  <a:lnTo>
                    <a:pt x="15028" y="18024"/>
                  </a:lnTo>
                  <a:lnTo>
                    <a:pt x="14979" y="18145"/>
                  </a:lnTo>
                  <a:lnTo>
                    <a:pt x="14882" y="18267"/>
                  </a:lnTo>
                  <a:lnTo>
                    <a:pt x="14760" y="18365"/>
                  </a:lnTo>
                  <a:lnTo>
                    <a:pt x="14614" y="18438"/>
                  </a:lnTo>
                  <a:lnTo>
                    <a:pt x="14468" y="18486"/>
                  </a:lnTo>
                  <a:lnTo>
                    <a:pt x="14322" y="18511"/>
                  </a:lnTo>
                  <a:lnTo>
                    <a:pt x="780" y="18511"/>
                  </a:lnTo>
                  <a:lnTo>
                    <a:pt x="780" y="18511"/>
                  </a:lnTo>
                  <a:lnTo>
                    <a:pt x="634" y="18486"/>
                  </a:lnTo>
                  <a:lnTo>
                    <a:pt x="488" y="18438"/>
                  </a:lnTo>
                  <a:lnTo>
                    <a:pt x="342" y="18365"/>
                  </a:lnTo>
                  <a:lnTo>
                    <a:pt x="220" y="18267"/>
                  </a:lnTo>
                  <a:lnTo>
                    <a:pt x="123" y="18145"/>
                  </a:lnTo>
                  <a:lnTo>
                    <a:pt x="74" y="18024"/>
                  </a:lnTo>
                  <a:lnTo>
                    <a:pt x="25" y="17877"/>
                  </a:lnTo>
                  <a:lnTo>
                    <a:pt x="1" y="17731"/>
                  </a:lnTo>
                  <a:lnTo>
                    <a:pt x="1" y="780"/>
                  </a:lnTo>
                  <a:lnTo>
                    <a:pt x="1" y="780"/>
                  </a:lnTo>
                  <a:lnTo>
                    <a:pt x="25" y="610"/>
                  </a:lnTo>
                  <a:lnTo>
                    <a:pt x="74" y="464"/>
                  </a:lnTo>
                  <a:lnTo>
                    <a:pt x="123" y="342"/>
                  </a:lnTo>
                  <a:lnTo>
                    <a:pt x="220" y="220"/>
                  </a:lnTo>
                  <a:lnTo>
                    <a:pt x="342" y="123"/>
                  </a:lnTo>
                  <a:lnTo>
                    <a:pt x="488" y="50"/>
                  </a:lnTo>
                  <a:lnTo>
                    <a:pt x="634" y="1"/>
                  </a:lnTo>
                  <a:lnTo>
                    <a:pt x="780" y="1"/>
                  </a:lnTo>
                  <a:lnTo>
                    <a:pt x="11740" y="1"/>
                  </a:lnTo>
                </a:path>
              </a:pathLst>
            </a:custGeom>
            <a:noFill/>
            <a:ln w="12175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328;p36">
              <a:extLst>
                <a:ext uri="{FF2B5EF4-FFF2-40B4-BE49-F238E27FC236}">
                  <a16:creationId xmlns:a16="http://schemas.microsoft.com/office/drawing/2014/main" id="{5FA200EC-E856-1D44-AD8F-8A7A722DE240}"/>
                </a:ext>
              </a:extLst>
            </p:cNvPr>
            <p:cNvSpPr/>
            <p:nvPr/>
          </p:nvSpPr>
          <p:spPr>
            <a:xfrm>
              <a:off x="688900" y="1256150"/>
              <a:ext cx="133975" cy="25"/>
            </a:xfrm>
            <a:custGeom>
              <a:avLst/>
              <a:gdLst/>
              <a:ahLst/>
              <a:cxnLst/>
              <a:rect l="l" t="t" r="r" b="b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329;p36">
              <a:extLst>
                <a:ext uri="{FF2B5EF4-FFF2-40B4-BE49-F238E27FC236}">
                  <a16:creationId xmlns:a16="http://schemas.microsoft.com/office/drawing/2014/main" id="{C328AF85-720B-244C-B9E0-7B32EA6C30FE}"/>
                </a:ext>
              </a:extLst>
            </p:cNvPr>
            <p:cNvSpPr/>
            <p:nvPr/>
          </p:nvSpPr>
          <p:spPr>
            <a:xfrm>
              <a:off x="688900" y="1201350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330;p36">
              <a:extLst>
                <a:ext uri="{FF2B5EF4-FFF2-40B4-BE49-F238E27FC236}">
                  <a16:creationId xmlns:a16="http://schemas.microsoft.com/office/drawing/2014/main" id="{FC559F13-8146-5343-8205-E84009169292}"/>
                </a:ext>
              </a:extLst>
            </p:cNvPr>
            <p:cNvSpPr/>
            <p:nvPr/>
          </p:nvSpPr>
          <p:spPr>
            <a:xfrm>
              <a:off x="688900" y="1145950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331;p36">
              <a:extLst>
                <a:ext uri="{FF2B5EF4-FFF2-40B4-BE49-F238E27FC236}">
                  <a16:creationId xmlns:a16="http://schemas.microsoft.com/office/drawing/2014/main" id="{E9D04283-C5B8-AE42-A386-2098233AFA1F}"/>
                </a:ext>
              </a:extLst>
            </p:cNvPr>
            <p:cNvSpPr/>
            <p:nvPr/>
          </p:nvSpPr>
          <p:spPr>
            <a:xfrm>
              <a:off x="688900" y="1090525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332;p36">
              <a:extLst>
                <a:ext uri="{FF2B5EF4-FFF2-40B4-BE49-F238E27FC236}">
                  <a16:creationId xmlns:a16="http://schemas.microsoft.com/office/drawing/2014/main" id="{93FE946D-253A-8547-B7F7-C779D92BC56C}"/>
                </a:ext>
              </a:extLst>
            </p:cNvPr>
            <p:cNvSpPr/>
            <p:nvPr/>
          </p:nvSpPr>
          <p:spPr>
            <a:xfrm>
              <a:off x="920250" y="929175"/>
              <a:ext cx="84050" cy="84050"/>
            </a:xfrm>
            <a:custGeom>
              <a:avLst/>
              <a:gdLst/>
              <a:ahLst/>
              <a:cxnLst/>
              <a:rect l="l" t="t" r="r" b="b"/>
              <a:pathLst>
                <a:path w="3362" h="3362" fill="none" extrusionOk="0">
                  <a:moveTo>
                    <a:pt x="1" y="2582"/>
                  </a:moveTo>
                  <a:lnTo>
                    <a:pt x="1" y="1"/>
                  </a:lnTo>
                  <a:lnTo>
                    <a:pt x="3362" y="3362"/>
                  </a:lnTo>
                  <a:lnTo>
                    <a:pt x="780" y="3362"/>
                  </a:lnTo>
                  <a:lnTo>
                    <a:pt x="780" y="3362"/>
                  </a:lnTo>
                  <a:lnTo>
                    <a:pt x="610" y="3337"/>
                  </a:lnTo>
                  <a:lnTo>
                    <a:pt x="464" y="3289"/>
                  </a:lnTo>
                  <a:lnTo>
                    <a:pt x="342" y="3216"/>
                  </a:lnTo>
                  <a:lnTo>
                    <a:pt x="220" y="3118"/>
                  </a:lnTo>
                  <a:lnTo>
                    <a:pt x="123" y="3021"/>
                  </a:lnTo>
                  <a:lnTo>
                    <a:pt x="50" y="2875"/>
                  </a:lnTo>
                  <a:lnTo>
                    <a:pt x="1" y="2729"/>
                  </a:lnTo>
                  <a:lnTo>
                    <a:pt x="1" y="2582"/>
                  </a:lnTo>
                  <a:lnTo>
                    <a:pt x="1" y="2582"/>
                  </a:lnTo>
                  <a:close/>
                </a:path>
              </a:pathLst>
            </a:custGeom>
            <a:noFill/>
            <a:ln w="12175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570546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lt1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2" descr="create_0002_ujcwvv_tj44-honey-fangs.jpg"/>
          <p:cNvPicPr preferRelativeResize="0"/>
          <p:nvPr/>
        </p:nvPicPr>
        <p:blipFill rotWithShape="1">
          <a:blip r:embed="rId3">
            <a:alphaModFix amt="80000"/>
          </a:blip>
          <a:srcRect l="25000" r="25000"/>
          <a:stretch/>
        </p:blipFill>
        <p:spPr>
          <a:xfrm>
            <a:off x="0" y="0"/>
            <a:ext cx="4572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2"/>
          <p:cNvSpPr txBox="1">
            <a:spLocks noGrp="1"/>
          </p:cNvSpPr>
          <p:nvPr>
            <p:ph type="title"/>
          </p:nvPr>
        </p:nvSpPr>
        <p:spPr>
          <a:xfrm>
            <a:off x="4807050" y="885650"/>
            <a:ext cx="31488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 algn="l"/>
            <a:r>
              <a:rPr lang="ru-RU" sz="1600" dirty="0"/>
              <a:t>Расселение горожан </a:t>
            </a:r>
            <a:endParaRPr sz="1600" dirty="0"/>
          </a:p>
        </p:txBody>
      </p:sp>
      <p:sp>
        <p:nvSpPr>
          <p:cNvPr id="56" name="Google Shape;56;p12"/>
          <p:cNvSpPr txBox="1">
            <a:spLocks noGrp="1"/>
          </p:cNvSpPr>
          <p:nvPr>
            <p:ph type="body" idx="2"/>
          </p:nvPr>
        </p:nvSpPr>
        <p:spPr>
          <a:xfrm>
            <a:off x="4807050" y="1743050"/>
            <a:ext cx="4330886" cy="286133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Clr>
                <a:schemeClr val="dk1"/>
              </a:buClr>
              <a:buSzPts val="1100"/>
              <a:buNone/>
            </a:pPr>
            <a:r>
              <a:rPr lang="ru-RU" sz="1400" b="1" dirty="0"/>
              <a:t>РЕЗУЛЬТАТЫ:</a:t>
            </a:r>
            <a:endParaRPr lang="ru-RU" sz="1400"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ru-RU" sz="1400" dirty="0"/>
              <a:t>В 2018 году различным категориям граждан:</a:t>
            </a:r>
          </a:p>
          <a:p>
            <a:pPr marL="171450" indent="-171450"/>
            <a:r>
              <a:rPr lang="ru-RU" sz="1400" dirty="0"/>
              <a:t>молодым семьям,</a:t>
            </a:r>
          </a:p>
          <a:p>
            <a:pPr marL="171450" indent="-171450"/>
            <a:r>
              <a:rPr lang="ru-RU" sz="1400" dirty="0"/>
              <a:t>детям-сиротам,</a:t>
            </a:r>
          </a:p>
          <a:p>
            <a:pPr marL="171450" indent="-171450"/>
            <a:r>
              <a:rPr lang="ru-RU" sz="1400" dirty="0"/>
              <a:t>работникам бюджетных учреждений, </a:t>
            </a:r>
          </a:p>
          <a:p>
            <a:pPr marL="171450" indent="-171450"/>
            <a:r>
              <a:rPr lang="ru-RU" sz="1400" dirty="0"/>
              <a:t>участникам боевых действий и др. </a:t>
            </a:r>
            <a:endParaRPr sz="1400" b="1" dirty="0"/>
          </a:p>
        </p:txBody>
      </p:sp>
      <p:sp>
        <p:nvSpPr>
          <p:cNvPr id="57" name="Google Shape;57;p12"/>
          <p:cNvSpPr txBox="1">
            <a:spLocks noGrp="1"/>
          </p:cNvSpPr>
          <p:nvPr>
            <p:ph type="body" idx="2"/>
          </p:nvPr>
        </p:nvSpPr>
        <p:spPr>
          <a:xfrm>
            <a:off x="4675282" y="3770353"/>
            <a:ext cx="4508231" cy="97499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ru-RU" sz="1400" dirty="0"/>
              <a:t>выделена рекордная сумма при поддержке округа. </a:t>
            </a:r>
          </a:p>
          <a:p>
            <a:pPr marL="0" lvl="0" indent="0">
              <a:spcBef>
                <a:spcPts val="0"/>
              </a:spcBef>
              <a:buNone/>
            </a:pPr>
            <a:endParaRPr lang="ru-RU" sz="1400" dirty="0"/>
          </a:p>
          <a:p>
            <a:pPr marL="0" lvl="0" indent="0">
              <a:spcBef>
                <a:spcPts val="0"/>
              </a:spcBef>
              <a:buNone/>
            </a:pPr>
            <a:r>
              <a:rPr lang="ru-RU" sz="1400" b="1" dirty="0"/>
              <a:t>1032 </a:t>
            </a:r>
            <a:r>
              <a:rPr lang="ru-RU" sz="1400" b="1" dirty="0" smtClean="0"/>
              <a:t>семьи </a:t>
            </a:r>
            <a:r>
              <a:rPr lang="ru-RU" sz="1400" dirty="0"/>
              <a:t>улучшили свои жилищные условия.</a:t>
            </a:r>
            <a:endParaRPr sz="14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dirty="0"/>
          </a:p>
        </p:txBody>
      </p:sp>
      <p:sp>
        <p:nvSpPr>
          <p:cNvPr id="58" name="Google Shape;58;p12"/>
          <p:cNvSpPr txBox="1">
            <a:spLocks noGrp="1"/>
          </p:cNvSpPr>
          <p:nvPr>
            <p:ph type="sldNum" idx="12"/>
          </p:nvPr>
        </p:nvSpPr>
        <p:spPr>
          <a:xfrm>
            <a:off x="1188150" y="1194900"/>
            <a:ext cx="2195700" cy="275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C4FC7A8-FCC0-064E-B175-36A38BD863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0526" y="6773"/>
            <a:ext cx="4644167" cy="5143500"/>
          </a:xfrm>
          <a:prstGeom prst="rect">
            <a:avLst/>
          </a:prstGeom>
        </p:spPr>
      </p:pic>
      <p:sp>
        <p:nvSpPr>
          <p:cNvPr id="13" name="Google Shape;116;p18">
            <a:extLst>
              <a:ext uri="{FF2B5EF4-FFF2-40B4-BE49-F238E27FC236}">
                <a16:creationId xmlns:a16="http://schemas.microsoft.com/office/drawing/2014/main" id="{1FD0395A-8DD5-4340-BEE2-5F8BA34ACCB8}"/>
              </a:ext>
            </a:extLst>
          </p:cNvPr>
          <p:cNvSpPr txBox="1">
            <a:spLocks/>
          </p:cNvSpPr>
          <p:nvPr/>
        </p:nvSpPr>
        <p:spPr>
          <a:xfrm>
            <a:off x="1136509" y="1314350"/>
            <a:ext cx="2195700" cy="2753700"/>
          </a:xfrm>
          <a:prstGeom prst="rect">
            <a:avLst/>
          </a:prstGeom>
          <a:solidFill>
            <a:schemeClr val="tx2">
              <a:alpha val="36000"/>
            </a:schemeClr>
          </a:solidFill>
          <a:ln w="9525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0" b="0" i="0" u="none" strike="noStrike" cap="none">
                <a:solidFill>
                  <a:srgbClr val="FFFFFF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0" b="0" i="0" u="none" strike="noStrike" cap="none">
                <a:solidFill>
                  <a:srgbClr val="FFFFFF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0" b="0" i="0" u="none" strike="noStrike" cap="none">
                <a:solidFill>
                  <a:srgbClr val="FFFFFF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0" b="0" i="0" u="none" strike="noStrike" cap="none">
                <a:solidFill>
                  <a:srgbClr val="FFFFFF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0" b="0" i="0" u="none" strike="noStrike" cap="none">
                <a:solidFill>
                  <a:srgbClr val="FFFFFF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0" b="0" i="0" u="none" strike="noStrike" cap="none">
                <a:solidFill>
                  <a:srgbClr val="FFFFFF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0" b="0" i="0" u="none" strike="noStrike" cap="none">
                <a:solidFill>
                  <a:srgbClr val="FFFFFF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0" b="0" i="0" u="none" strike="noStrike" cap="none">
                <a:solidFill>
                  <a:srgbClr val="FFFFFF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0" b="0" i="0" u="none" strike="noStrike" cap="none">
                <a:solidFill>
                  <a:srgbClr val="FFFFFF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r>
              <a:rPr lang="ru-RU" sz="3400" dirty="0">
                <a:effectLst>
                  <a:outerShdw blurRad="50800" dist="50800" dir="5400000" algn="ctr" rotWithShape="0">
                    <a:srgbClr val="000000"/>
                  </a:outerShdw>
                </a:effectLst>
              </a:rPr>
              <a:t>Квартиры</a:t>
            </a:r>
            <a:endParaRPr lang="en" sz="3400" dirty="0">
              <a:effectLst>
                <a:outerShdw blurRad="50800" dist="50800" dir="5400000" algn="ctr" rotWithShape="0">
                  <a:srgbClr val="000000"/>
                </a:outerShdw>
              </a:effectLst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B738E40B-5258-C449-B53A-C4D21B17B8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57870" y="227453"/>
            <a:ext cx="523240" cy="6297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4"/>
          <p:cNvSpPr txBox="1">
            <a:spLocks noGrp="1"/>
          </p:cNvSpPr>
          <p:nvPr>
            <p:ph type="ctrTitle" idx="4294967295"/>
          </p:nvPr>
        </p:nvSpPr>
        <p:spPr>
          <a:xfrm>
            <a:off x="1188450" y="1735750"/>
            <a:ext cx="67671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ru-RU" sz="4800" dirty="0">
                <a:solidFill>
                  <a:schemeClr val="tx1"/>
                </a:solidFill>
              </a:rPr>
              <a:t>3,131 млрд рублей</a:t>
            </a:r>
          </a:p>
        </p:txBody>
      </p:sp>
      <p:sp>
        <p:nvSpPr>
          <p:cNvPr id="168" name="Google Shape;168;p24"/>
          <p:cNvSpPr txBox="1">
            <a:spLocks noGrp="1"/>
          </p:cNvSpPr>
          <p:nvPr>
            <p:ph type="subTitle" idx="4294967295"/>
          </p:nvPr>
        </p:nvSpPr>
        <p:spPr>
          <a:xfrm>
            <a:off x="1188450" y="2687654"/>
            <a:ext cx="67671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buNone/>
            </a:pPr>
            <a:r>
              <a:rPr lang="ru-RU" sz="1800" dirty="0">
                <a:solidFill>
                  <a:schemeClr val="tx1"/>
                </a:solidFill>
              </a:rPr>
              <a:t>было выделено различным категориям </a:t>
            </a:r>
            <a:r>
              <a:rPr lang="ru-RU" sz="1800" dirty="0" err="1">
                <a:solidFill>
                  <a:schemeClr val="tx1"/>
                </a:solidFill>
              </a:rPr>
              <a:t>сургутян</a:t>
            </a:r>
            <a:endParaRPr lang="ru-RU" sz="1800" dirty="0">
              <a:solidFill>
                <a:schemeClr val="tx1"/>
              </a:solidFill>
            </a:endParaRPr>
          </a:p>
        </p:txBody>
      </p:sp>
      <p:sp>
        <p:nvSpPr>
          <p:cNvPr id="169" name="Google Shape;169;p24"/>
          <p:cNvSpPr txBox="1">
            <a:spLocks noGrp="1"/>
          </p:cNvSpPr>
          <p:nvPr>
            <p:ph type="sldNum" idx="12"/>
          </p:nvPr>
        </p:nvSpPr>
        <p:spPr>
          <a:xfrm>
            <a:off x="1188150" y="3948600"/>
            <a:ext cx="6767100" cy="119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 dirty="0"/>
          </a:p>
        </p:txBody>
      </p:sp>
      <p:grpSp>
        <p:nvGrpSpPr>
          <p:cNvPr id="170" name="Google Shape;170;p24"/>
          <p:cNvGrpSpPr/>
          <p:nvPr/>
        </p:nvGrpSpPr>
        <p:grpSpPr>
          <a:xfrm>
            <a:off x="4386944" y="470463"/>
            <a:ext cx="369526" cy="268183"/>
            <a:chOff x="3932350" y="3714775"/>
            <a:chExt cx="439650" cy="319075"/>
          </a:xfrm>
        </p:grpSpPr>
        <p:sp>
          <p:nvSpPr>
            <p:cNvPr id="171" name="Google Shape;171;p24"/>
            <p:cNvSpPr/>
            <p:nvPr/>
          </p:nvSpPr>
          <p:spPr>
            <a:xfrm>
              <a:off x="3932350" y="3714775"/>
              <a:ext cx="439650" cy="319075"/>
            </a:xfrm>
            <a:custGeom>
              <a:avLst/>
              <a:gdLst/>
              <a:ahLst/>
              <a:cxnLst/>
              <a:rect l="l" t="t" r="r" b="b"/>
              <a:pathLst>
                <a:path w="17586" h="12763" fill="none" extrusionOk="0">
                  <a:moveTo>
                    <a:pt x="1" y="1"/>
                  </a:moveTo>
                  <a:lnTo>
                    <a:pt x="1" y="12276"/>
                  </a:lnTo>
                  <a:lnTo>
                    <a:pt x="1" y="12276"/>
                  </a:lnTo>
                  <a:lnTo>
                    <a:pt x="1" y="12373"/>
                  </a:lnTo>
                  <a:lnTo>
                    <a:pt x="25" y="12471"/>
                  </a:lnTo>
                  <a:lnTo>
                    <a:pt x="74" y="12544"/>
                  </a:lnTo>
                  <a:lnTo>
                    <a:pt x="123" y="12617"/>
                  </a:lnTo>
                  <a:lnTo>
                    <a:pt x="196" y="12690"/>
                  </a:lnTo>
                  <a:lnTo>
                    <a:pt x="293" y="12714"/>
                  </a:lnTo>
                  <a:lnTo>
                    <a:pt x="366" y="12763"/>
                  </a:lnTo>
                  <a:lnTo>
                    <a:pt x="488" y="12763"/>
                  </a:lnTo>
                  <a:lnTo>
                    <a:pt x="17585" y="12763"/>
                  </a:lnTo>
                </a:path>
              </a:pathLst>
            </a:custGeom>
            <a:noFill/>
            <a:ln w="9525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172" name="Google Shape;172;p24"/>
            <p:cNvSpPr/>
            <p:nvPr/>
          </p:nvSpPr>
          <p:spPr>
            <a:xfrm>
              <a:off x="3970100" y="3862750"/>
              <a:ext cx="77350" cy="132750"/>
            </a:xfrm>
            <a:custGeom>
              <a:avLst/>
              <a:gdLst/>
              <a:ahLst/>
              <a:cxnLst/>
              <a:rect l="l" t="t" r="r" b="b"/>
              <a:pathLst>
                <a:path w="3094" h="5310" fill="none" extrusionOk="0">
                  <a:moveTo>
                    <a:pt x="3094" y="5309"/>
                  </a:moveTo>
                  <a:lnTo>
                    <a:pt x="3094" y="487"/>
                  </a:lnTo>
                  <a:lnTo>
                    <a:pt x="3094" y="487"/>
                  </a:lnTo>
                  <a:lnTo>
                    <a:pt x="3094" y="390"/>
                  </a:lnTo>
                  <a:lnTo>
                    <a:pt x="3070" y="292"/>
                  </a:lnTo>
                  <a:lnTo>
                    <a:pt x="3021" y="219"/>
                  </a:lnTo>
                  <a:lnTo>
                    <a:pt x="2948" y="146"/>
                  </a:lnTo>
                  <a:lnTo>
                    <a:pt x="2899" y="97"/>
                  </a:lnTo>
                  <a:lnTo>
                    <a:pt x="2802" y="49"/>
                  </a:lnTo>
                  <a:lnTo>
                    <a:pt x="2704" y="24"/>
                  </a:lnTo>
                  <a:lnTo>
                    <a:pt x="2607" y="0"/>
                  </a:lnTo>
                  <a:lnTo>
                    <a:pt x="488" y="0"/>
                  </a:lnTo>
                  <a:lnTo>
                    <a:pt x="488" y="0"/>
                  </a:lnTo>
                  <a:lnTo>
                    <a:pt x="391" y="24"/>
                  </a:lnTo>
                  <a:lnTo>
                    <a:pt x="293" y="49"/>
                  </a:lnTo>
                  <a:lnTo>
                    <a:pt x="220" y="97"/>
                  </a:lnTo>
                  <a:lnTo>
                    <a:pt x="147" y="146"/>
                  </a:lnTo>
                  <a:lnTo>
                    <a:pt x="74" y="219"/>
                  </a:lnTo>
                  <a:lnTo>
                    <a:pt x="50" y="292"/>
                  </a:lnTo>
                  <a:lnTo>
                    <a:pt x="1" y="390"/>
                  </a:lnTo>
                  <a:lnTo>
                    <a:pt x="1" y="487"/>
                  </a:lnTo>
                  <a:lnTo>
                    <a:pt x="1" y="5309"/>
                  </a:lnTo>
                  <a:lnTo>
                    <a:pt x="3094" y="5309"/>
                  </a:lnTo>
                  <a:close/>
                </a:path>
              </a:pathLst>
            </a:custGeom>
            <a:noFill/>
            <a:ln w="9525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173" name="Google Shape;173;p24"/>
            <p:cNvSpPr/>
            <p:nvPr/>
          </p:nvSpPr>
          <p:spPr>
            <a:xfrm>
              <a:off x="4278800" y="3862750"/>
              <a:ext cx="77350" cy="132750"/>
            </a:xfrm>
            <a:custGeom>
              <a:avLst/>
              <a:gdLst/>
              <a:ahLst/>
              <a:cxnLst/>
              <a:rect l="l" t="t" r="r" b="b"/>
              <a:pathLst>
                <a:path w="3094" h="5310" fill="none" extrusionOk="0">
                  <a:moveTo>
                    <a:pt x="3094" y="5309"/>
                  </a:moveTo>
                  <a:lnTo>
                    <a:pt x="3094" y="487"/>
                  </a:lnTo>
                  <a:lnTo>
                    <a:pt x="3094" y="487"/>
                  </a:lnTo>
                  <a:lnTo>
                    <a:pt x="3094" y="390"/>
                  </a:lnTo>
                  <a:lnTo>
                    <a:pt x="3070" y="292"/>
                  </a:lnTo>
                  <a:lnTo>
                    <a:pt x="3021" y="219"/>
                  </a:lnTo>
                  <a:lnTo>
                    <a:pt x="2948" y="146"/>
                  </a:lnTo>
                  <a:lnTo>
                    <a:pt x="2899" y="97"/>
                  </a:lnTo>
                  <a:lnTo>
                    <a:pt x="2802" y="49"/>
                  </a:lnTo>
                  <a:lnTo>
                    <a:pt x="2704" y="24"/>
                  </a:lnTo>
                  <a:lnTo>
                    <a:pt x="2607" y="0"/>
                  </a:lnTo>
                  <a:lnTo>
                    <a:pt x="488" y="0"/>
                  </a:lnTo>
                  <a:lnTo>
                    <a:pt x="488" y="0"/>
                  </a:lnTo>
                  <a:lnTo>
                    <a:pt x="390" y="24"/>
                  </a:lnTo>
                  <a:lnTo>
                    <a:pt x="293" y="49"/>
                  </a:lnTo>
                  <a:lnTo>
                    <a:pt x="220" y="97"/>
                  </a:lnTo>
                  <a:lnTo>
                    <a:pt x="147" y="146"/>
                  </a:lnTo>
                  <a:lnTo>
                    <a:pt x="74" y="219"/>
                  </a:lnTo>
                  <a:lnTo>
                    <a:pt x="50" y="292"/>
                  </a:lnTo>
                  <a:lnTo>
                    <a:pt x="1" y="390"/>
                  </a:lnTo>
                  <a:lnTo>
                    <a:pt x="1" y="487"/>
                  </a:lnTo>
                  <a:lnTo>
                    <a:pt x="1" y="5309"/>
                  </a:lnTo>
                  <a:lnTo>
                    <a:pt x="3094" y="5309"/>
                  </a:lnTo>
                  <a:close/>
                </a:path>
              </a:pathLst>
            </a:custGeom>
            <a:noFill/>
            <a:ln w="9525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174" name="Google Shape;174;p24"/>
            <p:cNvSpPr/>
            <p:nvPr/>
          </p:nvSpPr>
          <p:spPr>
            <a:xfrm>
              <a:off x="4073000" y="3716600"/>
              <a:ext cx="77350" cy="278900"/>
            </a:xfrm>
            <a:custGeom>
              <a:avLst/>
              <a:gdLst/>
              <a:ahLst/>
              <a:cxnLst/>
              <a:rect l="l" t="t" r="r" b="b"/>
              <a:pathLst>
                <a:path w="3094" h="11156" fill="none" extrusionOk="0">
                  <a:moveTo>
                    <a:pt x="3094" y="11155"/>
                  </a:moveTo>
                  <a:lnTo>
                    <a:pt x="3094" y="488"/>
                  </a:lnTo>
                  <a:lnTo>
                    <a:pt x="3094" y="488"/>
                  </a:lnTo>
                  <a:lnTo>
                    <a:pt x="3094" y="391"/>
                  </a:lnTo>
                  <a:lnTo>
                    <a:pt x="3070" y="293"/>
                  </a:lnTo>
                  <a:lnTo>
                    <a:pt x="3021" y="220"/>
                  </a:lnTo>
                  <a:lnTo>
                    <a:pt x="2948" y="147"/>
                  </a:lnTo>
                  <a:lnTo>
                    <a:pt x="2899" y="98"/>
                  </a:lnTo>
                  <a:lnTo>
                    <a:pt x="2802" y="50"/>
                  </a:lnTo>
                  <a:lnTo>
                    <a:pt x="2704" y="25"/>
                  </a:lnTo>
                  <a:lnTo>
                    <a:pt x="2607" y="1"/>
                  </a:lnTo>
                  <a:lnTo>
                    <a:pt x="488" y="1"/>
                  </a:lnTo>
                  <a:lnTo>
                    <a:pt x="488" y="1"/>
                  </a:lnTo>
                  <a:lnTo>
                    <a:pt x="391" y="25"/>
                  </a:lnTo>
                  <a:lnTo>
                    <a:pt x="293" y="50"/>
                  </a:lnTo>
                  <a:lnTo>
                    <a:pt x="220" y="98"/>
                  </a:lnTo>
                  <a:lnTo>
                    <a:pt x="147" y="147"/>
                  </a:lnTo>
                  <a:lnTo>
                    <a:pt x="74" y="220"/>
                  </a:lnTo>
                  <a:lnTo>
                    <a:pt x="50" y="293"/>
                  </a:lnTo>
                  <a:lnTo>
                    <a:pt x="1" y="391"/>
                  </a:lnTo>
                  <a:lnTo>
                    <a:pt x="1" y="488"/>
                  </a:lnTo>
                  <a:lnTo>
                    <a:pt x="1" y="11155"/>
                  </a:lnTo>
                  <a:lnTo>
                    <a:pt x="3094" y="11155"/>
                  </a:lnTo>
                  <a:close/>
                </a:path>
              </a:pathLst>
            </a:custGeom>
            <a:noFill/>
            <a:ln w="9525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175" name="Google Shape;175;p24"/>
            <p:cNvSpPr/>
            <p:nvPr/>
          </p:nvSpPr>
          <p:spPr>
            <a:xfrm>
              <a:off x="4175900" y="3787250"/>
              <a:ext cx="77350" cy="208250"/>
            </a:xfrm>
            <a:custGeom>
              <a:avLst/>
              <a:gdLst/>
              <a:ahLst/>
              <a:cxnLst/>
              <a:rect l="l" t="t" r="r" b="b"/>
              <a:pathLst>
                <a:path w="3094" h="8330" fill="none" extrusionOk="0">
                  <a:moveTo>
                    <a:pt x="3094" y="8329"/>
                  </a:moveTo>
                  <a:lnTo>
                    <a:pt x="3094" y="487"/>
                  </a:lnTo>
                  <a:lnTo>
                    <a:pt x="3094" y="487"/>
                  </a:lnTo>
                  <a:lnTo>
                    <a:pt x="3094" y="390"/>
                  </a:lnTo>
                  <a:lnTo>
                    <a:pt x="3070" y="292"/>
                  </a:lnTo>
                  <a:lnTo>
                    <a:pt x="3021" y="219"/>
                  </a:lnTo>
                  <a:lnTo>
                    <a:pt x="2948" y="146"/>
                  </a:lnTo>
                  <a:lnTo>
                    <a:pt x="2899" y="97"/>
                  </a:lnTo>
                  <a:lnTo>
                    <a:pt x="2802" y="49"/>
                  </a:lnTo>
                  <a:lnTo>
                    <a:pt x="2704" y="24"/>
                  </a:lnTo>
                  <a:lnTo>
                    <a:pt x="2607" y="0"/>
                  </a:lnTo>
                  <a:lnTo>
                    <a:pt x="488" y="0"/>
                  </a:lnTo>
                  <a:lnTo>
                    <a:pt x="488" y="0"/>
                  </a:lnTo>
                  <a:lnTo>
                    <a:pt x="391" y="24"/>
                  </a:lnTo>
                  <a:lnTo>
                    <a:pt x="293" y="49"/>
                  </a:lnTo>
                  <a:lnTo>
                    <a:pt x="220" y="97"/>
                  </a:lnTo>
                  <a:lnTo>
                    <a:pt x="147" y="146"/>
                  </a:lnTo>
                  <a:lnTo>
                    <a:pt x="74" y="219"/>
                  </a:lnTo>
                  <a:lnTo>
                    <a:pt x="50" y="292"/>
                  </a:lnTo>
                  <a:lnTo>
                    <a:pt x="1" y="390"/>
                  </a:lnTo>
                  <a:lnTo>
                    <a:pt x="1" y="487"/>
                  </a:lnTo>
                  <a:lnTo>
                    <a:pt x="1" y="8329"/>
                  </a:lnTo>
                  <a:lnTo>
                    <a:pt x="3094" y="8329"/>
                  </a:lnTo>
                  <a:close/>
                </a:path>
              </a:pathLst>
            </a:custGeom>
            <a:noFill/>
            <a:ln w="9525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</p:grpSp>
      <p:sp>
        <p:nvSpPr>
          <p:cNvPr id="12" name="Google Shape;79;p15">
            <a:extLst>
              <a:ext uri="{FF2B5EF4-FFF2-40B4-BE49-F238E27FC236}">
                <a16:creationId xmlns:a16="http://schemas.microsoft.com/office/drawing/2014/main" id="{A800366F-31EB-3042-9E6F-09637AA15AB0}"/>
              </a:ext>
            </a:extLst>
          </p:cNvPr>
          <p:cNvSpPr txBox="1">
            <a:spLocks/>
          </p:cNvSpPr>
          <p:nvPr/>
        </p:nvSpPr>
        <p:spPr>
          <a:xfrm>
            <a:off x="1074118" y="1463613"/>
            <a:ext cx="7338060" cy="2448082"/>
          </a:xfrm>
          <a:prstGeom prst="rect">
            <a:avLst/>
          </a:prstGeom>
          <a:noFill/>
          <a:ln w="9525" cap="flat" cmpd="sng">
            <a:solidFill>
              <a:schemeClr val="tx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0" b="0" i="0" u="none" strike="noStrike" cap="none">
                <a:solidFill>
                  <a:srgbClr val="FFFFFF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0" b="0" i="0" u="none" strike="noStrike" cap="none">
                <a:solidFill>
                  <a:srgbClr val="FFFFFF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0" b="0" i="0" u="none" strike="noStrike" cap="none">
                <a:solidFill>
                  <a:srgbClr val="FFFFFF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0" b="0" i="0" u="none" strike="noStrike" cap="none">
                <a:solidFill>
                  <a:srgbClr val="FFFFFF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0" b="0" i="0" u="none" strike="noStrike" cap="none">
                <a:solidFill>
                  <a:srgbClr val="FFFFFF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0" b="0" i="0" u="none" strike="noStrike" cap="none">
                <a:solidFill>
                  <a:srgbClr val="FFFFFF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0" b="0" i="0" u="none" strike="noStrike" cap="none">
                <a:solidFill>
                  <a:srgbClr val="FFFFFF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0" b="0" i="0" u="none" strike="noStrike" cap="none">
                <a:solidFill>
                  <a:srgbClr val="FFFFFF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0" b="0" i="0" u="none" strike="noStrike" cap="none">
                <a:solidFill>
                  <a:srgbClr val="FFFFFF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endParaRPr lang="en" dirty="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C5362C3-EFC7-FB4D-9D71-DB8360AD9B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7870" y="227453"/>
            <a:ext cx="523240" cy="6297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41A7FD9-0529-4341-AC8D-FDA9FFC175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8191" y="0"/>
            <a:ext cx="9729590" cy="5472000"/>
          </a:xfrm>
          <a:prstGeom prst="rect">
            <a:avLst/>
          </a:prstGeom>
        </p:spPr>
      </p:pic>
      <p:sp>
        <p:nvSpPr>
          <p:cNvPr id="72" name="Google Shape;72;p14"/>
          <p:cNvSpPr txBox="1">
            <a:spLocks noGrp="1"/>
          </p:cNvSpPr>
          <p:nvPr>
            <p:ph type="ctrTitle"/>
          </p:nvPr>
        </p:nvSpPr>
        <p:spPr>
          <a:xfrm>
            <a:off x="925350" y="857249"/>
            <a:ext cx="7293300" cy="329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 dirty="0">
                <a:effectLst>
                  <a:outerShdw blurRad="50800" dist="50800" dir="3300000" algn="ctr" rotWithShape="0">
                    <a:srgbClr val="000000"/>
                  </a:outerShdw>
                </a:effectLst>
              </a:rPr>
              <a:t>Дороги</a:t>
            </a:r>
            <a:endParaRPr sz="4000" dirty="0">
              <a:effectLst>
                <a:outerShdw blurRad="50800" dist="50800" dir="3300000" algn="ctr" rotWithShape="0">
                  <a:srgbClr val="000000"/>
                </a:outerShdw>
              </a:effectLst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797A674-DFD5-0045-9571-00CC8DDA0F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57870" y="227453"/>
            <a:ext cx="523240" cy="6297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6"/>
          <p:cNvSpPr txBox="1">
            <a:spLocks noGrp="1"/>
          </p:cNvSpPr>
          <p:nvPr>
            <p:ph type="title"/>
          </p:nvPr>
        </p:nvSpPr>
        <p:spPr>
          <a:xfrm>
            <a:off x="5047274" y="855768"/>
            <a:ext cx="3702733" cy="983064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dirty="0"/>
              <a:t>Проведение дорожно-ремонтных работ</a:t>
            </a:r>
            <a:endParaRPr sz="1600" dirty="0"/>
          </a:p>
        </p:txBody>
      </p:sp>
      <p:sp>
        <p:nvSpPr>
          <p:cNvPr id="87" name="Google Shape;87;p16"/>
          <p:cNvSpPr txBox="1">
            <a:spLocks noGrp="1"/>
          </p:cNvSpPr>
          <p:nvPr>
            <p:ph type="sldNum" idx="12"/>
          </p:nvPr>
        </p:nvSpPr>
        <p:spPr>
          <a:xfrm>
            <a:off x="1188150" y="1194900"/>
            <a:ext cx="2195700" cy="275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DF6BB1D-5209-D64C-BAB9-E2CFE236B5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730555" cy="5143500"/>
          </a:xfrm>
          <a:prstGeom prst="rect">
            <a:avLst/>
          </a:prstGeom>
        </p:spPr>
      </p:pic>
      <p:sp>
        <p:nvSpPr>
          <p:cNvPr id="9" name="Google Shape;116;p18">
            <a:extLst>
              <a:ext uri="{FF2B5EF4-FFF2-40B4-BE49-F238E27FC236}">
                <a16:creationId xmlns:a16="http://schemas.microsoft.com/office/drawing/2014/main" id="{C9F449E1-337F-5B44-80EE-E94E2F4B86C3}"/>
              </a:ext>
            </a:extLst>
          </p:cNvPr>
          <p:cNvSpPr txBox="1">
            <a:spLocks/>
          </p:cNvSpPr>
          <p:nvPr/>
        </p:nvSpPr>
        <p:spPr>
          <a:xfrm>
            <a:off x="1183714" y="1194900"/>
            <a:ext cx="2195700" cy="2753700"/>
          </a:xfrm>
          <a:prstGeom prst="rect">
            <a:avLst/>
          </a:prstGeom>
          <a:solidFill>
            <a:schemeClr val="tx2">
              <a:alpha val="36000"/>
            </a:schemeClr>
          </a:solidFill>
          <a:ln w="9525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0" b="0" i="0" u="none" strike="noStrike" cap="none">
                <a:solidFill>
                  <a:srgbClr val="FFFFFF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0" b="0" i="0" u="none" strike="noStrike" cap="none">
                <a:solidFill>
                  <a:srgbClr val="FFFFFF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0" b="0" i="0" u="none" strike="noStrike" cap="none">
                <a:solidFill>
                  <a:srgbClr val="FFFFFF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0" b="0" i="0" u="none" strike="noStrike" cap="none">
                <a:solidFill>
                  <a:srgbClr val="FFFFFF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0" b="0" i="0" u="none" strike="noStrike" cap="none">
                <a:solidFill>
                  <a:srgbClr val="FFFFFF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0" b="0" i="0" u="none" strike="noStrike" cap="none">
                <a:solidFill>
                  <a:srgbClr val="FFFFFF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0" b="0" i="0" u="none" strike="noStrike" cap="none">
                <a:solidFill>
                  <a:srgbClr val="FFFFFF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0" b="0" i="0" u="none" strike="noStrike" cap="none">
                <a:solidFill>
                  <a:srgbClr val="FFFFFF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0" b="0" i="0" u="none" strike="noStrike" cap="none">
                <a:solidFill>
                  <a:srgbClr val="FFFFFF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r>
              <a:rPr lang="ru-RU" dirty="0">
                <a:effectLst>
                  <a:outerShdw blurRad="50800" dist="50800" dir="5400000" algn="ctr" rotWithShape="0">
                    <a:srgbClr val="000000"/>
                  </a:outerShdw>
                </a:effectLst>
              </a:rPr>
              <a:t>2018</a:t>
            </a:r>
            <a:endParaRPr lang="en" dirty="0">
              <a:effectLst>
                <a:outerShdw blurRad="50800" dist="50800" dir="5400000" algn="ctr" rotWithShape="0">
                  <a:srgbClr val="000000"/>
                </a:outerShdw>
              </a:effectLst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E1F4100-D8C1-374A-8607-985CBB9D8B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11627" y="1838832"/>
            <a:ext cx="4154332" cy="3329100"/>
          </a:xfrm>
        </p:spPr>
        <p:txBody>
          <a:bodyPr/>
          <a:lstStyle/>
          <a:p>
            <a:pPr marL="146050" indent="0">
              <a:buNone/>
            </a:pPr>
            <a:r>
              <a:rPr lang="ru-RU" sz="1400" b="1" dirty="0"/>
              <a:t>РЕЗУЛЬТАТЫ:</a:t>
            </a:r>
            <a:endParaRPr lang="ru-RU" sz="1400" dirty="0"/>
          </a:p>
          <a:p>
            <a:r>
              <a:rPr lang="ru-RU" sz="1400" dirty="0"/>
              <a:t>Выполнен ремонт на площади </a:t>
            </a:r>
            <a:r>
              <a:rPr lang="ru-RU" sz="1400" b="1" dirty="0"/>
              <a:t>177,3 тыс. кв. м.</a:t>
            </a:r>
            <a:endParaRPr lang="ru-RU" sz="1400" dirty="0"/>
          </a:p>
          <a:p>
            <a:r>
              <a:rPr lang="ru-RU" sz="1400" dirty="0"/>
              <a:t>Ликвидирована </a:t>
            </a:r>
            <a:r>
              <a:rPr lang="ru-RU" sz="1400" dirty="0" err="1"/>
              <a:t>колейность</a:t>
            </a:r>
            <a:r>
              <a:rPr lang="ru-RU" sz="1400" dirty="0"/>
              <a:t> </a:t>
            </a:r>
            <a:r>
              <a:rPr lang="ru-RU" sz="1400" b="1" dirty="0"/>
              <a:t>на 24 участках </a:t>
            </a:r>
            <a:r>
              <a:rPr lang="ru-RU" sz="1400" dirty="0"/>
              <a:t>методом сплошного асфальтирования.</a:t>
            </a:r>
            <a:endParaRPr lang="en-US" sz="1400" dirty="0"/>
          </a:p>
          <a:p>
            <a:r>
              <a:rPr lang="ru-RU" sz="1400" dirty="0"/>
              <a:t>Начали строить </a:t>
            </a:r>
            <a:r>
              <a:rPr lang="ru-RU" sz="1400" b="1" dirty="0"/>
              <a:t>продолжение улицы </a:t>
            </a:r>
            <a:r>
              <a:rPr lang="ru-RU" sz="1400" b="1" dirty="0" err="1"/>
              <a:t>Киртбая</a:t>
            </a:r>
            <a:r>
              <a:rPr lang="ru-RU" sz="1400" dirty="0"/>
              <a:t>, протяженность в 1 км. </a:t>
            </a:r>
          </a:p>
          <a:p>
            <a:endParaRPr lang="en-US" dirty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5EA3B92-8154-A747-8F45-EB8CCA179E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7870" y="227453"/>
            <a:ext cx="523240" cy="629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082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ertrude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3866</TotalTime>
  <Words>875</Words>
  <Application>Microsoft Office PowerPoint</Application>
  <PresentationFormat>Экран (16:9)</PresentationFormat>
  <Paragraphs>150</Paragraphs>
  <Slides>31</Slides>
  <Notes>31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6" baseType="lpstr">
      <vt:lpstr>Raleway</vt:lpstr>
      <vt:lpstr>Arial</vt:lpstr>
      <vt:lpstr>Vidaloka</vt:lpstr>
      <vt:lpstr>Montserrat</vt:lpstr>
      <vt:lpstr>Gertrude template</vt:lpstr>
      <vt:lpstr>Пресс-конференция Главы города Сургута 2018</vt:lpstr>
      <vt:lpstr>Жилье</vt:lpstr>
      <vt:lpstr>Ликвидация ветхого аварийного жилья</vt:lpstr>
      <vt:lpstr>476,6 млн рублей</vt:lpstr>
      <vt:lpstr>Презентация PowerPoint</vt:lpstr>
      <vt:lpstr>Расселение горожан </vt:lpstr>
      <vt:lpstr>3,131 млрд рублей</vt:lpstr>
      <vt:lpstr>Дороги</vt:lpstr>
      <vt:lpstr>Проведение дорожно-ремонтных работ</vt:lpstr>
      <vt:lpstr>536 млн рублей</vt:lpstr>
      <vt:lpstr>Презентация PowerPoint</vt:lpstr>
      <vt:lpstr>Презентация PowerPoint</vt:lpstr>
      <vt:lpstr>Проведение дорожно-ремонтных работ</vt:lpstr>
      <vt:lpstr>378 млн рублей</vt:lpstr>
      <vt:lpstr>Презентация PowerPoint</vt:lpstr>
      <vt:lpstr>Презентация PowerPoint</vt:lpstr>
      <vt:lpstr>Презентация PowerPoint</vt:lpstr>
      <vt:lpstr>Проведение дорожно-ремонтных работ</vt:lpstr>
      <vt:lpstr>Образование</vt:lpstr>
      <vt:lpstr>Презентация PowerPoint</vt:lpstr>
      <vt:lpstr>43 награды</vt:lpstr>
      <vt:lpstr>Презентация PowerPoint</vt:lpstr>
      <vt:lpstr>Культура</vt:lpstr>
      <vt:lpstr>Презентация PowerPoint</vt:lpstr>
      <vt:lpstr>Презентация PowerPoint</vt:lpstr>
      <vt:lpstr>Презентация PowerPoint</vt:lpstr>
      <vt:lpstr>Спорт</vt:lpstr>
      <vt:lpstr>Сургут — спортивный город!</vt:lpstr>
      <vt:lpstr>Копилка медалей, полученных на соревнованиях</vt:lpstr>
      <vt:lpstr>«Твой Сургут»</vt:lpstr>
      <vt:lpstr>Пресс-конференция Главы города Сургута 2018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YOUR PRESENTATION TITLE</dc:title>
  <cp:lastModifiedBy>Оверчук Александр Юрьевич</cp:lastModifiedBy>
  <cp:revision>141</cp:revision>
  <dcterms:modified xsi:type="dcterms:W3CDTF">2018-12-28T05:41:31Z</dcterms:modified>
</cp:coreProperties>
</file>