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5" r:id="rId1"/>
    <p:sldMasterId id="2147483869" r:id="rId2"/>
    <p:sldMasterId id="2147483940" r:id="rId3"/>
    <p:sldMasterId id="2147483962" r:id="rId4"/>
  </p:sldMasterIdLst>
  <p:notesMasterIdLst>
    <p:notesMasterId r:id="rId19"/>
  </p:notesMasterIdLst>
  <p:sldIdLst>
    <p:sldId id="297" r:id="rId5"/>
    <p:sldId id="330" r:id="rId6"/>
    <p:sldId id="378" r:id="rId7"/>
    <p:sldId id="379" r:id="rId8"/>
    <p:sldId id="382" r:id="rId9"/>
    <p:sldId id="380" r:id="rId10"/>
    <p:sldId id="387" r:id="rId11"/>
    <p:sldId id="384" r:id="rId12"/>
    <p:sldId id="388" r:id="rId13"/>
    <p:sldId id="385" r:id="rId14"/>
    <p:sldId id="381" r:id="rId15"/>
    <p:sldId id="386" r:id="rId16"/>
    <p:sldId id="383" r:id="rId17"/>
    <p:sldId id="337" r:id="rId18"/>
  </p:sldIdLst>
  <p:sldSz cx="46816963" cy="26335038"/>
  <p:notesSz cx="6858000" cy="9144000"/>
  <p:defaultTextStyle>
    <a:defPPr>
      <a:defRPr lang="en-US"/>
    </a:defPPr>
    <a:lvl1pPr marL="0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1pPr>
    <a:lvl2pPr marL="1755648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2pPr>
    <a:lvl3pPr marL="3511296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3pPr>
    <a:lvl4pPr marL="5266944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4pPr>
    <a:lvl5pPr marL="7022592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5pPr>
    <a:lvl6pPr marL="8778240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6pPr>
    <a:lvl7pPr marL="10533888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7pPr>
    <a:lvl8pPr marL="12289536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8pPr>
    <a:lvl9pPr marL="14045184" algn="l" defTabSz="3511296" rtl="0" eaLnBrk="1" latinLnBrk="0" hangingPunct="1">
      <a:defRPr sz="69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94" userDrawn="1">
          <p15:clr>
            <a:srgbClr val="A4A3A4"/>
          </p15:clr>
        </p15:guide>
        <p15:guide id="2" pos="1818" userDrawn="1">
          <p15:clr>
            <a:srgbClr val="A4A3A4"/>
          </p15:clr>
        </p15:guide>
        <p15:guide id="3" pos="86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21"/>
    <a:srgbClr val="FC6E29"/>
    <a:srgbClr val="FFFFFF"/>
    <a:srgbClr val="000000"/>
    <a:srgbClr val="F6B901"/>
    <a:srgbClr val="FB4834"/>
    <a:srgbClr val="8C8C8C"/>
    <a:srgbClr val="F3BB00"/>
    <a:srgbClr val="FE9803"/>
    <a:srgbClr val="FA3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9" autoAdjust="0"/>
    <p:restoredTop sz="94660"/>
  </p:normalViewPr>
  <p:slideViewPr>
    <p:cSldViewPr snapToGrid="0">
      <p:cViewPr varScale="1">
        <p:scale>
          <a:sx n="27" d="100"/>
          <a:sy n="27" d="100"/>
        </p:scale>
        <p:origin x="-120" y="-296"/>
      </p:cViewPr>
      <p:guideLst>
        <p:guide orient="horz" pos="4394"/>
        <p:guide pos="1818"/>
        <p:guide pos="86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B3846-BCFA-4800-BA06-61723393EE83}" type="datetimeFigureOut">
              <a:rPr lang="en-US" smtClean="0"/>
              <a:t>07.04.19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2D548-2418-41E4-B1C8-959181E69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85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8151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33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245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2224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894617"/>
            <a:ext cx="46816964" cy="8811979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7200"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7611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816963" cy="13523660"/>
          </a:xfrm>
        </p:spPr>
      </p:sp>
    </p:spTree>
    <p:extLst>
      <p:ext uri="{BB962C8B-B14F-4D97-AF65-F5344CB8AC3E}">
        <p14:creationId xmlns:p14="http://schemas.microsoft.com/office/powerpoint/2010/main" val="288913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6471" y="8578506"/>
            <a:ext cx="6179958" cy="6204578"/>
          </a:xfrm>
          <a:prstGeom prst="ellipse">
            <a:avLst/>
          </a:prstGeom>
        </p:spPr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540371" y="8564606"/>
            <a:ext cx="6179958" cy="6204578"/>
          </a:xfrm>
          <a:prstGeom prst="ellipse">
            <a:avLst/>
          </a:prstGeom>
        </p:spPr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5540371" y="16933786"/>
            <a:ext cx="6179958" cy="6204578"/>
          </a:xfrm>
          <a:prstGeom prst="ellipse">
            <a:avLst/>
          </a:prstGeom>
        </p:spPr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66471" y="16905985"/>
            <a:ext cx="6179958" cy="620457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401560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1208746" y="9263276"/>
            <a:ext cx="15608217" cy="13745190"/>
          </a:xfrm>
        </p:spPr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84" y="9263276"/>
            <a:ext cx="15603131" cy="13745190"/>
          </a:xfrm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605616" y="9263276"/>
            <a:ext cx="15603130" cy="13745190"/>
          </a:xfrm>
        </p:spPr>
      </p:sp>
    </p:spTree>
    <p:extLst>
      <p:ext uri="{BB962C8B-B14F-4D97-AF65-F5344CB8AC3E}">
        <p14:creationId xmlns:p14="http://schemas.microsoft.com/office/powerpoint/2010/main" val="25019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14927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257D0802-96B1-471F-B495-37AC60293896}"/>
              </a:ext>
            </a:extLst>
          </p:cNvPr>
          <p:cNvSpPr>
            <a:spLocks/>
          </p:cNvSpPr>
          <p:nvPr/>
        </p:nvSpPr>
        <p:spPr bwMode="auto">
          <a:xfrm flipV="1">
            <a:off x="-18290" y="2743233"/>
            <a:ext cx="6102057" cy="1950744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2654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6767" y="2396611"/>
            <a:ext cx="34220646" cy="49186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2507" y="8193123"/>
            <a:ext cx="34234904" cy="145062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F4779F5-41D4-493A-8D94-CDC2A46B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73924-6BDB-4AA5-B5D3-393EC3576C4B}" type="datetimeFigureOut">
              <a:rPr lang="ru-RU" altLang="ru-RU"/>
              <a:pPr/>
              <a:t>07.04.19</a:t>
            </a:fld>
            <a:endParaRPr lang="ru-RU" alt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EBFCCC4-E5EA-47F9-9639-C0017CA6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1773B8B-586B-463C-84AC-3EE8B490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8EF98-0F16-433C-A5A8-7B9DF0B86A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25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332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8151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894617"/>
            <a:ext cx="46816964" cy="8811979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7200"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78399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7274" y="5159421"/>
            <a:ext cx="16962059" cy="10401103"/>
          </a:xfrm>
        </p:spPr>
      </p:sp>
    </p:spTree>
    <p:extLst>
      <p:ext uri="{BB962C8B-B14F-4D97-AF65-F5344CB8AC3E}">
        <p14:creationId xmlns:p14="http://schemas.microsoft.com/office/powerpoint/2010/main" val="3528669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532864" y="14800651"/>
            <a:ext cx="13103889" cy="8035280"/>
          </a:xfrm>
        </p:spPr>
      </p:sp>
    </p:spTree>
    <p:extLst>
      <p:ext uri="{BB962C8B-B14F-4D97-AF65-F5344CB8AC3E}">
        <p14:creationId xmlns:p14="http://schemas.microsoft.com/office/powerpoint/2010/main" val="4173694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816963" cy="13523660"/>
          </a:xfrm>
        </p:spPr>
      </p:sp>
    </p:spTree>
    <p:extLst>
      <p:ext uri="{BB962C8B-B14F-4D97-AF65-F5344CB8AC3E}">
        <p14:creationId xmlns:p14="http://schemas.microsoft.com/office/powerpoint/2010/main" val="3786126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6471" y="8578506"/>
            <a:ext cx="6179958" cy="6204578"/>
          </a:xfrm>
          <a:prstGeom prst="ellipse">
            <a:avLst/>
          </a:prstGeom>
        </p:spPr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540371" y="8564606"/>
            <a:ext cx="6179958" cy="6204578"/>
          </a:xfrm>
          <a:prstGeom prst="ellipse">
            <a:avLst/>
          </a:prstGeom>
        </p:spPr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5540371" y="16933786"/>
            <a:ext cx="6179958" cy="6204578"/>
          </a:xfrm>
          <a:prstGeom prst="ellipse">
            <a:avLst/>
          </a:prstGeom>
        </p:spPr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66471" y="16905985"/>
            <a:ext cx="6179958" cy="620457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09646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1208746" y="9263276"/>
            <a:ext cx="15608217" cy="13745190"/>
          </a:xfrm>
        </p:spPr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84" y="9263276"/>
            <a:ext cx="15603131" cy="13745190"/>
          </a:xfrm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605616" y="9263276"/>
            <a:ext cx="15603130" cy="13745190"/>
          </a:xfrm>
        </p:spPr>
      </p:sp>
    </p:spTree>
    <p:extLst>
      <p:ext uri="{BB962C8B-B14F-4D97-AF65-F5344CB8AC3E}">
        <p14:creationId xmlns:p14="http://schemas.microsoft.com/office/powerpoint/2010/main" val="248134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894617"/>
            <a:ext cx="46816964" cy="8811979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7200"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00541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894617"/>
            <a:ext cx="46816964" cy="8811979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7200"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62683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6471" y="8578506"/>
            <a:ext cx="6179958" cy="6204578"/>
          </a:xfrm>
          <a:prstGeom prst="ellipse">
            <a:avLst/>
          </a:prstGeom>
        </p:spPr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540371" y="8564606"/>
            <a:ext cx="6179958" cy="6204578"/>
          </a:xfrm>
          <a:prstGeom prst="ellipse">
            <a:avLst/>
          </a:prstGeom>
        </p:spPr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5540371" y="16933786"/>
            <a:ext cx="6179958" cy="6204578"/>
          </a:xfrm>
          <a:prstGeom prst="ellipse">
            <a:avLst/>
          </a:prstGeom>
        </p:spPr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66471" y="16905985"/>
            <a:ext cx="6179958" cy="620457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154985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1208746" y="9263276"/>
            <a:ext cx="15608217" cy="1374519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84" y="9263276"/>
            <a:ext cx="15603131" cy="13745190"/>
          </a:xfrm>
        </p:spPr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605616" y="9263276"/>
            <a:ext cx="15603130" cy="13745190"/>
          </a:xfrm>
        </p:spPr>
      </p:sp>
    </p:spTree>
    <p:extLst>
      <p:ext uri="{BB962C8B-B14F-4D97-AF65-F5344CB8AC3E}">
        <p14:creationId xmlns:p14="http://schemas.microsoft.com/office/powerpoint/2010/main" val="3412862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416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44648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8894617"/>
            <a:ext cx="46816964" cy="8811979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7200"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07945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7274" y="5159421"/>
            <a:ext cx="16962059" cy="10401103"/>
          </a:xfrm>
        </p:spPr>
      </p:sp>
    </p:spTree>
    <p:extLst>
      <p:ext uri="{BB962C8B-B14F-4D97-AF65-F5344CB8AC3E}">
        <p14:creationId xmlns:p14="http://schemas.microsoft.com/office/powerpoint/2010/main" val="536631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532864" y="14800651"/>
            <a:ext cx="13103889" cy="8035280"/>
          </a:xfrm>
        </p:spPr>
      </p:sp>
    </p:spTree>
    <p:extLst>
      <p:ext uri="{BB962C8B-B14F-4D97-AF65-F5344CB8AC3E}">
        <p14:creationId xmlns:p14="http://schemas.microsoft.com/office/powerpoint/2010/main" val="2402713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816963" cy="13523660"/>
          </a:xfrm>
        </p:spPr>
      </p:sp>
    </p:spTree>
    <p:extLst>
      <p:ext uri="{BB962C8B-B14F-4D97-AF65-F5344CB8AC3E}">
        <p14:creationId xmlns:p14="http://schemas.microsoft.com/office/powerpoint/2010/main" val="62403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0504416" y="6252726"/>
            <a:ext cx="8469383" cy="15333645"/>
          </a:xfrm>
          <a:prstGeom prst="roundRect">
            <a:avLst>
              <a:gd name="adj" fmla="val 1546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7200"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88700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6471" y="8578506"/>
            <a:ext cx="6179958" cy="6204578"/>
          </a:xfrm>
          <a:prstGeom prst="ellipse">
            <a:avLst/>
          </a:prstGeom>
        </p:spPr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540371" y="8564606"/>
            <a:ext cx="6179958" cy="6204578"/>
          </a:xfrm>
          <a:prstGeom prst="ellipse">
            <a:avLst/>
          </a:prstGeom>
        </p:spPr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5540371" y="16933786"/>
            <a:ext cx="6179958" cy="6204578"/>
          </a:xfrm>
          <a:prstGeom prst="ellipse">
            <a:avLst/>
          </a:prstGeom>
        </p:spPr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66471" y="16905985"/>
            <a:ext cx="6179958" cy="620457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3530867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8515139" y="16589829"/>
            <a:ext cx="9536963" cy="5992894"/>
          </a:xfrm>
        </p:spPr>
      </p:sp>
    </p:spTree>
    <p:extLst>
      <p:ext uri="{BB962C8B-B14F-4D97-AF65-F5344CB8AC3E}">
        <p14:creationId xmlns:p14="http://schemas.microsoft.com/office/powerpoint/2010/main" val="33190903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1208746" y="9263276"/>
            <a:ext cx="15608217" cy="13745190"/>
          </a:xfrm>
        </p:spPr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84" y="9263276"/>
            <a:ext cx="15603131" cy="13745190"/>
          </a:xfrm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605616" y="9263276"/>
            <a:ext cx="15603130" cy="13745190"/>
          </a:xfrm>
        </p:spPr>
      </p:sp>
    </p:spTree>
    <p:extLst>
      <p:ext uri="{BB962C8B-B14F-4D97-AF65-F5344CB8AC3E}">
        <p14:creationId xmlns:p14="http://schemas.microsoft.com/office/powerpoint/2010/main" val="1993767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81517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332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509118" y="7062157"/>
            <a:ext cx="12668537" cy="19272881"/>
          </a:xfrm>
          <a:prstGeom prst="roundRect">
            <a:avLst>
              <a:gd name="adj" fmla="val 615"/>
            </a:avLst>
          </a:prstGeo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&amp; Drop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044648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416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6963" cy="263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/>
        </p:nvSpPr>
        <p:spPr>
          <a:xfrm rot="5400000">
            <a:off x="10439849" y="-9456884"/>
            <a:ext cx="24579369" cy="45443870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173" tIns="234086" rIns="468173" bIns="23408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41374" y="24945136"/>
            <a:ext cx="5982167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 smtClean="0"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07.04.19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583636" y="24945136"/>
            <a:ext cx="33649692" cy="1402098"/>
          </a:xfrm>
          <a:prstGeom prst="rect">
            <a:avLst/>
          </a:prstGeom>
        </p:spPr>
        <p:txBody>
          <a:bodyPr lIns="468173" tIns="234086" rIns="468173" bIns="234086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8137B-ECDA-40CB-B8AE-A38FD70A6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94237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7274" y="5159421"/>
            <a:ext cx="16962059" cy="10401103"/>
          </a:xfrm>
        </p:spPr>
      </p:sp>
    </p:spTree>
    <p:extLst>
      <p:ext uri="{BB962C8B-B14F-4D97-AF65-F5344CB8AC3E}">
        <p14:creationId xmlns:p14="http://schemas.microsoft.com/office/powerpoint/2010/main" val="704687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C0B262-D0C6-4B42-AA0D-2CF74E833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121" y="4309926"/>
            <a:ext cx="35112722" cy="9168495"/>
          </a:xfrm>
        </p:spPr>
        <p:txBody>
          <a:bodyPr anchor="b"/>
          <a:lstStyle>
            <a:lvl1pPr algn="ctr">
              <a:defRPr sz="23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E77371B-199D-45BE-9716-7F8D5DDC6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2121" y="13831993"/>
            <a:ext cx="35112722" cy="6358203"/>
          </a:xfrm>
        </p:spPr>
        <p:txBody>
          <a:bodyPr/>
          <a:lstStyle>
            <a:lvl1pPr marL="0" indent="0" algn="ctr">
              <a:buNone/>
              <a:defRPr sz="9200"/>
            </a:lvl1pPr>
            <a:lvl2pPr marL="1755648" indent="0" algn="ctr">
              <a:buNone/>
              <a:defRPr sz="7700"/>
            </a:lvl2pPr>
            <a:lvl3pPr marL="3511296" indent="0" algn="ctr">
              <a:buNone/>
              <a:defRPr sz="6900"/>
            </a:lvl3pPr>
            <a:lvl4pPr marL="5266944" indent="0" algn="ctr">
              <a:buNone/>
              <a:defRPr sz="6100"/>
            </a:lvl4pPr>
            <a:lvl5pPr marL="7022592" indent="0" algn="ctr">
              <a:buNone/>
              <a:defRPr sz="6100"/>
            </a:lvl5pPr>
            <a:lvl6pPr marL="8778240" indent="0" algn="ctr">
              <a:buNone/>
              <a:defRPr sz="6100"/>
            </a:lvl6pPr>
            <a:lvl7pPr marL="10533888" indent="0" algn="ctr">
              <a:buNone/>
              <a:defRPr sz="6100"/>
            </a:lvl7pPr>
            <a:lvl8pPr marL="12289536" indent="0" algn="ctr">
              <a:buNone/>
              <a:defRPr sz="6100"/>
            </a:lvl8pPr>
            <a:lvl9pPr marL="14045184" indent="0" algn="ctr">
              <a:buNone/>
              <a:defRPr sz="61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DE026D-15C9-4555-B5D0-AF617292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18666" y="24408681"/>
            <a:ext cx="10533817" cy="1402097"/>
          </a:xfrm>
          <a:prstGeom prst="rect">
            <a:avLst/>
          </a:prstGeom>
        </p:spPr>
        <p:txBody>
          <a:bodyPr lIns="351130" tIns="175565" rIns="351130" bIns="175565"/>
          <a:lstStyle/>
          <a:p>
            <a:fld id="{93BD49D7-1102-466A-842A-D9D789782246}" type="datetimeFigureOut">
              <a:rPr lang="ru-RU" smtClean="0"/>
              <a:t>07.04.19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27F84E-314D-4B71-9239-B9547D38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508119" y="24408681"/>
            <a:ext cx="15800725" cy="1402097"/>
          </a:xfrm>
          <a:prstGeom prst="rect">
            <a:avLst/>
          </a:prstGeom>
        </p:spPr>
        <p:txBody>
          <a:bodyPr lIns="351130" tIns="175565" rIns="351130" bIns="175565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A18931-A056-4C78-9158-70D49FC6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B00-107D-47F6-856C-B20982114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2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532864" y="14800651"/>
            <a:ext cx="13103889" cy="8035280"/>
          </a:xfrm>
        </p:spPr>
      </p:sp>
    </p:spTree>
    <p:extLst>
      <p:ext uri="{BB962C8B-B14F-4D97-AF65-F5344CB8AC3E}">
        <p14:creationId xmlns:p14="http://schemas.microsoft.com/office/powerpoint/2010/main" val="31890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816963" cy="13523660"/>
          </a:xfrm>
        </p:spPr>
      </p:sp>
    </p:spTree>
    <p:extLst>
      <p:ext uri="{BB962C8B-B14F-4D97-AF65-F5344CB8AC3E}">
        <p14:creationId xmlns:p14="http://schemas.microsoft.com/office/powerpoint/2010/main" val="172178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66471" y="8578506"/>
            <a:ext cx="6179958" cy="6204578"/>
          </a:xfrm>
          <a:prstGeom prst="ellipse">
            <a:avLst/>
          </a:prstGeom>
        </p:spPr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540371" y="8564606"/>
            <a:ext cx="6179958" cy="6204578"/>
          </a:xfrm>
          <a:prstGeom prst="ellipse">
            <a:avLst/>
          </a:prstGeom>
        </p:spPr>
      </p:sp>
      <p:sp>
        <p:nvSpPr>
          <p:cNvPr id="13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5540371" y="16933786"/>
            <a:ext cx="6179958" cy="6204578"/>
          </a:xfrm>
          <a:prstGeom prst="ellipse">
            <a:avLst/>
          </a:prstGeom>
        </p:spPr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66471" y="16905985"/>
            <a:ext cx="6179958" cy="6204578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238047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31208746" y="9263276"/>
            <a:ext cx="15608217" cy="13745190"/>
          </a:xfrm>
        </p:spPr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484" y="9263276"/>
            <a:ext cx="15603131" cy="13745190"/>
          </a:xfrm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605616" y="9263276"/>
            <a:ext cx="15603130" cy="13745190"/>
          </a:xfrm>
        </p:spPr>
      </p:sp>
    </p:spTree>
    <p:extLst>
      <p:ext uri="{BB962C8B-B14F-4D97-AF65-F5344CB8AC3E}">
        <p14:creationId xmlns:p14="http://schemas.microsoft.com/office/powerpoint/2010/main" val="360692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microsoft.com/office/2007/relationships/media" Target="../media/media1.mp4"/><Relationship Id="rId16" Type="http://schemas.openxmlformats.org/officeDocument/2006/relationships/video" Target="../media/media1.mp4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video" Target="../media/media2.mp4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theme" Target="../theme/theme2.xml"/><Relationship Id="rId10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4" Type="http://schemas.openxmlformats.org/officeDocument/2006/relationships/image" Target="../media/image4.jp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theme" Target="../theme/theme4.xml"/><Relationship Id="rId19" Type="http://schemas.openxmlformats.org/officeDocument/2006/relationships/image" Target="../media/image5.jp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_1">
            <a:hlinkClick r:id="" action="ppaction://media"/>
          </p:cNvPr>
          <p:cNvPicPr>
            <a:picLocks noChangeAspect="1"/>
          </p:cNvPicPr>
          <p:nvPr userDrawn="1"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46816963" cy="263345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46816961" cy="2635011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666" y="1402099"/>
            <a:ext cx="40379631" cy="509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666" y="7010484"/>
            <a:ext cx="40379631" cy="167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89" y="25094709"/>
            <a:ext cx="955215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lang="en-US" sz="35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 Lt"/>
                <a:cs typeface="Roboto Lt"/>
              </a:defRPr>
            </a:lvl1pPr>
          </a:lstStyle>
          <a:p>
            <a:fld id="{B5C01996-2D0B-4E1B-998A-4107E0F8DE9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583211" y="25094708"/>
            <a:ext cx="11880416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3511296" rtl="0" eaLnBrk="1" latinLnBrk="0" hangingPunct="1">
              <a:defRPr lang="en-US"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t"/>
                <a:ea typeface="Roboto Lt"/>
                <a:cs typeface="Roboto Lt"/>
              </a:defRPr>
            </a:lvl1pPr>
            <a:lvl2pPr marL="175564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1129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694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2592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78240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3388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8953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4518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latin typeface="+mn-lt"/>
              </a:rPr>
              <a:t>Развитие сельских территорий и малых городов России</a:t>
            </a:r>
            <a:r>
              <a:rPr lang="en-US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982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4" r:id="rId3"/>
    <p:sldLayoutId id="2147483775" r:id="rId4"/>
    <p:sldLayoutId id="2147483781" r:id="rId5"/>
    <p:sldLayoutId id="2147483783" r:id="rId6"/>
    <p:sldLayoutId id="2147483785" r:id="rId7"/>
    <p:sldLayoutId id="2147483923" r:id="rId8"/>
    <p:sldLayoutId id="2147483938" r:id="rId9"/>
    <p:sldLayoutId id="2147484016" r:id="rId10"/>
    <p:sldLayoutId id="2147484080" r:id="rId11"/>
    <p:sldLayoutId id="2147484081" r:id="rId12"/>
    <p:sldLayoutId id="2147484082" r:id="rId13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defTabSz="3511296" rtl="0" eaLnBrk="1" latinLnBrk="0" hangingPunct="1">
        <a:lnSpc>
          <a:spcPct val="90000"/>
        </a:lnSpc>
        <a:spcBef>
          <a:spcPct val="0"/>
        </a:spcBef>
        <a:buNone/>
        <a:defRPr sz="16896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877824" indent="-877824" algn="l" defTabSz="3511296" rtl="0" eaLnBrk="1" latinLnBrk="0" hangingPunct="1">
        <a:lnSpc>
          <a:spcPct val="90000"/>
        </a:lnSpc>
        <a:spcBef>
          <a:spcPts val="3840"/>
        </a:spcBef>
        <a:buFont typeface="Arial" panose="020B0604020202020204" pitchFamily="34" charset="0"/>
        <a:buChar char="•"/>
        <a:defRPr sz="10752" kern="1200">
          <a:solidFill>
            <a:schemeClr val="bg1"/>
          </a:solidFill>
          <a:latin typeface="+mn-lt"/>
          <a:ea typeface="+mn-ea"/>
          <a:cs typeface="+mn-cs"/>
        </a:defRPr>
      </a:lvl1pPr>
      <a:lvl2pPr marL="263347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9216" kern="1200">
          <a:solidFill>
            <a:schemeClr val="bg1"/>
          </a:solidFill>
          <a:latin typeface="+mn-lt"/>
          <a:ea typeface="+mn-ea"/>
          <a:cs typeface="+mn-cs"/>
        </a:defRPr>
      </a:lvl2pPr>
      <a:lvl3pPr marL="438912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7680" kern="1200">
          <a:solidFill>
            <a:schemeClr val="bg1"/>
          </a:solidFill>
          <a:latin typeface="+mn-lt"/>
          <a:ea typeface="+mn-ea"/>
          <a:cs typeface="+mn-cs"/>
        </a:defRPr>
      </a:lvl3pPr>
      <a:lvl4pPr marL="614476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4pPr>
      <a:lvl5pPr marL="7900416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5pPr>
      <a:lvl6pPr marL="9656064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141171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316736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92300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1pPr>
      <a:lvl2pPr marL="175564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3pPr>
      <a:lvl4pPr marL="526694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4pPr>
      <a:lvl5pPr marL="7022592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5pPr>
      <a:lvl6pPr marL="877824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053388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228953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04518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_3">
            <a:hlinkClick r:id="" action="ppaction://media"/>
          </p:cNvPr>
          <p:cNvPicPr>
            <a:picLocks noChangeAspect="1"/>
          </p:cNvPicPr>
          <p:nvPr userDrawn="1"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" y="0"/>
            <a:ext cx="46816963" cy="263345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0"/>
            <a:ext cx="46816961" cy="2635011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666" y="1402099"/>
            <a:ext cx="40379631" cy="509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666" y="7010484"/>
            <a:ext cx="40379631" cy="167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89" y="25094709"/>
            <a:ext cx="955215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lang="en-US" sz="35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 Lt"/>
                <a:cs typeface="Roboto Lt"/>
              </a:defRPr>
            </a:lvl1pPr>
          </a:lstStyle>
          <a:p>
            <a:fld id="{B5C01996-2D0B-4E1B-998A-4107E0F8D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583211" y="25094708"/>
            <a:ext cx="11880416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3511296" rtl="0" eaLnBrk="1" latinLnBrk="0" hangingPunct="1">
              <a:defRPr lang="en-US"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t"/>
                <a:ea typeface="Roboto Lt"/>
                <a:cs typeface="Roboto Lt"/>
              </a:defRPr>
            </a:lvl1pPr>
            <a:lvl2pPr marL="175564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1129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694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2592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78240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3388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8953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4518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latin typeface="+mn-lt"/>
              </a:rPr>
              <a:t>Развитие сельских территорий и малых городов России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622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3" r:id="rId3"/>
    <p:sldLayoutId id="2147483884" r:id="rId4"/>
    <p:sldLayoutId id="2147483924" r:id="rId5"/>
    <p:sldLayoutId id="2147483939" r:id="rId6"/>
    <p:sldLayoutId id="2147483961" r:id="rId7"/>
    <p:sldLayoutId id="2147484015" r:id="rId8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defTabSz="3511296" rtl="0" eaLnBrk="1" latinLnBrk="0" hangingPunct="1">
        <a:lnSpc>
          <a:spcPct val="90000"/>
        </a:lnSpc>
        <a:spcBef>
          <a:spcPct val="0"/>
        </a:spcBef>
        <a:buNone/>
        <a:defRPr sz="16896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877824" indent="-877824" algn="l" defTabSz="3511296" rtl="0" eaLnBrk="1" latinLnBrk="0" hangingPunct="1">
        <a:lnSpc>
          <a:spcPct val="90000"/>
        </a:lnSpc>
        <a:spcBef>
          <a:spcPts val="3840"/>
        </a:spcBef>
        <a:buFont typeface="Arial" panose="020B0604020202020204" pitchFamily="34" charset="0"/>
        <a:buChar char="•"/>
        <a:defRPr sz="10752" kern="1200">
          <a:solidFill>
            <a:schemeClr val="bg1"/>
          </a:solidFill>
          <a:latin typeface="+mn-lt"/>
          <a:ea typeface="+mn-ea"/>
          <a:cs typeface="+mn-cs"/>
        </a:defRPr>
      </a:lvl1pPr>
      <a:lvl2pPr marL="263347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9216" kern="1200">
          <a:solidFill>
            <a:schemeClr val="bg1"/>
          </a:solidFill>
          <a:latin typeface="+mn-lt"/>
          <a:ea typeface="+mn-ea"/>
          <a:cs typeface="+mn-cs"/>
        </a:defRPr>
      </a:lvl2pPr>
      <a:lvl3pPr marL="438912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7680" kern="1200">
          <a:solidFill>
            <a:schemeClr val="bg1"/>
          </a:solidFill>
          <a:latin typeface="+mn-lt"/>
          <a:ea typeface="+mn-ea"/>
          <a:cs typeface="+mn-cs"/>
        </a:defRPr>
      </a:lvl3pPr>
      <a:lvl4pPr marL="614476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4pPr>
      <a:lvl5pPr marL="7900416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5pPr>
      <a:lvl6pPr marL="9656064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141171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316736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92300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1pPr>
      <a:lvl2pPr marL="175564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3pPr>
      <a:lvl4pPr marL="526694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4pPr>
      <a:lvl5pPr marL="7022592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5pPr>
      <a:lvl6pPr marL="877824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053388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228953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04518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4"/>
          <a:stretch/>
        </p:blipFill>
        <p:spPr>
          <a:xfrm>
            <a:off x="-1" y="0"/>
            <a:ext cx="46816963" cy="2631881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" y="0"/>
            <a:ext cx="46816961" cy="2635011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666" y="1402099"/>
            <a:ext cx="40379631" cy="509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666" y="7010484"/>
            <a:ext cx="40379631" cy="167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89" y="25094709"/>
            <a:ext cx="955215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lang="en-US" sz="35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 Lt"/>
                <a:cs typeface="Roboto Lt"/>
              </a:defRPr>
            </a:lvl1pPr>
          </a:lstStyle>
          <a:p>
            <a:fld id="{B5C01996-2D0B-4E1B-998A-4107E0F8D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583211" y="25094708"/>
            <a:ext cx="11880416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3511296" rtl="0" eaLnBrk="1" latinLnBrk="0" hangingPunct="1">
              <a:defRPr lang="en-US"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t"/>
                <a:ea typeface="Roboto Lt"/>
                <a:cs typeface="Roboto Lt"/>
              </a:defRPr>
            </a:lvl1pPr>
            <a:lvl2pPr marL="175564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1129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694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2592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78240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3388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8953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4518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latin typeface="+mn-lt"/>
              </a:rPr>
              <a:t>Развитие сельских территорий и малых городов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04700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5" r:id="rId3"/>
    <p:sldLayoutId id="2147483952" r:id="rId4"/>
    <p:sldLayoutId id="2147483954" r:id="rId5"/>
    <p:sldLayoutId id="2147483956" r:id="rId6"/>
    <p:sldLayoutId id="2147483958" r:id="rId7"/>
    <p:sldLayoutId id="2147483960" r:id="rId8"/>
    <p:sldLayoutId id="2147483695" r:id="rId9"/>
    <p:sldLayoutId id="2147483922" r:id="rId10"/>
    <p:sldLayoutId id="2147483937" r:id="rId11"/>
    <p:sldLayoutId id="2147483983" r:id="rId12"/>
  </p:sldLayoutIdLst>
  <p:hf hdr="0" dt="0"/>
  <p:txStyles>
    <p:titleStyle>
      <a:lvl1pPr algn="l" defTabSz="3511296" rtl="0" eaLnBrk="1" latinLnBrk="0" hangingPunct="1">
        <a:lnSpc>
          <a:spcPct val="90000"/>
        </a:lnSpc>
        <a:spcBef>
          <a:spcPct val="0"/>
        </a:spcBef>
        <a:buNone/>
        <a:defRPr sz="16896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877824" indent="-877824" algn="l" defTabSz="3511296" rtl="0" eaLnBrk="1" latinLnBrk="0" hangingPunct="1">
        <a:lnSpc>
          <a:spcPct val="90000"/>
        </a:lnSpc>
        <a:spcBef>
          <a:spcPts val="3840"/>
        </a:spcBef>
        <a:buFont typeface="Arial" panose="020B0604020202020204" pitchFamily="34" charset="0"/>
        <a:buChar char="•"/>
        <a:defRPr sz="10752" kern="1200">
          <a:solidFill>
            <a:schemeClr val="bg1"/>
          </a:solidFill>
          <a:latin typeface="+mn-lt"/>
          <a:ea typeface="+mn-ea"/>
          <a:cs typeface="+mn-cs"/>
        </a:defRPr>
      </a:lvl1pPr>
      <a:lvl2pPr marL="263347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9216" kern="1200">
          <a:solidFill>
            <a:schemeClr val="bg1"/>
          </a:solidFill>
          <a:latin typeface="+mn-lt"/>
          <a:ea typeface="+mn-ea"/>
          <a:cs typeface="+mn-cs"/>
        </a:defRPr>
      </a:lvl2pPr>
      <a:lvl3pPr marL="438912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7680" kern="1200">
          <a:solidFill>
            <a:schemeClr val="bg1"/>
          </a:solidFill>
          <a:latin typeface="+mn-lt"/>
          <a:ea typeface="+mn-ea"/>
          <a:cs typeface="+mn-cs"/>
        </a:defRPr>
      </a:lvl3pPr>
      <a:lvl4pPr marL="614476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4pPr>
      <a:lvl5pPr marL="7900416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5pPr>
      <a:lvl6pPr marL="9656064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141171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316736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92300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1pPr>
      <a:lvl2pPr marL="175564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3pPr>
      <a:lvl4pPr marL="526694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4pPr>
      <a:lvl5pPr marL="7022592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5pPr>
      <a:lvl6pPr marL="877824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053388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228953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04518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/>
          <a:stretch/>
        </p:blipFill>
        <p:spPr>
          <a:xfrm>
            <a:off x="-1" y="-79514"/>
            <a:ext cx="46816963" cy="2641455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0"/>
            <a:ext cx="46816961" cy="2635011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56"/>
          <p:cNvSpPr/>
          <p:nvPr userDrawn="1"/>
        </p:nvSpPr>
        <p:spPr>
          <a:xfrm flipV="1">
            <a:off x="2920588" y="25057946"/>
            <a:ext cx="1" cy="612141"/>
          </a:xfrm>
          <a:prstGeom prst="line">
            <a:avLst/>
          </a:prstGeom>
          <a:ln w="12700">
            <a:solidFill>
              <a:srgbClr val="848484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666" y="1402099"/>
            <a:ext cx="40379631" cy="5090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666" y="7010484"/>
            <a:ext cx="40379631" cy="16709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89" y="25094709"/>
            <a:ext cx="955215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r">
              <a:defRPr lang="en-US" sz="35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 Lt"/>
                <a:cs typeface="Roboto Lt"/>
              </a:defRPr>
            </a:lvl1pPr>
          </a:lstStyle>
          <a:p>
            <a:fld id="{B5C01996-2D0B-4E1B-998A-4107E0F8DE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583211" y="25094708"/>
            <a:ext cx="11880416" cy="53860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3511296" rtl="0" eaLnBrk="1" latinLnBrk="0" hangingPunct="1">
              <a:defRPr lang="en-US" sz="35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 Lt"/>
                <a:ea typeface="Roboto Lt"/>
                <a:cs typeface="Roboto Lt"/>
              </a:defRPr>
            </a:lvl1pPr>
            <a:lvl2pPr marL="175564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1129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6694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2592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78240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33888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89536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45184" algn="l" defTabSz="3511296" rtl="0" eaLnBrk="1" latinLnBrk="0" hangingPunct="1">
              <a:defRPr sz="69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latin typeface="+mn-lt"/>
              </a:rPr>
              <a:t>Развитие сельских территорий и малых городов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44414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7" r:id="rId3"/>
    <p:sldLayoutId id="2147483974" r:id="rId4"/>
    <p:sldLayoutId id="2147483976" r:id="rId5"/>
    <p:sldLayoutId id="2147483978" r:id="rId6"/>
    <p:sldLayoutId id="2147483980" r:id="rId7"/>
    <p:sldLayoutId id="2147483981" r:id="rId8"/>
    <p:sldLayoutId id="2147483982" r:id="rId9"/>
    <p:sldLayoutId id="2147483984" r:id="rId10"/>
    <p:sldLayoutId id="2147483997" r:id="rId11"/>
    <p:sldLayoutId id="2147483998" r:id="rId12"/>
    <p:sldLayoutId id="2147483999" r:id="rId13"/>
    <p:sldLayoutId id="2147484012" r:id="rId14"/>
    <p:sldLayoutId id="2147484013" r:id="rId15"/>
    <p:sldLayoutId id="2147484014" r:id="rId16"/>
    <p:sldLayoutId id="2147484083" r:id="rId17"/>
  </p:sldLayoutIdLst>
  <p:hf hdr="0" dt="0"/>
  <p:txStyles>
    <p:titleStyle>
      <a:lvl1pPr algn="l" defTabSz="3511296" rtl="0" eaLnBrk="1" latinLnBrk="0" hangingPunct="1">
        <a:lnSpc>
          <a:spcPct val="90000"/>
        </a:lnSpc>
        <a:spcBef>
          <a:spcPct val="0"/>
        </a:spcBef>
        <a:buNone/>
        <a:defRPr sz="16896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877824" indent="-877824" algn="l" defTabSz="3511296" rtl="0" eaLnBrk="1" latinLnBrk="0" hangingPunct="1">
        <a:lnSpc>
          <a:spcPct val="90000"/>
        </a:lnSpc>
        <a:spcBef>
          <a:spcPts val="3840"/>
        </a:spcBef>
        <a:buFont typeface="Arial" panose="020B0604020202020204" pitchFamily="34" charset="0"/>
        <a:buChar char="•"/>
        <a:defRPr sz="10752" kern="1200">
          <a:solidFill>
            <a:schemeClr val="bg1"/>
          </a:solidFill>
          <a:latin typeface="+mn-lt"/>
          <a:ea typeface="+mn-ea"/>
          <a:cs typeface="+mn-cs"/>
        </a:defRPr>
      </a:lvl1pPr>
      <a:lvl2pPr marL="263347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9216" kern="1200">
          <a:solidFill>
            <a:schemeClr val="bg1"/>
          </a:solidFill>
          <a:latin typeface="+mn-lt"/>
          <a:ea typeface="+mn-ea"/>
          <a:cs typeface="+mn-cs"/>
        </a:defRPr>
      </a:lvl2pPr>
      <a:lvl3pPr marL="438912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7680" kern="1200">
          <a:solidFill>
            <a:schemeClr val="bg1"/>
          </a:solidFill>
          <a:latin typeface="+mn-lt"/>
          <a:ea typeface="+mn-ea"/>
          <a:cs typeface="+mn-cs"/>
        </a:defRPr>
      </a:lvl3pPr>
      <a:lvl4pPr marL="614476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4pPr>
      <a:lvl5pPr marL="7900416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bg1"/>
          </a:solidFill>
          <a:latin typeface="+mn-lt"/>
          <a:ea typeface="+mn-ea"/>
          <a:cs typeface="+mn-cs"/>
        </a:defRPr>
      </a:lvl5pPr>
      <a:lvl6pPr marL="9656064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1411712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3167360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923008" indent="-877824" algn="l" defTabSz="3511296" rtl="0" eaLnBrk="1" latinLnBrk="0" hangingPunct="1">
        <a:lnSpc>
          <a:spcPct val="90000"/>
        </a:lnSpc>
        <a:spcBef>
          <a:spcPts val="1920"/>
        </a:spcBef>
        <a:buFont typeface="Arial" panose="020B0604020202020204" pitchFamily="34" charset="0"/>
        <a:buChar char="•"/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1pPr>
      <a:lvl2pPr marL="175564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2pPr>
      <a:lvl3pPr marL="351129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3pPr>
      <a:lvl4pPr marL="526694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4pPr>
      <a:lvl5pPr marL="7022592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5pPr>
      <a:lvl6pPr marL="8778240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6pPr>
      <a:lvl7pPr marL="10533888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7pPr>
      <a:lvl8pPr marL="12289536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8pPr>
      <a:lvl9pPr marL="14045184" algn="l" defTabSz="3511296" rtl="0" eaLnBrk="1" latinLnBrk="0" hangingPunct="1">
        <a:defRPr sz="69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Relationship Id="rId3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10697" y="13551009"/>
            <a:ext cx="35475871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ru-RU" sz="16600" dirty="0">
                <a:solidFill>
                  <a:srgbClr val="FFFFFF"/>
                </a:solidFill>
                <a:latin typeface="+mj-lt"/>
                <a:ea typeface="Roboto Bk" pitchFamily="2" charset="0"/>
              </a:rPr>
              <a:t>Ленинградская область и </a:t>
            </a:r>
          </a:p>
          <a:p>
            <a:pPr algn="ctr" defTabSz="914400">
              <a:lnSpc>
                <a:spcPct val="80000"/>
              </a:lnSpc>
            </a:pPr>
            <a:r>
              <a:rPr lang="ru-RU" sz="16600" dirty="0" err="1">
                <a:solidFill>
                  <a:srgbClr val="FFFFFF"/>
                </a:solidFill>
                <a:latin typeface="+mj-lt"/>
                <a:ea typeface="Roboto Bk" pitchFamily="2" charset="0"/>
              </a:rPr>
              <a:t>г.Санкт</a:t>
            </a:r>
            <a:r>
              <a:rPr lang="ru-RU" sz="16600" dirty="0">
                <a:solidFill>
                  <a:srgbClr val="FFFFFF"/>
                </a:solidFill>
                <a:latin typeface="+mj-lt"/>
                <a:ea typeface="Roboto Bk" pitchFamily="2" charset="0"/>
              </a:rPr>
              <a:t>-Петербург</a:t>
            </a:r>
            <a:r>
              <a:rPr lang="en-US" sz="19900" dirty="0">
                <a:solidFill>
                  <a:srgbClr val="FFFFFF"/>
                </a:solidFill>
                <a:latin typeface="+mj-lt"/>
                <a:ea typeface="Roboto Th" pitchFamily="2" charset="0"/>
              </a:rPr>
              <a:t/>
            </a:r>
            <a:br>
              <a:rPr lang="en-US" sz="19900" dirty="0">
                <a:solidFill>
                  <a:srgbClr val="FFFFFF"/>
                </a:solidFill>
                <a:latin typeface="+mj-lt"/>
                <a:ea typeface="Roboto Th" pitchFamily="2" charset="0"/>
              </a:rPr>
            </a:br>
            <a:r>
              <a:rPr lang="ru-RU" sz="12600" dirty="0">
                <a:solidFill>
                  <a:srgbClr val="F3BB00"/>
                </a:solidFill>
                <a:ea typeface="Roboto Th" pitchFamily="2" charset="0"/>
              </a:rPr>
              <a:t>Развитие сельских территорий и усиление потенциала </a:t>
            </a:r>
            <a:r>
              <a:rPr lang="ru-RU" sz="12600" dirty="0" err="1">
                <a:solidFill>
                  <a:srgbClr val="F3BB00"/>
                </a:solidFill>
                <a:ea typeface="Roboto Th" pitchFamily="2" charset="0"/>
              </a:rPr>
              <a:t>Агроэкспорта</a:t>
            </a:r>
            <a:r>
              <a:rPr lang="ru-RU" sz="12600" dirty="0">
                <a:solidFill>
                  <a:srgbClr val="F3BB00"/>
                </a:solidFill>
                <a:ea typeface="Roboto Th" pitchFamily="2" charset="0"/>
              </a:rPr>
              <a:t> </a:t>
            </a:r>
            <a:r>
              <a:rPr lang="mr-IN" sz="12600" dirty="0">
                <a:solidFill>
                  <a:srgbClr val="F3BB00"/>
                </a:solidFill>
                <a:ea typeface="Roboto Th" pitchFamily="2" charset="0"/>
              </a:rPr>
              <a:t>–</a:t>
            </a:r>
            <a:r>
              <a:rPr lang="ru-RU" sz="12600" dirty="0">
                <a:solidFill>
                  <a:srgbClr val="F3BB00"/>
                </a:solidFill>
                <a:ea typeface="Roboto Th" pitchFamily="2" charset="0"/>
              </a:rPr>
              <a:t> </a:t>
            </a:r>
          </a:p>
          <a:p>
            <a:pPr algn="ctr" defTabSz="914400">
              <a:lnSpc>
                <a:spcPct val="80000"/>
              </a:lnSpc>
            </a:pPr>
            <a:r>
              <a:rPr lang="ru-RU" sz="12600" dirty="0">
                <a:solidFill>
                  <a:schemeClr val="bg1"/>
                </a:solidFill>
                <a:ea typeface="Roboto Th" pitchFamily="2" charset="0"/>
              </a:rPr>
              <a:t>Пилотный проект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96" y="701720"/>
            <a:ext cx="12485403" cy="10138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03620" y="5263276"/>
            <a:ext cx="8831264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ru-RU" sz="7200" i="1" dirty="0">
                <a:solidFill>
                  <a:srgbClr val="FFFFFF"/>
                </a:solidFill>
                <a:latin typeface="Georgia" panose="02040502050405020303" pitchFamily="18" charset="0"/>
                <a:ea typeface="Roboto Th" pitchFamily="2" charset="0"/>
              </a:rPr>
              <a:t>18 марта 2019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6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03073" y="0"/>
            <a:ext cx="37605794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endParaRPr lang="ru-RU" sz="19900" dirty="0">
              <a:solidFill>
                <a:schemeClr val="bg1"/>
              </a:solidFill>
              <a:ea typeface="Roboto Th" pitchFamily="2" charset="0"/>
            </a:endParaRPr>
          </a:p>
          <a:p>
            <a:pPr algn="ctr" defTabSz="914400">
              <a:lnSpc>
                <a:spcPct val="70000"/>
              </a:lnSpc>
            </a:pPr>
            <a:endParaRPr lang="ru-RU" sz="8800" dirty="0">
              <a:solidFill>
                <a:schemeClr val="bg1"/>
              </a:solidFill>
              <a:ea typeface="Roboto Th" pitchFamily="2" charset="0"/>
            </a:endParaRPr>
          </a:p>
          <a:p>
            <a:pPr algn="ctr" defTabSz="914400">
              <a:lnSpc>
                <a:spcPct val="70000"/>
              </a:lnSpc>
            </a:pPr>
            <a:endParaRPr lang="en-US" sz="8800" dirty="0">
              <a:solidFill>
                <a:schemeClr val="bg1"/>
              </a:solidFill>
              <a:ea typeface="Roboto Th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660" y="10493910"/>
            <a:ext cx="177880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2000" dirty="0">
                <a:solidFill>
                  <a:schemeClr val="bg1"/>
                </a:solidFill>
                <a:ea typeface="Roboto Th" pitchFamily="2" charset="0"/>
              </a:rPr>
              <a:t>Карта локализации Борщевика Сосновского</a:t>
            </a:r>
          </a:p>
          <a:p>
            <a:pPr algn="ctr" defTabSz="914400">
              <a:lnSpc>
                <a:spcPct val="70000"/>
              </a:lnSpc>
            </a:pPr>
            <a:r>
              <a:rPr lang="ru-RU" sz="12000" dirty="0">
                <a:solidFill>
                  <a:schemeClr val="bg1"/>
                </a:solidFill>
                <a:ea typeface="Roboto Th" pitchFamily="2" charset="0"/>
              </a:rPr>
              <a:t>в Ленинградской области</a:t>
            </a:r>
          </a:p>
        </p:txBody>
      </p:sp>
      <p:pic>
        <p:nvPicPr>
          <p:cNvPr id="3" name="Изображение 2" descr="spbor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214" y="-16447"/>
            <a:ext cx="27431749" cy="263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4715" y="1620898"/>
            <a:ext cx="37605794" cy="702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6000" dirty="0">
                <a:solidFill>
                  <a:srgbClr val="FC7421"/>
                </a:solidFill>
                <a:ea typeface="Roboto Th" pitchFamily="2" charset="0"/>
              </a:rPr>
              <a:t>Производственный комплекс переработки борщевика</a:t>
            </a:r>
          </a:p>
          <a:p>
            <a:pPr algn="ctr" defTabSz="914400">
              <a:lnSpc>
                <a:spcPct val="70000"/>
              </a:lnSpc>
            </a:pPr>
            <a:endParaRPr lang="ru-RU" sz="16000" dirty="0">
              <a:solidFill>
                <a:srgbClr val="FC7421"/>
              </a:solidFill>
              <a:ea typeface="Roboto Th" pitchFamily="2" charset="0"/>
            </a:endParaRPr>
          </a:p>
          <a:p>
            <a:pPr algn="ctr" defTabSz="914400">
              <a:lnSpc>
                <a:spcPct val="70000"/>
              </a:lnSpc>
            </a:pPr>
            <a:r>
              <a:rPr lang="ru-RU" sz="16000" dirty="0">
                <a:solidFill>
                  <a:srgbClr val="FC7421"/>
                </a:solidFill>
              </a:rPr>
              <a:t>30 000 тонн </a:t>
            </a:r>
            <a:r>
              <a:rPr lang="mr-IN" sz="16000" dirty="0">
                <a:solidFill>
                  <a:srgbClr val="FC7421"/>
                </a:solidFill>
              </a:rPr>
              <a:t>–</a:t>
            </a:r>
            <a:r>
              <a:rPr lang="ru-RU" sz="16000" dirty="0">
                <a:solidFill>
                  <a:srgbClr val="FC7421"/>
                </a:solidFill>
              </a:rPr>
              <a:t> зелёной массы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3728" y="9419101"/>
            <a:ext cx="35629505" cy="1394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000" dirty="0">
              <a:solidFill>
                <a:schemeClr val="bg1"/>
              </a:solidFill>
            </a:endParaRPr>
          </a:p>
          <a:p>
            <a:pPr algn="ctr"/>
            <a:r>
              <a:rPr lang="ru-RU" sz="10000" dirty="0">
                <a:solidFill>
                  <a:schemeClr val="bg1"/>
                </a:solidFill>
              </a:rPr>
              <a:t>ПРОИЗВОДСТВО ПРОДУКЦИИ:</a:t>
            </a:r>
          </a:p>
          <a:p>
            <a:pPr marL="1143000" indent="-1143000" algn="just">
              <a:buFont typeface="Arial"/>
              <a:buChar char="•"/>
            </a:pPr>
            <a:r>
              <a:rPr lang="ru-RU" sz="10000" dirty="0">
                <a:solidFill>
                  <a:schemeClr val="bg1"/>
                </a:solidFill>
              </a:rPr>
              <a:t>БИОЭТАНОЛ                                  1 400 тонн</a:t>
            </a:r>
          </a:p>
          <a:p>
            <a:pPr marL="1143000" indent="-1143000" algn="just">
              <a:buFont typeface="Arial"/>
              <a:buChar char="•"/>
            </a:pPr>
            <a:r>
              <a:rPr lang="ru-RU" sz="10000" dirty="0">
                <a:solidFill>
                  <a:schemeClr val="bg1"/>
                </a:solidFill>
              </a:rPr>
              <a:t>КОРМОВОЙ САХАР                       2 300 тонн</a:t>
            </a:r>
          </a:p>
          <a:p>
            <a:pPr marL="1143000" indent="-1143000" algn="just">
              <a:buFont typeface="Arial"/>
              <a:buChar char="•"/>
            </a:pPr>
            <a:r>
              <a:rPr lang="ru-RU" sz="10000" dirty="0">
                <a:solidFill>
                  <a:schemeClr val="bg1"/>
                </a:solidFill>
              </a:rPr>
              <a:t>ОДНОРАЗОВАЯ БИОПОСУДА      1 000 тонн</a:t>
            </a:r>
          </a:p>
          <a:p>
            <a:pPr marL="1143000" indent="-1143000" algn="just">
              <a:buFont typeface="Arial"/>
              <a:buChar char="•"/>
            </a:pPr>
            <a:r>
              <a:rPr lang="ru-RU" sz="10000" dirty="0">
                <a:solidFill>
                  <a:schemeClr val="bg1"/>
                </a:solidFill>
              </a:rPr>
              <a:t>ТОПЛИВНЫЕ ПЕЛЛЕТЫ               2 500 тонн</a:t>
            </a:r>
          </a:p>
          <a:p>
            <a:pPr algn="just"/>
            <a:r>
              <a:rPr lang="ru-RU" sz="10000" dirty="0">
                <a:solidFill>
                  <a:schemeClr val="accent4"/>
                </a:solidFill>
              </a:rPr>
              <a:t>Объём инвестиций </a:t>
            </a:r>
            <a:r>
              <a:rPr lang="mr-IN" sz="10000" dirty="0">
                <a:solidFill>
                  <a:schemeClr val="accent4"/>
                </a:solidFill>
              </a:rPr>
              <a:t>–</a:t>
            </a:r>
            <a:r>
              <a:rPr lang="ru-RU" sz="10000" dirty="0">
                <a:solidFill>
                  <a:schemeClr val="accent4"/>
                </a:solidFill>
              </a:rPr>
              <a:t> 410 млн. рублей</a:t>
            </a:r>
          </a:p>
          <a:p>
            <a:pPr algn="just"/>
            <a:r>
              <a:rPr lang="ru-RU" sz="10000" dirty="0">
                <a:solidFill>
                  <a:schemeClr val="accent4"/>
                </a:solidFill>
              </a:rPr>
              <a:t>Финансовые показатели Проекта </a:t>
            </a:r>
            <a:r>
              <a:rPr lang="mr-IN" sz="10000" dirty="0">
                <a:solidFill>
                  <a:schemeClr val="accent4"/>
                </a:solidFill>
              </a:rPr>
              <a:t>–</a:t>
            </a:r>
            <a:r>
              <a:rPr lang="ru-RU" sz="10000" dirty="0">
                <a:solidFill>
                  <a:schemeClr val="accent4"/>
                </a:solidFill>
              </a:rPr>
              <a:t> 230 млн. рублей в год</a:t>
            </a:r>
          </a:p>
          <a:p>
            <a:pPr algn="just"/>
            <a:r>
              <a:rPr lang="ru-RU" sz="10000" dirty="0">
                <a:solidFill>
                  <a:schemeClr val="accent4"/>
                </a:solidFill>
              </a:rPr>
              <a:t>Чистая прибыль </a:t>
            </a:r>
            <a:r>
              <a:rPr lang="mr-IN" sz="10000" dirty="0">
                <a:solidFill>
                  <a:schemeClr val="accent4"/>
                </a:solidFill>
              </a:rPr>
              <a:t>–</a:t>
            </a:r>
            <a:r>
              <a:rPr lang="ru-RU" sz="10000" dirty="0">
                <a:solidFill>
                  <a:schemeClr val="accent4"/>
                </a:solidFill>
              </a:rPr>
              <a:t> 100 млн. рублей в год</a:t>
            </a:r>
          </a:p>
        </p:txBody>
      </p:sp>
    </p:spTree>
    <p:extLst>
      <p:ext uri="{BB962C8B-B14F-4D97-AF65-F5344CB8AC3E}">
        <p14:creationId xmlns:p14="http://schemas.microsoft.com/office/powerpoint/2010/main" val="8404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6560" y="2028319"/>
            <a:ext cx="35627698" cy="28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2600" dirty="0">
                <a:solidFill>
                  <a:schemeClr val="bg1"/>
                </a:solidFill>
                <a:ea typeface="Roboto Th" pitchFamily="2" charset="0"/>
              </a:rPr>
              <a:t>Завод по глубокой переработке зерна</a:t>
            </a:r>
          </a:p>
          <a:p>
            <a:pPr algn="ctr" defTabSz="914400">
              <a:lnSpc>
                <a:spcPct val="70000"/>
              </a:lnSpc>
            </a:pPr>
            <a:r>
              <a:rPr lang="ru-RU" sz="12600" dirty="0">
                <a:solidFill>
                  <a:schemeClr val="bg1"/>
                </a:solidFill>
                <a:ea typeface="Roboto Th" pitchFamily="2" charset="0"/>
              </a:rPr>
              <a:t>20 000 тонн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680" y="7883614"/>
            <a:ext cx="42702480" cy="1397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>
                <a:solidFill>
                  <a:srgbClr val="F3BB00"/>
                </a:solidFill>
                <a:cs typeface="Times New Roman" panose="02020603050405020304" pitchFamily="18" charset="0"/>
              </a:rPr>
              <a:t>Белково-витаминный-минеральный-концентрат</a:t>
            </a:r>
          </a:p>
          <a:p>
            <a:pPr algn="ctr"/>
            <a:endParaRPr lang="ru-RU" sz="12000" dirty="0">
              <a:solidFill>
                <a:srgbClr val="F3BB00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7200" dirty="0">
                <a:solidFill>
                  <a:schemeClr val="bg1"/>
                </a:solidFill>
              </a:rPr>
              <a:t>Продукт глубокой безотходной микробиологической переработки растительного сырья. Технологии, применяемые в рамках Проекта, позволяют использовать зерно любой сортности, поражённое вредными микроорганизмами вследствие неправильного хранения, не принимаемого к переработке в обычных условиях, исключая потери по данной статье и получая качественный экологически чистый продукт. В результате применения данной технологии зерно любой сортности преобразуется в принципиально новый продукт (Белковое Бактериальное Вещество), обладающий симбиотическими свойствами, высокой степенью усвояемости, высоким (более 45%) содержанием протеинов, набором макро- и микроэлементов, витаминов, аминокислот, углеводов, содержащий живые пробиотические микроорганизмы. </a:t>
            </a:r>
            <a:r>
              <a:rPr lang="ru-RU" sz="8600" dirty="0">
                <a:solidFill>
                  <a:schemeClr val="bg1"/>
                </a:solidFill>
              </a:rPr>
              <a:t>	</a:t>
            </a:r>
            <a:endParaRPr lang="ru-RU" sz="86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13</a:t>
            </a:fld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7996" y="6434831"/>
            <a:ext cx="43049451" cy="1772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dirty="0">
                <a:solidFill>
                  <a:srgbClr val="F3BB00"/>
                </a:solidFill>
                <a:cs typeface="Times New Roman" panose="02020603050405020304" pitchFamily="18" charset="0"/>
              </a:rPr>
              <a:t>Создание экологически чистого производства по выпуску белкового- витаминного-концентрата из зерна любой сортности - это</a:t>
            </a:r>
          </a:p>
          <a:p>
            <a:pPr algn="ctr"/>
            <a:endParaRPr lang="ru-RU" sz="8600" dirty="0">
              <a:solidFill>
                <a:srgbClr val="F3BB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6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Решение проблемы перепроизводства зерна низкого качества и стабилизация общего уровня цен и рентабельности в сфере производства зерна в пределах потребностей АПК Региона.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6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Удовлетворение потребностей АПК Ленинградской области в качественном импортозамещающем отечественном протеине, не содержащем генетически изменённых компонентов.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6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Производство и реализация экологически чистой продукции для сельского хозяйства, отвечающей европейским стандартам и имеющей стабильно растущий спрос на внутреннем и мировом рынках. </a:t>
            </a: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6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Годовая прибыль более 250 млн. рублей при годовом объёме производства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66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15 000 тонн продукции БВМК и 4 500 тонн комбикорма.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endParaRPr lang="ru-RU" sz="7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Объём инвестиций </a:t>
            </a:r>
            <a:r>
              <a:rPr lang="mr-IN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617 млн. рублей 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Финансовые показатели Проекта </a:t>
            </a:r>
            <a:r>
              <a:rPr lang="mr-IN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724 млн. рублей в год</a:t>
            </a:r>
          </a:p>
          <a:p>
            <a:pPr lvl="0" algn="just">
              <a:spcBef>
                <a:spcPts val="0"/>
              </a:spcBef>
              <a:spcAft>
                <a:spcPts val="0"/>
              </a:spcAft>
            </a:pPr>
            <a:r>
              <a:rPr lang="ru-RU" sz="8600" dirty="0">
                <a:solidFill>
                  <a:srgbClr val="F3BB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Чистая прибыль - 262 млн. рублей в год</a:t>
            </a:r>
            <a:endParaRPr lang="ru-R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694D6-D58E-46D6-AE8A-D80C8C8B6968}"/>
              </a:ext>
            </a:extLst>
          </p:cNvPr>
          <p:cNvSpPr txBox="1"/>
          <p:nvPr/>
        </p:nvSpPr>
        <p:spPr>
          <a:xfrm>
            <a:off x="6766560" y="2028319"/>
            <a:ext cx="35627698" cy="28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2600" dirty="0">
                <a:solidFill>
                  <a:schemeClr val="bg1"/>
                </a:solidFill>
                <a:ea typeface="Roboto Th" pitchFamily="2" charset="0"/>
              </a:rPr>
              <a:t>Завод по глубокой переработке зерна</a:t>
            </a:r>
          </a:p>
          <a:p>
            <a:pPr algn="ctr" defTabSz="914400">
              <a:lnSpc>
                <a:spcPct val="70000"/>
              </a:lnSpc>
            </a:pPr>
            <a:r>
              <a:rPr lang="ru-RU" sz="12600" dirty="0">
                <a:solidFill>
                  <a:schemeClr val="bg1"/>
                </a:solidFill>
                <a:ea typeface="Roboto Th" pitchFamily="2" charset="0"/>
              </a:rPr>
              <a:t>20 000 тонн</a:t>
            </a:r>
          </a:p>
        </p:txBody>
      </p:sp>
    </p:spTree>
    <p:extLst>
      <p:ext uri="{BB962C8B-B14F-4D97-AF65-F5344CB8AC3E}">
        <p14:creationId xmlns:p14="http://schemas.microsoft.com/office/powerpoint/2010/main" val="23220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25095200"/>
            <a:ext cx="11879263" cy="538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Vizualus. All Rights Reserved.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97121" y="6263640"/>
            <a:ext cx="44622720" cy="1557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0" dirty="0">
                <a:solidFill>
                  <a:srgbClr val="F2BB00"/>
                </a:solidFill>
                <a:latin typeface="+mj-lt"/>
                <a:ea typeface="Roboto Bk" pitchFamily="2" charset="0"/>
              </a:rPr>
              <a:t>РЕЗУЛЬТАТЫ РЕАЛИЗАЦИИ ПИЛОТНОГО ПРОЕКТА</a:t>
            </a:r>
          </a:p>
          <a:p>
            <a:pPr algn="ctr"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0" dirty="0">
                <a:solidFill>
                  <a:srgbClr val="F2BB00"/>
                </a:solidFill>
                <a:latin typeface="+mj-lt"/>
                <a:ea typeface="Roboto Bk" pitchFamily="2" charset="0"/>
              </a:rPr>
              <a:t> 2019 - 2021 год:</a:t>
            </a:r>
          </a:p>
          <a:p>
            <a:pPr algn="ctr"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ru-RU" sz="14000" b="1" dirty="0">
              <a:solidFill>
                <a:srgbClr val="F2BB00"/>
              </a:solidFill>
              <a:latin typeface="+mj-lt"/>
              <a:ea typeface="Roboto Bk" pitchFamily="2" charset="0"/>
            </a:endParaRP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1. Создано новых КФХ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500 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2 .Вовлечение в хозяйственно-экономическую деятельность - 17 000 ЛПХ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3. Минимальная заработная плата на с/х производствах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50 000 рублей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4. Дополнительное производство молока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200 000 тонн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5. Дополнительное производство мяса говядины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40 000 тонн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6. Производство зерна (100 000 га)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300 000 тонн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7. Создано рабочих мест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8000 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8. Создано экспортной продукции на заводах по переработке борщевика </a:t>
            </a:r>
            <a:r>
              <a:rPr lang="mr-IN" sz="8000" dirty="0">
                <a:solidFill>
                  <a:schemeClr val="bg1"/>
                </a:solidFill>
                <a:ea typeface="Roboto Lt" pitchFamily="2" charset="0"/>
              </a:rPr>
              <a:t>–</a:t>
            </a: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 3,91 млрд. рублей</a:t>
            </a:r>
          </a:p>
          <a:p>
            <a:pPr defTabSz="9144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000" dirty="0">
                <a:solidFill>
                  <a:schemeClr val="bg1"/>
                </a:solidFill>
                <a:ea typeface="Roboto Lt" pitchFamily="2" charset="0"/>
              </a:rPr>
              <a:t>9. Произведено с/х продукции дополнительно -  50 млрд. рублей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47E1BA1-B25A-4C5D-B653-A33CD6CA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159" y="189210"/>
            <a:ext cx="4792804" cy="38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31856" y="701719"/>
            <a:ext cx="40153250" cy="634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endParaRPr lang="ru-RU" sz="19900" dirty="0">
              <a:solidFill>
                <a:schemeClr val="bg1"/>
              </a:solidFill>
              <a:ea typeface="Roboto Th" pitchFamily="2" charset="0"/>
            </a:endParaRPr>
          </a:p>
          <a:p>
            <a:pPr defTabSz="914400">
              <a:lnSpc>
                <a:spcPct val="70000"/>
              </a:lnSpc>
            </a:pPr>
            <a:endParaRPr lang="ru-RU" sz="19900" dirty="0">
              <a:solidFill>
                <a:schemeClr val="bg1"/>
              </a:solidFill>
              <a:ea typeface="Roboto Th" pitchFamily="2" charset="0"/>
            </a:endParaRPr>
          </a:p>
          <a:p>
            <a:pPr defTabSz="914400">
              <a:lnSpc>
                <a:spcPct val="70000"/>
              </a:lnSpc>
            </a:pPr>
            <a:endParaRPr lang="ru-RU" sz="8800" dirty="0">
              <a:solidFill>
                <a:schemeClr val="bg1"/>
              </a:solidFill>
              <a:ea typeface="Roboto Th" pitchFamily="2" charset="0"/>
            </a:endParaRPr>
          </a:p>
          <a:p>
            <a:pPr defTabSz="914400">
              <a:lnSpc>
                <a:spcPct val="70000"/>
              </a:lnSpc>
            </a:pPr>
            <a:endParaRPr lang="en-US" sz="8800" dirty="0">
              <a:solidFill>
                <a:schemeClr val="bg1"/>
              </a:solidFill>
              <a:ea typeface="Roboto Th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pic>
        <p:nvPicPr>
          <p:cNvPr id="5" name="Изображение 4" descr="Карт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205" y="1203124"/>
            <a:ext cx="28167625" cy="23924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904171"/>
            <a:ext cx="17779040" cy="1609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</a:rPr>
              <a:t>Площадь </a:t>
            </a:r>
            <a:r>
              <a:rPr lang="mr-IN" sz="8000" dirty="0">
                <a:solidFill>
                  <a:schemeClr val="bg1"/>
                </a:solidFill>
              </a:rPr>
              <a:t>–</a:t>
            </a:r>
            <a:r>
              <a:rPr lang="ru-RU" sz="8000" dirty="0">
                <a:solidFill>
                  <a:schemeClr val="bg1"/>
                </a:solidFill>
              </a:rPr>
              <a:t> 84 400 м2</a:t>
            </a:r>
          </a:p>
          <a:p>
            <a:r>
              <a:rPr lang="ru-RU" sz="8000" dirty="0">
                <a:solidFill>
                  <a:schemeClr val="bg1"/>
                </a:solidFill>
              </a:rPr>
              <a:t>Население </a:t>
            </a:r>
            <a:r>
              <a:rPr lang="mr-IN" sz="8000" dirty="0">
                <a:solidFill>
                  <a:schemeClr val="bg1"/>
                </a:solidFill>
              </a:rPr>
              <a:t>–</a:t>
            </a:r>
            <a:r>
              <a:rPr lang="ru-RU" sz="8000" dirty="0">
                <a:solidFill>
                  <a:schemeClr val="bg1"/>
                </a:solidFill>
              </a:rPr>
              <a:t> 7 274 000 человек</a:t>
            </a:r>
          </a:p>
          <a:p>
            <a:r>
              <a:rPr lang="ru-RU" sz="8000" dirty="0">
                <a:solidFill>
                  <a:schemeClr val="bg1"/>
                </a:solidFill>
              </a:rPr>
              <a:t>Производство молока: </a:t>
            </a:r>
          </a:p>
          <a:p>
            <a:r>
              <a:rPr lang="mr-IN" sz="8000" dirty="0">
                <a:solidFill>
                  <a:schemeClr val="bg1"/>
                </a:solidFill>
              </a:rPr>
              <a:t>–</a:t>
            </a:r>
            <a:r>
              <a:rPr lang="ru-RU" sz="8000" dirty="0">
                <a:solidFill>
                  <a:schemeClr val="bg1"/>
                </a:solidFill>
              </a:rPr>
              <a:t> 632 000 тонн</a:t>
            </a:r>
          </a:p>
          <a:p>
            <a:r>
              <a:rPr lang="ru-RU" sz="8000" dirty="0">
                <a:solidFill>
                  <a:schemeClr val="bg1"/>
                </a:solidFill>
              </a:rPr>
              <a:t>Производство мяса говядины: </a:t>
            </a:r>
          </a:p>
          <a:p>
            <a:r>
              <a:rPr lang="mr-IN" sz="8000" dirty="0">
                <a:solidFill>
                  <a:schemeClr val="bg1"/>
                </a:solidFill>
              </a:rPr>
              <a:t>–</a:t>
            </a:r>
            <a:r>
              <a:rPr lang="ru-RU" sz="8000" dirty="0">
                <a:solidFill>
                  <a:schemeClr val="bg1"/>
                </a:solidFill>
              </a:rPr>
              <a:t> 40 000 тонн</a:t>
            </a:r>
          </a:p>
          <a:p>
            <a:r>
              <a:rPr lang="ru-RU" sz="8000" dirty="0">
                <a:solidFill>
                  <a:srgbClr val="FC7421"/>
                </a:solidFill>
              </a:rPr>
              <a:t>СУЩЕСТВУЮУЩАЯ ПРОБЛЕМА:</a:t>
            </a:r>
          </a:p>
          <a:p>
            <a:r>
              <a:rPr lang="ru-RU" sz="8000" dirty="0" smtClean="0">
                <a:solidFill>
                  <a:schemeClr val="bg1"/>
                </a:solidFill>
              </a:rPr>
              <a:t>Ежегодный д</a:t>
            </a:r>
            <a:r>
              <a:rPr lang="ru-RU" sz="8000" dirty="0" smtClean="0">
                <a:solidFill>
                  <a:schemeClr val="bg1"/>
                </a:solidFill>
              </a:rPr>
              <a:t>ефицит </a:t>
            </a:r>
            <a:r>
              <a:rPr lang="ru-RU" sz="8000" dirty="0">
                <a:solidFill>
                  <a:schemeClr val="bg1"/>
                </a:solidFill>
              </a:rPr>
              <a:t>собственного производства молока:</a:t>
            </a:r>
          </a:p>
          <a:p>
            <a:r>
              <a:rPr lang="ru-RU" sz="8000" dirty="0">
                <a:solidFill>
                  <a:schemeClr val="bg1"/>
                </a:solidFill>
              </a:rPr>
              <a:t> </a:t>
            </a:r>
            <a:r>
              <a:rPr lang="mr-IN" sz="8000" dirty="0">
                <a:solidFill>
                  <a:schemeClr val="bg1"/>
                </a:solidFill>
              </a:rPr>
              <a:t>–</a:t>
            </a:r>
            <a:r>
              <a:rPr lang="ru-RU" sz="8000" dirty="0">
                <a:solidFill>
                  <a:schemeClr val="bg1"/>
                </a:solidFill>
              </a:rPr>
              <a:t> 1 500 000 тонн</a:t>
            </a:r>
          </a:p>
          <a:p>
            <a:r>
              <a:rPr lang="ru-RU" sz="8000" dirty="0">
                <a:solidFill>
                  <a:schemeClr val="bg1"/>
                </a:solidFill>
              </a:rPr>
              <a:t>Дефицит собственного мяса говядины:</a:t>
            </a:r>
          </a:p>
          <a:p>
            <a:r>
              <a:rPr lang="ru-RU" sz="8000" dirty="0">
                <a:solidFill>
                  <a:schemeClr val="bg1"/>
                </a:solidFill>
              </a:rPr>
              <a:t> </a:t>
            </a:r>
            <a:r>
              <a:rPr lang="mr-IN" sz="8000" dirty="0">
                <a:solidFill>
                  <a:schemeClr val="bg1"/>
                </a:solidFill>
              </a:rPr>
              <a:t>–</a:t>
            </a:r>
            <a:r>
              <a:rPr lang="ru-RU" sz="8000" dirty="0">
                <a:solidFill>
                  <a:schemeClr val="bg1"/>
                </a:solidFill>
              </a:rPr>
              <a:t> 100 000 тонн</a:t>
            </a:r>
          </a:p>
        </p:txBody>
      </p:sp>
    </p:spTree>
    <p:extLst>
      <p:ext uri="{BB962C8B-B14F-4D97-AF65-F5344CB8AC3E}">
        <p14:creationId xmlns:p14="http://schemas.microsoft.com/office/powerpoint/2010/main" val="37575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90ED12-8EF9-4CD0-954A-F6D242560093}"/>
              </a:ext>
            </a:extLst>
          </p:cNvPr>
          <p:cNvSpPr txBox="1"/>
          <p:nvPr/>
        </p:nvSpPr>
        <p:spPr>
          <a:xfrm>
            <a:off x="3241473" y="2844070"/>
            <a:ext cx="16127153" cy="3796731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pPr algn="ctr"/>
            <a:r>
              <a:rPr lang="ru-RU" sz="10800" b="1" u="sng" dirty="0">
                <a:solidFill>
                  <a:schemeClr val="bg1"/>
                </a:solidFill>
              </a:rPr>
              <a:t>Ленинградская область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107815-AFF4-44F2-8DA0-8C403B8AE624}"/>
              </a:ext>
            </a:extLst>
          </p:cNvPr>
          <p:cNvSpPr txBox="1"/>
          <p:nvPr/>
        </p:nvSpPr>
        <p:spPr>
          <a:xfrm>
            <a:off x="28787428" y="2962990"/>
            <a:ext cx="11432028" cy="3796731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pPr algn="ctr"/>
            <a:r>
              <a:rPr lang="ru-RU" sz="10800" b="1" u="sng" dirty="0">
                <a:solidFill>
                  <a:schemeClr val="bg1"/>
                </a:solidFill>
              </a:rPr>
              <a:t>Республика Ирландия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24044F-044B-45EB-A3CF-F31D34161467}"/>
              </a:ext>
            </a:extLst>
          </p:cNvPr>
          <p:cNvSpPr txBox="1"/>
          <p:nvPr/>
        </p:nvSpPr>
        <p:spPr>
          <a:xfrm>
            <a:off x="846622" y="6389051"/>
            <a:ext cx="18270162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 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– 84 400 км²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27F66A-8165-4569-A0D6-36A4D0D372BE}"/>
              </a:ext>
            </a:extLst>
          </p:cNvPr>
          <p:cNvSpPr txBox="1"/>
          <p:nvPr/>
        </p:nvSpPr>
        <p:spPr>
          <a:xfrm>
            <a:off x="26134315" y="6389051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территории – 70 273 км²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FD8C5E-B18E-4EF4-B8DF-145D6E644EEF}"/>
              </a:ext>
            </a:extLst>
          </p:cNvPr>
          <p:cNvSpPr txBox="1"/>
          <p:nvPr/>
        </p:nvSpPr>
        <p:spPr>
          <a:xfrm>
            <a:off x="846621" y="7807303"/>
            <a:ext cx="17138326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Население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7 247 000 человек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4B3F9D-7575-4F7B-88F0-B2E8A4696CB9}"/>
              </a:ext>
            </a:extLst>
          </p:cNvPr>
          <p:cNvSpPr txBox="1"/>
          <p:nvPr/>
        </p:nvSpPr>
        <p:spPr>
          <a:xfrm>
            <a:off x="26134315" y="7807303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4 720 500 человек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14543A-192B-4444-856F-3FF42BA17E8D}"/>
              </a:ext>
            </a:extLst>
          </p:cNvPr>
          <p:cNvSpPr txBox="1"/>
          <p:nvPr/>
        </p:nvSpPr>
        <p:spPr>
          <a:xfrm>
            <a:off x="893655" y="9236282"/>
            <a:ext cx="22388421" cy="1580740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Земли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с/х-назначения – 640 000 </a:t>
            </a:r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(задействованные)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5EEBB9-CD8F-4B0A-9C0E-D7E7FDFADAFD}"/>
              </a:ext>
            </a:extLst>
          </p:cNvPr>
          <p:cNvSpPr txBox="1"/>
          <p:nvPr/>
        </p:nvSpPr>
        <p:spPr>
          <a:xfrm>
            <a:off x="26134315" y="9225555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с/х-назначения – 2 000 000 Га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112D71-048A-45AD-80A2-D8BF449451CD}"/>
              </a:ext>
            </a:extLst>
          </p:cNvPr>
          <p:cNvSpPr txBox="1"/>
          <p:nvPr/>
        </p:nvSpPr>
        <p:spPr>
          <a:xfrm>
            <a:off x="1081794" y="10661390"/>
            <a:ext cx="21638642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КРС – 185 000 голов, в т.ч. Коров – 81 000 голов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DA2F86D-4E91-482B-9AC0-DFEC80008ADC}"/>
              </a:ext>
            </a:extLst>
          </p:cNvPr>
          <p:cNvSpPr txBox="1"/>
          <p:nvPr/>
        </p:nvSpPr>
        <p:spPr>
          <a:xfrm>
            <a:off x="26134315" y="10643807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КРС – 7 000 000 голов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91DF93D-A5CC-45EB-8E43-1D79F5002048}"/>
              </a:ext>
            </a:extLst>
          </p:cNvPr>
          <p:cNvSpPr txBox="1"/>
          <p:nvPr/>
        </p:nvSpPr>
        <p:spPr>
          <a:xfrm>
            <a:off x="1034760" y="11943873"/>
            <a:ext cx="18082024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Овцы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козы – 34 500 голов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FA3A7C-88E5-4906-AE34-0B30253A28FA}"/>
              </a:ext>
            </a:extLst>
          </p:cNvPr>
          <p:cNvSpPr txBox="1"/>
          <p:nvPr/>
        </p:nvSpPr>
        <p:spPr>
          <a:xfrm>
            <a:off x="26134315" y="11943868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Овцы и козы – 4 000 000 голов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DF4B2A-535E-4659-94D2-4AA6A7906B4B}"/>
              </a:ext>
            </a:extLst>
          </p:cNvPr>
          <p:cNvSpPr txBox="1"/>
          <p:nvPr/>
        </p:nvSpPr>
        <p:spPr>
          <a:xfrm>
            <a:off x="1081793" y="13362125"/>
            <a:ext cx="16903153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Свиньи – 187 000 голов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9C7F41-A539-4272-82AF-EDD538060E25}"/>
              </a:ext>
            </a:extLst>
          </p:cNvPr>
          <p:cNvSpPr txBox="1"/>
          <p:nvPr/>
        </p:nvSpPr>
        <p:spPr>
          <a:xfrm>
            <a:off x="26134315" y="13362120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Свиньи – 1 600 000 голов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784849-42B2-4053-AA4A-B770BA8F9476}"/>
              </a:ext>
            </a:extLst>
          </p:cNvPr>
          <p:cNvSpPr txBox="1"/>
          <p:nvPr/>
        </p:nvSpPr>
        <p:spPr>
          <a:xfrm>
            <a:off x="940690" y="14791098"/>
            <a:ext cx="18176073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– 632 000 тонн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FE9FDAB-D063-44AA-992A-F53A32077693}"/>
              </a:ext>
            </a:extLst>
          </p:cNvPr>
          <p:cNvSpPr txBox="1"/>
          <p:nvPr/>
        </p:nvSpPr>
        <p:spPr>
          <a:xfrm>
            <a:off x="26134315" y="14780372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молока – 5 000 000 тонн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FD6802-6ECA-418F-806A-3F93D3366CED}"/>
              </a:ext>
            </a:extLst>
          </p:cNvPr>
          <p:cNvSpPr txBox="1"/>
          <p:nvPr/>
        </p:nvSpPr>
        <p:spPr>
          <a:xfrm>
            <a:off x="1128828" y="16220077"/>
            <a:ext cx="17987935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говядины – 16 000 тонн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006792-65E7-4E5A-B50A-11FAE3905F6F}"/>
              </a:ext>
            </a:extLst>
          </p:cNvPr>
          <p:cNvSpPr txBox="1"/>
          <p:nvPr/>
        </p:nvSpPr>
        <p:spPr>
          <a:xfrm>
            <a:off x="26134315" y="16250249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говядины – 815 000 тонн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25837F-DCA7-4E9B-B5F9-930C80F1FD76}"/>
              </a:ext>
            </a:extLst>
          </p:cNvPr>
          <p:cNvSpPr txBox="1"/>
          <p:nvPr/>
        </p:nvSpPr>
        <p:spPr>
          <a:xfrm>
            <a:off x="26134315" y="17520137"/>
            <a:ext cx="16737587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говядины – 2 500 000 000 €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47D87B9-40FA-47F9-8F00-852A75D2A3BB}"/>
              </a:ext>
            </a:extLst>
          </p:cNvPr>
          <p:cNvSpPr txBox="1"/>
          <p:nvPr/>
        </p:nvSpPr>
        <p:spPr>
          <a:xfrm>
            <a:off x="26134313" y="18790025"/>
            <a:ext cx="19040972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сельхозпродукции–13 000 000 000€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0DE42C4-1439-4C3D-9F64-4098015BB796}"/>
              </a:ext>
            </a:extLst>
          </p:cNvPr>
          <p:cNvSpPr txBox="1"/>
          <p:nvPr/>
        </p:nvSpPr>
        <p:spPr>
          <a:xfrm>
            <a:off x="24548649" y="20704752"/>
            <a:ext cx="21270369" cy="3663771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pPr algn="ctr"/>
            <a:r>
              <a:rPr lang="ru-RU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произведено сельхозпродукции </a:t>
            </a:r>
          </a:p>
          <a:p>
            <a:pPr algn="ctr"/>
            <a:r>
              <a:rPr lang="ru-RU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17 000 000 000 €</a:t>
            </a:r>
          </a:p>
          <a:p>
            <a:pPr algn="ctr"/>
            <a:r>
              <a:rPr lang="ru-RU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12 раз больше чем в Ленобласти)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3F59AF1-EDD5-44A1-9C44-C654CA154A5F}"/>
              </a:ext>
            </a:extLst>
          </p:cNvPr>
          <p:cNvSpPr txBox="1"/>
          <p:nvPr/>
        </p:nvSpPr>
        <p:spPr>
          <a:xfrm>
            <a:off x="799586" y="17550315"/>
            <a:ext cx="18317151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Экспорт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говядины –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1DBA55-527C-4AB3-9F46-8E3A94F9ECAA}"/>
              </a:ext>
            </a:extLst>
          </p:cNvPr>
          <p:cNvSpPr txBox="1"/>
          <p:nvPr/>
        </p:nvSpPr>
        <p:spPr>
          <a:xfrm>
            <a:off x="1081794" y="18820203"/>
            <a:ext cx="18034944" cy="1575837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сельхозпродукции –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AD8AB26-F7C0-478D-BE49-E1F14B754126}"/>
              </a:ext>
            </a:extLst>
          </p:cNvPr>
          <p:cNvSpPr txBox="1"/>
          <p:nvPr/>
        </p:nvSpPr>
        <p:spPr>
          <a:xfrm>
            <a:off x="404743" y="20704752"/>
            <a:ext cx="22296579" cy="3663771"/>
          </a:xfrm>
          <a:prstGeom prst="rect">
            <a:avLst/>
          </a:prstGeom>
          <a:noFill/>
        </p:spPr>
        <p:txBody>
          <a:bodyPr wrap="square" lIns="468173" tIns="234086" rIns="468173" bIns="234086" rtlCol="0">
            <a:spAutoFit/>
          </a:bodyPr>
          <a:lstStyle/>
          <a:p>
            <a:pPr algn="ctr"/>
            <a:r>
              <a:rPr lang="ru-RU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произведено сельхозпродукции </a:t>
            </a:r>
          </a:p>
          <a:p>
            <a:pPr algn="ctr"/>
            <a:r>
              <a:rPr lang="ru-RU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103 000 000 000 рублей</a:t>
            </a:r>
          </a:p>
          <a:p>
            <a:pPr algn="ctr"/>
            <a:r>
              <a:rPr lang="ru-RU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(1 375 000 000 €)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7B478D31-5EB1-40BA-AAC4-DFC5ECE9A11B}"/>
              </a:ext>
            </a:extLst>
          </p:cNvPr>
          <p:cNvSpPr/>
          <p:nvPr/>
        </p:nvSpPr>
        <p:spPr>
          <a:xfrm>
            <a:off x="517380" y="3122366"/>
            <a:ext cx="22012144" cy="2185655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68173" tIns="234086" rIns="468173" bIns="234086" rtlCol="0" anchor="ctr"/>
          <a:lstStyle/>
          <a:p>
            <a:pPr algn="ctr"/>
            <a:endParaRPr lang="ru-RU" sz="102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0AEAF551-3C1F-4C32-B64E-B63AB19976BF}"/>
              </a:ext>
            </a:extLst>
          </p:cNvPr>
          <p:cNvSpPr/>
          <p:nvPr/>
        </p:nvSpPr>
        <p:spPr>
          <a:xfrm>
            <a:off x="23970708" y="3160205"/>
            <a:ext cx="20425371" cy="2192456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68173" tIns="234086" rIns="468173" bIns="234086" rtlCol="0" anchor="ctr"/>
          <a:lstStyle/>
          <a:p>
            <a:pPr algn="ctr"/>
            <a:endParaRPr lang="ru-RU" sz="102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DC30A3D1-8BA8-45C2-A591-61AF64C146E8}"/>
              </a:ext>
            </a:extLst>
          </p:cNvPr>
          <p:cNvSpPr/>
          <p:nvPr/>
        </p:nvSpPr>
        <p:spPr>
          <a:xfrm>
            <a:off x="10722542" y="665023"/>
            <a:ext cx="25281160" cy="196328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68173" tIns="234086" rIns="468173" bIns="234086" rtlCol="0" anchor="ctr"/>
          <a:lstStyle/>
          <a:p>
            <a:pPr algn="ctr"/>
            <a:r>
              <a:rPr lang="ru-RU" sz="8800" b="1" dirty="0">
                <a:solidFill>
                  <a:srgbClr val="F6B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РОСТА ПОТЕНЦИАЛА </a:t>
            </a:r>
          </a:p>
        </p:txBody>
      </p:sp>
    </p:spTree>
    <p:extLst>
      <p:ext uri="{BB962C8B-B14F-4D97-AF65-F5344CB8AC3E}">
        <p14:creationId xmlns:p14="http://schemas.microsoft.com/office/powerpoint/2010/main" val="2751575011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44715" y="1201018"/>
            <a:ext cx="37605794" cy="357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6000" dirty="0">
                <a:solidFill>
                  <a:schemeClr val="bg1"/>
                </a:solidFill>
                <a:ea typeface="Roboto Th" pitchFamily="2" charset="0"/>
              </a:rPr>
              <a:t>Совещание по развитию сельского хозяйства Нечерноземья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0389" y="7411257"/>
            <a:ext cx="19140814" cy="1732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Tx/>
              <a:buChar char="-"/>
            </a:pPr>
            <a:r>
              <a:rPr lang="ru-RU" sz="8000" dirty="0">
                <a:solidFill>
                  <a:schemeClr val="bg1"/>
                </a:solidFill>
              </a:rPr>
              <a:t>Уверен, есть резерв для роста эффективности АПК, для ввода новых производственных мощностей в регионах Нечерноземья</a:t>
            </a:r>
          </a:p>
          <a:p>
            <a:pPr marL="857250" indent="-857250">
              <a:buFontTx/>
              <a:buChar char="-"/>
            </a:pPr>
            <a:r>
              <a:rPr lang="ru-RU" sz="8000" dirty="0">
                <a:solidFill>
                  <a:schemeClr val="bg1"/>
                </a:solidFill>
              </a:rPr>
              <a:t>В Нечерноземье нам нужно решить целый комплекс вопросов, связанных с тем, что бы здесь, было комфортно жить, что бы люди из сельских территорий не уезжали в города. Это комплексная проблема, связанная с развитием инфраструктуры, решением социальных вопросов, развития сельского хозяйства. </a:t>
            </a:r>
          </a:p>
          <a:p>
            <a:pPr algn="r"/>
            <a:r>
              <a:rPr lang="ru-RU" sz="8000" dirty="0" err="1">
                <a:solidFill>
                  <a:schemeClr val="bg1"/>
                </a:solidFill>
              </a:rPr>
              <a:t>В.В.Путин</a:t>
            </a:r>
            <a:endParaRPr lang="ru-RU" sz="8000" dirty="0">
              <a:solidFill>
                <a:schemeClr val="bg1"/>
              </a:solidFill>
            </a:endParaRPr>
          </a:p>
        </p:txBody>
      </p:sp>
      <p:pic>
        <p:nvPicPr>
          <p:cNvPr id="3" name="Изображение 2" descr="Фото совещания по развитию Нечерноземья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852" y="7968122"/>
            <a:ext cx="24671803" cy="162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47719" y="7189729"/>
            <a:ext cx="37605794" cy="1195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endParaRPr lang="ru-RU" sz="19900" dirty="0">
              <a:solidFill>
                <a:schemeClr val="bg1"/>
              </a:solidFill>
              <a:ea typeface="Roboto Th" pitchFamily="2" charset="0"/>
            </a:endParaRPr>
          </a:p>
          <a:p>
            <a:pPr algn="ctr" defTabSz="914400">
              <a:lnSpc>
                <a:spcPct val="70000"/>
              </a:lnSpc>
            </a:pPr>
            <a:r>
              <a:rPr lang="ru-RU" sz="22000" dirty="0">
                <a:solidFill>
                  <a:srgbClr val="FC7421"/>
                </a:solidFill>
                <a:ea typeface="Roboto Th" pitchFamily="2" charset="0"/>
              </a:rPr>
              <a:t>Типовая модель кооперации Нечерноземья</a:t>
            </a:r>
          </a:p>
          <a:p>
            <a:pPr algn="ctr" defTabSz="914400">
              <a:lnSpc>
                <a:spcPct val="70000"/>
              </a:lnSpc>
            </a:pPr>
            <a:r>
              <a:rPr lang="ru-RU" sz="14000" dirty="0">
                <a:solidFill>
                  <a:srgbClr val="FC7421"/>
                </a:solidFill>
                <a:ea typeface="Roboto Th" pitchFamily="2" charset="0"/>
              </a:rPr>
              <a:t>Сельскохозяйственный Производственный Потребительский Кооператив - СППК</a:t>
            </a:r>
          </a:p>
          <a:p>
            <a:pPr algn="ctr" defTabSz="914400">
              <a:lnSpc>
                <a:spcPct val="70000"/>
              </a:lnSpc>
            </a:pPr>
            <a:endParaRPr lang="ru-RU" sz="8800" dirty="0">
              <a:solidFill>
                <a:schemeClr val="bg1"/>
              </a:solidFill>
              <a:ea typeface="Roboto Th" pitchFamily="2" charset="0"/>
            </a:endParaRPr>
          </a:p>
          <a:p>
            <a:pPr algn="ctr" defTabSz="914400">
              <a:lnSpc>
                <a:spcPct val="70000"/>
              </a:lnSpc>
            </a:pPr>
            <a:endParaRPr lang="en-US" sz="8800" dirty="0">
              <a:solidFill>
                <a:schemeClr val="bg1"/>
              </a:solidFill>
              <a:ea typeface="Roboto Th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6</a:t>
            </a:fld>
            <a:endParaRPr 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5604" y="6963030"/>
            <a:ext cx="40298714" cy="1634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/>
              <a:buChar char="•"/>
            </a:pPr>
            <a:r>
              <a:rPr lang="ru-RU" sz="8800" dirty="0">
                <a:solidFill>
                  <a:schemeClr val="bg1"/>
                </a:solidFill>
              </a:rPr>
              <a:t>ПЛОЩАДЬ ПАШНИ </a:t>
            </a:r>
            <a:r>
              <a:rPr lang="mr-IN" sz="8800" dirty="0">
                <a:solidFill>
                  <a:schemeClr val="bg1"/>
                </a:solidFill>
              </a:rPr>
              <a:t>–</a:t>
            </a:r>
            <a:r>
              <a:rPr lang="ru-RU" sz="8800" dirty="0">
                <a:solidFill>
                  <a:schemeClr val="bg1"/>
                </a:solidFill>
              </a:rPr>
              <a:t> 700 га в том числе 200 га естественных сенокосов</a:t>
            </a:r>
          </a:p>
          <a:p>
            <a:pPr marL="1143000" indent="-1143000">
              <a:buFont typeface="Arial"/>
              <a:buChar char="•"/>
            </a:pPr>
            <a:r>
              <a:rPr lang="ru-RU" sz="8800" dirty="0">
                <a:solidFill>
                  <a:schemeClr val="bg1"/>
                </a:solidFill>
              </a:rPr>
              <a:t>ФЕРМА КРС </a:t>
            </a:r>
            <a:r>
              <a:rPr lang="mr-IN" sz="8800" dirty="0">
                <a:solidFill>
                  <a:schemeClr val="bg1"/>
                </a:solidFill>
              </a:rPr>
              <a:t>–</a:t>
            </a:r>
            <a:r>
              <a:rPr lang="ru-RU" sz="8800" dirty="0">
                <a:solidFill>
                  <a:schemeClr val="bg1"/>
                </a:solidFill>
              </a:rPr>
              <a:t> 50 голов дойного стада</a:t>
            </a:r>
          </a:p>
          <a:p>
            <a:pPr marL="1143000" indent="-1143000">
              <a:buFont typeface="Arial"/>
              <a:buChar char="•"/>
            </a:pPr>
            <a:endParaRPr lang="ru-RU" sz="8800" dirty="0">
              <a:solidFill>
                <a:schemeClr val="bg1"/>
              </a:solidFill>
            </a:endParaRPr>
          </a:p>
          <a:p>
            <a:pPr algn="ctr"/>
            <a:r>
              <a:rPr lang="ru-RU" sz="8800" dirty="0">
                <a:solidFill>
                  <a:schemeClr val="bg1"/>
                </a:solidFill>
              </a:rPr>
              <a:t>ПРОДУКЦИЯ КФХ (в год)</a:t>
            </a:r>
          </a:p>
          <a:p>
            <a:pPr algn="ctr"/>
            <a:endParaRPr lang="ru-RU" sz="8800" dirty="0">
              <a:solidFill>
                <a:schemeClr val="bg1"/>
              </a:solidFill>
            </a:endParaRPr>
          </a:p>
          <a:p>
            <a:pPr marL="1143000" indent="-1143000">
              <a:buFont typeface="Arial"/>
              <a:buChar char="•"/>
            </a:pPr>
            <a:r>
              <a:rPr lang="ru-RU" sz="8800" dirty="0">
                <a:solidFill>
                  <a:schemeClr val="bg1"/>
                </a:solidFill>
              </a:rPr>
              <a:t>МОЛОКО </a:t>
            </a:r>
            <a:r>
              <a:rPr lang="mr-IN" sz="8800" dirty="0">
                <a:solidFill>
                  <a:schemeClr val="bg1"/>
                </a:solidFill>
              </a:rPr>
              <a:t>–</a:t>
            </a:r>
            <a:r>
              <a:rPr lang="ru-RU" sz="8800" dirty="0">
                <a:solidFill>
                  <a:schemeClr val="bg1"/>
                </a:solidFill>
              </a:rPr>
              <a:t> 350 тонн = 10,5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8800" dirty="0">
                <a:solidFill>
                  <a:schemeClr val="bg1"/>
                </a:solidFill>
              </a:rPr>
              <a:t>МЯСО ГОВЯДИНА </a:t>
            </a:r>
            <a:r>
              <a:rPr lang="mr-IN" sz="8800" dirty="0">
                <a:solidFill>
                  <a:schemeClr val="bg1"/>
                </a:solidFill>
              </a:rPr>
              <a:t>–</a:t>
            </a:r>
            <a:r>
              <a:rPr lang="ru-RU" sz="8800" dirty="0">
                <a:solidFill>
                  <a:schemeClr val="bg1"/>
                </a:solidFill>
              </a:rPr>
              <a:t> 10 тонн = 2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8800" dirty="0">
                <a:solidFill>
                  <a:schemeClr val="bg1"/>
                </a:solidFill>
              </a:rPr>
              <a:t>ОВОЩИ </a:t>
            </a:r>
            <a:r>
              <a:rPr lang="mr-IN" sz="8800" dirty="0">
                <a:solidFill>
                  <a:schemeClr val="bg1"/>
                </a:solidFill>
              </a:rPr>
              <a:t>–</a:t>
            </a:r>
            <a:r>
              <a:rPr lang="ru-RU" sz="8800" dirty="0">
                <a:solidFill>
                  <a:schemeClr val="bg1"/>
                </a:solidFill>
              </a:rPr>
              <a:t> 1 000 тонн = 8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8800" dirty="0">
                <a:solidFill>
                  <a:schemeClr val="bg1"/>
                </a:solidFill>
              </a:rPr>
              <a:t>ЗЕЛЁНАЯ МАССА БОРЩЕВИКА </a:t>
            </a:r>
            <a:r>
              <a:rPr lang="mr-IN" sz="8800" dirty="0">
                <a:solidFill>
                  <a:schemeClr val="bg1"/>
                </a:solidFill>
              </a:rPr>
              <a:t>–</a:t>
            </a:r>
            <a:r>
              <a:rPr lang="ru-RU" sz="8800" dirty="0">
                <a:solidFill>
                  <a:schemeClr val="bg1"/>
                </a:solidFill>
              </a:rPr>
              <a:t> 12 500 тонн = 8,5 млн. рублей</a:t>
            </a:r>
          </a:p>
          <a:p>
            <a:pPr marL="1143000" indent="-1143000">
              <a:buFont typeface="Arial"/>
              <a:buChar char="•"/>
            </a:pPr>
            <a:endParaRPr lang="ru-RU" sz="8800" dirty="0">
              <a:solidFill>
                <a:schemeClr val="bg1"/>
              </a:solidFill>
            </a:endParaRPr>
          </a:p>
          <a:p>
            <a:r>
              <a:rPr lang="ru-RU" sz="8800" dirty="0">
                <a:solidFill>
                  <a:schemeClr val="bg1"/>
                </a:solidFill>
              </a:rPr>
              <a:t>Рабочих мест в каждом КФХ:  5 - с зарплатой 50 000 рублей в месяц</a:t>
            </a:r>
          </a:p>
          <a:p>
            <a:r>
              <a:rPr lang="ru-RU" sz="8800" dirty="0">
                <a:solidFill>
                  <a:schemeClr val="bg1"/>
                </a:solidFill>
              </a:rPr>
              <a:t>Ежегодная прибыль каждого КФХ:  10 000 000 рублей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D20D7F-9C24-43CE-A868-7BB8413736B5}"/>
              </a:ext>
            </a:extLst>
          </p:cNvPr>
          <p:cNvSpPr txBox="1"/>
          <p:nvPr/>
        </p:nvSpPr>
        <p:spPr>
          <a:xfrm>
            <a:off x="7094713" y="2014476"/>
            <a:ext cx="37605794" cy="185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6000" dirty="0">
                <a:solidFill>
                  <a:srgbClr val="FC7421"/>
                </a:solidFill>
                <a:ea typeface="Roboto Th" pitchFamily="2" charset="0"/>
              </a:rPr>
              <a:t>Типовая модель КФХ Нечерноземья</a:t>
            </a:r>
          </a:p>
        </p:txBody>
      </p:sp>
    </p:spTree>
    <p:extLst>
      <p:ext uri="{BB962C8B-B14F-4D97-AF65-F5344CB8AC3E}">
        <p14:creationId xmlns:p14="http://schemas.microsoft.com/office/powerpoint/2010/main" val="1752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94713" y="2014476"/>
            <a:ext cx="37605794" cy="185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6000" dirty="0">
                <a:solidFill>
                  <a:srgbClr val="FC7421"/>
                </a:solidFill>
                <a:ea typeface="Roboto Th" pitchFamily="2" charset="0"/>
              </a:rPr>
              <a:t>Типовая модель КФХ Нечерноземья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660" y="4309284"/>
            <a:ext cx="455401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ИНВЕСТИЦИИ ДЛЯ СОЗДАНИЯ КФХ </a:t>
            </a:r>
          </a:p>
          <a:p>
            <a:pPr algn="ctr"/>
            <a:endParaRPr lang="ru-RU" sz="6600" dirty="0">
              <a:solidFill>
                <a:schemeClr val="bg1"/>
              </a:solidFill>
            </a:endParaRP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Строительство фермы на 50 коров с оборудованием = 4,5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Приобретение 50 нетелей или коров = 7,5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Необходимый набор техники и оборудования = 1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Строительство жилого дома = 2 млн. рублей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AEC4E2-D243-4FF6-A842-661C6B617C10}"/>
              </a:ext>
            </a:extLst>
          </p:cNvPr>
          <p:cNvSpPr txBox="1"/>
          <p:nvPr/>
        </p:nvSpPr>
        <p:spPr>
          <a:xfrm>
            <a:off x="865660" y="10938356"/>
            <a:ext cx="45540140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ГОСУДАРСТВЕННЫЕ СУБСИДИИ ДЛЯ СОЗДАНИЯ КФХ </a:t>
            </a:r>
          </a:p>
          <a:p>
            <a:pPr algn="ctr"/>
            <a:r>
              <a:rPr lang="ru-RU" sz="6600" dirty="0">
                <a:solidFill>
                  <a:schemeClr val="bg1"/>
                </a:solidFill>
              </a:rPr>
              <a:t>(федеральные и региональные программы)</a:t>
            </a:r>
          </a:p>
          <a:p>
            <a:pPr algn="ctr"/>
            <a:endParaRPr lang="ru-RU" sz="6600" dirty="0">
              <a:solidFill>
                <a:schemeClr val="bg1"/>
              </a:solidFill>
            </a:endParaRP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Грант «Начинающий фермер» = 3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Земельный участок по программе «Ленинградский гектар» = от 1 до 10 га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Грант «Ленинградский гектар» = 1 млн. рублей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строительство животноводческой фермы КРС =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приобретение племенного маточного поголовья (нетелей или коров через лизинг) =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приобретение сельскохозяйственной техники =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приобретение технологического оборудования для фермы КРС =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строительство жилого дома для сельского специалиста =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возмещение процентной ставки по банковским кредитам =</a:t>
            </a:r>
          </a:p>
        </p:txBody>
      </p:sp>
    </p:spTree>
    <p:extLst>
      <p:ext uri="{BB962C8B-B14F-4D97-AF65-F5344CB8AC3E}">
        <p14:creationId xmlns:p14="http://schemas.microsoft.com/office/powerpoint/2010/main" val="11712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xmlns="" id="{97679569-7A07-4D33-B0AC-BF2E1221B306}"/>
              </a:ext>
            </a:extLst>
          </p:cNvPr>
          <p:cNvSpPr/>
          <p:nvPr/>
        </p:nvSpPr>
        <p:spPr>
          <a:xfrm>
            <a:off x="973447" y="18095633"/>
            <a:ext cx="9325619" cy="3233930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инженерно-технологического обслуживания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xmlns="" id="{00F637AB-1227-4D58-B241-59C34EB32730}"/>
              </a:ext>
            </a:extLst>
          </p:cNvPr>
          <p:cNvSpPr/>
          <p:nvPr/>
        </p:nvSpPr>
        <p:spPr>
          <a:xfrm>
            <a:off x="5921192" y="3516731"/>
            <a:ext cx="34559157" cy="11050952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8800" b="1" u="sng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Типовая модель КФХ</a:t>
            </a:r>
          </a:p>
          <a:p>
            <a:pPr algn="ctr"/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 –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пашни и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естественных сенокосов, </a:t>
            </a:r>
          </a:p>
          <a:p>
            <a:pPr algn="ctr"/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производство – животноводческая ферма КРС на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 дойного стада</a:t>
            </a:r>
          </a:p>
          <a:p>
            <a:pPr algn="ctr"/>
            <a:r>
              <a:rPr lang="ru-RU" sz="8800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СЕВООБОРОТ</a:t>
            </a:r>
          </a:p>
          <a:p>
            <a:pPr algn="ctr"/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овощи и корнеплоды -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пары -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зерновые</a:t>
            </a:r>
          </a:p>
          <a:p>
            <a:pPr algn="ctr"/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многолетние травы -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однолетние травы</a:t>
            </a:r>
          </a:p>
          <a:p>
            <a:pPr algn="ctr"/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масличные культуры (рапс) - </a:t>
            </a:r>
            <a:r>
              <a:rPr lang="ru-RU" sz="8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Борщевик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9CE762D8-2823-4B09-B127-245DF7B58F8A}"/>
              </a:ext>
            </a:extLst>
          </p:cNvPr>
          <p:cNvSpPr/>
          <p:nvPr/>
        </p:nvSpPr>
        <p:spPr>
          <a:xfrm>
            <a:off x="8972045" y="146481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9F933950-B7BF-4653-87C6-CF4D528C5AA3}"/>
              </a:ext>
            </a:extLst>
          </p:cNvPr>
          <p:cNvSpPr/>
          <p:nvPr/>
        </p:nvSpPr>
        <p:spPr>
          <a:xfrm>
            <a:off x="4788152" y="146481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D7225F97-4BB9-4301-A626-A5A52DA6ADD2}"/>
              </a:ext>
            </a:extLst>
          </p:cNvPr>
          <p:cNvSpPr/>
          <p:nvPr/>
        </p:nvSpPr>
        <p:spPr>
          <a:xfrm>
            <a:off x="13155937" y="146477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CAF118B3-D1C9-44EB-8572-682A40265F0C}"/>
              </a:ext>
            </a:extLst>
          </p:cNvPr>
          <p:cNvSpPr/>
          <p:nvPr/>
        </p:nvSpPr>
        <p:spPr>
          <a:xfrm>
            <a:off x="42350720" y="146477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C6362F9F-8311-44F0-8BC7-D5DA395BEBF1}"/>
              </a:ext>
            </a:extLst>
          </p:cNvPr>
          <p:cNvSpPr/>
          <p:nvPr/>
        </p:nvSpPr>
        <p:spPr>
          <a:xfrm>
            <a:off x="604260" y="146481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666F0457-4F0D-49CE-93DF-3F83D1293A1D}"/>
              </a:ext>
            </a:extLst>
          </p:cNvPr>
          <p:cNvSpPr/>
          <p:nvPr/>
        </p:nvSpPr>
        <p:spPr>
          <a:xfrm>
            <a:off x="25707615" y="170185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xmlns="" id="{E06D11FE-3DDE-4990-9B60-92FDAED06E1D}"/>
              </a:ext>
            </a:extLst>
          </p:cNvPr>
          <p:cNvSpPr/>
          <p:nvPr/>
        </p:nvSpPr>
        <p:spPr>
          <a:xfrm>
            <a:off x="21523723" y="170185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FD4E987D-9CAA-404D-95A5-4367EAB32423}"/>
              </a:ext>
            </a:extLst>
          </p:cNvPr>
          <p:cNvSpPr/>
          <p:nvPr/>
        </p:nvSpPr>
        <p:spPr>
          <a:xfrm>
            <a:off x="29891508" y="170181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xmlns="" id="{48DE581C-9206-4EF4-984C-20FC742AFF8F}"/>
              </a:ext>
            </a:extLst>
          </p:cNvPr>
          <p:cNvSpPr/>
          <p:nvPr/>
        </p:nvSpPr>
        <p:spPr>
          <a:xfrm>
            <a:off x="17339830" y="170185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cxnSp>
        <p:nvCxnSpPr>
          <p:cNvPr id="3" name="Соединитель: изогнутый 2">
            <a:extLst>
              <a:ext uri="{FF2B5EF4-FFF2-40B4-BE49-F238E27FC236}">
                <a16:creationId xmlns:a16="http://schemas.microsoft.com/office/drawing/2014/main" xmlns="" id="{0B04BF9A-5212-4175-811E-58FFB394A02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40140" y="2982342"/>
            <a:ext cx="17055337" cy="13490421"/>
          </a:xfrm>
          <a:prstGeom prst="curvedConnector3">
            <a:avLst>
              <a:gd name="adj1" fmla="val 191"/>
            </a:avLst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оединитель: изогнутый 59">
            <a:extLst>
              <a:ext uri="{FF2B5EF4-FFF2-40B4-BE49-F238E27FC236}">
                <a16:creationId xmlns:a16="http://schemas.microsoft.com/office/drawing/2014/main" xmlns="" id="{10EB56B6-C928-406C-BE65-C19406D1C31D}"/>
              </a:ext>
            </a:extLst>
          </p:cNvPr>
          <p:cNvCxnSpPr>
            <a:cxnSpLocks/>
          </p:cNvCxnSpPr>
          <p:nvPr/>
        </p:nvCxnSpPr>
        <p:spPr>
          <a:xfrm>
            <a:off x="4164836" y="2956277"/>
            <a:ext cx="15972426" cy="13514118"/>
          </a:xfrm>
          <a:prstGeom prst="curvedConnector3">
            <a:avLst>
              <a:gd name="adj1" fmla="val 6"/>
            </a:avLst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273A922-B60F-4F0D-BD0B-136307B58A30}"/>
              </a:ext>
            </a:extLst>
          </p:cNvPr>
          <p:cNvCxnSpPr>
            <a:cxnSpLocks/>
          </p:cNvCxnSpPr>
          <p:nvPr/>
        </p:nvCxnSpPr>
        <p:spPr>
          <a:xfrm>
            <a:off x="4164838" y="3216377"/>
            <a:ext cx="3849098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Блок-схема: знак завершения 74">
            <a:extLst>
              <a:ext uri="{FF2B5EF4-FFF2-40B4-BE49-F238E27FC236}">
                <a16:creationId xmlns:a16="http://schemas.microsoft.com/office/drawing/2014/main" xmlns="" id="{C6E3A325-5391-426C-B2D7-EA82CDBD35EB}"/>
              </a:ext>
            </a:extLst>
          </p:cNvPr>
          <p:cNvSpPr/>
          <p:nvPr/>
        </p:nvSpPr>
        <p:spPr>
          <a:xfrm>
            <a:off x="11222902" y="18171501"/>
            <a:ext cx="9325619" cy="3233930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Машинотракторная станция - МТС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Блок-схема: знак завершения 77">
            <a:extLst>
              <a:ext uri="{FF2B5EF4-FFF2-40B4-BE49-F238E27FC236}">
                <a16:creationId xmlns:a16="http://schemas.microsoft.com/office/drawing/2014/main" xmlns="" id="{B323B171-7F84-4800-A4F8-CC542563FD24}"/>
              </a:ext>
            </a:extLst>
          </p:cNvPr>
          <p:cNvSpPr/>
          <p:nvPr/>
        </p:nvSpPr>
        <p:spPr>
          <a:xfrm>
            <a:off x="21681157" y="18171501"/>
            <a:ext cx="7062435" cy="3233930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 переработки молока</a:t>
            </a:r>
            <a:endParaRPr lang="ru-RU" sz="66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Блок-схема: знак завершения 81">
            <a:extLst>
              <a:ext uri="{FF2B5EF4-FFF2-40B4-BE49-F238E27FC236}">
                <a16:creationId xmlns:a16="http://schemas.microsoft.com/office/drawing/2014/main" xmlns="" id="{03584847-7DC1-4993-94A2-D06D524CFE3B}"/>
              </a:ext>
            </a:extLst>
          </p:cNvPr>
          <p:cNvSpPr/>
          <p:nvPr/>
        </p:nvSpPr>
        <p:spPr>
          <a:xfrm>
            <a:off x="29109943" y="18141353"/>
            <a:ext cx="6719280" cy="3233930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 переработки мяса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Блок-схема: знак завершения 83">
            <a:extLst>
              <a:ext uri="{FF2B5EF4-FFF2-40B4-BE49-F238E27FC236}">
                <a16:creationId xmlns:a16="http://schemas.microsoft.com/office/drawing/2014/main" xmlns="" id="{1C792076-5331-4271-B03A-A86D8A98F091}"/>
              </a:ext>
            </a:extLst>
          </p:cNvPr>
          <p:cNvSpPr/>
          <p:nvPr/>
        </p:nvSpPr>
        <p:spPr>
          <a:xfrm>
            <a:off x="36230421" y="18068192"/>
            <a:ext cx="9613095" cy="3233930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 по производству витаминных трав и комбикормов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Блок-схема: знак завершения 84">
            <a:extLst>
              <a:ext uri="{FF2B5EF4-FFF2-40B4-BE49-F238E27FC236}">
                <a16:creationId xmlns:a16="http://schemas.microsoft.com/office/drawing/2014/main" xmlns="" id="{449E4AB9-37B9-4852-B765-A98F0CBD05B5}"/>
              </a:ext>
            </a:extLst>
          </p:cNvPr>
          <p:cNvSpPr/>
          <p:nvPr/>
        </p:nvSpPr>
        <p:spPr>
          <a:xfrm>
            <a:off x="20139632" y="14983281"/>
            <a:ext cx="5546228" cy="2363751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10800" b="1" dirty="0">
                <a:solidFill>
                  <a:srgbClr val="FC7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СППК</a:t>
            </a:r>
            <a:endParaRPr lang="ru-RU" sz="10800" dirty="0">
              <a:solidFill>
                <a:srgbClr val="FC74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Блок-схема: знак завершения 86">
            <a:extLst>
              <a:ext uri="{FF2B5EF4-FFF2-40B4-BE49-F238E27FC236}">
                <a16:creationId xmlns:a16="http://schemas.microsoft.com/office/drawing/2014/main" xmlns="" id="{BC7DBA00-7FED-4CA8-AAFE-58623744A6AB}"/>
              </a:ext>
            </a:extLst>
          </p:cNvPr>
          <p:cNvSpPr/>
          <p:nvPr/>
        </p:nvSpPr>
        <p:spPr>
          <a:xfrm>
            <a:off x="15539000" y="22184177"/>
            <a:ext cx="14656052" cy="3348778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 по переработке </a:t>
            </a:r>
          </a:p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 культуры Борщевика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Блок-схема: знак завершения 88">
            <a:extLst>
              <a:ext uri="{FF2B5EF4-FFF2-40B4-BE49-F238E27FC236}">
                <a16:creationId xmlns:a16="http://schemas.microsoft.com/office/drawing/2014/main" xmlns="" id="{6FAF3F33-AC79-4B7E-85A8-56FA32A33F04}"/>
              </a:ext>
            </a:extLst>
          </p:cNvPr>
          <p:cNvSpPr/>
          <p:nvPr/>
        </p:nvSpPr>
        <p:spPr>
          <a:xfrm>
            <a:off x="32392699" y="22725388"/>
            <a:ext cx="9920544" cy="2266360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Биоразлагаемая </a:t>
            </a:r>
          </a:p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одноразовая посуда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Блок-схема: знак завершения 89">
            <a:extLst>
              <a:ext uri="{FF2B5EF4-FFF2-40B4-BE49-F238E27FC236}">
                <a16:creationId xmlns:a16="http://schemas.microsoft.com/office/drawing/2014/main" xmlns="" id="{FA4D955E-A6F1-45F9-8FEE-63E76371E8B6}"/>
              </a:ext>
            </a:extLst>
          </p:cNvPr>
          <p:cNvSpPr/>
          <p:nvPr/>
        </p:nvSpPr>
        <p:spPr>
          <a:xfrm>
            <a:off x="3426791" y="21636012"/>
            <a:ext cx="6203198" cy="1520025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Биоэтанол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Блок-схема: знак завершения 91">
            <a:extLst>
              <a:ext uri="{FF2B5EF4-FFF2-40B4-BE49-F238E27FC236}">
                <a16:creationId xmlns:a16="http://schemas.microsoft.com/office/drawing/2014/main" xmlns="" id="{5374C35A-1A3C-4C26-AC11-A6D6ACBD0CDF}"/>
              </a:ext>
            </a:extLst>
          </p:cNvPr>
          <p:cNvSpPr/>
          <p:nvPr/>
        </p:nvSpPr>
        <p:spPr>
          <a:xfrm>
            <a:off x="6949440" y="23483903"/>
            <a:ext cx="7474824" cy="1520025"/>
          </a:xfrm>
          <a:prstGeom prst="flowChartTermina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sz="6600" b="1" dirty="0">
                <a:solidFill>
                  <a:srgbClr val="F4B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Кормовой сахар</a:t>
            </a:r>
            <a:endParaRPr lang="ru-RU" sz="6600" dirty="0">
              <a:solidFill>
                <a:srgbClr val="F4B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EC3AFD38-1693-49F4-86C0-3E58CB3F9861}"/>
              </a:ext>
            </a:extLst>
          </p:cNvPr>
          <p:cNvCxnSpPr>
            <a:cxnSpLocks/>
          </p:cNvCxnSpPr>
          <p:nvPr/>
        </p:nvCxnSpPr>
        <p:spPr>
          <a:xfrm flipH="1">
            <a:off x="5638795" y="16794554"/>
            <a:ext cx="14579525" cy="128604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xmlns="" id="{FCB0EFBC-5D5E-41E9-9EF6-6ED56CF18B5C}"/>
              </a:ext>
            </a:extLst>
          </p:cNvPr>
          <p:cNvCxnSpPr>
            <a:cxnSpLocks/>
          </p:cNvCxnSpPr>
          <p:nvPr/>
        </p:nvCxnSpPr>
        <p:spPr>
          <a:xfrm flipH="1">
            <a:off x="19390414" y="17292489"/>
            <a:ext cx="1244804" cy="8390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7C265339-46DA-47BB-B1D1-A9B247E59B04}"/>
              </a:ext>
            </a:extLst>
          </p:cNvPr>
          <p:cNvCxnSpPr>
            <a:cxnSpLocks/>
          </p:cNvCxnSpPr>
          <p:nvPr/>
        </p:nvCxnSpPr>
        <p:spPr>
          <a:xfrm>
            <a:off x="25239596" y="17214614"/>
            <a:ext cx="4722393" cy="9111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xmlns="" id="{B9FB85C0-5B45-4687-BBA9-A599F0B6A16B}"/>
              </a:ext>
            </a:extLst>
          </p:cNvPr>
          <p:cNvCxnSpPr>
            <a:cxnSpLocks/>
          </p:cNvCxnSpPr>
          <p:nvPr/>
        </p:nvCxnSpPr>
        <p:spPr>
          <a:xfrm>
            <a:off x="25453775" y="16922850"/>
            <a:ext cx="12355527" cy="11453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xmlns="" id="{71CFC932-AC00-4427-8A51-04F622AAFD3D}"/>
              </a:ext>
            </a:extLst>
          </p:cNvPr>
          <p:cNvCxnSpPr>
            <a:cxnSpLocks/>
          </p:cNvCxnSpPr>
          <p:nvPr/>
        </p:nvCxnSpPr>
        <p:spPr>
          <a:xfrm flipH="1">
            <a:off x="21314805" y="17392753"/>
            <a:ext cx="1" cy="47914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xmlns="" id="{12D4F40B-E948-408C-A300-7081C622BA4D}"/>
              </a:ext>
            </a:extLst>
          </p:cNvPr>
          <p:cNvCxnSpPr>
            <a:cxnSpLocks/>
          </p:cNvCxnSpPr>
          <p:nvPr/>
        </p:nvCxnSpPr>
        <p:spPr>
          <a:xfrm>
            <a:off x="21681160" y="17392754"/>
            <a:ext cx="426156" cy="11279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xmlns="" id="{6807DC4C-6CE3-4B8A-B5C6-B26F8D12DEA1}"/>
              </a:ext>
            </a:extLst>
          </p:cNvPr>
          <p:cNvCxnSpPr>
            <a:cxnSpLocks/>
          </p:cNvCxnSpPr>
          <p:nvPr/>
        </p:nvCxnSpPr>
        <p:spPr>
          <a:xfrm flipH="1" flipV="1">
            <a:off x="9584269" y="22591731"/>
            <a:ext cx="6137611" cy="5643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xmlns="" id="{9C94F39D-3A35-4B99-AF30-B84713B774DF}"/>
              </a:ext>
            </a:extLst>
          </p:cNvPr>
          <p:cNvCxnSpPr>
            <a:cxnSpLocks/>
          </p:cNvCxnSpPr>
          <p:nvPr/>
        </p:nvCxnSpPr>
        <p:spPr>
          <a:xfrm flipH="1">
            <a:off x="14422404" y="23864657"/>
            <a:ext cx="1116596" cy="40441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>
            <a:extLst>
              <a:ext uri="{FF2B5EF4-FFF2-40B4-BE49-F238E27FC236}">
                <a16:creationId xmlns:a16="http://schemas.microsoft.com/office/drawing/2014/main" xmlns="" id="{9CCCFE64-9712-4F2A-B198-60FE61E3A99C}"/>
              </a:ext>
            </a:extLst>
          </p:cNvPr>
          <p:cNvCxnSpPr>
            <a:cxnSpLocks/>
            <a:stCxn id="87" idx="3"/>
          </p:cNvCxnSpPr>
          <p:nvPr/>
        </p:nvCxnSpPr>
        <p:spPr>
          <a:xfrm>
            <a:off x="30195052" y="23858566"/>
            <a:ext cx="2197647" cy="609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486641"/>
              </p:ext>
            </p:extLst>
          </p:nvPr>
        </p:nvGraphicFramePr>
        <p:xfrm>
          <a:off x="42580625" y="3542530"/>
          <a:ext cx="208280" cy="594877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48778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55A9CB2C-330C-4B6C-97AF-829306AB2ECF}"/>
              </a:ext>
            </a:extLst>
          </p:cNvPr>
          <p:cNvSpPr/>
          <p:nvPr/>
        </p:nvSpPr>
        <p:spPr>
          <a:xfrm>
            <a:off x="34075401" y="142997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B50E2489-F19A-473C-B9F3-646294D76CDE}"/>
              </a:ext>
            </a:extLst>
          </p:cNvPr>
          <p:cNvSpPr/>
          <p:nvPr/>
        </p:nvSpPr>
        <p:spPr>
          <a:xfrm>
            <a:off x="38213060" y="121448"/>
            <a:ext cx="3907703" cy="277509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1130" tIns="175565" rIns="351130" bIns="175565" rtlCol="0" anchor="ctr"/>
          <a:lstStyle/>
          <a:p>
            <a:pPr algn="ctr"/>
            <a:r>
              <a:rPr lang="ru-RU" b="1" dirty="0">
                <a:solidFill>
                  <a:srgbClr val="F3B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КФХ</a:t>
            </a:r>
          </a:p>
        </p:txBody>
      </p:sp>
    </p:spTree>
    <p:extLst>
      <p:ext uri="{BB962C8B-B14F-4D97-AF65-F5344CB8AC3E}">
        <p14:creationId xmlns:p14="http://schemas.microsoft.com/office/powerpoint/2010/main" val="403354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01996-2D0B-4E1B-998A-4107E0F8DE91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37513" y="2234050"/>
            <a:ext cx="37605794" cy="185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70000"/>
              </a:lnSpc>
            </a:pPr>
            <a:r>
              <a:rPr lang="ru-RU" sz="16000" dirty="0">
                <a:solidFill>
                  <a:srgbClr val="FC7421"/>
                </a:solidFill>
                <a:ea typeface="Roboto Th" pitchFamily="2" charset="0"/>
              </a:rPr>
              <a:t>Типовая модель СППК Нечерноземья</a:t>
            </a:r>
            <a:endParaRPr lang="ru-RU" sz="8800" dirty="0">
              <a:solidFill>
                <a:schemeClr val="bg1"/>
              </a:solidFill>
              <a:ea typeface="Roboto Th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0" y="845387"/>
            <a:ext cx="5279055" cy="4286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660" y="5900182"/>
            <a:ext cx="4554014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ИНВЕСТИЦИИ ДЛЯ СОЗДАНИЯ СППК </a:t>
            </a:r>
          </a:p>
          <a:p>
            <a:pPr algn="ctr"/>
            <a:endParaRPr lang="ru-RU" sz="6600" dirty="0">
              <a:solidFill>
                <a:schemeClr val="bg1"/>
              </a:solidFill>
            </a:endParaRP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Строительство цеха по переработке молока = 70 – 100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Строительство цеха убоя и переработки мяса = 50 – 70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Строительство цеха по производству комбикорма  = 40 – 60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Создание кооперативной машинотракторной станции = 180 – 220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Создание инженерно-технологического центра обслуживания участников СППК = 20 – 25 млн. рублей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AEC4E2-D243-4FF6-A842-661C6B617C10}"/>
              </a:ext>
            </a:extLst>
          </p:cNvPr>
          <p:cNvSpPr txBox="1"/>
          <p:nvPr/>
        </p:nvSpPr>
        <p:spPr>
          <a:xfrm>
            <a:off x="865660" y="14595956"/>
            <a:ext cx="4554014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ГОСУДАРСТВЕННЫЕ СУБСИДИИ НА СОЗДАНИЕ СППК </a:t>
            </a:r>
          </a:p>
          <a:p>
            <a:pPr algn="ctr"/>
            <a:r>
              <a:rPr lang="ru-RU" sz="6600" dirty="0">
                <a:solidFill>
                  <a:schemeClr val="bg1"/>
                </a:solidFill>
              </a:rPr>
              <a:t>(федеральные и региональные программы)</a:t>
            </a:r>
          </a:p>
          <a:p>
            <a:pPr algn="ctr"/>
            <a:endParaRPr lang="ru-RU" sz="6600" dirty="0">
              <a:solidFill>
                <a:schemeClr val="bg1"/>
              </a:solidFill>
            </a:endParaRP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Грант на развитие материально-технической базы = до 70 млн. рублей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приобретение сельскохозяйственной техники = 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возмещение процентной ставки по банковским кредитам =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возмещение части затрат по заготовке молока от КФХ и ЛПХ населения =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возмещение части затрат по заготовке мяса от КФХ и ЛПХ населения =</a:t>
            </a:r>
          </a:p>
          <a:p>
            <a:pPr marL="1143000" indent="-1143000">
              <a:buFont typeface="Arial"/>
              <a:buChar char="•"/>
            </a:pPr>
            <a:r>
              <a:rPr lang="ru-RU" sz="6600" dirty="0">
                <a:solidFill>
                  <a:schemeClr val="bg1"/>
                </a:solidFill>
              </a:rPr>
              <a:t>На возмещение части затрат по заготовке сена для  КФХ и ЛПХ населения = </a:t>
            </a:r>
          </a:p>
        </p:txBody>
      </p:sp>
    </p:spTree>
    <p:extLst>
      <p:ext uri="{BB962C8B-B14F-4D97-AF65-F5344CB8AC3E}">
        <p14:creationId xmlns:p14="http://schemas.microsoft.com/office/powerpoint/2010/main" val="36062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ideo Background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 Condensed">
      <a:majorFont>
        <a:latin typeface="Roboto Bold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deo Background 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 Condensed">
      <a:majorFont>
        <a:latin typeface="Roboto Bold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ideo Background 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 Condensed">
      <a:majorFont>
        <a:latin typeface="Roboto Bold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Video Background 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 Condensed">
      <a:majorFont>
        <a:latin typeface="Roboto Bold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18088</TotalTime>
  <Words>1242</Words>
  <Application>Microsoft Macintosh PowerPoint</Application>
  <PresentationFormat>Другой</PresentationFormat>
  <Paragraphs>190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Georgia</vt:lpstr>
      <vt:lpstr>Video Background 1</vt:lpstr>
      <vt:lpstr>Video Background 2</vt:lpstr>
      <vt:lpstr>Video Background 3</vt:lpstr>
      <vt:lpstr>1_Video Background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Andrius Rudys</dc:creator>
  <cp:lastModifiedBy>1</cp:lastModifiedBy>
  <cp:revision>452</cp:revision>
  <dcterms:created xsi:type="dcterms:W3CDTF">2015-11-02T19:59:48Z</dcterms:created>
  <dcterms:modified xsi:type="dcterms:W3CDTF">2019-04-09T10:08:34Z</dcterms:modified>
</cp:coreProperties>
</file>