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5" r:id="rId3"/>
    <p:sldId id="286" r:id="rId4"/>
    <p:sldId id="277" r:id="rId5"/>
    <p:sldId id="278" r:id="rId6"/>
    <p:sldId id="280" r:id="rId7"/>
    <p:sldId id="281" r:id="rId8"/>
    <p:sldId id="282" r:id="rId9"/>
    <p:sldId id="258" r:id="rId10"/>
    <p:sldId id="285" r:id="rId11"/>
    <p:sldId id="284" r:id="rId12"/>
    <p:sldId id="273" r:id="rId13"/>
    <p:sldId id="265" r:id="rId14"/>
    <p:sldId id="260" r:id="rId15"/>
    <p:sldId id="263" r:id="rId16"/>
    <p:sldId id="269" r:id="rId17"/>
    <p:sldId id="268" r:id="rId1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D9C"/>
    <a:srgbClr val="00A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517222166628989E-2"/>
          <c:y val="4.9262650609887132E-2"/>
          <c:w val="0.965482777833371"/>
          <c:h val="0.759783872727032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благ2!$A$5</c:f>
              <c:strCache>
                <c:ptCount val="1"/>
                <c:pt idx="0">
                  <c:v>Бюджет района, тыс.руб.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96 035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D7C-4639-B0CB-84470FF16F9F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благ2!$B$4:$D$4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благ2!$B$5:$D$5</c:f>
              <c:numCache>
                <c:formatCode>#,##0</c:formatCode>
                <c:ptCount val="3"/>
                <c:pt idx="0">
                  <c:v>20975</c:v>
                </c:pt>
                <c:pt idx="1">
                  <c:v>45020</c:v>
                </c:pt>
                <c:pt idx="2">
                  <c:v>90021.21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26-4A28-8C7C-7C7E3C96A9BC}"/>
            </c:ext>
          </c:extLst>
        </c:ser>
        <c:ser>
          <c:idx val="1"/>
          <c:order val="1"/>
          <c:tx>
            <c:strRef>
              <c:f>благ2!$A$6</c:f>
              <c:strCache>
                <c:ptCount val="1"/>
                <c:pt idx="0">
                  <c:v>Бюджет ХМАО-Югры, тыс.руб.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12 279,8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D7C-4639-B0CB-84470FF16F9F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благ2!$B$4:$D$4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благ2!$B$6:$D$6</c:f>
              <c:numCache>
                <c:formatCode>#,##0</c:formatCode>
                <c:ptCount val="3"/>
                <c:pt idx="0">
                  <c:v>24621</c:v>
                </c:pt>
                <c:pt idx="1">
                  <c:v>23971</c:v>
                </c:pt>
                <c:pt idx="2">
                  <c:v>10179.799999999999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26-4A28-8C7C-7C7E3C96A9BC}"/>
            </c:ext>
          </c:extLst>
        </c:ser>
        <c:ser>
          <c:idx val="2"/>
          <c:order val="2"/>
          <c:tx>
            <c:strRef>
              <c:f>благ2!$A$7</c:f>
              <c:strCache>
                <c:ptCount val="1"/>
                <c:pt idx="0">
                  <c:v>Федеральный бюджет, тыс.руб.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благ2!$B$4:$D$4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благ2!$B$7:$D$7</c:f>
              <c:numCache>
                <c:formatCode>#,##0</c:formatCode>
                <c:ptCount val="3"/>
                <c:pt idx="0">
                  <c:v>5775</c:v>
                </c:pt>
                <c:pt idx="1">
                  <c:v>6600</c:v>
                </c:pt>
                <c:pt idx="2" formatCode="General">
                  <c:v>6508.4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26-4A28-8C7C-7C7E3C96A9BC}"/>
            </c:ext>
          </c:extLst>
        </c:ser>
        <c:ser>
          <c:idx val="3"/>
          <c:order val="3"/>
          <c:tx>
            <c:strRef>
              <c:f>благ2!$A$8</c:f>
              <c:strCache>
                <c:ptCount val="1"/>
                <c:pt idx="0">
                  <c:v>Средства депутатов, тыс.руб.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4-1426-4A28-8C7C-7C7E3C96A9B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26-4A28-8C7C-7C7E3C96A9BC}"/>
                </c:ext>
              </c:extLst>
            </c:dLbl>
            <c:dLbl>
              <c:idx val="1"/>
              <c:layout>
                <c:manualLayout>
                  <c:x val="-1.2551717151501449E-2"/>
                  <c:y val="-2.2168192774449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426-4A28-8C7C-7C7E3C96A9B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благ2!$B$4:$D$4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благ2!$B$8:$D$8</c:f>
              <c:numCache>
                <c:formatCode>#,##0</c:formatCode>
                <c:ptCount val="3"/>
                <c:pt idx="0">
                  <c:v>0</c:v>
                </c:pt>
                <c:pt idx="1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426-4A28-8C7C-7C7E3C96A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965371968"/>
        <c:axId val="1"/>
      </c:barChart>
      <c:catAx>
        <c:axId val="196537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196537196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7BCD7-388C-40CA-A268-22B6690F408D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1E327-4AAC-492F-ACC1-81632FC9F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61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E327-4AAC-492F-ACC1-81632FC9F7C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60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E327-4AAC-492F-ACC1-81632FC9F7C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31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1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65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1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31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04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86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6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93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73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8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2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E52B7-231B-45D2-96FD-5DC0460E9E84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37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23" y="6381329"/>
            <a:ext cx="9144000" cy="476672"/>
          </a:xfrm>
          <a:prstGeom prst="rect">
            <a:avLst/>
          </a:prstGeom>
          <a:solidFill>
            <a:srgbClr val="E95C0C"/>
          </a:solidFill>
          <a:ln>
            <a:solidFill>
              <a:srgbClr val="E95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4962141"/>
            <a:ext cx="9144000" cy="1347179"/>
          </a:xfrm>
          <a:prstGeom prst="rect">
            <a:avLst/>
          </a:prstGeom>
          <a:solidFill>
            <a:srgbClr val="E95C0C"/>
          </a:solidFill>
          <a:ln>
            <a:solidFill>
              <a:srgbClr val="E95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624" y="6373480"/>
            <a:ext cx="2207359" cy="48452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ЖКХменяется</a:t>
            </a:r>
            <a:endParaRPr lang="ru-RU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C:\Users\rizaeva\Desktop\РЦК\Фирменный стиль\Банне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15601"/>
          <a:stretch/>
        </p:blipFill>
        <p:spPr bwMode="auto">
          <a:xfrm>
            <a:off x="-11623" y="616744"/>
            <a:ext cx="9192135" cy="434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907941" y="6373480"/>
            <a:ext cx="2207359" cy="48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Городаменяются</a:t>
            </a:r>
            <a:endParaRPr lang="ru-RU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37632"/>
            <a:ext cx="9144000" cy="654376"/>
          </a:xfrm>
          <a:prstGeom prst="rect">
            <a:avLst/>
          </a:prstGeom>
          <a:solidFill>
            <a:srgbClr val="00A6B7">
              <a:alpha val="98039"/>
            </a:srgbClr>
          </a:solidFill>
          <a:ln>
            <a:solidFill>
              <a:srgbClr val="00A6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4797152"/>
            <a:ext cx="9143999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Сургутский район</a:t>
            </a:r>
            <a:endParaRPr lang="ru-RU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2000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 развитии городской среды в муниципальном образовании Сургутский район</a:t>
            </a:r>
            <a:endParaRPr lang="ru-RU" sz="2000" b="1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</a:t>
            </a:r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179512" y="836713"/>
            <a:ext cx="8778720" cy="12241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10 001,98 тыс. рублей. </a:t>
            </a:r>
          </a:p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информация о процедуре проведения рейтингового голосования и его результаты размещены на официальном сайте администрации г.п. Барсово.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389280" y="34849"/>
            <a:ext cx="8568952" cy="801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общественной территории: мини-сквер в г.п. Барсово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916832"/>
            <a:ext cx="5904656" cy="429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2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117712" y="939267"/>
            <a:ext cx="8918784" cy="90555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12 879,15 тыс. рублей. </a:t>
            </a:r>
          </a:p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информация о процедуре проведения рейтингового голосования и его результаты размещены на официальном сайте администрации г.п. Белый Яр.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131849" y="44624"/>
            <a:ext cx="8832640" cy="8946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общественной территории: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пешеходной зоны, ремонт проезда, устройство детской площадки ул. Есенина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Белый Яр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" y="1797455"/>
            <a:ext cx="4375030" cy="45118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41" y="1777646"/>
            <a:ext cx="4536504" cy="45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775700" y="845515"/>
            <a:ext cx="4097164" cy="150787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6 800 тыс. рублей. (конкурс проектов некоммерческих организаций, не являющихся государственными (муниципальными) учреждениями).</a:t>
            </a: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241300" y="-35841"/>
            <a:ext cx="8715896" cy="115514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общественной территории: Арт-эко-сквер 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с.п. Русскинская (ул. ул. Ветеранов-Геологов)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72680"/>
            <a:ext cx="4529212" cy="39536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908721"/>
            <a:ext cx="4248473" cy="2656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683624"/>
            <a:ext cx="4248472" cy="254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241300" y="764705"/>
            <a:ext cx="8723188" cy="148605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8 583, 44 тыс. рублей (рейтинговое голосование проведено в 2018 году)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информация о процедуре проведения рейтингового голосования и его результаты размещены на официальном сайте администрации г.п. Федоровский.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241300" y="-4119"/>
            <a:ext cx="8784976" cy="14860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г.п. Федоровский, Благоустройство территории общественного пользования. Аллея «Первопроходцев» (ул. Строителей)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b="1019"/>
          <a:stretch/>
        </p:blipFill>
        <p:spPr>
          <a:xfrm>
            <a:off x="179512" y="2123790"/>
            <a:ext cx="4320480" cy="40025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t="3313" r="10096"/>
          <a:stretch/>
        </p:blipFill>
        <p:spPr>
          <a:xfrm>
            <a:off x="4644008" y="2115778"/>
            <a:ext cx="4320480" cy="400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179512" y="773045"/>
            <a:ext cx="8784976" cy="15758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4 051, 18 тыс. рублей (рейтинговое голосование проведено в 2018 году)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информация о процедуре проведения рейтингового голосования и его результаты размещены на официальном сайте администрации г.п. Федоровский.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372992" y="0"/>
            <a:ext cx="8499872" cy="8772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г.п. Федоровский. Благоустройство территории общественного пользования. Аллея Спортивная (ул. Моховая)</a:t>
            </a:r>
          </a:p>
        </p:txBody>
      </p:sp>
      <p:pic>
        <p:nvPicPr>
          <p:cNvPr id="16" name="Рисунок 15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891" y="2348881"/>
            <a:ext cx="4295101" cy="3777462"/>
          </a:xfrm>
          <a:prstGeom prst="rect">
            <a:avLst/>
          </a:prstGeom>
        </p:spPr>
      </p:pic>
      <p:pic>
        <p:nvPicPr>
          <p:cNvPr id="17" name="Рисунок 16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348881"/>
            <a:ext cx="4320480" cy="377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3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107504" y="-99392"/>
            <a:ext cx="8928992" cy="90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Архитектурно-художественное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территорий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Барсово,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Белый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Яр, с.п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Солнечный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5457561" y="933174"/>
            <a:ext cx="3564916" cy="623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35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8" y="933174"/>
            <a:ext cx="5149742" cy="27118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45" y="3645025"/>
            <a:ext cx="7129832" cy="25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8"/>
            <a:ext cx="9136659" cy="6858000"/>
          </a:xfrm>
          <a:prstGeom prst="rect">
            <a:avLst/>
          </a:prstGeom>
        </p:spPr>
      </p:pic>
      <p:sp>
        <p:nvSpPr>
          <p:cNvPr id="4" name="Объект 2"/>
          <p:cNvSpPr>
            <a:spLocks noGrp="1"/>
          </p:cNvSpPr>
          <p:nvPr>
            <p:ph sz="half" idx="1"/>
          </p:nvPr>
        </p:nvSpPr>
        <p:spPr>
          <a:xfrm>
            <a:off x="1763688" y="476672"/>
            <a:ext cx="6692900" cy="432048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 район нуждается в повышении художественной выразительности территорий поселений; повышении уровня комфорта пребывания жителей круглогодично; повышении безопасности для всех групп населения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25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izaeva\Desktop\РЦК\Фирменный стиль\Г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7321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229200"/>
            <a:ext cx="2207359" cy="4845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ЖКХменяется</a:t>
            </a:r>
            <a:endParaRPr lang="ru-RU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436096" y="5229200"/>
            <a:ext cx="2592288" cy="484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Городаменяются</a:t>
            </a:r>
            <a:endParaRPr lang="ru-RU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3538" y="3284984"/>
            <a:ext cx="9143999" cy="1337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ГОРОДСКАЯ СРЕДА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www.gorsreda86.ugraces.ru</a:t>
            </a:r>
            <a:endParaRPr lang="ru-RU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6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7535" t="9123" r="26564" b="17902"/>
          <a:stretch/>
        </p:blipFill>
        <p:spPr bwMode="auto">
          <a:xfrm>
            <a:off x="179512" y="116632"/>
            <a:ext cx="8856984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  <a:solidFill>
            <a:srgbClr val="00B0F0">
              <a:alpha val="51000"/>
            </a:srgbClr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Общественное пространство – это часть городской среды, которая доступна для всех и в любое время.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2318" y="4581128"/>
            <a:ext cx="8229600" cy="1858218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Общественные пространства формируют контекст городской среды.</a:t>
            </a:r>
          </a:p>
        </p:txBody>
      </p:sp>
    </p:spTree>
    <p:extLst>
      <p:ext uri="{BB962C8B-B14F-4D97-AF65-F5344CB8AC3E}">
        <p14:creationId xmlns:p14="http://schemas.microsoft.com/office/powerpoint/2010/main" val="10329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>
            <a:graphicFrameLocks/>
          </p:cNvGraphicFramePr>
          <p:nvPr>
            <p:extLst/>
          </p:nvPr>
        </p:nvGraphicFramePr>
        <p:xfrm>
          <a:off x="797972" y="778420"/>
          <a:ext cx="8094510" cy="515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>
          <a:xfrm>
            <a:off x="15915" y="0"/>
            <a:ext cx="9020581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Объем финансовых средств на реализацию мероприятий по благоустройству в период 2017-2019 годы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74808" y="78170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23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00978" y="151524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49504" y="94463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19</a:t>
            </a:r>
            <a:endParaRPr lang="ru-RU" sz="3200" dirty="0">
              <a:solidFill>
                <a:srgbClr val="FF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490822" y="6115640"/>
            <a:ext cx="5168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051720" y="5948172"/>
            <a:ext cx="3559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Количество благоустроенных объектов, ед.</a:t>
            </a:r>
            <a:endParaRPr lang="ru-RU" sz="1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92511" y="3202260"/>
            <a:ext cx="1319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51 371</a:t>
            </a:r>
            <a:endParaRPr lang="ru-RU" sz="3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347864" y="3202260"/>
            <a:ext cx="1319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77 591</a:t>
            </a:r>
            <a:endParaRPr lang="ru-RU" sz="3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724128" y="3202260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114 823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cxnSp>
        <p:nvCxnSpPr>
          <p:cNvPr id="3" name="Прямая соединительная линия 2"/>
          <p:cNvCxnSpPr>
            <a:endCxn id="17" idx="2"/>
          </p:cNvCxnSpPr>
          <p:nvPr/>
        </p:nvCxnSpPr>
        <p:spPr>
          <a:xfrm>
            <a:off x="2475531" y="1236177"/>
            <a:ext cx="2521975" cy="863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4997506" y="1380193"/>
            <a:ext cx="2552721" cy="7198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2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117712" y="939268"/>
            <a:ext cx="8918784" cy="470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159,90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 </a:t>
            </a: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128618" y="169940"/>
            <a:ext cx="8832640" cy="645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6-го микрорайона в г.п.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Федоровский в 2017 году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1"/>
          <a:stretch/>
        </p:blipFill>
        <p:spPr>
          <a:xfrm>
            <a:off x="409196" y="1410001"/>
            <a:ext cx="8339268" cy="47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5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</a:p>
        </p:txBody>
      </p:sp>
      <p:pic>
        <p:nvPicPr>
          <p:cNvPr id="15" name="Рисунок 14"/>
          <p:cNvPicPr/>
          <p:nvPr/>
        </p:nvPicPr>
        <p:blipFill rotWithShape="1">
          <a:blip r:embed="rId3"/>
          <a:srcRect l="34153" t="35918" r="16622" b="13626"/>
          <a:stretch/>
        </p:blipFill>
        <p:spPr bwMode="auto">
          <a:xfrm>
            <a:off x="0" y="-99392"/>
            <a:ext cx="9144000" cy="6957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Текст 3"/>
          <p:cNvSpPr txBox="1">
            <a:spLocks/>
          </p:cNvSpPr>
          <p:nvPr/>
        </p:nvSpPr>
        <p:spPr>
          <a:xfrm>
            <a:off x="0" y="1700808"/>
            <a:ext cx="4860032" cy="33843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 район был первый муниципалитет, в котором успешно проведены рейтинговые голосования по выбору общественных территорий в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Федоровский и в </a:t>
            </a:r>
          </a:p>
          <a:p>
            <a:pPr algn="ctr">
              <a:spcBef>
                <a:spcPts val="0"/>
              </a:spcBef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г.п. Лянтор в 2018 году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0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788023" y="116632"/>
            <a:ext cx="4032447" cy="2592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территории г.п. Лянтор, ул. Набережная (обустройство и организация парковой зоны отдыха территории вдоль берега р. Пим)</a:t>
            </a:r>
            <a:endParaRPr lang="ru-RU" sz="2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54517" t="26226" r="16621" b="45555"/>
          <a:stretch/>
        </p:blipFill>
        <p:spPr bwMode="auto">
          <a:xfrm>
            <a:off x="251520" y="188641"/>
            <a:ext cx="4421830" cy="3869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4"/>
          <a:srcRect l="35757" t="33922" r="47247" b="41562"/>
          <a:stretch/>
        </p:blipFill>
        <p:spPr bwMode="auto">
          <a:xfrm>
            <a:off x="259196" y="4149080"/>
            <a:ext cx="3160676" cy="2386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13775" b="5207"/>
          <a:stretch/>
        </p:blipFill>
        <p:spPr>
          <a:xfrm>
            <a:off x="3544272" y="2852936"/>
            <a:ext cx="5328592" cy="36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5328592" cy="653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err="1" smtClean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2400" b="1" dirty="0" smtClean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ru-RU" sz="2400" b="1" dirty="0" smtClean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самый крупный район </a:t>
            </a:r>
            <a:r>
              <a:rPr lang="ru-RU" sz="2400" b="1" dirty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Ханты-Мансийском автономном округе – </a:t>
            </a:r>
            <a:r>
              <a:rPr lang="ru-RU" sz="2400" b="1" dirty="0" smtClean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Югре.</a:t>
            </a:r>
          </a:p>
          <a:p>
            <a:pPr lvl="0" indent="450000"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(из 5 номинантов) в номинации «Городской сад и сквер как место отдыха и общения» на региональном этапе </a:t>
            </a:r>
            <a:r>
              <a:rPr lang="ru-RU" sz="2400" b="1" dirty="0" smtClean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Всероссийского конкурса </a:t>
            </a:r>
            <a:r>
              <a:rPr lang="ru-RU" sz="2400" b="1" dirty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отбору лучших </a:t>
            </a:r>
            <a:r>
              <a:rPr lang="ru-RU" sz="2400" b="1" dirty="0" smtClean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практик, </a:t>
            </a:r>
            <a:r>
              <a:rPr lang="ru-RU" sz="2400" b="1" dirty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реализованных в 2018 </a:t>
            </a:r>
            <a:r>
              <a:rPr lang="ru-RU" sz="2400" b="1" dirty="0" smtClean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году, </a:t>
            </a:r>
            <a:r>
              <a:rPr lang="ru-RU" sz="2400" b="1" dirty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проектом «Обустройство и организация парковой зоны отдыха территории вдоль берега реки Пим по улице Набережная» (г.п. </a:t>
            </a:r>
            <a:r>
              <a:rPr lang="ru-RU" sz="2400" b="1" dirty="0" err="1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Лянтор</a:t>
            </a:r>
            <a:r>
              <a:rPr lang="ru-RU" sz="2400" b="1" dirty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доказывает, что </a:t>
            </a:r>
            <a:r>
              <a:rPr lang="ru-RU" sz="2400" b="1" dirty="0" err="1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2400" b="1" dirty="0">
                <a:solidFill>
                  <a:srgbClr val="0D8EC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выполняет поставленные задачи качественно и стремится к усовершенствованию своих достижений!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88640"/>
            <a:ext cx="3096344" cy="41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/>
              <a:t>Объем финансирования работ по благоустройству общественных территорий </a:t>
            </a:r>
            <a:r>
              <a:rPr lang="ru-RU" sz="2000" b="1" dirty="0" smtClean="0"/>
              <a:t>в 2019 году</a:t>
            </a:r>
            <a:endParaRPr lang="ru-RU" sz="20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34199"/>
              </p:ext>
            </p:extLst>
          </p:nvPr>
        </p:nvGraphicFramePr>
        <p:xfrm>
          <a:off x="323529" y="980727"/>
          <a:ext cx="8568952" cy="56886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120">
                  <a:extLst>
                    <a:ext uri="{9D8B030D-6E8A-4147-A177-3AD203B41FA5}">
                      <a16:colId xmlns:a16="http://schemas.microsoft.com/office/drawing/2014/main" val="3826966363"/>
                    </a:ext>
                  </a:extLst>
                </a:gridCol>
                <a:gridCol w="3109252">
                  <a:extLst>
                    <a:ext uri="{9D8B030D-6E8A-4147-A177-3AD203B41FA5}">
                      <a16:colId xmlns:a16="http://schemas.microsoft.com/office/drawing/2014/main" val="2652194661"/>
                    </a:ext>
                  </a:extLst>
                </a:gridCol>
                <a:gridCol w="1332536">
                  <a:extLst>
                    <a:ext uri="{9D8B030D-6E8A-4147-A177-3AD203B41FA5}">
                      <a16:colId xmlns:a16="http://schemas.microsoft.com/office/drawing/2014/main" val="3838907746"/>
                    </a:ext>
                  </a:extLst>
                </a:gridCol>
                <a:gridCol w="1279660">
                  <a:extLst>
                    <a:ext uri="{9D8B030D-6E8A-4147-A177-3AD203B41FA5}">
                      <a16:colId xmlns:a16="http://schemas.microsoft.com/office/drawing/2014/main" val="3163035813"/>
                    </a:ext>
                  </a:extLst>
                </a:gridCol>
                <a:gridCol w="1321961">
                  <a:extLst>
                    <a:ext uri="{9D8B030D-6E8A-4147-A177-3AD203B41FA5}">
                      <a16:colId xmlns:a16="http://schemas.microsoft.com/office/drawing/2014/main" val="704254043"/>
                    </a:ext>
                  </a:extLst>
                </a:gridCol>
                <a:gridCol w="1229423">
                  <a:extLst>
                    <a:ext uri="{9D8B030D-6E8A-4147-A177-3AD203B41FA5}">
                      <a16:colId xmlns:a16="http://schemas.microsoft.com/office/drawing/2014/main" val="209294430"/>
                    </a:ext>
                  </a:extLst>
                </a:gridCol>
              </a:tblGrid>
              <a:tr h="534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№п/п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благоустраиваемых территорий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ФБ (тыс.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ХМАО  (тыс. руб)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Сургутского района (тыс. руб)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28952"/>
                  </a:ext>
                </a:extLst>
              </a:tr>
              <a:tr h="1484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4573"/>
                  </a:ext>
                </a:extLst>
              </a:tr>
              <a:tr h="15369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Общественные территории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079757"/>
                  </a:ext>
                </a:extLst>
              </a:tr>
              <a:tr h="373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мероприятие: "г.п. Барсово, Обустройство минис-сквера" 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3 100 000,00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4 692 307,69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1 948 076,92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9 740 384,61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997049"/>
                  </a:ext>
                </a:extLst>
              </a:tr>
              <a:tr h="585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мероприятие: "г.п. Белый Яр, ул.Есенина, оборудование пешеходной зоны, ремонт проезда с устройством мест отдыха, устройство детской площадки" 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3 408 400,00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5 487 492,31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2 224 023,08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11 119 915,39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42146"/>
                  </a:ext>
                </a:extLst>
              </a:tr>
              <a:tr h="636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мероприятие: "с.п. Русскинская.  Арт-эко-сквер (Обустройство ул. Ветеранов-Геологов, (освещение, МАФ, зона отдыха)" 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-     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-     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6 800 000,00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6 800 000,00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72025"/>
                  </a:ext>
                </a:extLst>
              </a:tr>
              <a:tr h="4391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 Федоровский, Благоустройство территории общественного пользования. Аллея «Первопроходцев» (ул. Строителей)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-     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-     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8 583 436,80 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8 583 436,80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510087"/>
                  </a:ext>
                </a:extLst>
              </a:tr>
              <a:tr h="6293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 Федоровский. Благоустройство территории общественного пользования. Аллея Спортивная (ул. Моховая)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-     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-     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4 051 184,04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4 051 184,04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662943"/>
                  </a:ext>
                </a:extLst>
              </a:tr>
              <a:tr h="4391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 Белый Яр. Благоустройство мест общего пользования, ул. Горького (стадион)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-     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-     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3 316 029,24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3 316 029,24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139368"/>
                  </a:ext>
                </a:extLst>
              </a:tr>
              <a:tr h="314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мероприятие: "Памятники Русскинская"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-     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800 000,00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8 080,81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808 080,81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167629"/>
                  </a:ext>
                </a:extLst>
              </a:tr>
              <a:tr h="2927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МАФ в г.п. Федоровский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2 200 000,00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2 200 000,00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505512"/>
                  </a:ext>
                </a:extLst>
              </a:tr>
              <a:tr h="2927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МАФ в г.п. Лянтор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1 100 000,00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1 100 000,00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031700"/>
                  </a:ext>
                </a:extLst>
              </a:tr>
              <a:tr h="2927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МАФ в с.п. Солнечный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1 100 000,00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1 100 000,00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831430"/>
                  </a:ext>
                </a:extLst>
              </a:tr>
              <a:tr h="3073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Архитектурно-художественное освещение Белый Яр, Солнечный, Барсово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35 000 000,00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35 000 000,00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524548"/>
                  </a:ext>
                </a:extLst>
              </a:tr>
              <a:tr h="24883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6 508 400,00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10 979 800,00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66 330 830,89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83 819 030,89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5" marR="5835" marT="583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91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55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55576" y="-16586"/>
            <a:ext cx="774884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благоустройству в 2019 году, реализуемые за счет федерального бюджета, бюджета ХМАО-Югры и бюджета </a:t>
            </a:r>
            <a:r>
              <a:rPr lang="ru-RU" sz="21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endParaRPr lang="ru-RU" sz="2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110656"/>
              </p:ext>
            </p:extLst>
          </p:nvPr>
        </p:nvGraphicFramePr>
        <p:xfrm>
          <a:off x="971600" y="1124742"/>
          <a:ext cx="7200801" cy="4824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3128">
                  <a:extLst>
                    <a:ext uri="{9D8B030D-6E8A-4147-A177-3AD203B41FA5}">
                      <a16:colId xmlns:a16="http://schemas.microsoft.com/office/drawing/2014/main" val="66740538"/>
                    </a:ext>
                  </a:extLst>
                </a:gridCol>
                <a:gridCol w="1913128">
                  <a:extLst>
                    <a:ext uri="{9D8B030D-6E8A-4147-A177-3AD203B41FA5}">
                      <a16:colId xmlns:a16="http://schemas.microsoft.com/office/drawing/2014/main" val="3807173753"/>
                    </a:ext>
                  </a:extLst>
                </a:gridCol>
                <a:gridCol w="1913128">
                  <a:extLst>
                    <a:ext uri="{9D8B030D-6E8A-4147-A177-3AD203B41FA5}">
                      <a16:colId xmlns:a16="http://schemas.microsoft.com/office/drawing/2014/main" val="262889202"/>
                    </a:ext>
                  </a:extLst>
                </a:gridCol>
                <a:gridCol w="1461417">
                  <a:extLst>
                    <a:ext uri="{9D8B030D-6E8A-4147-A177-3AD203B41FA5}">
                      <a16:colId xmlns:a16="http://schemas.microsoft.com/office/drawing/2014/main" val="2851232639"/>
                    </a:ext>
                  </a:extLst>
                </a:gridCol>
              </a:tblGrid>
              <a:tr h="4559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Общественные территории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39284"/>
                  </a:ext>
                </a:extLst>
              </a:tr>
              <a:tr h="2523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 Белый Яр - оборудование пешеходной зоны, ремонт проезда, устройство детской площадки ул. Есенина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 Барсово -  мини-сквер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135966"/>
                  </a:ext>
                </a:extLst>
              </a:tr>
              <a:tr h="18455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стоимость,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12 879 152,96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10 001 980,19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22 881 133,15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264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8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901</Words>
  <Application>Microsoft Office PowerPoint</Application>
  <PresentationFormat>Экран (4:3)</PresentationFormat>
  <Paragraphs>153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#ЖКХменяется</vt:lpstr>
      <vt:lpstr>Общественное пространство – это часть городской среды, которая доступна для всех и в любое время.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финансирования работ по благоустройству общественных территорий в 2019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#ЖКХменяется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#ЖКХменяется</dc:title>
  <dc:creator>Камила Ризаева</dc:creator>
  <cp:lastModifiedBy>Дубинина Татьяна Витальевна</cp:lastModifiedBy>
  <cp:revision>59</cp:revision>
  <cp:lastPrinted>2019-02-07T06:01:39Z</cp:lastPrinted>
  <dcterms:created xsi:type="dcterms:W3CDTF">2018-12-18T11:17:04Z</dcterms:created>
  <dcterms:modified xsi:type="dcterms:W3CDTF">2019-05-19T06:16:02Z</dcterms:modified>
</cp:coreProperties>
</file>