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432" r:id="rId2"/>
    <p:sldId id="619" r:id="rId3"/>
    <p:sldId id="622" r:id="rId4"/>
    <p:sldId id="626" r:id="rId5"/>
    <p:sldId id="637" r:id="rId6"/>
    <p:sldId id="636" r:id="rId7"/>
    <p:sldId id="629" r:id="rId8"/>
    <p:sldId id="630" r:id="rId9"/>
    <p:sldId id="631" r:id="rId10"/>
    <p:sldId id="632" r:id="rId11"/>
    <p:sldId id="633" r:id="rId12"/>
    <p:sldId id="617" r:id="rId13"/>
    <p:sldId id="635" r:id="rId14"/>
    <p:sldId id="634" r:id="rId15"/>
    <p:sldId id="621" r:id="rId16"/>
    <p:sldId id="616" r:id="rId17"/>
    <p:sldId id="615" r:id="rId18"/>
    <p:sldId id="618" r:id="rId19"/>
    <p:sldId id="438" r:id="rId20"/>
  </p:sldIdLst>
  <p:sldSz cx="24384000" cy="13716000"/>
  <p:notesSz cx="6797675" cy="9928225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ctr" defTabSz="8215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ctr" defTabSz="8215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ctr" defTabSz="8215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ctr" defTabSz="8215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ctr" defTabSz="8215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ctr" defTabSz="8215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ctr" defTabSz="8215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ctr" defTabSz="8215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6498"/>
    <a:srgbClr val="0099CC"/>
    <a:srgbClr val="AD2217"/>
    <a:srgbClr val="1D4F79"/>
    <a:srgbClr val="FC9884"/>
    <a:srgbClr val="F6800A"/>
    <a:srgbClr val="E60404"/>
    <a:srgbClr val="FFD7AF"/>
    <a:srgbClr val="FF9933"/>
    <a:srgbClr val="F3E8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/>
      <a:tcStyle>
        <a:tcBdr/>
        <a:fill>
          <a:solidFill>
            <a:srgbClr val="F8F4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/>
      <a:tcStyle>
        <a:tcBdr/>
        <a:fill>
          <a:solidFill>
            <a:srgbClr val="EBE8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3" autoAdjust="0"/>
    <p:restoredTop sz="96261" autoAdjust="0"/>
  </p:normalViewPr>
  <p:slideViewPr>
    <p:cSldViewPr snapToGrid="0">
      <p:cViewPr>
        <p:scale>
          <a:sx n="33" d="100"/>
          <a:sy n="33" d="100"/>
        </p:scale>
        <p:origin x="552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ru-RU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49159199999999997"/>
          <c:y val="1.7130599999999999E-2"/>
          <c:w val="0.501471"/>
          <c:h val="0.9476480000000000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Процент роста </c:v>
                </c:pt>
              </c:strCache>
            </c:strRef>
          </c:tx>
          <c:spPr>
            <a:solidFill>
              <a:srgbClr val="00A2FF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4200" b="0" i="0" u="none" strike="noStrike">
                    <a:solidFill>
                      <a:srgbClr val="FFFFFF"/>
                    </a:solidFill>
                    <a:latin typeface="Helvetica Neue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Электротехнические товары</c:v>
                </c:pt>
                <c:pt idx="1">
                  <c:v>Вентиляционное оборудование </c:v>
                </c:pt>
                <c:pt idx="2">
                  <c:v>Отделочные лакокрасочные изделия </c:v>
                </c:pt>
                <c:pt idx="3">
                  <c:v>Оцинкованная сталь 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</c:v>
                </c:pt>
                <c:pt idx="1">
                  <c:v>12</c:v>
                </c:pt>
                <c:pt idx="2">
                  <c:v>15</c:v>
                </c:pt>
                <c:pt idx="3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36-4501-820E-AB5A576808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axMin"/>
        </c:scaling>
        <c:delete val="0"/>
        <c:axPos val="l"/>
        <c:numFmt formatCode="#,##0" sourceLinked="0"/>
        <c:majorTickMark val="none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300" b="0" i="0" u="none" strike="noStrike">
                <a:solidFill>
                  <a:srgbClr val="000000"/>
                </a:solidFill>
                <a:latin typeface="Helvetica Neue"/>
              </a:defRPr>
            </a:pPr>
            <a:endParaRPr lang="ru-RU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t"/>
        <c:majorGridlines>
          <c:spPr>
            <a:ln w="6350" cap="flat">
              <a:solidFill>
                <a:srgbClr val="B8B8B8"/>
              </a:solidFill>
              <a:prstDash val="solid"/>
              <a:miter lim="400000"/>
            </a:ln>
          </c:spPr>
        </c:majorGridlines>
        <c:numFmt formatCode="#,##0" sourceLinked="0"/>
        <c:majorTickMark val="none"/>
        <c:minorTickMark val="none"/>
        <c:tickLblPos val="high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Helvetica Neue"/>
              </a:defRPr>
            </a:pPr>
            <a:endParaRPr lang="ru-RU"/>
          </a:p>
        </c:txPr>
        <c:crossAx val="2094734552"/>
        <c:crosses val="autoZero"/>
        <c:crossBetween val="between"/>
        <c:majorUnit val="3.75"/>
        <c:minorUnit val="1.87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  <a:prstGeom prst="rect">
            <a:avLst/>
          </a:prstGeom>
        </p:spPr>
        <p:txBody>
          <a:bodyPr lIns="91442" tIns="45721" rIns="91442" bIns="45721"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06357" y="4715910"/>
            <a:ext cx="4984962" cy="4467701"/>
          </a:xfrm>
          <a:prstGeom prst="rect">
            <a:avLst/>
          </a:prstGeom>
        </p:spPr>
        <p:txBody>
          <a:bodyPr lIns="91442" tIns="45721" rIns="91442" bIns="45721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851821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210"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6153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486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9625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4269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sz="half" idx="13"/>
          </p:nvPr>
        </p:nvSpPr>
        <p:spPr>
          <a:xfrm>
            <a:off x="5307210" y="892967"/>
            <a:ext cx="13751721" cy="832247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833937" y="9447609"/>
            <a:ext cx="14716127" cy="2000253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4833937" y="11519296"/>
            <a:ext cx="14716127" cy="158948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11935815" y="13001625"/>
            <a:ext cx="494511" cy="51117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3048000" y="0"/>
            <a:ext cx="18288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4833937" y="2303858"/>
            <a:ext cx="14716127" cy="464344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4833937" y="7072310"/>
            <a:ext cx="14716127" cy="1589487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89047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4833937" y="4536280"/>
            <a:ext cx="14716127" cy="464344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2495609" y="892967"/>
            <a:ext cx="7500940" cy="1157287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4387453" y="892967"/>
            <a:ext cx="7500940" cy="5607847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4387453" y="6697264"/>
            <a:ext cx="7500940" cy="576858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xfrm>
            <a:off x="4387453" y="3661171"/>
            <a:ext cx="15609094" cy="8840394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quarter" idx="13"/>
          </p:nvPr>
        </p:nvSpPr>
        <p:spPr>
          <a:xfrm>
            <a:off x="12495609" y="3661171"/>
            <a:ext cx="7500940" cy="884039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quarter" idx="1"/>
          </p:nvPr>
        </p:nvSpPr>
        <p:spPr>
          <a:xfrm>
            <a:off x="4387453" y="3661171"/>
            <a:ext cx="7500940" cy="8840394"/>
          </a:xfrm>
          <a:prstGeom prst="rect">
            <a:avLst/>
          </a:prstGeom>
        </p:spPr>
        <p:txBody>
          <a:bodyPr/>
          <a:lstStyle>
            <a:lvl1pPr marL="465363" indent="-465363">
              <a:spcBef>
                <a:spcPts val="4500"/>
              </a:spcBef>
              <a:defRPr sz="3800"/>
            </a:lvl1pPr>
            <a:lvl2pPr marL="808263" indent="-465363">
              <a:spcBef>
                <a:spcPts val="4500"/>
              </a:spcBef>
              <a:defRPr sz="3800"/>
            </a:lvl2pPr>
            <a:lvl3pPr marL="1151164" indent="-465363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4387453" y="1785935"/>
            <a:ext cx="15609094" cy="10144129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2495609" y="7161609"/>
            <a:ext cx="7500940" cy="530423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2504353" y="1250154"/>
            <a:ext cx="7500940" cy="530423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4387453" y="1250154"/>
            <a:ext cx="7500940" cy="1121569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"/>
          </p:nvPr>
        </p:nvSpPr>
        <p:spPr>
          <a:xfrm>
            <a:off x="4833937" y="8947546"/>
            <a:ext cx="14716127" cy="660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"/>
              </a:defRPr>
            </a:lvl1pPr>
            <a:lvl2pPr marL="839609" indent="-395111" algn="ctr">
              <a:spcBef>
                <a:spcPts val="0"/>
              </a:spcBef>
              <a:defRPr sz="3200">
                <a:latin typeface="+mn-lt"/>
                <a:ea typeface="+mn-ea"/>
                <a:cs typeface="+mn-cs"/>
                <a:sym typeface="Helvetica"/>
              </a:defRPr>
            </a:lvl2pPr>
            <a:lvl3pPr marL="1284109" indent="-395109" algn="ctr">
              <a:spcBef>
                <a:spcPts val="0"/>
              </a:spcBef>
              <a:defRPr sz="3200">
                <a:latin typeface="+mn-lt"/>
                <a:ea typeface="+mn-ea"/>
                <a:cs typeface="+mn-cs"/>
                <a:sym typeface="Helvetica"/>
              </a:defRPr>
            </a:lvl3pPr>
            <a:lvl4pPr marL="1728609" indent="-395109" algn="ctr">
              <a:spcBef>
                <a:spcPts val="0"/>
              </a:spcBef>
              <a:defRPr sz="3200">
                <a:latin typeface="+mn-lt"/>
                <a:ea typeface="+mn-ea"/>
                <a:cs typeface="+mn-cs"/>
                <a:sym typeface="Helvetica"/>
              </a:defRPr>
            </a:lvl4pPr>
            <a:lvl5pPr marL="2173109" indent="-395109" algn="ctr">
              <a:spcBef>
                <a:spcPts val="0"/>
              </a:spcBef>
              <a:defRPr sz="3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3"/>
          </p:nvPr>
        </p:nvSpPr>
        <p:spPr>
          <a:xfrm>
            <a:off x="4833937" y="6000353"/>
            <a:ext cx="14716129" cy="96520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387453" y="62507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5" tIns="71435" rIns="71435" bIns="71435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3610166" y="3962400"/>
            <a:ext cx="9550401" cy="975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5" tIns="71435" rIns="71435" bIns="71435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35815" y="13010554"/>
            <a:ext cx="494511" cy="511173"/>
          </a:xfrm>
          <a:prstGeom prst="rect">
            <a:avLst/>
          </a:prstGeom>
          <a:ln w="12700">
            <a:miter lim="400000"/>
          </a:ln>
        </p:spPr>
        <p:txBody>
          <a:bodyPr wrap="none" lIns="71435" tIns="71435" rIns="71435" bIns="71435">
            <a:spAutoFit/>
          </a:bodyPr>
          <a:lstStyle>
            <a:lvl1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1" r:id="rId11"/>
  </p:sldLayoutIdLst>
  <p:transition spd="med"/>
  <p:hf hdr="0" ftr="0" dt="0"/>
  <p:txStyles>
    <p:titleStyle>
      <a:lvl1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617361" marR="0" indent="-617361" algn="l" defTabSz="821529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1061859" marR="0" indent="-617361" algn="l" defTabSz="821529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1506359" marR="0" indent="-617359" algn="l" defTabSz="821529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1950859" marR="0" indent="-617359" algn="l" defTabSz="821529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2395359" marR="0" indent="-617359" algn="l" defTabSz="821529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2839859" marR="0" indent="-617359" algn="l" defTabSz="821529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3284361" marR="0" indent="-617359" algn="l" defTabSz="821529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3728861" marR="0" indent="-617359" algn="l" defTabSz="821529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4173361" marR="0" indent="-617361" algn="l" defTabSz="821529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image" Target="../media/image21.jpe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chart" Target="../charts/chart1.xml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6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1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nostroy.ru/" TargetMode="External"/><Relationship Id="rId11" Type="http://schemas.openxmlformats.org/officeDocument/2006/relationships/hyperlink" Target="http://nostroy.ru/nostroy/situation_center/" TargetMode="External"/><Relationship Id="rId5" Type="http://schemas.openxmlformats.org/officeDocument/2006/relationships/hyperlink" Target="mailto:info@nostroy.ru" TargetMode="External"/><Relationship Id="rId10" Type="http://schemas.openxmlformats.org/officeDocument/2006/relationships/image" Target="../media/image47.png"/><Relationship Id="rId4" Type="http://schemas.openxmlformats.org/officeDocument/2006/relationships/image" Target="../media/image6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.png"/><Relationship Id="rId4" Type="http://schemas.openxmlformats.org/officeDocument/2006/relationships/hyperlink" Target="http://nostroy.ru/nostroy/situation_center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4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sv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6.png"/><Relationship Id="rId7" Type="http://schemas.openxmlformats.org/officeDocument/2006/relationships/image" Target="../media/image16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sv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6.png"/><Relationship Id="rId7" Type="http://schemas.openxmlformats.org/officeDocument/2006/relationships/image" Target="../media/image22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Relationship Id="rId9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hape 120"/>
          <p:cNvSpPr/>
          <p:nvPr/>
        </p:nvSpPr>
        <p:spPr>
          <a:xfrm>
            <a:off x="10488937" y="11800850"/>
            <a:ext cx="3466275" cy="619607"/>
          </a:xfrm>
          <a:prstGeom prst="rect">
            <a:avLst/>
          </a:prstGeom>
          <a:solidFill>
            <a:srgbClr val="DA3221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5" tIns="71435" rIns="71435" bIns="71435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21" name="Shape 121"/>
          <p:cNvSpPr/>
          <p:nvPr/>
        </p:nvSpPr>
        <p:spPr>
          <a:xfrm>
            <a:off x="10466635" y="11783749"/>
            <a:ext cx="3481718" cy="636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5" tIns="71435" rIns="71435" bIns="71435" anchor="ctr">
            <a:spAutoFit/>
          </a:bodyPr>
          <a:lstStyle>
            <a:lvl1pPr>
              <a:defRPr sz="3200">
                <a:solidFill>
                  <a:srgbClr val="FFFFFF"/>
                </a:solidFill>
                <a:latin typeface="Gotham Pro"/>
                <a:ea typeface="Gotham Pro"/>
                <a:cs typeface="Gotham Pro"/>
                <a:sym typeface="Gotham Pro"/>
              </a:defRPr>
            </a:lvl1pPr>
          </a:lstStyle>
          <a:p>
            <a:r>
              <a:rPr lang="ru-RU" dirty="0" smtClean="0"/>
              <a:t>14 </a:t>
            </a:r>
            <a:r>
              <a:rPr lang="ru-RU" dirty="0"/>
              <a:t>апреля 2020</a:t>
            </a:r>
            <a:r>
              <a:rPr dirty="0"/>
              <a:t> г.</a:t>
            </a:r>
          </a:p>
        </p:txBody>
      </p:sp>
      <p:pic>
        <p:nvPicPr>
          <p:cNvPr id="123" name="image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9578" y="1967158"/>
            <a:ext cx="3704842" cy="2644284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122"/>
          <p:cNvSpPr/>
          <p:nvPr/>
        </p:nvSpPr>
        <p:spPr>
          <a:xfrm>
            <a:off x="2229822" y="5767872"/>
            <a:ext cx="20058371" cy="3191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5" tIns="71435" rIns="71435" bIns="71435" anchor="ctr">
            <a:spAutoFit/>
          </a:bodyPr>
          <a:lstStyle/>
          <a:p>
            <a:pPr>
              <a:defRPr sz="8500">
                <a:solidFill>
                  <a:srgbClr val="FFFFFF"/>
                </a:solidFill>
                <a:latin typeface="Gotham Pro Light Regular"/>
                <a:ea typeface="Gotham Pro Light Regular"/>
                <a:cs typeface="Gotham Pro Light Regular"/>
                <a:sym typeface="Gotham Pro Light Regular"/>
              </a:defRPr>
            </a:pPr>
            <a:r>
              <a:rPr lang="ru-RU" sz="6600" dirty="0" smtClean="0">
                <a:latin typeface="Times New Roman" panose="02020603050405020304" pitchFamily="18" charset="0"/>
              </a:rPr>
              <a:t>Строительная отрасль </a:t>
            </a:r>
            <a:br>
              <a:rPr lang="ru-RU" sz="6600" dirty="0" smtClean="0">
                <a:latin typeface="Times New Roman" panose="02020603050405020304" pitchFamily="18" charset="0"/>
              </a:rPr>
            </a:br>
            <a:r>
              <a:rPr lang="ru-RU" sz="6600" dirty="0" smtClean="0">
                <a:latin typeface="Times New Roman" panose="02020603050405020304" pitchFamily="18" charset="0"/>
              </a:rPr>
              <a:t>в период </a:t>
            </a:r>
            <a:r>
              <a:rPr lang="ru-RU" sz="6600" dirty="0">
                <a:latin typeface="Times New Roman" panose="02020603050405020304" pitchFamily="18" charset="0"/>
              </a:rPr>
              <a:t>распространения коронавирусной </a:t>
            </a:r>
            <a:r>
              <a:rPr lang="ru-RU" sz="6600" dirty="0" smtClean="0">
                <a:latin typeface="Times New Roman" panose="02020603050405020304" pitchFamily="18" charset="0"/>
              </a:rPr>
              <a:t>инфекции: </a:t>
            </a:r>
            <a:br>
              <a:rPr lang="ru-RU" sz="6600" dirty="0" smtClean="0">
                <a:latin typeface="Times New Roman" panose="02020603050405020304" pitchFamily="18" charset="0"/>
              </a:rPr>
            </a:br>
            <a:r>
              <a:rPr lang="ru-RU" sz="6600" dirty="0" smtClean="0">
                <a:latin typeface="Times New Roman" panose="02020603050405020304" pitchFamily="18" charset="0"/>
              </a:rPr>
              <a:t>опыт</a:t>
            </a:r>
            <a:r>
              <a:rPr lang="ru-RU" sz="6600" dirty="0">
                <a:latin typeface="Times New Roman" panose="02020603050405020304" pitchFamily="18" charset="0"/>
              </a:rPr>
              <a:t>, вызовы и </a:t>
            </a:r>
            <a:r>
              <a:rPr lang="ru-RU" sz="6600" dirty="0" smtClean="0">
                <a:latin typeface="Times New Roman" panose="02020603050405020304" pitchFamily="18" charset="0"/>
              </a:rPr>
              <a:t>перспективы</a:t>
            </a:r>
            <a:endParaRPr lang="ru-RU" sz="6600" dirty="0">
              <a:latin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386070" y="3041782"/>
            <a:ext cx="18473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endParaRPr lang="ru-RU" sz="9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Haettenschweiler" panose="020B070604090206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4807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age16.jpeg" descr="image16.jpeg"/>
          <p:cNvPicPr>
            <a:picLocks noChangeAspect="1"/>
          </p:cNvPicPr>
          <p:nvPr/>
        </p:nvPicPr>
        <p:blipFill>
          <a:blip r:embed="rId2">
            <a:alphaModFix amt="25175"/>
            <a:extLst/>
          </a:blip>
          <a:stretch>
            <a:fillRect/>
          </a:stretch>
        </p:blipFill>
        <p:spPr>
          <a:xfrm>
            <a:off x="748762" y="-1"/>
            <a:ext cx="24384150" cy="13716085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Shape 173"/>
          <p:cNvSpPr/>
          <p:nvPr/>
        </p:nvSpPr>
        <p:spPr>
          <a:xfrm>
            <a:off x="-9526" y="752819"/>
            <a:ext cx="19903588" cy="2133256"/>
          </a:xfrm>
          <a:prstGeom prst="rect">
            <a:avLst/>
          </a:prstGeom>
          <a:solidFill>
            <a:srgbClr val="DA3221"/>
          </a:solidFill>
          <a:ln w="12700">
            <a:miter lim="400000"/>
          </a:ln>
        </p:spPr>
        <p:txBody>
          <a:bodyPr lIns="71434" tIns="71434" rIns="71434" bIns="71434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73" name="Shape 183"/>
          <p:cNvSpPr txBox="1"/>
          <p:nvPr/>
        </p:nvSpPr>
        <p:spPr>
          <a:xfrm>
            <a:off x="2251070" y="819342"/>
            <a:ext cx="17212588" cy="1990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4" tIns="71434" rIns="71434" bIns="71434" anchor="ctr">
            <a:spAutoFit/>
          </a:bodyPr>
          <a:lstStyle>
            <a:lvl1pPr algn="l" defTabSz="914400">
              <a:lnSpc>
                <a:spcPct val="120000"/>
              </a:lnSpc>
              <a:defRPr b="1">
                <a:solidFill>
                  <a:srgbClr val="FFFFFF"/>
                </a:solidFill>
                <a:latin typeface="Gotham Pro Light Regular"/>
                <a:ea typeface="Gotham Pro Light Regular"/>
                <a:cs typeface="Gotham Pro Light Regular"/>
                <a:sym typeface="Gotham Pro Light Regular"/>
              </a:defRPr>
            </a:lvl1pPr>
          </a:lstStyle>
          <a:p>
            <a:r>
              <a:rPr dirty="0" err="1"/>
              <a:t>Рост</a:t>
            </a:r>
            <a:r>
              <a:rPr dirty="0"/>
              <a:t> </a:t>
            </a:r>
            <a:r>
              <a:rPr dirty="0" err="1"/>
              <a:t>стоимости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отдельные</a:t>
            </a:r>
            <a:r>
              <a:rPr dirty="0"/>
              <a:t> </a:t>
            </a:r>
            <a:r>
              <a:rPr dirty="0" err="1"/>
              <a:t>категории</a:t>
            </a:r>
            <a:r>
              <a:rPr dirty="0"/>
              <a:t> </a:t>
            </a:r>
            <a:r>
              <a:rPr lang="ru-RU" dirty="0" smtClean="0"/>
              <a:t>материалов в отдельных регионах Российской Федерации</a:t>
            </a:r>
            <a:r>
              <a:rPr dirty="0" smtClean="0"/>
              <a:t>, </a:t>
            </a:r>
            <a:r>
              <a:rPr dirty="0"/>
              <a:t>%</a:t>
            </a:r>
          </a:p>
        </p:txBody>
      </p:sp>
      <p:pic>
        <p:nvPicPr>
          <p:cNvPr id="174" name="Рисунок 20" descr="Рисунок 2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1626" y="1273596"/>
            <a:ext cx="1031831" cy="10318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image11.png" descr="image1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094230" y="849578"/>
            <a:ext cx="2717723" cy="1939739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76" name="2D‑полосчатая диаграмма"/>
          <p:cNvGraphicFramePr/>
          <p:nvPr/>
        </p:nvGraphicFramePr>
        <p:xfrm>
          <a:off x="208274" y="3215108"/>
          <a:ext cx="11094232" cy="86887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77" name="Изображение" descr="Изображение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297653" y="3512563"/>
            <a:ext cx="3062159" cy="43333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Изображение" descr="Изображение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7436135" y="4484761"/>
            <a:ext cx="3062159" cy="43333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Изображение" descr="Изображение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8233710" y="5237674"/>
            <a:ext cx="2949887" cy="4174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Изображение" descr="Изображение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8746241" y="6053914"/>
            <a:ext cx="3062160" cy="43333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Изображение" descr="Изображение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9522287" y="7206485"/>
            <a:ext cx="3062159" cy="43333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Изображение" descr="Изображение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0276114" y="8232044"/>
            <a:ext cx="2949887" cy="4174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Изображение" descr="Изображение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20978148" y="9046626"/>
            <a:ext cx="3062160" cy="43333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Изображение" descr="Изображение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1569572" y="3200144"/>
            <a:ext cx="3348491" cy="43333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Изображение" descr="Изображение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2531879" y="4091792"/>
            <a:ext cx="3594151" cy="4651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Изображение" descr="Изображение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3160274" y="4876349"/>
            <a:ext cx="3460548" cy="48971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Изображение" descr="Изображение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3799091" y="6053914"/>
            <a:ext cx="3149649" cy="43333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Изображение" descr="Изображение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4527021" y="7206485"/>
            <a:ext cx="3149650" cy="43333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Изображение" descr="Изображение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15452152" y="8232044"/>
            <a:ext cx="3149650" cy="4453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Изображение" descr="Изображение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16296865" y="9046626"/>
            <a:ext cx="3063736" cy="4333341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TextBox 21"/>
          <p:cNvSpPr txBox="1"/>
          <p:nvPr/>
        </p:nvSpPr>
        <p:spPr>
          <a:xfrm>
            <a:off x="-223022" y="11723368"/>
            <a:ext cx="16948740" cy="13753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spAutoFit/>
          </a:bodyPr>
          <a:lstStyle/>
          <a:p>
            <a:r>
              <a:rPr lang="ru-RU" sz="4000" dirty="0" smtClean="0"/>
              <a:t>Из некоторых регионов получены сообщения о том, что рост стоимости на материалы не превышает средних сезонных значений</a:t>
            </a:r>
            <a:endParaRPr kumimoji="0" lang="ru-RU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"/>
            </a:endParaRPr>
          </a:p>
        </p:txBody>
      </p:sp>
      <p:sp>
        <p:nvSpPr>
          <p:cNvPr id="23" name="Номер слайда 1"/>
          <p:cNvSpPr>
            <a:spLocks noGrp="1"/>
          </p:cNvSpPr>
          <p:nvPr>
            <p:ph type="sldNum" sz="quarter" idx="2"/>
          </p:nvPr>
        </p:nvSpPr>
        <p:spPr>
          <a:xfrm>
            <a:off x="11939416" y="13010554"/>
            <a:ext cx="487309" cy="513597"/>
          </a:xfrm>
        </p:spPr>
        <p:txBody>
          <a:bodyPr/>
          <a:lstStyle/>
          <a:p>
            <a:r>
              <a:rPr lang="ru-RU" dirty="0" smtClean="0"/>
              <a:t>10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5045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73"/>
          <p:cNvSpPr/>
          <p:nvPr/>
        </p:nvSpPr>
        <p:spPr>
          <a:xfrm>
            <a:off x="233362" y="551138"/>
            <a:ext cx="23601381" cy="2133255"/>
          </a:xfrm>
          <a:prstGeom prst="rect">
            <a:avLst/>
          </a:prstGeom>
          <a:gradFill flip="none" rotWithShape="1">
            <a:gsLst>
              <a:gs pos="5000">
                <a:srgbClr val="002060"/>
              </a:gs>
              <a:gs pos="44000">
                <a:schemeClr val="accent1">
                  <a:lumMod val="75000"/>
                </a:schemeClr>
              </a:gs>
              <a:gs pos="62000">
                <a:schemeClr val="accent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 w="12700">
            <a:noFill/>
            <a:miter lim="400000"/>
          </a:ln>
        </p:spPr>
        <p:txBody>
          <a:bodyPr lIns="71435" tIns="71435" rIns="71435" bIns="71435" anchor="ctr"/>
          <a:lstStyle/>
          <a:p>
            <a:pPr marL="1516063" lvl="0" algn="l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ru-RU" sz="4800" dirty="0"/>
              <a:t>Обмен информацией между строительными компаниями, </a:t>
            </a: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smtClean="0"/>
              <a:t>СРО</a:t>
            </a:r>
            <a:r>
              <a:rPr lang="ru-RU" sz="4800" dirty="0"/>
              <a:t>, органами власти</a:t>
            </a:r>
            <a:endParaRPr lang="ru-RU" sz="480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7" name="Shape 183"/>
          <p:cNvSpPr/>
          <p:nvPr/>
        </p:nvSpPr>
        <p:spPr>
          <a:xfrm>
            <a:off x="3054710" y="796802"/>
            <a:ext cx="17909988" cy="91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1435" tIns="71435" rIns="71435" bIns="71435" anchor="ctr">
            <a:spAutoFit/>
          </a:bodyPr>
          <a:lstStyle>
            <a:lvl1pPr algn="l" defTabSz="914400">
              <a:lnSpc>
                <a:spcPct val="120000"/>
              </a:lnSpc>
              <a:defRPr sz="2200">
                <a:latin typeface="Gotham Pro Light Regular"/>
                <a:ea typeface="Gotham Pro Light Regular"/>
                <a:cs typeface="Gotham Pro Light Regular"/>
                <a:sym typeface="Gotham Pro Light Regular"/>
              </a:defRPr>
            </a:lvl1pPr>
          </a:lstStyle>
          <a:p>
            <a:pPr algn="ctr"/>
            <a:endParaRPr lang="ru-RU" sz="4600" dirty="0">
              <a:solidFill>
                <a:srgbClr val="FFFFFF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11</a:t>
            </a:fld>
            <a:endParaRPr lang="ru-RU"/>
          </a:p>
        </p:txBody>
      </p:sp>
      <p:pic>
        <p:nvPicPr>
          <p:cNvPr id="12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68337" y="990908"/>
            <a:ext cx="1783039" cy="127262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Box 12"/>
          <p:cNvSpPr txBox="1"/>
          <p:nvPr/>
        </p:nvSpPr>
        <p:spPr>
          <a:xfrm>
            <a:off x="624473" y="938712"/>
            <a:ext cx="959005" cy="12214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spAutoFit/>
          </a:bodyPr>
          <a:lstStyle/>
          <a:p>
            <a:r>
              <a:rPr lang="ru-RU" sz="7000" b="1" dirty="0">
                <a:solidFill>
                  <a:srgbClr val="FF0000"/>
                </a:solidFill>
              </a:rPr>
              <a:t>2</a:t>
            </a:r>
            <a:endParaRPr kumimoji="0" lang="ru-RU" sz="7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05449" y="3188187"/>
            <a:ext cx="22090526" cy="98700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spAutoFit/>
          </a:bodyPr>
          <a:lstStyle/>
          <a:p>
            <a:pPr marL="685800" lvl="0" indent="-685800" algn="l">
              <a:spcBef>
                <a:spcPts val="1200"/>
              </a:spcBef>
              <a:spcAft>
                <a:spcPts val="600"/>
              </a:spcAft>
              <a:buFontTx/>
              <a:buChar char="-"/>
            </a:pPr>
            <a:r>
              <a:rPr lang="ru-RU" sz="4400" dirty="0"/>
              <a:t>Обеспечен сбор в одном месте </a:t>
            </a:r>
            <a:r>
              <a:rPr lang="ru-RU" sz="4400" b="1" dirty="0">
                <a:solidFill>
                  <a:srgbClr val="FF0000"/>
                </a:solidFill>
              </a:rPr>
              <a:t>федеральных и региональных новостей </a:t>
            </a:r>
            <a:r>
              <a:rPr lang="ru-RU" sz="4400" dirty="0"/>
              <a:t>по теме противодействия </a:t>
            </a:r>
            <a:r>
              <a:rPr lang="ru-RU" sz="4400" dirty="0" smtClean="0"/>
              <a:t>распространению </a:t>
            </a:r>
            <a:r>
              <a:rPr lang="ru-RU" sz="4400" dirty="0"/>
              <a:t>новой инфекции, мерам поддержки строительной отрасли, инициативам, экспертным оценкам. Всего за период работы Ситуационного центра было опубликовано </a:t>
            </a:r>
            <a:r>
              <a:rPr lang="ru-RU" sz="4400" b="1" dirty="0" smtClean="0">
                <a:solidFill>
                  <a:srgbClr val="FF0000"/>
                </a:solidFill>
              </a:rPr>
              <a:t>490 </a:t>
            </a:r>
            <a:r>
              <a:rPr lang="ru-RU" sz="4400" dirty="0"/>
              <a:t>новости, из них </a:t>
            </a:r>
            <a:r>
              <a:rPr lang="ru-RU" sz="4400" b="1" dirty="0" smtClean="0">
                <a:solidFill>
                  <a:srgbClr val="FF0000"/>
                </a:solidFill>
              </a:rPr>
              <a:t>54 </a:t>
            </a:r>
            <a:r>
              <a:rPr lang="ru-RU" sz="4400" dirty="0" smtClean="0"/>
              <a:t>федеральные и </a:t>
            </a:r>
            <a:r>
              <a:rPr lang="ru-RU" sz="4400" b="1" dirty="0" smtClean="0">
                <a:solidFill>
                  <a:srgbClr val="FF0000"/>
                </a:solidFill>
              </a:rPr>
              <a:t>463 </a:t>
            </a:r>
            <a:r>
              <a:rPr lang="ru-RU" sz="4400" dirty="0" smtClean="0"/>
              <a:t>региональные.</a:t>
            </a:r>
            <a:endParaRPr lang="ru-RU" sz="4400" dirty="0" smtClean="0"/>
          </a:p>
          <a:p>
            <a:pPr marL="685800" indent="-685800" algn="l">
              <a:spcBef>
                <a:spcPts val="1200"/>
              </a:spcBef>
              <a:spcAft>
                <a:spcPts val="600"/>
              </a:spcAft>
              <a:buFontTx/>
              <a:buChar char="-"/>
            </a:pPr>
            <a:r>
              <a:rPr lang="ru-RU" sz="4400" dirty="0" smtClean="0"/>
              <a:t>Организован </a:t>
            </a:r>
            <a:r>
              <a:rPr lang="ru-RU" sz="4400" b="1" dirty="0" smtClean="0">
                <a:solidFill>
                  <a:srgbClr val="FF0000"/>
                </a:solidFill>
              </a:rPr>
              <a:t>прием обращений через электронную форму </a:t>
            </a:r>
            <a:r>
              <a:rPr lang="ru-RU" sz="4400" dirty="0" smtClean="0"/>
              <a:t>обратной связи. За </a:t>
            </a:r>
            <a:r>
              <a:rPr lang="ru-RU" sz="4400" dirty="0"/>
              <a:t>2 недели в </a:t>
            </a:r>
            <a:r>
              <a:rPr lang="ru-RU" sz="4400" dirty="0" smtClean="0"/>
              <a:t>Ситуационный центр поступило </a:t>
            </a:r>
            <a:r>
              <a:rPr lang="ru-RU" sz="4400" dirty="0"/>
              <a:t>более </a:t>
            </a:r>
            <a:r>
              <a:rPr lang="ru-RU" sz="4400" b="1" dirty="0">
                <a:solidFill>
                  <a:srgbClr val="FF0000"/>
                </a:solidFill>
              </a:rPr>
              <a:t>100</a:t>
            </a:r>
            <a:r>
              <a:rPr lang="ru-RU" sz="4400" dirty="0"/>
              <a:t> писем и обращений от СРО, строительных организаций, профессиональных ассоциаций</a:t>
            </a:r>
            <a:r>
              <a:rPr lang="ru-RU" sz="4400" dirty="0" smtClean="0"/>
              <a:t>.</a:t>
            </a:r>
            <a:endParaRPr lang="ru-RU" sz="4400" dirty="0"/>
          </a:p>
          <a:p>
            <a:pPr marL="685800" lvl="0" indent="-685800" algn="l">
              <a:spcBef>
                <a:spcPts val="1200"/>
              </a:spcBef>
              <a:spcAft>
                <a:spcPts val="600"/>
              </a:spcAft>
              <a:buFontTx/>
              <a:buChar char="-"/>
            </a:pPr>
            <a:r>
              <a:rPr lang="ru-RU" sz="4400" dirty="0" smtClean="0"/>
              <a:t>Собраны в одном разделе около </a:t>
            </a:r>
            <a:r>
              <a:rPr lang="en-US" sz="4400" b="1" dirty="0">
                <a:solidFill>
                  <a:srgbClr val="FF0000"/>
                </a:solidFill>
              </a:rPr>
              <a:t>50</a:t>
            </a:r>
            <a:r>
              <a:rPr lang="en-US" sz="4400" dirty="0" smtClean="0"/>
              <a:t> </a:t>
            </a:r>
            <a:r>
              <a:rPr lang="ru-RU" sz="4400" b="1" dirty="0" smtClean="0">
                <a:solidFill>
                  <a:srgbClr val="FF0000"/>
                </a:solidFill>
              </a:rPr>
              <a:t>разъяснений </a:t>
            </a:r>
            <a:r>
              <a:rPr lang="ru-RU" sz="4400" dirty="0" smtClean="0"/>
              <a:t>органов власти и иных организаций (включая разъяснения НОСТРОЙ). </a:t>
            </a:r>
            <a:endParaRPr lang="ru-RU" sz="4400" dirty="0"/>
          </a:p>
          <a:p>
            <a:pPr marL="685800" lvl="0" indent="-685800" algn="l">
              <a:spcBef>
                <a:spcPts val="1200"/>
              </a:spcBef>
              <a:spcAft>
                <a:spcPts val="600"/>
              </a:spcAft>
              <a:buFontTx/>
              <a:buChar char="-"/>
            </a:pPr>
            <a:r>
              <a:rPr lang="ru-RU" sz="4400" dirty="0" smtClean="0"/>
              <a:t>Проводятся </a:t>
            </a:r>
            <a:r>
              <a:rPr lang="ru-RU" sz="4400" b="1" dirty="0" err="1" smtClean="0">
                <a:solidFill>
                  <a:srgbClr val="FF0000"/>
                </a:solidFill>
              </a:rPr>
              <a:t>вебинары</a:t>
            </a:r>
            <a:r>
              <a:rPr lang="ru-RU" sz="4400" b="1" dirty="0" smtClean="0">
                <a:solidFill>
                  <a:srgbClr val="FF0000"/>
                </a:solidFill>
              </a:rPr>
              <a:t> об оперативном информировании строительных компаний </a:t>
            </a:r>
            <a:r>
              <a:rPr lang="ru-RU" sz="4400" dirty="0" smtClean="0"/>
              <a:t>и СРО о ситуации в строительной отрасли и лучших региональных практиках.</a:t>
            </a:r>
          </a:p>
        </p:txBody>
      </p:sp>
    </p:spTree>
    <p:extLst>
      <p:ext uri="{BB962C8B-B14F-4D97-AF65-F5344CB8AC3E}">
        <p14:creationId xmlns:p14="http://schemas.microsoft.com/office/powerpoint/2010/main" val="1447150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0762" y="725437"/>
            <a:ext cx="1389600" cy="99180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183"/>
          <p:cNvSpPr/>
          <p:nvPr/>
        </p:nvSpPr>
        <p:spPr>
          <a:xfrm>
            <a:off x="3054710" y="796802"/>
            <a:ext cx="17909988" cy="91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5" tIns="71435" rIns="71435" bIns="71435" anchor="ctr">
            <a:spAutoFit/>
          </a:bodyPr>
          <a:lstStyle>
            <a:lvl1pPr algn="l" defTabSz="914400">
              <a:lnSpc>
                <a:spcPct val="120000"/>
              </a:lnSpc>
              <a:defRPr sz="2200">
                <a:latin typeface="Gotham Pro Light Regular"/>
                <a:ea typeface="Gotham Pro Light Regular"/>
                <a:cs typeface="Gotham Pro Light Regular"/>
                <a:sym typeface="Gotham Pro Light Regular"/>
              </a:defRPr>
            </a:lvl1pPr>
          </a:lstStyle>
          <a:p>
            <a:pPr algn="ctr"/>
            <a:endParaRPr lang="ru-RU" sz="4600" dirty="0">
              <a:solidFill>
                <a:srgbClr val="FFFFF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4267" y="2930057"/>
            <a:ext cx="7176095" cy="105098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018" y="2930057"/>
            <a:ext cx="6973495" cy="105098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3457" y="2997575"/>
            <a:ext cx="8183807" cy="77232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spAutoFit/>
          </a:bodyPr>
          <a:lstStyle/>
          <a:p>
            <a:pPr algn="l">
              <a:lnSpc>
                <a:spcPct val="114000"/>
              </a:lnSpc>
            </a:pPr>
            <a:r>
              <a:rPr lang="ru-RU" sz="3600" b="1" dirty="0"/>
              <a:t>В соответствии с пунктом 9  Поручения Правительства РФ от 31.03.2020 </a:t>
            </a:r>
            <a:r>
              <a:rPr lang="ru-RU" sz="3600" b="1" dirty="0" smtClean="0"/>
              <a:t>№ </a:t>
            </a:r>
            <a:r>
              <a:rPr lang="ru-RU" sz="3600" b="1" dirty="0"/>
              <a:t>МХ-П16-2499кв Экспертный Совет НОСТРОЙ разработал и утвердил </a:t>
            </a:r>
            <a:r>
              <a:rPr lang="ru-RU" sz="3600" b="1" dirty="0">
                <a:solidFill>
                  <a:srgbClr val="FF0000"/>
                </a:solidFill>
              </a:rPr>
              <a:t>Методические рекомендации и типовой приказ для строительных организаций о мероприятиях по профилактике </a:t>
            </a:r>
            <a:r>
              <a:rPr lang="ru-RU" sz="3600" b="1" dirty="0" smtClean="0">
                <a:solidFill>
                  <a:srgbClr val="FF0000"/>
                </a:solidFill>
              </a:rPr>
              <a:t>COVID-19 при выполнении строительных работ и организации размещения работников.</a:t>
            </a:r>
            <a:r>
              <a:rPr lang="ru-RU" sz="3600" b="1" dirty="0" smtClean="0"/>
              <a:t> </a:t>
            </a:r>
            <a:endParaRPr kumimoji="0" lang="ru-RU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12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4536" y="223020"/>
            <a:ext cx="212096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dirty="0" smtClean="0">
                <a:solidFill>
                  <a:schemeClr val="tx1"/>
                </a:solidFill>
              </a:rPr>
              <a:t>Рекомендации по </a:t>
            </a:r>
            <a:r>
              <a:rPr lang="ru-RU" sz="5400" dirty="0">
                <a:solidFill>
                  <a:schemeClr val="tx1"/>
                </a:solidFill>
              </a:rPr>
              <a:t>мерам профилактики при выполнении строительных работ и организации размещения </a:t>
            </a:r>
            <a:r>
              <a:rPr lang="ru-RU" sz="5400" dirty="0" smtClean="0">
                <a:solidFill>
                  <a:schemeClr val="tx1"/>
                </a:solidFill>
              </a:rPr>
              <a:t>работников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7741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0762" y="725437"/>
            <a:ext cx="1389600" cy="99180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183"/>
          <p:cNvSpPr/>
          <p:nvPr/>
        </p:nvSpPr>
        <p:spPr>
          <a:xfrm>
            <a:off x="3054710" y="796802"/>
            <a:ext cx="17909988" cy="91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5" tIns="71435" rIns="71435" bIns="71435" anchor="ctr">
            <a:spAutoFit/>
          </a:bodyPr>
          <a:lstStyle>
            <a:lvl1pPr algn="l" defTabSz="914400">
              <a:lnSpc>
                <a:spcPct val="120000"/>
              </a:lnSpc>
              <a:defRPr sz="2200">
                <a:latin typeface="Gotham Pro Light Regular"/>
                <a:ea typeface="Gotham Pro Light Regular"/>
                <a:cs typeface="Gotham Pro Light Regular"/>
                <a:sym typeface="Gotham Pro Light Regular"/>
              </a:defRPr>
            </a:lvl1pPr>
          </a:lstStyle>
          <a:p>
            <a:pPr algn="ctr"/>
            <a:endParaRPr lang="ru-RU" sz="46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2821" y="2672570"/>
            <a:ext cx="13247649" cy="103008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spAutoFit/>
          </a:bodyPr>
          <a:lstStyle/>
          <a:p>
            <a:pPr algn="l"/>
            <a:r>
              <a:rPr lang="ru-RU" sz="4400" dirty="0"/>
              <a:t>НОСТРОЙ подготовлено и направлено в органы власти всех субъектов Российской Федерации, а также в </a:t>
            </a:r>
            <a:r>
              <a:rPr lang="ru-RU" sz="4400" dirty="0" err="1"/>
              <a:t>Ростехнадзор</a:t>
            </a:r>
            <a:r>
              <a:rPr lang="ru-RU" sz="4400" dirty="0"/>
              <a:t> (письмо от 03 апреля 2020 года №04-01-1266/20) </a:t>
            </a:r>
            <a:r>
              <a:rPr lang="ru-RU" sz="4400" dirty="0">
                <a:solidFill>
                  <a:srgbClr val="FF0000"/>
                </a:solidFill>
              </a:rPr>
              <a:t>разъяснение о возможности со стороны СРО выдачи электронных выписок для представления в органы власти</a:t>
            </a:r>
            <a:r>
              <a:rPr lang="ru-RU" sz="4400" dirty="0"/>
              <a:t>, в надзорные органы и организаторам конкурсов на заключение новых договоров строительного подряда. </a:t>
            </a:r>
            <a:r>
              <a:rPr lang="ru-RU" sz="4400" dirty="0">
                <a:solidFill>
                  <a:srgbClr val="FF0000"/>
                </a:solidFill>
              </a:rPr>
              <a:t>НОСТРОЙ предоставил всем руководителям СРО усиленную квалифицированную электронную подпись</a:t>
            </a:r>
            <a:r>
              <a:rPr lang="ru-RU" sz="4400" dirty="0"/>
              <a:t>, а также комплект программного обеспечения для подписания электронных документов и проверки действительности ЭЦП предоставленных документов.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13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4536" y="356832"/>
            <a:ext cx="212096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dirty="0" smtClean="0">
                <a:solidFill>
                  <a:schemeClr val="tx1"/>
                </a:solidFill>
              </a:rPr>
              <a:t>Рекомендации Саморегулируемым организациям </a:t>
            </a:r>
            <a:br>
              <a:rPr lang="ru-RU" sz="5400" dirty="0" smtClean="0">
                <a:solidFill>
                  <a:schemeClr val="tx1"/>
                </a:solidFill>
              </a:rPr>
            </a:br>
            <a:r>
              <a:rPr lang="ru-RU" sz="5400" dirty="0" smtClean="0">
                <a:solidFill>
                  <a:schemeClr val="tx1"/>
                </a:solidFill>
              </a:rPr>
              <a:t>по организации дистанционной работы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5908" y="2603438"/>
            <a:ext cx="7914454" cy="1062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48460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73"/>
          <p:cNvSpPr/>
          <p:nvPr/>
        </p:nvSpPr>
        <p:spPr>
          <a:xfrm>
            <a:off x="233362" y="551138"/>
            <a:ext cx="23601381" cy="2133255"/>
          </a:xfrm>
          <a:prstGeom prst="rect">
            <a:avLst/>
          </a:prstGeom>
          <a:gradFill flip="none" rotWithShape="1">
            <a:gsLst>
              <a:gs pos="5000">
                <a:srgbClr val="002060"/>
              </a:gs>
              <a:gs pos="44000">
                <a:schemeClr val="accent1">
                  <a:lumMod val="75000"/>
                </a:schemeClr>
              </a:gs>
              <a:gs pos="62000">
                <a:schemeClr val="accent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 w="12700">
            <a:noFill/>
            <a:miter lim="400000"/>
          </a:ln>
        </p:spPr>
        <p:txBody>
          <a:bodyPr lIns="71435" tIns="71435" rIns="71435" bIns="71435" anchor="ctr"/>
          <a:lstStyle/>
          <a:p>
            <a:pPr marL="1516063" algn="l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ru-RU" sz="4800" dirty="0"/>
              <a:t>Формирование и продвижение предложений </a:t>
            </a: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smtClean="0"/>
              <a:t>по </a:t>
            </a:r>
            <a:r>
              <a:rPr lang="ru-RU" sz="4800" dirty="0"/>
              <a:t>поддержке строительной </a:t>
            </a:r>
            <a:r>
              <a:rPr lang="ru-RU" sz="4800" dirty="0" smtClean="0"/>
              <a:t>отрасли</a:t>
            </a:r>
            <a:endParaRPr lang="ru-RU" sz="4800" dirty="0"/>
          </a:p>
        </p:txBody>
      </p:sp>
      <p:sp>
        <p:nvSpPr>
          <p:cNvPr id="7" name="Shape 183"/>
          <p:cNvSpPr/>
          <p:nvPr/>
        </p:nvSpPr>
        <p:spPr>
          <a:xfrm>
            <a:off x="3054710" y="796802"/>
            <a:ext cx="17909988" cy="91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1435" tIns="71435" rIns="71435" bIns="71435" anchor="ctr">
            <a:spAutoFit/>
          </a:bodyPr>
          <a:lstStyle>
            <a:lvl1pPr algn="l" defTabSz="914400">
              <a:lnSpc>
                <a:spcPct val="120000"/>
              </a:lnSpc>
              <a:defRPr sz="2200">
                <a:latin typeface="Gotham Pro Light Regular"/>
                <a:ea typeface="Gotham Pro Light Regular"/>
                <a:cs typeface="Gotham Pro Light Regular"/>
                <a:sym typeface="Gotham Pro Light Regular"/>
              </a:defRPr>
            </a:lvl1pPr>
          </a:lstStyle>
          <a:p>
            <a:pPr algn="ctr"/>
            <a:endParaRPr lang="ru-RU" sz="4600" dirty="0">
              <a:solidFill>
                <a:srgbClr val="FFFFFF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14</a:t>
            </a:fld>
            <a:endParaRPr lang="ru-RU"/>
          </a:p>
        </p:txBody>
      </p:sp>
      <p:pic>
        <p:nvPicPr>
          <p:cNvPr id="12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68337" y="990908"/>
            <a:ext cx="1783039" cy="127262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Box 12"/>
          <p:cNvSpPr txBox="1"/>
          <p:nvPr/>
        </p:nvSpPr>
        <p:spPr>
          <a:xfrm>
            <a:off x="624473" y="938712"/>
            <a:ext cx="959005" cy="12214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spAutoFit/>
          </a:bodyPr>
          <a:lstStyle/>
          <a:p>
            <a:r>
              <a:rPr lang="ru-RU" sz="7000" b="1" dirty="0" smtClean="0">
                <a:solidFill>
                  <a:srgbClr val="FF0000"/>
                </a:solidFill>
              </a:rPr>
              <a:t>3</a:t>
            </a:r>
            <a:endParaRPr kumimoji="0" lang="ru-RU" sz="7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9190" y="2930057"/>
            <a:ext cx="4829981" cy="68273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4732" y="6179170"/>
            <a:ext cx="5289268" cy="68273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77990" y="2940682"/>
            <a:ext cx="13485503" cy="98546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spAutoFit/>
          </a:bodyPr>
          <a:lstStyle/>
          <a:p>
            <a:pPr marL="685800" lvl="0" indent="-685800" algn="l">
              <a:spcBef>
                <a:spcPts val="1200"/>
              </a:spcBef>
              <a:spcAft>
                <a:spcPts val="600"/>
              </a:spcAft>
              <a:buFontTx/>
              <a:buChar char="-"/>
            </a:pPr>
            <a:r>
              <a:rPr lang="ru-RU" sz="4400" dirty="0" smtClean="0"/>
              <a:t>НОСТРОЙ обратился в Правительство Российской Федерации письмом от </a:t>
            </a:r>
            <a:r>
              <a:rPr lang="ru-RU" sz="4400" b="1" dirty="0" smtClean="0">
                <a:solidFill>
                  <a:srgbClr val="FF0000"/>
                </a:solidFill>
              </a:rPr>
              <a:t>30.03.2020</a:t>
            </a:r>
            <a:r>
              <a:rPr lang="ru-RU" sz="4400" dirty="0" smtClean="0"/>
              <a:t>, за №07-01/02-1202/20 </a:t>
            </a:r>
            <a:r>
              <a:rPr lang="ru-RU" sz="4400" b="1" dirty="0" smtClean="0">
                <a:solidFill>
                  <a:srgbClr val="FF0000"/>
                </a:solidFill>
              </a:rPr>
              <a:t>о включении строительства в перечень отраслей, наиболее пострадавших в результате распространения новой коронавирусной инфекции</a:t>
            </a:r>
            <a:r>
              <a:rPr lang="ru-RU" sz="4400" dirty="0" smtClean="0">
                <a:solidFill>
                  <a:schemeClr val="tx1"/>
                </a:solidFill>
              </a:rPr>
              <a:t>.</a:t>
            </a:r>
            <a:r>
              <a:rPr lang="ru-RU" sz="4400" dirty="0">
                <a:solidFill>
                  <a:schemeClr val="tx1"/>
                </a:solidFill>
              </a:rPr>
              <a:t> </a:t>
            </a:r>
            <a:r>
              <a:rPr lang="ru-RU" sz="4400" dirty="0" smtClean="0">
                <a:solidFill>
                  <a:schemeClr val="tx1"/>
                </a:solidFill>
              </a:rPr>
              <a:t>В последующем эта инициатива НОСТРОЙ была поддержана Губернатором Вологодской области и Губернатором Ханты-Мансийского автономного округа – Югры.</a:t>
            </a:r>
            <a:br>
              <a:rPr lang="ru-RU" sz="4400" dirty="0" smtClean="0">
                <a:solidFill>
                  <a:schemeClr val="tx1"/>
                </a:solidFill>
              </a:rPr>
            </a:br>
            <a:r>
              <a:rPr lang="ru-RU" sz="4400" b="1" dirty="0" smtClean="0">
                <a:solidFill>
                  <a:schemeClr val="tx1"/>
                </a:solidFill>
              </a:rPr>
              <a:t>Указанная мера позволит строительным компаниями получить адресную поддержку, предусмотренную распоряжениями Правительства Российской Федерации.</a:t>
            </a:r>
          </a:p>
        </p:txBody>
      </p:sp>
    </p:spTree>
    <p:extLst>
      <p:ext uri="{BB962C8B-B14F-4D97-AF65-F5344CB8AC3E}">
        <p14:creationId xmlns:p14="http://schemas.microsoft.com/office/powerpoint/2010/main" val="15517225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73"/>
          <p:cNvSpPr/>
          <p:nvPr/>
        </p:nvSpPr>
        <p:spPr>
          <a:xfrm>
            <a:off x="233362" y="551138"/>
            <a:ext cx="23601381" cy="2133255"/>
          </a:xfrm>
          <a:prstGeom prst="rect">
            <a:avLst/>
          </a:prstGeom>
          <a:gradFill flip="none" rotWithShape="1">
            <a:gsLst>
              <a:gs pos="5000">
                <a:srgbClr val="002060"/>
              </a:gs>
              <a:gs pos="44000">
                <a:schemeClr val="accent1">
                  <a:lumMod val="75000"/>
                </a:schemeClr>
              </a:gs>
              <a:gs pos="62000">
                <a:schemeClr val="accent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 w="12700">
            <a:noFill/>
            <a:miter lim="400000"/>
          </a:ln>
        </p:spPr>
        <p:txBody>
          <a:bodyPr lIns="71435" tIns="71435" rIns="71435" bIns="71435" anchor="ctr"/>
          <a:lstStyle/>
          <a:p>
            <a:pPr marL="1516063" algn="l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ru-RU" sz="4800" dirty="0"/>
              <a:t>Формирование и продвижение предложений </a:t>
            </a: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smtClean="0"/>
              <a:t>по </a:t>
            </a:r>
            <a:r>
              <a:rPr lang="ru-RU" sz="4800" dirty="0"/>
              <a:t>поддержке строительной </a:t>
            </a:r>
            <a:r>
              <a:rPr lang="ru-RU" sz="4800" dirty="0" smtClean="0"/>
              <a:t>отрасли</a:t>
            </a:r>
            <a:endParaRPr lang="ru-RU" sz="4800" dirty="0"/>
          </a:p>
        </p:txBody>
      </p:sp>
      <p:sp>
        <p:nvSpPr>
          <p:cNvPr id="7" name="Shape 183"/>
          <p:cNvSpPr/>
          <p:nvPr/>
        </p:nvSpPr>
        <p:spPr>
          <a:xfrm>
            <a:off x="3054710" y="796802"/>
            <a:ext cx="17909988" cy="91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1435" tIns="71435" rIns="71435" bIns="71435" anchor="ctr">
            <a:spAutoFit/>
          </a:bodyPr>
          <a:lstStyle>
            <a:lvl1pPr algn="l" defTabSz="914400">
              <a:lnSpc>
                <a:spcPct val="120000"/>
              </a:lnSpc>
              <a:defRPr sz="2200">
                <a:latin typeface="Gotham Pro Light Regular"/>
                <a:ea typeface="Gotham Pro Light Regular"/>
                <a:cs typeface="Gotham Pro Light Regular"/>
                <a:sym typeface="Gotham Pro Light Regular"/>
              </a:defRPr>
            </a:lvl1pPr>
          </a:lstStyle>
          <a:p>
            <a:pPr algn="ctr"/>
            <a:endParaRPr lang="ru-RU" sz="4600" dirty="0">
              <a:solidFill>
                <a:srgbClr val="FFFFFF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15</a:t>
            </a:fld>
            <a:endParaRPr lang="ru-RU"/>
          </a:p>
        </p:txBody>
      </p:sp>
      <p:pic>
        <p:nvPicPr>
          <p:cNvPr id="12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68337" y="990908"/>
            <a:ext cx="1783039" cy="127262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Box 12"/>
          <p:cNvSpPr txBox="1"/>
          <p:nvPr/>
        </p:nvSpPr>
        <p:spPr>
          <a:xfrm>
            <a:off x="624473" y="938712"/>
            <a:ext cx="959005" cy="12214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spAutoFit/>
          </a:bodyPr>
          <a:lstStyle/>
          <a:p>
            <a:r>
              <a:rPr lang="ru-RU" sz="7000" b="1" dirty="0" smtClean="0">
                <a:solidFill>
                  <a:srgbClr val="FF0000"/>
                </a:solidFill>
              </a:rPr>
              <a:t>3</a:t>
            </a:r>
            <a:endParaRPr kumimoji="0" lang="ru-RU" sz="7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81704" y="3826401"/>
            <a:ext cx="10604774" cy="78232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spAutoFit/>
          </a:bodyPr>
          <a:lstStyle/>
          <a:p>
            <a:pPr marL="685800" lvl="0" indent="-685800" algn="l">
              <a:spcBef>
                <a:spcPts val="1200"/>
              </a:spcBef>
              <a:spcAft>
                <a:spcPts val="600"/>
              </a:spcAft>
              <a:buFontTx/>
              <a:buChar char="-"/>
            </a:pPr>
            <a:r>
              <a:rPr lang="ru-RU" sz="4400" dirty="0" smtClean="0"/>
              <a:t>За две недели сформирован пакет инициатив по поддержке строительной отрасли. В него входят </a:t>
            </a:r>
            <a:r>
              <a:rPr lang="ru-RU" sz="4400" b="1" dirty="0" smtClean="0">
                <a:solidFill>
                  <a:srgbClr val="FF0000"/>
                </a:solidFill>
              </a:rPr>
              <a:t>84 </a:t>
            </a:r>
            <a:r>
              <a:rPr lang="ru-RU" sz="4400" dirty="0" smtClean="0"/>
              <a:t>предложения по </a:t>
            </a:r>
            <a:r>
              <a:rPr lang="ru-RU" sz="4400" b="1" dirty="0" smtClean="0">
                <a:solidFill>
                  <a:srgbClr val="FF0000"/>
                </a:solidFill>
              </a:rPr>
              <a:t>мерам оперативной поддержки </a:t>
            </a:r>
            <a:r>
              <a:rPr lang="ru-RU" sz="4400" dirty="0" smtClean="0"/>
              <a:t>подрядчиков и застройщиков, а также </a:t>
            </a:r>
            <a:r>
              <a:rPr lang="ru-RU" sz="4400" b="1" dirty="0" smtClean="0">
                <a:solidFill>
                  <a:srgbClr val="FF0000"/>
                </a:solidFill>
              </a:rPr>
              <a:t>51 </a:t>
            </a:r>
            <a:r>
              <a:rPr lang="ru-RU" sz="4400" dirty="0" smtClean="0">
                <a:solidFill>
                  <a:schemeClr val="tx1"/>
                </a:solidFill>
              </a:rPr>
              <a:t>мероприятие по </a:t>
            </a:r>
            <a:r>
              <a:rPr lang="ru-RU" sz="4400" b="1" dirty="0" smtClean="0">
                <a:solidFill>
                  <a:srgbClr val="FF0000"/>
                </a:solidFill>
              </a:rPr>
              <a:t>мерам долгосрочной поддержки</a:t>
            </a:r>
            <a:r>
              <a:rPr lang="ru-RU" sz="4400" dirty="0" smtClean="0">
                <a:solidFill>
                  <a:schemeClr val="tx1"/>
                </a:solidFill>
              </a:rPr>
              <a:t>. Таблицы ежедневно обновляются с учетом поступающих предложений и реализованных инициатив.</a:t>
            </a:r>
            <a:endParaRPr lang="ru-RU" sz="4400" dirty="0">
              <a:solidFill>
                <a:schemeClr val="tx1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878" y="2786001"/>
            <a:ext cx="11233865" cy="1726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3711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73"/>
          <p:cNvSpPr/>
          <p:nvPr/>
        </p:nvSpPr>
        <p:spPr>
          <a:xfrm>
            <a:off x="233362" y="187990"/>
            <a:ext cx="23887131" cy="2133255"/>
          </a:xfrm>
          <a:prstGeom prst="rect">
            <a:avLst/>
          </a:prstGeom>
          <a:gradFill flip="none" rotWithShape="1">
            <a:gsLst>
              <a:gs pos="5000">
                <a:srgbClr val="002060"/>
              </a:gs>
              <a:gs pos="44000">
                <a:schemeClr val="accent1">
                  <a:lumMod val="75000"/>
                </a:schemeClr>
              </a:gs>
              <a:gs pos="62000">
                <a:schemeClr val="accent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 w="12700">
            <a:noFill/>
            <a:miter lim="400000"/>
          </a:ln>
        </p:spPr>
        <p:txBody>
          <a:bodyPr lIns="71435" tIns="71435" rIns="71435" bIns="71435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ru-RU" sz="6000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Ключевые </a:t>
            </a:r>
            <a:r>
              <a:rPr lang="ru-RU" sz="6000" dirty="0" smtClean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разделы в мерах оперативной поддержки</a:t>
            </a:r>
            <a:endParaRPr sz="600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21" y="766378"/>
            <a:ext cx="909926" cy="909926"/>
          </a:xfrm>
          <a:prstGeom prst="rect">
            <a:avLst/>
          </a:prstGeom>
          <a:noFill/>
        </p:spPr>
      </p:pic>
      <p:pic>
        <p:nvPicPr>
          <p:cNvPr id="6" name="image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6446" y="725437"/>
            <a:ext cx="1389600" cy="99180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183"/>
          <p:cNvSpPr/>
          <p:nvPr/>
        </p:nvSpPr>
        <p:spPr>
          <a:xfrm>
            <a:off x="3054710" y="796802"/>
            <a:ext cx="17909988" cy="91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1435" tIns="71435" rIns="71435" bIns="71435" anchor="ctr">
            <a:spAutoFit/>
          </a:bodyPr>
          <a:lstStyle>
            <a:lvl1pPr algn="l" defTabSz="914400">
              <a:lnSpc>
                <a:spcPct val="120000"/>
              </a:lnSpc>
              <a:defRPr sz="2200">
                <a:latin typeface="Gotham Pro Light Regular"/>
                <a:ea typeface="Gotham Pro Light Regular"/>
                <a:cs typeface="Gotham Pro Light Regular"/>
                <a:sym typeface="Gotham Pro Light Regular"/>
              </a:defRPr>
            </a:lvl1pPr>
          </a:lstStyle>
          <a:p>
            <a:pPr algn="ctr"/>
            <a:endParaRPr lang="ru-RU" sz="4600" dirty="0">
              <a:solidFill>
                <a:srgbClr val="FFFFFF"/>
              </a:solidFill>
            </a:endParaRPr>
          </a:p>
        </p:txBody>
      </p:sp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207052" y="5061740"/>
            <a:ext cx="11728764" cy="1689256"/>
          </a:xfrm>
          <a:prstGeom prst="round2DiagRect">
            <a:avLst/>
          </a:prstGeom>
          <a:solidFill>
            <a:srgbClr val="3084D2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no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Предложения по вопросам налогообложения и бюджетных </a:t>
            </a:r>
            <a:r>
              <a:rPr lang="ru-RU" sz="3200" dirty="0" smtClean="0">
                <a:solidFill>
                  <a:schemeClr val="bg1"/>
                </a:solidFill>
              </a:rPr>
              <a:t>отчислений (12/7)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233361" y="3259002"/>
            <a:ext cx="11702454" cy="1702104"/>
          </a:xfrm>
          <a:prstGeom prst="round2DiagRect">
            <a:avLst/>
          </a:prstGeom>
          <a:solidFill>
            <a:srgbClr val="3084D2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noAutofit/>
          </a:bodyPr>
          <a:lstStyle/>
          <a:p>
            <a:pPr marL="0" marR="0" indent="0" defTabSz="82152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Предложение в отношении </a:t>
            </a:r>
            <a:r>
              <a:rPr kumimoji="0" lang="ru-RU" sz="32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противоэпидемических мероприятий (5/4)</a:t>
            </a: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233361" y="6851629"/>
            <a:ext cx="11702454" cy="1703557"/>
          </a:xfrm>
          <a:prstGeom prst="round2DiagRect">
            <a:avLst/>
          </a:prstGeom>
          <a:solidFill>
            <a:srgbClr val="3084D2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no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Предложение по вопросам кредитования и банковского </a:t>
            </a:r>
            <a:r>
              <a:rPr lang="ru-RU" sz="3200" dirty="0" smtClean="0">
                <a:solidFill>
                  <a:schemeClr val="bg1"/>
                </a:solidFill>
              </a:rPr>
              <a:t>обслуживания (9/5)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233362" y="8655819"/>
            <a:ext cx="11702454" cy="1694411"/>
          </a:xfrm>
          <a:prstGeom prst="round2DiagRect">
            <a:avLst/>
          </a:prstGeom>
          <a:solidFill>
            <a:srgbClr val="3084D2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no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Предложения по поддержке строительных компаний – </a:t>
            </a:r>
            <a:r>
              <a:rPr lang="ru-RU" sz="3200" dirty="0" smtClean="0">
                <a:solidFill>
                  <a:schemeClr val="bg1"/>
                </a:solidFill>
              </a:rPr>
              <a:t>застройщиков (</a:t>
            </a:r>
            <a:r>
              <a:rPr lang="ru-RU" sz="3200" dirty="0" smtClean="0">
                <a:solidFill>
                  <a:schemeClr val="bg1"/>
                </a:solidFill>
              </a:rPr>
              <a:t>13/7)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12430326" y="3257550"/>
            <a:ext cx="11355719" cy="1703556"/>
          </a:xfrm>
          <a:prstGeom prst="round2DiagRect">
            <a:avLst/>
          </a:prstGeom>
          <a:solidFill>
            <a:srgbClr val="3084D2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no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Предложения по поддержке строительных компаний – </a:t>
            </a:r>
            <a:r>
              <a:rPr lang="ru-RU" sz="3200" dirty="0" smtClean="0">
                <a:solidFill>
                  <a:schemeClr val="bg1"/>
                </a:solidFill>
              </a:rPr>
              <a:t>подрядчиков (18/8)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12430326" y="5061740"/>
            <a:ext cx="11355719" cy="1689256"/>
          </a:xfrm>
          <a:prstGeom prst="round2DiagRect">
            <a:avLst/>
          </a:prstGeom>
          <a:solidFill>
            <a:srgbClr val="3084D2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no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Предложения по земельным </a:t>
            </a:r>
            <a:r>
              <a:rPr lang="ru-RU" sz="3200" dirty="0" smtClean="0">
                <a:solidFill>
                  <a:schemeClr val="bg1"/>
                </a:solidFill>
              </a:rPr>
              <a:t>вопросам (4/1)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12430326" y="6851629"/>
            <a:ext cx="11355719" cy="1703558"/>
          </a:xfrm>
          <a:prstGeom prst="round2DiagRect">
            <a:avLst/>
          </a:prstGeom>
          <a:solidFill>
            <a:srgbClr val="3084D2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no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Предложения по снижению административных барьеров, вопросам технологического присоединения к инженерным сетям и коммунальных </a:t>
            </a:r>
            <a:r>
              <a:rPr lang="ru-RU" sz="3200" dirty="0" smtClean="0">
                <a:solidFill>
                  <a:schemeClr val="bg1"/>
                </a:solidFill>
              </a:rPr>
              <a:t>услуг (11/2)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16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33361" y="11099827"/>
            <a:ext cx="23552684" cy="16831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spAutoFit/>
          </a:bodyPr>
          <a:lstStyle/>
          <a:p>
            <a:pPr marL="0" marR="0" indent="0" algn="ctr" defTabSz="82152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 smtClean="0"/>
              <a:t>Всего в перечне оперативных мер – 84 предложения. Из них по </a:t>
            </a:r>
            <a:r>
              <a:rPr lang="ru-RU" dirty="0" smtClean="0"/>
              <a:t>38 </a:t>
            </a:r>
            <a:r>
              <a:rPr lang="ru-RU" dirty="0" smtClean="0"/>
              <a:t>предложениям или оформлена инициатива, или реализовано решение.</a:t>
            </a:r>
            <a:endParaRPr kumimoji="0" lang="ru-RU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12430326" y="8655819"/>
            <a:ext cx="11355719" cy="1694411"/>
          </a:xfrm>
          <a:prstGeom prst="round2DiagRect">
            <a:avLst/>
          </a:prstGeom>
          <a:solidFill>
            <a:srgbClr val="3084D2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no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Предложения по совершенствованию ценообразования в </a:t>
            </a:r>
            <a:r>
              <a:rPr lang="ru-RU" sz="3200" dirty="0" smtClean="0">
                <a:solidFill>
                  <a:schemeClr val="bg1"/>
                </a:solidFill>
              </a:rPr>
              <a:t>строительстве (12/4)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9415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73"/>
          <p:cNvSpPr/>
          <p:nvPr/>
        </p:nvSpPr>
        <p:spPr>
          <a:xfrm>
            <a:off x="233362" y="187990"/>
            <a:ext cx="23601381" cy="2133255"/>
          </a:xfrm>
          <a:prstGeom prst="rect">
            <a:avLst/>
          </a:prstGeom>
          <a:gradFill flip="none" rotWithShape="1">
            <a:gsLst>
              <a:gs pos="5000">
                <a:srgbClr val="002060"/>
              </a:gs>
              <a:gs pos="44000">
                <a:schemeClr val="accent1">
                  <a:lumMod val="75000"/>
                </a:schemeClr>
              </a:gs>
              <a:gs pos="62000">
                <a:schemeClr val="accent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 w="12700">
            <a:noFill/>
            <a:miter lim="400000"/>
          </a:ln>
        </p:spPr>
        <p:txBody>
          <a:bodyPr lIns="71435" tIns="71435" rIns="71435" bIns="71435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ru-RU" sz="4800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Первоочередные меры для включения в пакет антикризисных мер</a:t>
            </a:r>
            <a:endParaRPr sz="480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21" y="766378"/>
            <a:ext cx="909926" cy="909926"/>
          </a:xfrm>
          <a:prstGeom prst="rect">
            <a:avLst/>
          </a:prstGeom>
          <a:noFill/>
        </p:spPr>
      </p:pic>
      <p:pic>
        <p:nvPicPr>
          <p:cNvPr id="6" name="image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0762" y="725437"/>
            <a:ext cx="1389600" cy="99180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183"/>
          <p:cNvSpPr/>
          <p:nvPr/>
        </p:nvSpPr>
        <p:spPr>
          <a:xfrm>
            <a:off x="3054710" y="796802"/>
            <a:ext cx="17909988" cy="91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5" tIns="71435" rIns="71435" bIns="71435" anchor="ctr">
            <a:spAutoFit/>
          </a:bodyPr>
          <a:lstStyle>
            <a:lvl1pPr algn="l" defTabSz="914400">
              <a:lnSpc>
                <a:spcPct val="120000"/>
              </a:lnSpc>
              <a:defRPr sz="2200">
                <a:latin typeface="Gotham Pro Light Regular"/>
                <a:ea typeface="Gotham Pro Light Regular"/>
                <a:cs typeface="Gotham Pro Light Regular"/>
                <a:sym typeface="Gotham Pro Light Regular"/>
              </a:defRPr>
            </a:lvl1pPr>
          </a:lstStyle>
          <a:p>
            <a:pPr algn="ctr"/>
            <a:endParaRPr lang="ru-RU" sz="4600" dirty="0">
              <a:solidFill>
                <a:srgbClr val="FFFFF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9174" y="2518913"/>
            <a:ext cx="7786215" cy="110080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0656" y="2188876"/>
            <a:ext cx="10508147" cy="13753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spAutoFit/>
          </a:bodyPr>
          <a:lstStyle/>
          <a:p>
            <a:pPr marL="0" marR="0" indent="0" algn="l" defTabSz="82152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spc="0" normalizeH="0" baseline="0" dirty="0">
                <a:ln>
                  <a:noFill/>
                </a:ln>
                <a:solidFill>
                  <a:srgbClr val="1D4F79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Предложения НОСТРОЙ </a:t>
            </a:r>
          </a:p>
          <a:p>
            <a:pPr marL="0" marR="0" indent="0" algn="l" defTabSz="82152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spc="0" normalizeH="0" baseline="0" dirty="0">
                <a:ln>
                  <a:noFill/>
                </a:ln>
                <a:solidFill>
                  <a:srgbClr val="1D4F79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письмо от 03.04.2020 № 01-1270/20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0656" y="3485375"/>
            <a:ext cx="15218518" cy="105625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spAutoFit/>
          </a:bodyPr>
          <a:lstStyle/>
          <a:p>
            <a:pPr marL="457200" marR="0" indent="-457200" algn="l" defTabSz="821529" rtl="0" fontAlgn="auto" latinLnBrk="0" hangingPunct="0">
              <a:lnSpc>
                <a:spcPct val="100000"/>
              </a:lnSpc>
              <a:spcAft>
                <a:spcPts val="60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ü"/>
              <a:tabLst/>
            </a:pPr>
            <a:r>
              <a:rPr lang="ru-RU" sz="3000" dirty="0">
                <a:solidFill>
                  <a:schemeClr val="bg2"/>
                </a:solidFill>
              </a:rPr>
              <a:t>50% субсидирование процентных ставок по кредитам подрядных организаций</a:t>
            </a:r>
          </a:p>
          <a:p>
            <a:pPr marL="457200" indent="-457200" algn="l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3000" dirty="0">
                <a:solidFill>
                  <a:schemeClr val="bg2"/>
                </a:solidFill>
              </a:rPr>
              <a:t>Предоставление рассрочки, реструктуризации по существующим кредитам на строительство, мораторий на выплату кредитов на 6 месяцев;</a:t>
            </a:r>
          </a:p>
          <a:p>
            <a:pPr marL="457200" indent="-457200" algn="l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3000" dirty="0">
                <a:solidFill>
                  <a:schemeClr val="bg2"/>
                </a:solidFill>
              </a:rPr>
              <a:t>Предоставление строительным компаниям (подрядным организациям, застройщикам и техническим заказчикам) налоговые каникулы по НДС и налогу на прибыль до конца 2021 года; </a:t>
            </a:r>
          </a:p>
          <a:p>
            <a:pPr marL="457200" indent="-457200" algn="l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3000" dirty="0">
                <a:solidFill>
                  <a:schemeClr val="bg2"/>
                </a:solidFill>
              </a:rPr>
              <a:t>Снижение ставки по страховым взносам, в том числе до нуля на время карантинных мероприятий;</a:t>
            </a:r>
          </a:p>
          <a:p>
            <a:pPr marL="457200" indent="-457200" algn="l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3000" dirty="0">
                <a:solidFill>
                  <a:srgbClr val="00B050"/>
                </a:solidFill>
              </a:rPr>
              <a:t>Проведение индексации стоимости строительных контрактов в связи с резким снижением курса национальной валюты и ростом стоимости строительных материалов; </a:t>
            </a:r>
          </a:p>
          <a:p>
            <a:pPr marL="457200" indent="-457200" algn="l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3000" dirty="0">
                <a:solidFill>
                  <a:schemeClr val="bg2"/>
                </a:solidFill>
              </a:rPr>
              <a:t>Исключение судебных претензий к подрядным организациям при срыве сроков ввода объектов по государственным (муниципальным) контрактам;</a:t>
            </a:r>
          </a:p>
          <a:p>
            <a:pPr marL="457200" indent="-457200" algn="l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3000" dirty="0">
                <a:solidFill>
                  <a:schemeClr val="bg2"/>
                </a:solidFill>
              </a:rPr>
              <a:t>Установление обязательного досудебного порядка урегулирования споров по недостаткам, предусматривающее первоочередное предъявление застройщику требования об устранении недостатков;</a:t>
            </a:r>
          </a:p>
          <a:p>
            <a:pPr marL="457200" indent="-457200" algn="l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3000" dirty="0">
                <a:solidFill>
                  <a:schemeClr val="bg2"/>
                </a:solidFill>
              </a:rPr>
              <a:t>Установление возможности использования средств компенсационных фондов СРО для поддержки членов СРО;</a:t>
            </a:r>
          </a:p>
          <a:p>
            <a:pPr marL="457200" indent="-457200" algn="l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3000" dirty="0">
                <a:solidFill>
                  <a:schemeClr val="bg2"/>
                </a:solidFill>
              </a:rPr>
              <a:t>Отменить  требование о банковской гарантии для подрядных организаций по </a:t>
            </a:r>
            <a:r>
              <a:rPr lang="ru-RU" sz="3000" dirty="0" err="1">
                <a:solidFill>
                  <a:schemeClr val="bg2"/>
                </a:solidFill>
              </a:rPr>
              <a:t>госконтрактам</a:t>
            </a:r>
            <a:r>
              <a:rPr lang="ru-RU" sz="3000" dirty="0">
                <a:solidFill>
                  <a:schemeClr val="bg2"/>
                </a:solidFill>
              </a:rPr>
              <a:t> стоимостью менее 10 млн. руб.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endParaRPr kumimoji="0" lang="ru-RU" sz="3200" b="0" i="0" u="none" strike="noStrike" cap="none" spc="0" normalizeH="0" dirty="0">
              <a:ln>
                <a:noFill/>
              </a:ln>
              <a:solidFill>
                <a:schemeClr val="bg2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36148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73"/>
          <p:cNvSpPr/>
          <p:nvPr/>
        </p:nvSpPr>
        <p:spPr>
          <a:xfrm>
            <a:off x="233362" y="187990"/>
            <a:ext cx="23601381" cy="2133255"/>
          </a:xfrm>
          <a:prstGeom prst="rect">
            <a:avLst/>
          </a:prstGeom>
          <a:gradFill flip="none" rotWithShape="1">
            <a:gsLst>
              <a:gs pos="5000">
                <a:srgbClr val="002060"/>
              </a:gs>
              <a:gs pos="44000">
                <a:schemeClr val="accent1">
                  <a:lumMod val="75000"/>
                </a:schemeClr>
              </a:gs>
              <a:gs pos="62000">
                <a:schemeClr val="accent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 w="12700">
            <a:noFill/>
            <a:miter lim="400000"/>
          </a:ln>
        </p:spPr>
        <p:txBody>
          <a:bodyPr lIns="71435" tIns="71435" rIns="71435" bIns="71435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21" y="766378"/>
            <a:ext cx="909926" cy="909926"/>
          </a:xfrm>
          <a:prstGeom prst="rect">
            <a:avLst/>
          </a:prstGeom>
          <a:noFill/>
        </p:spPr>
      </p:pic>
      <p:pic>
        <p:nvPicPr>
          <p:cNvPr id="6" name="image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0762" y="725437"/>
            <a:ext cx="1389600" cy="99180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183"/>
          <p:cNvSpPr/>
          <p:nvPr/>
        </p:nvSpPr>
        <p:spPr>
          <a:xfrm>
            <a:off x="3054710" y="796802"/>
            <a:ext cx="17909988" cy="91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1435" tIns="71435" rIns="71435" bIns="71435" anchor="ctr">
            <a:spAutoFit/>
          </a:bodyPr>
          <a:lstStyle>
            <a:lvl1pPr algn="l" defTabSz="914400">
              <a:lnSpc>
                <a:spcPct val="120000"/>
              </a:lnSpc>
              <a:defRPr sz="2200">
                <a:latin typeface="Gotham Pro Light Regular"/>
                <a:ea typeface="Gotham Pro Light Regular"/>
                <a:cs typeface="Gotham Pro Light Regular"/>
                <a:sym typeface="Gotham Pro Light Regular"/>
              </a:defRPr>
            </a:lvl1pPr>
          </a:lstStyle>
          <a:p>
            <a:pPr algn="ctr"/>
            <a:endParaRPr lang="ru-RU" sz="4600" dirty="0">
              <a:solidFill>
                <a:srgbClr val="FFFFF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9174" y="2518913"/>
            <a:ext cx="7786215" cy="110080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1270" y="2930057"/>
            <a:ext cx="10508147" cy="13753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spAutoFit/>
          </a:bodyPr>
          <a:lstStyle/>
          <a:p>
            <a:pPr algn="l"/>
            <a:r>
              <a:rPr lang="ru-RU" sz="4000" b="1" dirty="0">
                <a:solidFill>
                  <a:srgbClr val="1D4F79"/>
                </a:solidFill>
              </a:rPr>
              <a:t>Предложения НОСТРОЙ </a:t>
            </a:r>
          </a:p>
          <a:p>
            <a:pPr algn="l"/>
            <a:r>
              <a:rPr lang="ru-RU" sz="4000" b="1" dirty="0">
                <a:solidFill>
                  <a:srgbClr val="1D4F79"/>
                </a:solidFill>
              </a:rPr>
              <a:t>письмо от 03.04.2020 № 02-1273/20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1270" y="5061931"/>
            <a:ext cx="14959746" cy="75309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spAutoFit/>
          </a:bodyPr>
          <a:lstStyle/>
          <a:p>
            <a:pPr marL="457200" marR="0" indent="-457200" algn="l" defTabSz="82152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ü"/>
              <a:tabLst/>
            </a:pPr>
            <a:r>
              <a:rPr lang="ru-RU" sz="3200" dirty="0">
                <a:solidFill>
                  <a:schemeClr val="bg2"/>
                </a:solidFill>
              </a:rPr>
              <a:t>Приостановление введения в действие Федеральной сметно-нормативной базы 2020;</a:t>
            </a:r>
          </a:p>
          <a:p>
            <a:pPr marL="457200" marR="0" indent="-457200" algn="just" defTabSz="82152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ü"/>
              <a:tabLst/>
            </a:pPr>
            <a:r>
              <a:rPr lang="ru-RU" sz="3200" dirty="0">
                <a:solidFill>
                  <a:schemeClr val="bg2"/>
                </a:solidFill>
              </a:rPr>
              <a:t>Раскрытие ресурсно-технологических моделей, на основании которых утверждены сметные нормативы ФСНБ 2020;</a:t>
            </a:r>
          </a:p>
          <a:p>
            <a:pPr marL="457200" marR="0" indent="-457200" algn="just" defTabSz="82152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ü"/>
              <a:tabLst/>
            </a:pPr>
            <a:r>
              <a:rPr lang="ru-RU" sz="3200" dirty="0">
                <a:solidFill>
                  <a:schemeClr val="bg2"/>
                </a:solidFill>
              </a:rPr>
              <a:t>Осуществление расчетов индексов изменения сметной стоимости строительства помесячно до кона 2020 года;</a:t>
            </a:r>
          </a:p>
          <a:p>
            <a:pPr marL="457200" marR="0" indent="-457200" algn="just" defTabSz="82152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ü"/>
              <a:tabLst/>
            </a:pPr>
            <a:r>
              <a:rPr lang="ru-RU" sz="3200" dirty="0">
                <a:solidFill>
                  <a:schemeClr val="bg2"/>
                </a:solidFill>
              </a:rPr>
              <a:t>Предоставление возможности отказа от базисно-индексного метода при формировании сметной стоимости при определении стоимостных величин;</a:t>
            </a:r>
          </a:p>
          <a:p>
            <a:pPr marL="457200" marR="0" indent="-457200" algn="just" defTabSz="82152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ü"/>
              <a:tabLst/>
            </a:pPr>
            <a:r>
              <a:rPr lang="ru-RU" sz="3200" dirty="0">
                <a:solidFill>
                  <a:schemeClr val="bg2"/>
                </a:solidFill>
              </a:rPr>
              <a:t>Запрет налоговым органам при осуществлении проверок строительных компаний по коммерческим объектам использовать для сравнения и экспертизы государственные нормативы;</a:t>
            </a:r>
          </a:p>
          <a:p>
            <a:pPr marL="457200" marR="0" indent="-457200" algn="just" defTabSz="82152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ü"/>
              <a:tabLst/>
            </a:pPr>
            <a:r>
              <a:rPr lang="ru-RU" sz="3200" dirty="0">
                <a:solidFill>
                  <a:schemeClr val="bg2"/>
                </a:solidFill>
              </a:rPr>
              <a:t>Разработка методики ценообразования при проведении капитального и текущего ремонта МКД;</a:t>
            </a:r>
          </a:p>
          <a:p>
            <a:pPr marL="457200" marR="0" indent="-457200" algn="just" defTabSz="82152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ü"/>
              <a:tabLst/>
            </a:pPr>
            <a:r>
              <a:rPr lang="ru-RU" sz="3200" dirty="0">
                <a:solidFill>
                  <a:schemeClr val="bg2"/>
                </a:solidFill>
              </a:rPr>
              <a:t>Ограничение экспорта изделий из металла через повышение экспортных пошлин </a:t>
            </a:r>
          </a:p>
        </p:txBody>
      </p:sp>
      <p:sp>
        <p:nvSpPr>
          <p:cNvPr id="11" name="Shape 183"/>
          <p:cNvSpPr/>
          <p:nvPr/>
        </p:nvSpPr>
        <p:spPr>
          <a:xfrm>
            <a:off x="3207110" y="949202"/>
            <a:ext cx="17909988" cy="91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1435" tIns="71435" rIns="71435" bIns="71435" anchor="ctr">
            <a:spAutoFit/>
          </a:bodyPr>
          <a:lstStyle>
            <a:lvl1pPr algn="l" defTabSz="914400">
              <a:lnSpc>
                <a:spcPct val="120000"/>
              </a:lnSpc>
              <a:defRPr sz="2200">
                <a:latin typeface="Gotham Pro Light Regular"/>
                <a:ea typeface="Gotham Pro Light Regular"/>
                <a:cs typeface="Gotham Pro Light Regular"/>
                <a:sym typeface="Gotham Pro Light Regular"/>
              </a:defRPr>
            </a:lvl1pPr>
          </a:lstStyle>
          <a:p>
            <a:pPr algn="ctr"/>
            <a:r>
              <a:rPr lang="ru-RU" sz="4600" dirty="0">
                <a:solidFill>
                  <a:srgbClr val="FFFFFF"/>
                </a:solidFill>
              </a:rPr>
              <a:t>Предложения по ценообразованию в строительстве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84814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" name="image16.jpeg" descr="image16.jpeg"/>
          <p:cNvPicPr>
            <a:picLocks noChangeAspect="1"/>
          </p:cNvPicPr>
          <p:nvPr/>
        </p:nvPicPr>
        <p:blipFill>
          <a:blip r:embed="rId3">
            <a:alphaModFix amt="25175"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21" name="image11.png" descr="image1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1888" y="5128941"/>
            <a:ext cx="3870189" cy="2762295"/>
          </a:xfrm>
          <a:prstGeom prst="rect">
            <a:avLst/>
          </a:prstGeom>
          <a:ln w="12700">
            <a:miter lim="400000"/>
          </a:ln>
        </p:spPr>
      </p:pic>
      <p:sp>
        <p:nvSpPr>
          <p:cNvPr id="622" name="Прямоугольник"/>
          <p:cNvSpPr/>
          <p:nvPr/>
        </p:nvSpPr>
        <p:spPr>
          <a:xfrm>
            <a:off x="9619846" y="2099036"/>
            <a:ext cx="5382441" cy="4264058"/>
          </a:xfrm>
          <a:prstGeom prst="rect">
            <a:avLst/>
          </a:prstGeom>
          <a:ln w="25400">
            <a:solidFill>
              <a:srgbClr val="697593"/>
            </a:solidFill>
            <a:miter lim="400000"/>
          </a:ln>
        </p:spPr>
        <p:txBody>
          <a:bodyPr lIns="71435" tIns="71435" rIns="71435" bIns="71435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623" name="123242 Moscow, Russian Federation…"/>
          <p:cNvSpPr txBox="1"/>
          <p:nvPr/>
        </p:nvSpPr>
        <p:spPr>
          <a:xfrm>
            <a:off x="9959106" y="4704436"/>
            <a:ext cx="4999171" cy="849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5" tIns="71435" rIns="71435" bIns="71435" anchor="ctr">
            <a:spAutoFit/>
          </a:bodyPr>
          <a:lstStyle/>
          <a:p>
            <a:pPr algn="l" defTabSz="914400">
              <a:lnSpc>
                <a:spcPct val="120000"/>
              </a:lnSpc>
              <a:defRPr sz="2000">
                <a:latin typeface="Gotham Pro Light Regular"/>
                <a:ea typeface="Gotham Pro Light Regular"/>
                <a:cs typeface="Gotham Pro Light Regular"/>
                <a:sym typeface="Gotham Pro Light Regular"/>
              </a:defRPr>
            </a:pPr>
            <a:r>
              <a:rPr dirty="0"/>
              <a:t>123242 </a:t>
            </a:r>
            <a:r>
              <a:rPr lang="ru-RU" dirty="0"/>
              <a:t>Российская Федерация, Москва, ул. Малая Грузинская, д. 3</a:t>
            </a:r>
            <a:endParaRPr dirty="0"/>
          </a:p>
        </p:txBody>
      </p:sp>
      <p:sp>
        <p:nvSpPr>
          <p:cNvPr id="624" name="Прямоугольник"/>
          <p:cNvSpPr/>
          <p:nvPr/>
        </p:nvSpPr>
        <p:spPr>
          <a:xfrm>
            <a:off x="15689411" y="2099036"/>
            <a:ext cx="5382441" cy="4264058"/>
          </a:xfrm>
          <a:prstGeom prst="rect">
            <a:avLst/>
          </a:prstGeom>
          <a:ln w="25400">
            <a:solidFill>
              <a:srgbClr val="697593"/>
            </a:solidFill>
            <a:miter lim="400000"/>
          </a:ln>
        </p:spPr>
        <p:txBody>
          <a:bodyPr lIns="71435" tIns="71435" rIns="71435" bIns="71435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625" name="Tel / fax…"/>
          <p:cNvSpPr txBox="1"/>
          <p:nvPr/>
        </p:nvSpPr>
        <p:spPr>
          <a:xfrm>
            <a:off x="16028671" y="4667913"/>
            <a:ext cx="4999174" cy="1252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5" tIns="71435" rIns="71435" bIns="71435" anchor="ctr">
            <a:spAutoFit/>
          </a:bodyPr>
          <a:lstStyle/>
          <a:p>
            <a:pPr algn="l" defTabSz="914400">
              <a:lnSpc>
                <a:spcPct val="120000"/>
              </a:lnSpc>
              <a:defRPr sz="2000">
                <a:latin typeface="Gotham Pro Light Regular"/>
                <a:ea typeface="Gotham Pro Light Regular"/>
                <a:cs typeface="Gotham Pro Light Regular"/>
                <a:sym typeface="Gotham Pro Light Regular"/>
              </a:defRPr>
            </a:pPr>
            <a:r>
              <a:rPr lang="ru-RU" dirty="0"/>
              <a:t>Тел.</a:t>
            </a:r>
            <a:r>
              <a:rPr lang="en-US" dirty="0"/>
              <a:t>/</a:t>
            </a:r>
            <a:r>
              <a:rPr lang="ru-RU" dirty="0"/>
              <a:t>факс</a:t>
            </a:r>
            <a:endParaRPr dirty="0"/>
          </a:p>
          <a:p>
            <a:pPr algn="l" defTabSz="914400">
              <a:lnSpc>
                <a:spcPct val="120000"/>
              </a:lnSpc>
              <a:defRPr sz="2000">
                <a:latin typeface="Gotham Pro Light Regular"/>
                <a:ea typeface="Gotham Pro Light Regular"/>
                <a:cs typeface="Gotham Pro Light Regular"/>
                <a:sym typeface="Gotham Pro Light Regular"/>
              </a:defRPr>
            </a:pPr>
            <a:r>
              <a:rPr dirty="0"/>
              <a:t>+7 (495) 987-31-50</a:t>
            </a:r>
          </a:p>
          <a:p>
            <a:pPr algn="l" defTabSz="914400">
              <a:lnSpc>
                <a:spcPct val="120000"/>
              </a:lnSpc>
              <a:defRPr sz="2000">
                <a:latin typeface="Gotham Pro Light Regular"/>
                <a:ea typeface="Gotham Pro Light Regular"/>
                <a:cs typeface="Gotham Pro Light Regular"/>
                <a:sym typeface="Gotham Pro Light Regular"/>
              </a:defRPr>
            </a:pPr>
            <a:r>
              <a:rPr dirty="0"/>
              <a:t>+7 (495) 987-31-49</a:t>
            </a:r>
          </a:p>
        </p:txBody>
      </p:sp>
      <p:sp>
        <p:nvSpPr>
          <p:cNvPr id="626" name="Прямоугольник"/>
          <p:cNvSpPr/>
          <p:nvPr/>
        </p:nvSpPr>
        <p:spPr>
          <a:xfrm>
            <a:off x="9619846" y="7098907"/>
            <a:ext cx="5382440" cy="4264058"/>
          </a:xfrm>
          <a:prstGeom prst="rect">
            <a:avLst/>
          </a:prstGeom>
          <a:ln w="25400">
            <a:solidFill>
              <a:srgbClr val="697593"/>
            </a:solidFill>
            <a:miter lim="400000"/>
          </a:ln>
        </p:spPr>
        <p:txBody>
          <a:bodyPr lIns="71435" tIns="71435" rIns="71435" bIns="71435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627" name="E-mail: info@nostroy.ru"/>
          <p:cNvSpPr txBox="1"/>
          <p:nvPr/>
        </p:nvSpPr>
        <p:spPr>
          <a:xfrm>
            <a:off x="9959106" y="9901166"/>
            <a:ext cx="4999174" cy="785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5" tIns="71435" rIns="71435" bIns="71435" anchor="ctr">
            <a:spAutoFit/>
          </a:bodyPr>
          <a:lstStyle/>
          <a:p>
            <a:pPr algn="l" defTabSz="914400">
              <a:lnSpc>
                <a:spcPct val="120000"/>
              </a:lnSpc>
              <a:defRPr sz="2000">
                <a:latin typeface="Gotham Pro Light Regular"/>
                <a:ea typeface="Gotham Pro Light Regular"/>
                <a:cs typeface="Gotham Pro Light Regular"/>
                <a:sym typeface="Gotham Pro Light Regular"/>
              </a:defRPr>
            </a:pPr>
            <a:r>
              <a:t>E-mail:</a:t>
            </a:r>
            <a:br/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/>
              </a:rPr>
              <a:t>info@nostroy.ru</a:t>
            </a:r>
          </a:p>
        </p:txBody>
      </p:sp>
      <p:sp>
        <p:nvSpPr>
          <p:cNvPr id="628" name="Прямоугольник"/>
          <p:cNvSpPr/>
          <p:nvPr/>
        </p:nvSpPr>
        <p:spPr>
          <a:xfrm>
            <a:off x="15689411" y="7098907"/>
            <a:ext cx="5382441" cy="4264058"/>
          </a:xfrm>
          <a:prstGeom prst="rect">
            <a:avLst/>
          </a:prstGeom>
          <a:ln w="25400">
            <a:solidFill>
              <a:srgbClr val="697593"/>
            </a:solidFill>
            <a:miter lim="400000"/>
          </a:ln>
        </p:spPr>
        <p:txBody>
          <a:bodyPr lIns="71435" tIns="71435" rIns="71435" bIns="71435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629" name="www.nostroy.ru"/>
          <p:cNvSpPr txBox="1"/>
          <p:nvPr/>
        </p:nvSpPr>
        <p:spPr>
          <a:xfrm>
            <a:off x="16028671" y="10266926"/>
            <a:ext cx="4999174" cy="434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5" tIns="71435" rIns="71435" bIns="71435" anchor="ctr">
            <a:spAutoFit/>
          </a:bodyPr>
          <a:lstStyle>
            <a:lvl1pPr algn="l" defTabSz="914400">
              <a:lnSpc>
                <a:spcPct val="120000"/>
              </a:lnSpc>
              <a:defRPr sz="20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otham Pro Light Regular"/>
                <a:ea typeface="Gotham Pro Light Regular"/>
                <a:cs typeface="Gotham Pro Light Regular"/>
                <a:sym typeface="Gotham Pro Light Regular"/>
                <a:hlinkClick r:id="" action="ppaction://noaction"/>
              </a:defRPr>
            </a:lvl1pPr>
          </a:lstStyle>
          <a:p>
            <a:r>
              <a:rPr>
                <a:hlinkClick r:id="rId6"/>
              </a:rPr>
              <a:t>www.nostroy.ru</a:t>
            </a:r>
          </a:p>
        </p:txBody>
      </p:sp>
      <p:pic>
        <p:nvPicPr>
          <p:cNvPr id="630" name="image49.png" descr="image4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6786" y="7439910"/>
            <a:ext cx="971561" cy="971561"/>
          </a:xfrm>
          <a:prstGeom prst="rect">
            <a:avLst/>
          </a:prstGeom>
          <a:ln w="12700">
            <a:miter lim="400000"/>
          </a:ln>
        </p:spPr>
      </p:pic>
      <p:pic>
        <p:nvPicPr>
          <p:cNvPr id="631" name="image50.png" descr="image5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25022" y="2415954"/>
            <a:ext cx="1136691" cy="1136018"/>
          </a:xfrm>
          <a:prstGeom prst="rect">
            <a:avLst/>
          </a:prstGeom>
          <a:ln w="12700">
            <a:miter lim="400000"/>
          </a:ln>
        </p:spPr>
      </p:pic>
      <p:pic>
        <p:nvPicPr>
          <p:cNvPr id="632" name="image51.png" descr="image5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65475" y="2426429"/>
            <a:ext cx="583196" cy="971561"/>
          </a:xfrm>
          <a:prstGeom prst="rect">
            <a:avLst/>
          </a:prstGeom>
          <a:ln w="12700">
            <a:miter lim="400000"/>
          </a:ln>
        </p:spPr>
      </p:pic>
      <p:pic>
        <p:nvPicPr>
          <p:cNvPr id="633" name="image52.png" descr="image5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24798" y="7482175"/>
            <a:ext cx="1136691" cy="861635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extBox 16"/>
          <p:cNvSpPr txBox="1"/>
          <p:nvPr/>
        </p:nvSpPr>
        <p:spPr>
          <a:xfrm>
            <a:off x="-526319" y="8668151"/>
            <a:ext cx="11262237" cy="10675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spAutoFit/>
          </a:bodyPr>
          <a:lstStyle/>
          <a:p>
            <a:r>
              <a:rPr lang="en-US" sz="3000" b="1" dirty="0">
                <a:hlinkClick r:id="rId11"/>
              </a:rPr>
              <a:t>http://nostroy.ru/nostroy/situation_center</a:t>
            </a:r>
            <a:r>
              <a:rPr lang="en-US" sz="3000" b="1" dirty="0" smtClean="0">
                <a:hlinkClick r:id="rId11"/>
              </a:rPr>
              <a:t>/</a:t>
            </a:r>
            <a:endParaRPr lang="ru-RU" sz="3000" b="1" dirty="0" smtClean="0"/>
          </a:p>
          <a:p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3001673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73"/>
          <p:cNvSpPr/>
          <p:nvPr/>
        </p:nvSpPr>
        <p:spPr>
          <a:xfrm>
            <a:off x="233362" y="395024"/>
            <a:ext cx="23601381" cy="2133255"/>
          </a:xfrm>
          <a:prstGeom prst="rect">
            <a:avLst/>
          </a:prstGeom>
          <a:gradFill flip="none" rotWithShape="1">
            <a:gsLst>
              <a:gs pos="5000">
                <a:srgbClr val="002060"/>
              </a:gs>
              <a:gs pos="44000">
                <a:schemeClr val="accent1">
                  <a:lumMod val="75000"/>
                </a:schemeClr>
              </a:gs>
              <a:gs pos="62000">
                <a:schemeClr val="accent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 w="12700">
            <a:noFill/>
            <a:miter lim="400000"/>
          </a:ln>
        </p:spPr>
        <p:txBody>
          <a:bodyPr lIns="71435" tIns="71435" rIns="71435" bIns="71435" anchor="ctr"/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ru-RU" sz="4800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27 марта по распоряжению Президента НОСТРОЙ был создан </a:t>
            </a:r>
          </a:p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ru-RU" sz="4800" b="1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Ситуационный центр по поддержке строительной отрасли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17" y="1034003"/>
            <a:ext cx="909926" cy="909926"/>
          </a:xfrm>
          <a:prstGeom prst="rect">
            <a:avLst/>
          </a:prstGeom>
          <a:noFill/>
        </p:spPr>
      </p:pic>
      <p:sp>
        <p:nvSpPr>
          <p:cNvPr id="7" name="Shape 183"/>
          <p:cNvSpPr/>
          <p:nvPr/>
        </p:nvSpPr>
        <p:spPr>
          <a:xfrm>
            <a:off x="3054710" y="796802"/>
            <a:ext cx="17909988" cy="91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1435" tIns="71435" rIns="71435" bIns="71435" anchor="ctr">
            <a:spAutoFit/>
          </a:bodyPr>
          <a:lstStyle>
            <a:lvl1pPr algn="l" defTabSz="914400">
              <a:lnSpc>
                <a:spcPct val="120000"/>
              </a:lnSpc>
              <a:defRPr sz="2200">
                <a:latin typeface="Gotham Pro Light Regular"/>
                <a:ea typeface="Gotham Pro Light Regular"/>
                <a:cs typeface="Gotham Pro Light Regular"/>
                <a:sym typeface="Gotham Pro Light Regular"/>
              </a:defRPr>
            </a:lvl1pPr>
          </a:lstStyle>
          <a:p>
            <a:pPr algn="ctr"/>
            <a:endParaRPr lang="ru-RU" sz="4600" dirty="0">
              <a:solidFill>
                <a:srgbClr val="FFFFFF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260" y="3365326"/>
            <a:ext cx="9790750" cy="45784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342170" y="5414221"/>
            <a:ext cx="11262237" cy="13753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spAutoFit/>
          </a:bodyPr>
          <a:lstStyle/>
          <a:p>
            <a:r>
              <a:rPr lang="en-US" sz="4000" b="1" dirty="0">
                <a:hlinkClick r:id="rId4"/>
              </a:rPr>
              <a:t>http://nostroy.ru/nostroy/situation_center</a:t>
            </a:r>
            <a:r>
              <a:rPr lang="en-US" sz="4000" b="1" dirty="0" smtClean="0">
                <a:hlinkClick r:id="rId4"/>
              </a:rPr>
              <a:t>/</a:t>
            </a:r>
            <a:endParaRPr lang="ru-RU" sz="4000" b="1" dirty="0" smtClean="0"/>
          </a:p>
          <a:p>
            <a:endParaRPr kumimoji="0" lang="ru-RU" sz="4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9145" y="8383378"/>
            <a:ext cx="22708344" cy="42530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spAutoFit/>
          </a:bodyPr>
          <a:lstStyle/>
          <a:p>
            <a:pPr algn="l"/>
            <a:r>
              <a:rPr lang="ru-RU" b="1" dirty="0" smtClean="0"/>
              <a:t>Задачи Ситуационного центра в период ограничений</a:t>
            </a:r>
            <a:r>
              <a:rPr lang="ru-RU" dirty="0" smtClean="0"/>
              <a:t>, вызванных новой коронавирусной инфекцией: </a:t>
            </a:r>
          </a:p>
          <a:p>
            <a:pPr marL="742950" indent="-742950" algn="l"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4400" dirty="0" smtClean="0"/>
              <a:t>Оперативный анализ состояния </a:t>
            </a:r>
            <a:r>
              <a:rPr lang="ru-RU" sz="4400" dirty="0"/>
              <a:t>строительной отрасли </a:t>
            </a:r>
            <a:r>
              <a:rPr lang="ru-RU" sz="4400" dirty="0" smtClean="0"/>
              <a:t>страны;</a:t>
            </a:r>
          </a:p>
          <a:p>
            <a:pPr marL="742950" indent="-742950" algn="l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4400" dirty="0" smtClean="0"/>
              <a:t>Обмен информацией между строительными компаниями, СРО, органами власти; </a:t>
            </a:r>
          </a:p>
          <a:p>
            <a:pPr marL="742950" indent="-742950" algn="l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4400" dirty="0" smtClean="0"/>
              <a:t>Формирование и продвижение предложений по поддержке строительной отрасли.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2</a:t>
            </a:fld>
            <a:endParaRPr lang="ru-RU"/>
          </a:p>
        </p:txBody>
      </p:sp>
      <p:pic>
        <p:nvPicPr>
          <p:cNvPr id="12" name="image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768337" y="879398"/>
            <a:ext cx="1783039" cy="127262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197188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73"/>
          <p:cNvSpPr/>
          <p:nvPr/>
        </p:nvSpPr>
        <p:spPr>
          <a:xfrm>
            <a:off x="233362" y="461930"/>
            <a:ext cx="23601381" cy="2133255"/>
          </a:xfrm>
          <a:prstGeom prst="rect">
            <a:avLst/>
          </a:prstGeom>
          <a:gradFill flip="none" rotWithShape="1">
            <a:gsLst>
              <a:gs pos="5000">
                <a:srgbClr val="002060"/>
              </a:gs>
              <a:gs pos="44000">
                <a:schemeClr val="accent1">
                  <a:lumMod val="75000"/>
                </a:schemeClr>
              </a:gs>
              <a:gs pos="62000">
                <a:schemeClr val="accent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 w="12700">
            <a:noFill/>
            <a:miter lim="400000"/>
          </a:ln>
        </p:spPr>
        <p:txBody>
          <a:bodyPr lIns="71435" tIns="71435" rIns="71435" bIns="71435" anchor="ctr"/>
          <a:lstStyle/>
          <a:p>
            <a:pPr marL="1516063" lvl="0" algn="l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ru-RU" sz="4800" dirty="0" smtClean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Оперативный анализ состояния строительной отрасли</a:t>
            </a:r>
            <a:endParaRPr lang="ru-RU" sz="480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7" name="Shape 183"/>
          <p:cNvSpPr/>
          <p:nvPr/>
        </p:nvSpPr>
        <p:spPr>
          <a:xfrm>
            <a:off x="3054710" y="796802"/>
            <a:ext cx="17909988" cy="91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1435" tIns="71435" rIns="71435" bIns="71435" anchor="ctr">
            <a:spAutoFit/>
          </a:bodyPr>
          <a:lstStyle>
            <a:lvl1pPr algn="l" defTabSz="914400">
              <a:lnSpc>
                <a:spcPct val="120000"/>
              </a:lnSpc>
              <a:defRPr sz="2200">
                <a:latin typeface="Gotham Pro Light Regular"/>
                <a:ea typeface="Gotham Pro Light Regular"/>
                <a:cs typeface="Gotham Pro Light Regular"/>
                <a:sym typeface="Gotham Pro Light Regular"/>
              </a:defRPr>
            </a:lvl1pPr>
          </a:lstStyle>
          <a:p>
            <a:pPr algn="ctr"/>
            <a:endParaRPr lang="ru-RU" sz="46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33075" y="3468745"/>
            <a:ext cx="22090526" cy="94237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spAutoFit/>
          </a:bodyPr>
          <a:lstStyle/>
          <a:p>
            <a:pPr marL="685800" indent="-685800" algn="l">
              <a:spcBef>
                <a:spcPts val="1200"/>
              </a:spcBef>
              <a:spcAft>
                <a:spcPts val="600"/>
              </a:spcAft>
              <a:buFontTx/>
              <a:buChar char="-"/>
            </a:pPr>
            <a:r>
              <a:rPr lang="ru-RU" sz="4400" dirty="0"/>
              <a:t>Проведена </a:t>
            </a:r>
            <a:r>
              <a:rPr lang="ru-RU" sz="4400" b="1" dirty="0">
                <a:solidFill>
                  <a:srgbClr val="FF0000"/>
                </a:solidFill>
              </a:rPr>
              <a:t>оценка решений органов региональной власти по запретам на работу строительных компаний </a:t>
            </a:r>
            <a:r>
              <a:rPr lang="ru-RU" sz="4400" dirty="0"/>
              <a:t>и по иным влияющим ограничениям (ограничения перемещения, ограничения работы МФЦ и пр.)</a:t>
            </a:r>
          </a:p>
          <a:p>
            <a:pPr marL="685800" indent="-685800" algn="l">
              <a:spcBef>
                <a:spcPts val="1200"/>
              </a:spcBef>
              <a:spcAft>
                <a:spcPts val="600"/>
              </a:spcAft>
              <a:buFontTx/>
              <a:buChar char="-"/>
            </a:pPr>
            <a:r>
              <a:rPr lang="ru-RU" sz="4400" dirty="0" smtClean="0"/>
              <a:t>Подготовлено </a:t>
            </a:r>
            <a:r>
              <a:rPr lang="ru-RU" sz="4400" dirty="0"/>
              <a:t>два обращения в Минстрой России </a:t>
            </a:r>
            <a:r>
              <a:rPr lang="ru-RU" sz="4400" b="1" dirty="0" smtClean="0">
                <a:solidFill>
                  <a:srgbClr val="FF0000"/>
                </a:solidFill>
              </a:rPr>
              <a:t>о </a:t>
            </a:r>
            <a:r>
              <a:rPr lang="ru-RU" sz="4400" b="1" dirty="0">
                <a:solidFill>
                  <a:srgbClr val="FF0000"/>
                </a:solidFill>
              </a:rPr>
              <a:t>недопущении остановки строительных работ </a:t>
            </a:r>
            <a:r>
              <a:rPr lang="ru-RU" sz="4400" dirty="0" smtClean="0"/>
              <a:t>в </a:t>
            </a:r>
            <a:r>
              <a:rPr lang="ru-RU" sz="4400" dirty="0"/>
              <a:t>период ограничительных мер </a:t>
            </a:r>
            <a:r>
              <a:rPr lang="ru-RU" sz="4400" dirty="0" smtClean="0"/>
              <a:t>(</a:t>
            </a:r>
            <a:r>
              <a:rPr lang="ru-RU" sz="4400" dirty="0"/>
              <a:t>от 31.03.2020 и от </a:t>
            </a:r>
            <a:r>
              <a:rPr lang="ru-RU" sz="4400" dirty="0" smtClean="0"/>
              <a:t>	03.04.2020</a:t>
            </a:r>
            <a:r>
              <a:rPr lang="ru-RU" sz="4400" dirty="0"/>
              <a:t>).</a:t>
            </a:r>
          </a:p>
          <a:p>
            <a:pPr marL="685800" indent="-685800" algn="l">
              <a:spcBef>
                <a:spcPts val="1200"/>
              </a:spcBef>
              <a:spcAft>
                <a:spcPts val="600"/>
              </a:spcAft>
              <a:buFontTx/>
              <a:buChar char="-"/>
            </a:pPr>
            <a:r>
              <a:rPr lang="ru-RU" sz="4400" dirty="0" smtClean="0"/>
              <a:t>Проведен </a:t>
            </a:r>
            <a:r>
              <a:rPr lang="ru-RU" sz="4400" b="1" dirty="0" smtClean="0">
                <a:solidFill>
                  <a:srgbClr val="FF0000"/>
                </a:solidFill>
              </a:rPr>
              <a:t>опрос застройщиков </a:t>
            </a:r>
            <a:r>
              <a:rPr lang="ru-RU" sz="4400" dirty="0" smtClean="0"/>
              <a:t>(первично опрошено 290 застройщиков, опрос будет проводиться повторно каждые десять дней для оценки динамики).</a:t>
            </a:r>
          </a:p>
          <a:p>
            <a:pPr marL="685800" indent="-685800" algn="l">
              <a:spcBef>
                <a:spcPts val="1200"/>
              </a:spcBef>
              <a:spcAft>
                <a:spcPts val="600"/>
              </a:spcAft>
              <a:buFontTx/>
              <a:buChar char="-"/>
            </a:pPr>
            <a:r>
              <a:rPr lang="ru-RU" sz="4400" dirty="0" smtClean="0"/>
              <a:t>Организован </a:t>
            </a:r>
            <a:r>
              <a:rPr lang="ru-RU" sz="4400" b="1" dirty="0" smtClean="0">
                <a:solidFill>
                  <a:srgbClr val="FF0000"/>
                </a:solidFill>
              </a:rPr>
              <a:t>опрос подрядчиков </a:t>
            </a:r>
            <a:r>
              <a:rPr lang="ru-RU" sz="4400" dirty="0" smtClean="0"/>
              <a:t>(запущен опрос 9 тыс. подрядчиков, он также будет проводиться повторно, для оценки динамики).</a:t>
            </a:r>
          </a:p>
          <a:p>
            <a:pPr marL="685800" indent="-685800" algn="l">
              <a:spcBef>
                <a:spcPts val="1200"/>
              </a:spcBef>
              <a:spcAft>
                <a:spcPts val="600"/>
              </a:spcAft>
              <a:buFontTx/>
              <a:buChar char="-"/>
            </a:pPr>
            <a:r>
              <a:rPr lang="ru-RU" sz="4400" dirty="0" smtClean="0"/>
              <a:t>Организован </a:t>
            </a:r>
            <a:r>
              <a:rPr lang="ru-RU" sz="4400" b="1" dirty="0" smtClean="0">
                <a:solidFill>
                  <a:srgbClr val="FF0000"/>
                </a:solidFill>
              </a:rPr>
              <a:t>мониторинг роста стоимости на строительные материалы </a:t>
            </a:r>
            <a:r>
              <a:rPr lang="ru-RU" sz="4400" dirty="0" smtClean="0"/>
              <a:t>в регионах.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3</a:t>
            </a:fld>
            <a:endParaRPr lang="ru-RU"/>
          </a:p>
        </p:txBody>
      </p:sp>
      <p:pic>
        <p:nvPicPr>
          <p:cNvPr id="12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68337" y="879398"/>
            <a:ext cx="1783039" cy="127262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Box 12"/>
          <p:cNvSpPr txBox="1"/>
          <p:nvPr/>
        </p:nvSpPr>
        <p:spPr>
          <a:xfrm>
            <a:off x="624473" y="938712"/>
            <a:ext cx="959005" cy="12214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spAutoFit/>
          </a:bodyPr>
          <a:lstStyle/>
          <a:p>
            <a:r>
              <a:rPr lang="ru-RU" sz="7000" b="1" dirty="0" smtClean="0">
                <a:solidFill>
                  <a:srgbClr val="FF0000"/>
                </a:solidFill>
              </a:rPr>
              <a:t>1</a:t>
            </a:r>
            <a:endParaRPr kumimoji="0" lang="ru-RU" sz="7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4352370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33420"/>
            <a:ext cx="24384000" cy="14772639"/>
          </a:xfrm>
          <a:prstGeom prst="rect">
            <a:avLst/>
          </a:prstGeom>
        </p:spPr>
      </p:pic>
      <p:pic>
        <p:nvPicPr>
          <p:cNvPr id="5" name="image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2667" y="321485"/>
            <a:ext cx="1389600" cy="99180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/>
          <p:cNvSpPr txBox="1"/>
          <p:nvPr/>
        </p:nvSpPr>
        <p:spPr>
          <a:xfrm>
            <a:off x="231730" y="242572"/>
            <a:ext cx="18524626" cy="8213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spAutoFit/>
          </a:bodyPr>
          <a:lstStyle/>
          <a:p>
            <a:r>
              <a:rPr kumimoji="0" lang="ru-RU" sz="4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"/>
              </a:rPr>
              <a:t>Карта </a:t>
            </a:r>
            <a:r>
              <a:rPr kumimoji="0" lang="ru-RU" sz="4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"/>
              </a:rPr>
              <a:t>регионов, </a:t>
            </a:r>
            <a:r>
              <a:rPr lang="ru-RU" sz="4400" b="1" dirty="0"/>
              <a:t>где разрешено строительство</a:t>
            </a:r>
            <a:endParaRPr kumimoji="0" lang="ru-RU" sz="4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1848094"/>
              </p:ext>
            </p:extLst>
          </p:nvPr>
        </p:nvGraphicFramePr>
        <p:xfrm>
          <a:off x="1661312" y="1611163"/>
          <a:ext cx="7082118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09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22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Строительство разрешено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68 </a:t>
                      </a:r>
                      <a:r>
                        <a:rPr lang="ru-RU" dirty="0"/>
                        <a:t>Субъектов</a:t>
                      </a:r>
                    </a:p>
                  </a:txBody>
                  <a:tcPr>
                    <a:solidFill>
                      <a:srgbClr val="B5E61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Строительство не запрещено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15 Субъектов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Строительство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ограничено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 Субъекта</a:t>
                      </a:r>
                      <a:endParaRPr lang="ru-RU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" name="Рисунок 8" descr="Инструменты">
            <a:extLst>
              <a:ext uri="{FF2B5EF4-FFF2-40B4-BE49-F238E27FC236}">
                <a16:creationId xmlns:a16="http://schemas.microsoft.com/office/drawing/2014/main" id="{D4FA541C-3BDB-9940-B8C8-5C707293EF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61421" y="60134"/>
            <a:ext cx="1544896" cy="14984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86363" y="11938247"/>
            <a:ext cx="7337502" cy="15292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spAutoFit/>
          </a:bodyPr>
          <a:lstStyle/>
          <a:p>
            <a:r>
              <a:rPr lang="ru-RU" sz="3000" dirty="0" smtClean="0"/>
              <a:t>Ситуация динамически меняется: вводятся запреты, запреты отменяются, вводятся новые запреты</a:t>
            </a:r>
            <a:endParaRPr kumimoji="0" lang="ru-RU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44056" y="1021099"/>
            <a:ext cx="7337502" cy="6059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spAutoFit/>
          </a:bodyPr>
          <a:lstStyle/>
          <a:p>
            <a:r>
              <a:rPr lang="ru-RU" sz="3000" b="1" dirty="0" smtClean="0"/>
              <a:t>На </a:t>
            </a:r>
            <a:r>
              <a:rPr lang="ru-RU" sz="3000" b="1" dirty="0" smtClean="0"/>
              <a:t>13.04.2020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"/>
            </a:endParaRPr>
          </a:p>
        </p:txBody>
      </p:sp>
      <p:sp>
        <p:nvSpPr>
          <p:cNvPr id="11" name="Номер слайда 1"/>
          <p:cNvSpPr>
            <a:spLocks noGrp="1"/>
          </p:cNvSpPr>
          <p:nvPr>
            <p:ph type="sldNum" sz="quarter" idx="2"/>
          </p:nvPr>
        </p:nvSpPr>
        <p:spPr>
          <a:xfrm>
            <a:off x="12025177" y="13010554"/>
            <a:ext cx="315786" cy="513597"/>
          </a:xfrm>
        </p:spPr>
        <p:txBody>
          <a:bodyPr/>
          <a:lstStyle/>
          <a:p>
            <a:r>
              <a:rPr lang="ru-RU" dirty="0" smtClean="0"/>
              <a:t>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25797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19" y="930655"/>
            <a:ext cx="20659813" cy="12516404"/>
          </a:xfrm>
          <a:prstGeom prst="rect">
            <a:avLst/>
          </a:prstGeom>
        </p:spPr>
      </p:pic>
      <p:pic>
        <p:nvPicPr>
          <p:cNvPr id="5" name="image1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49716" y="611412"/>
            <a:ext cx="1389600" cy="99180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/>
          <p:cNvSpPr txBox="1"/>
          <p:nvPr/>
        </p:nvSpPr>
        <p:spPr>
          <a:xfrm>
            <a:off x="1362629" y="-4558"/>
            <a:ext cx="20116800" cy="13753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spAutoFit/>
          </a:bodyPr>
          <a:lstStyle/>
          <a:p>
            <a:r>
              <a:rPr lang="ru-RU" sz="4000" b="1" dirty="0"/>
              <a:t>25 Субъектов РФ</a:t>
            </a:r>
            <a:r>
              <a:rPr kumimoji="0" lang="ru-RU" sz="4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"/>
              </a:rPr>
              <a:t>, где для осуществления деятельности, в том числе строительства, необходимо включение в соответствующие списки.</a:t>
            </a:r>
            <a:r>
              <a:rPr kumimoji="0" lang="ru-RU" sz="40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"/>
              </a:rPr>
              <a:t> </a:t>
            </a:r>
            <a:endParaRPr kumimoji="0" lang="ru-RU" sz="4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15155" y="1434361"/>
          <a:ext cx="16817790" cy="325300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30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28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06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328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06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328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066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3289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3066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73289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380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№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Субъект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№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Субъект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</a:rPr>
                        <a:t>№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Субъект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</a:rPr>
                        <a:t>№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Субъект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</a:rPr>
                        <a:t>№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Субъект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8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Алтайский край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6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Вологодская область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11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Красноярский край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16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Республика Алтай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21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</a:rPr>
                        <a:t>Республика Мордовия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3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2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</a:rPr>
                        <a:t>Белгородская область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7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Ивановская область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12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Курганская область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17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Республика Башкортостан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</a:rPr>
                        <a:t>22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Саратовская область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98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3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Брянская область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8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Иркутская область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13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Нижегородская область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18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Республика Ингушетия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23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Смоленская область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22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4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Владимирская область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9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 Кабардино-Балкарская Республика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14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Омская область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19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Республика Карелия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24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Ставропольский край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47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5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</a:rPr>
                        <a:t>Волгоградская область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10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Карачаево-Черкесская Республика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15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</a:rPr>
                        <a:t>Пермский край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20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Республика Марий Эл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25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</a:rPr>
                        <a:t>Ярославская область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42" y="17136"/>
            <a:ext cx="1353677" cy="13536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669435" y="7820573"/>
            <a:ext cx="652118" cy="5135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spAutoFit/>
          </a:bodyPr>
          <a:lstStyle/>
          <a:p>
            <a:pPr marL="0" marR="0" indent="0" algn="ctr" defTabSz="82152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11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4202399" y="10429302"/>
            <a:ext cx="652118" cy="5135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spAutoFit/>
          </a:bodyPr>
          <a:lstStyle/>
          <a:p>
            <a:pPr marL="0" marR="0" indent="0" algn="ctr" defTabSz="82152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400" b="1" dirty="0"/>
              <a:t>8</a:t>
            </a:r>
            <a:endParaRPr kumimoji="0" lang="ru-RU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426663" y="12231205"/>
            <a:ext cx="652118" cy="5135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spAutoFit/>
          </a:bodyPr>
          <a:lstStyle/>
          <a:p>
            <a:pPr marL="0" marR="0" indent="0" algn="ctr" defTabSz="82152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400" b="1" dirty="0"/>
              <a:t>16</a:t>
            </a:r>
            <a:endParaRPr kumimoji="0" lang="ru-RU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661339" y="11681750"/>
            <a:ext cx="652118" cy="5135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spAutoFit/>
          </a:bodyPr>
          <a:lstStyle/>
          <a:p>
            <a:pPr marL="0" marR="0" indent="0" algn="ctr" defTabSz="82152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400" b="1" dirty="0"/>
              <a:t>1</a:t>
            </a:r>
            <a:endParaRPr kumimoji="0" lang="ru-RU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479740" y="5917421"/>
            <a:ext cx="652118" cy="5135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spAutoFit/>
          </a:bodyPr>
          <a:lstStyle/>
          <a:p>
            <a:pPr marL="0" marR="0" indent="0" algn="ctr" defTabSz="82152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400" b="1" dirty="0"/>
              <a:t>19</a:t>
            </a:r>
            <a:endParaRPr kumimoji="0" lang="ru-RU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452846" y="7217331"/>
            <a:ext cx="652118" cy="5135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spAutoFit/>
          </a:bodyPr>
          <a:lstStyle/>
          <a:p>
            <a:pPr marL="0" marR="0" indent="0" algn="ctr" defTabSz="82152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400" b="1" dirty="0"/>
              <a:t>6</a:t>
            </a:r>
            <a:endParaRPr kumimoji="0" lang="ru-RU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668868" y="7474129"/>
            <a:ext cx="652118" cy="5135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spAutoFit/>
          </a:bodyPr>
          <a:lstStyle/>
          <a:p>
            <a:pPr marL="0" marR="0" indent="0" algn="ctr" defTabSz="82152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400" b="1" dirty="0"/>
              <a:t>23</a:t>
            </a:r>
            <a:endParaRPr kumimoji="0" lang="ru-RU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372862" y="7883017"/>
            <a:ext cx="652118" cy="5135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spAutoFit/>
          </a:bodyPr>
          <a:lstStyle/>
          <a:p>
            <a:pPr marL="0" marR="0" indent="0" algn="ctr" defTabSz="82152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400" b="1" dirty="0"/>
              <a:t>3</a:t>
            </a:r>
            <a:endParaRPr kumimoji="0" lang="ru-RU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468143" y="8836159"/>
            <a:ext cx="652118" cy="5135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spAutoFit/>
          </a:bodyPr>
          <a:lstStyle/>
          <a:p>
            <a:pPr marL="0" marR="0" indent="0" algn="ctr" defTabSz="82152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400" b="1" dirty="0"/>
              <a:t>2</a:t>
            </a:r>
            <a:endParaRPr kumimoji="0" lang="ru-RU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334561" y="10429302"/>
            <a:ext cx="652118" cy="5135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spAutoFit/>
          </a:bodyPr>
          <a:lstStyle/>
          <a:p>
            <a:pPr marL="0" marR="0" indent="0" algn="ctr" defTabSz="82152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400" b="1" dirty="0"/>
              <a:t>14</a:t>
            </a:r>
            <a:endParaRPr kumimoji="0" lang="ru-RU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984341" y="10208534"/>
            <a:ext cx="652118" cy="5135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spAutoFit/>
          </a:bodyPr>
          <a:lstStyle/>
          <a:p>
            <a:pPr marL="0" marR="0" indent="0" algn="ctr" defTabSz="82152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400" b="1" dirty="0"/>
              <a:t>12</a:t>
            </a:r>
            <a:endParaRPr kumimoji="0" lang="ru-RU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504871" y="9915877"/>
            <a:ext cx="652118" cy="5135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spAutoFit/>
          </a:bodyPr>
          <a:lstStyle/>
          <a:p>
            <a:pPr marL="0" marR="0" indent="0" algn="ctr" defTabSz="82152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400" b="1" dirty="0"/>
              <a:t>17</a:t>
            </a:r>
            <a:endParaRPr kumimoji="0" lang="ru-RU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212357" y="8704863"/>
            <a:ext cx="652118" cy="5135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spAutoFit/>
          </a:bodyPr>
          <a:lstStyle/>
          <a:p>
            <a:pPr marL="0" marR="0" indent="0" algn="ctr" defTabSz="82152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400" b="1" dirty="0"/>
              <a:t>15</a:t>
            </a:r>
            <a:endParaRPr kumimoji="0" lang="ru-RU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183577" y="10841280"/>
            <a:ext cx="652118" cy="5135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spAutoFit/>
          </a:bodyPr>
          <a:lstStyle/>
          <a:p>
            <a:pPr marL="0" marR="0" indent="0" algn="ctr" defTabSz="82152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400" b="1" dirty="0"/>
              <a:t>24</a:t>
            </a:r>
            <a:endParaRPr kumimoji="0" lang="ru-RU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867785" y="9730794"/>
            <a:ext cx="652118" cy="5135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spAutoFit/>
          </a:bodyPr>
          <a:lstStyle/>
          <a:p>
            <a:pPr marL="0" marR="0" indent="0" algn="ctr" defTabSz="82152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400" b="1" dirty="0"/>
              <a:t>22</a:t>
            </a:r>
            <a:endParaRPr kumimoji="0" lang="ru-RU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112149" y="9933806"/>
            <a:ext cx="652118" cy="5135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spAutoFit/>
          </a:bodyPr>
          <a:lstStyle/>
          <a:p>
            <a:pPr marL="0" marR="0" indent="0" algn="ctr" defTabSz="82152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400" b="1" dirty="0"/>
              <a:t>5</a:t>
            </a:r>
            <a:endParaRPr kumimoji="0" lang="ru-RU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854007" y="11686848"/>
            <a:ext cx="652118" cy="5135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spAutoFit/>
          </a:bodyPr>
          <a:lstStyle/>
          <a:p>
            <a:pPr marL="0" marR="0" indent="0" algn="ctr" defTabSz="82152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400" b="1" dirty="0"/>
              <a:t>18</a:t>
            </a:r>
            <a:endParaRPr kumimoji="0" lang="ru-RU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599489" y="11301090"/>
            <a:ext cx="652118" cy="5135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spAutoFit/>
          </a:bodyPr>
          <a:lstStyle/>
          <a:p>
            <a:pPr marL="0" marR="0" indent="0" algn="ctr" defTabSz="82152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400" b="1" dirty="0"/>
              <a:t>9</a:t>
            </a:r>
            <a:endParaRPr kumimoji="0" lang="ru-RU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306183" y="10949027"/>
            <a:ext cx="652118" cy="5135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spAutoFit/>
          </a:bodyPr>
          <a:lstStyle/>
          <a:p>
            <a:pPr marL="0" marR="0" indent="0" algn="ctr" defTabSz="82152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400" b="1" dirty="0"/>
              <a:t>10</a:t>
            </a:r>
            <a:endParaRPr kumimoji="0" lang="ru-RU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943388" y="7527916"/>
            <a:ext cx="652118" cy="5135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spAutoFit/>
          </a:bodyPr>
          <a:lstStyle/>
          <a:p>
            <a:pPr marL="0" marR="0" indent="0" algn="ctr" defTabSz="82152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400" b="1" dirty="0"/>
              <a:t>25</a:t>
            </a:r>
            <a:endParaRPr kumimoji="0" lang="ru-RU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801409" y="8113229"/>
            <a:ext cx="652118" cy="5135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spAutoFit/>
          </a:bodyPr>
          <a:lstStyle/>
          <a:p>
            <a:pPr marL="0" marR="0" indent="0" algn="ctr" defTabSz="82152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400" b="1" dirty="0"/>
              <a:t>4</a:t>
            </a:r>
            <a:endParaRPr kumimoji="0" lang="ru-RU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135524" y="7988326"/>
            <a:ext cx="652118" cy="5135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spAutoFit/>
          </a:bodyPr>
          <a:lstStyle/>
          <a:p>
            <a:pPr marL="0" marR="0" indent="0" algn="ctr" defTabSz="82152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400" b="1" dirty="0"/>
              <a:t>7</a:t>
            </a:r>
            <a:endParaRPr kumimoji="0" lang="ru-RU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232857" y="8421984"/>
            <a:ext cx="652118" cy="5135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spAutoFit/>
          </a:bodyPr>
          <a:lstStyle/>
          <a:p>
            <a:pPr marL="0" marR="0" indent="0" algn="ctr" defTabSz="82152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400" b="1" dirty="0"/>
              <a:t>13</a:t>
            </a:r>
            <a:endParaRPr kumimoji="0" lang="ru-RU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876061" y="8779487"/>
            <a:ext cx="652118" cy="5135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spAutoFit/>
          </a:bodyPr>
          <a:lstStyle/>
          <a:p>
            <a:pPr marL="0" marR="0" indent="0" algn="ctr" defTabSz="82152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400" b="1" dirty="0"/>
              <a:t>21</a:t>
            </a:r>
            <a:endParaRPr kumimoji="0" lang="ru-RU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852105" y="8713718"/>
            <a:ext cx="652118" cy="5135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spAutoFit/>
          </a:bodyPr>
          <a:lstStyle/>
          <a:p>
            <a:pPr marL="0" marR="0" indent="0" algn="ctr" defTabSz="82152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400" b="1" dirty="0"/>
              <a:t>20</a:t>
            </a:r>
            <a:endParaRPr kumimoji="0" lang="ru-RU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4717871" y="12253156"/>
            <a:ext cx="7337502" cy="6059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spAutoFit/>
          </a:bodyPr>
          <a:lstStyle/>
          <a:p>
            <a:r>
              <a:rPr lang="ru-RU" sz="3000" b="1" dirty="0" smtClean="0"/>
              <a:t>На 13.04.2020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"/>
            </a:endParaRPr>
          </a:p>
        </p:txBody>
      </p:sp>
      <p:sp>
        <p:nvSpPr>
          <p:cNvPr id="33" name="Номер слайда 1"/>
          <p:cNvSpPr>
            <a:spLocks noGrp="1"/>
          </p:cNvSpPr>
          <p:nvPr>
            <p:ph type="sldNum" sz="quarter" idx="2"/>
          </p:nvPr>
        </p:nvSpPr>
        <p:spPr>
          <a:xfrm>
            <a:off x="12025177" y="13010554"/>
            <a:ext cx="315786" cy="513597"/>
          </a:xfrm>
        </p:spPr>
        <p:txBody>
          <a:bodyPr/>
          <a:lstStyle/>
          <a:p>
            <a:r>
              <a:rPr lang="ru-RU" dirty="0" smtClean="0"/>
              <a:t>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874894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9" y="39068"/>
            <a:ext cx="11428571" cy="6923809"/>
          </a:xfrm>
          <a:prstGeom prst="rect">
            <a:avLst/>
          </a:prstGeom>
        </p:spPr>
      </p:pic>
      <p:pic>
        <p:nvPicPr>
          <p:cNvPr id="5" name="image1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03503" y="216974"/>
            <a:ext cx="1389600" cy="99180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/>
          <p:cNvSpPr txBox="1"/>
          <p:nvPr/>
        </p:nvSpPr>
        <p:spPr>
          <a:xfrm>
            <a:off x="1362629" y="56997"/>
            <a:ext cx="20116800" cy="125226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spAutoFit/>
          </a:bodyPr>
          <a:lstStyle/>
          <a:p>
            <a:r>
              <a:rPr lang="ru-RU" sz="3600" b="1" dirty="0"/>
              <a:t>38 Субъектов РФ</a:t>
            </a:r>
            <a:r>
              <a:rPr kumimoji="0" lang="ru-RU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"/>
              </a:rPr>
              <a:t>, где включены дополнительные меры/ограничения по</a:t>
            </a:r>
            <a:r>
              <a:rPr kumimoji="0" lang="ru-RU" sz="36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"/>
              </a:rPr>
              <a:t> борьбе с распространением </a:t>
            </a:r>
            <a:r>
              <a:rPr lang="ru-RU" sz="3600" b="1" dirty="0">
                <a:sym typeface="Gotham Pro Light Regular"/>
              </a:rPr>
              <a:t>новой </a:t>
            </a:r>
            <a:r>
              <a:rPr lang="ru-RU" sz="3600" b="1" dirty="0" err="1">
                <a:sym typeface="Gotham Pro Light Regular"/>
              </a:rPr>
              <a:t>коронавирусной</a:t>
            </a:r>
            <a:r>
              <a:rPr lang="ru-RU" sz="3600" b="1" dirty="0">
                <a:sym typeface="Gotham Pro Light Regular"/>
              </a:rPr>
              <a:t> инфекции (</a:t>
            </a:r>
            <a:r>
              <a:rPr lang="en-US" sz="3600" b="1" dirty="0">
                <a:sym typeface="Gotham Pro Light Regular"/>
              </a:rPr>
              <a:t>COVID</a:t>
            </a:r>
            <a:r>
              <a:rPr lang="ru-RU" sz="3600" b="1" dirty="0">
                <a:sym typeface="Gotham Pro Light Regular"/>
              </a:rPr>
              <a:t>-19)</a:t>
            </a:r>
            <a:r>
              <a:rPr kumimoji="0" lang="ru-RU" sz="36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"/>
              </a:rPr>
              <a:t> </a:t>
            </a:r>
            <a:endParaRPr kumimoji="0" lang="ru-RU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6542" y="6728659"/>
          <a:ext cx="11581715" cy="69247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268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6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578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95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№ </a:t>
                      </a:r>
                      <a:r>
                        <a:rPr lang="ru-RU" sz="1400" u="none" strike="noStrike" dirty="0" err="1">
                          <a:effectLst/>
                        </a:rPr>
                        <a:t>пп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Субъект СРО (Территория)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Ограничения в </a:t>
                      </a:r>
                      <a:r>
                        <a:rPr lang="ru-RU" sz="1400" u="none" strike="noStrike" dirty="0" err="1">
                          <a:effectLst/>
                        </a:rPr>
                        <a:t>т.ч</a:t>
                      </a:r>
                      <a:r>
                        <a:rPr lang="ru-RU" sz="1400" u="none" strike="noStrike" dirty="0">
                          <a:effectLst/>
                        </a:rPr>
                        <a:t>. на передвижение работников и техники (пропускные системы)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Астраханская область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Передвижение работников и автотранспорта организаций возможно при наличии спецпропусков, выдача которых ведется работодателем по утвержденным спискам сотрудников.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9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Брянская область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Необходимость получения спецпропусков в органах местного самоуправления.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5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Владимирская область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Необходимость направления заявок в органы местного самоуправления.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Вологодская область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Передвижение по региону ограничено. Нобходимо получение пропусков в органах местного управления.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Еврейская автономная область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С 1 апреля частично запрещен въезд на территорию Октябрьского района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Ивановская область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Право на осуществление деятельности предоставляется через утверждение перечня строительных организаций.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Камчатский край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Ограничен въезд на территорию административно-территориального образования Вилючинска.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Краснодарский край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Необходимость получения специальных пропусков.</a:t>
                      </a:r>
                      <a:br>
                        <a:rPr lang="ru-RU" sz="1400" u="none" strike="noStrike" dirty="0">
                          <a:effectLst/>
                        </a:rPr>
                      </a:br>
                      <a:r>
                        <a:rPr lang="ru-RU" sz="1400" u="none" strike="noStrike" dirty="0">
                          <a:effectLst/>
                        </a:rPr>
                        <a:t>Прибывающие в аэропорты Краснодара, Сочи, Анапы и Геленджика из Москвы и Санкт-Петербурга должны соблюдать Карантин 14 дней.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Красноярский край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Ограничен вьезд в Зеленогорск и Железногорск (въезд для жителей, выезд по заявкам)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Курганская область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В случае допуска организации к осуществлению деятельности, работодатель обеспечивает выдачу соотв. справок для передвижения.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Курская область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участие СРО в сборе информации на получение маршрутных листов от членов Ассоциации и передаче ее в комитет строительства Курской области.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Ленинградская область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Ограничение транспортного сообщения в городах: Мурино, Янино и Энколово Всеволожского района, д. Глинка Тосненского района и в Кингисепп. Закрыт на карантин н. п. Перово в Выборгском районе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0001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Москва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Ограничение транспортного </a:t>
                      </a:r>
                      <a:r>
                        <a:rPr lang="ru-RU" sz="1400" u="none" strike="noStrike" dirty="0" err="1">
                          <a:effectLst/>
                        </a:rPr>
                        <a:t>сообщения:с</a:t>
                      </a:r>
                      <a:r>
                        <a:rPr lang="ru-RU" sz="1400" u="none" strike="noStrike" dirty="0">
                          <a:effectLst/>
                        </a:rPr>
                        <a:t> 15.04.2020 нахождение граждан вне места своего проживанию (пребывания) может быть подтверждено цифровым пропуском (получаемым в виде QR кода)/ служебным </a:t>
                      </a:r>
                      <a:r>
                        <a:rPr lang="ru-RU" sz="1400" u="none" strike="noStrike" dirty="0" err="1">
                          <a:effectLst/>
                        </a:rPr>
                        <a:t>улостоверением</a:t>
                      </a:r>
                      <a:r>
                        <a:rPr lang="ru-RU" sz="1400" u="none" strike="noStrike" dirty="0">
                          <a:effectLst/>
                        </a:rPr>
                        <a:t> в случаях </a:t>
                      </a:r>
                      <a:r>
                        <a:rPr lang="ru-RU" sz="1400" u="none" strike="noStrike" dirty="0" err="1">
                          <a:effectLst/>
                        </a:rPr>
                        <a:t>испольвании</a:t>
                      </a:r>
                      <a:r>
                        <a:rPr lang="ru-RU" sz="1400" u="none" strike="noStrike" dirty="0">
                          <a:effectLst/>
                        </a:rPr>
                        <a:t> личного/общественного транспорта для передвижении. Пешком - без пропусков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1699128" y="1299890"/>
          <a:ext cx="12433860" cy="1233732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721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184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02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14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Московская область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Ограничение транспортного сообщения:с 15.04.2020 нахождение граждан вне места своего проживанию (пребывания) может быть подтверждено цифровым пропуском (получаемым в виде QR кода)/ служебным улостоверением в случаях испольвании личного/общественного транспорта для передвижении. Пешком - без пропусков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61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Мурманская область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Ограничен въезда в города Кировск и Апатиты, Олененгорск, Полярные Зори и Белокаменка, Териберку и Ура-Губу, ограничено сообщение с Ковдором и Мончегорском.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05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Нижегородская область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Возможно получение как бумажных так и электронных пропусков с использованием приложения Карта жителя Нижегородской области</a:t>
                      </a:r>
                      <a:br>
                        <a:rPr lang="ru-RU" sz="1400" u="none" strike="noStrike">
                          <a:effectLst/>
                        </a:rPr>
                      </a:br>
                      <a:r>
                        <a:rPr lang="ru-RU" sz="1400" u="none" strike="noStrike">
                          <a:effectLst/>
                        </a:rPr>
                        <a:t>Необходимо получение пропуска (возможно QR-код) у работодателя, а также обращение на имя министра строительства области Молева А. В. с обоснованием необходимости деятельности строительного комплекса.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41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Новгородская область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Командированным из других регионов, особенно столичных, необходима справка об отсутствии COVID 19 (полученная за день до въезда в регион).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61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Пермский край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Необходимо получение пропуска у работодателя.</a:t>
                      </a:r>
                      <a:br>
                        <a:rPr lang="ru-RU" sz="1400" u="none" strike="noStrike" dirty="0">
                          <a:effectLst/>
                        </a:rPr>
                      </a:br>
                      <a:r>
                        <a:rPr lang="ru-RU" sz="1400" u="none" strike="noStrike" dirty="0">
                          <a:effectLst/>
                        </a:rPr>
                        <a:t>Строительным организациям необходимо направление заявки в Минстрой края для осуществления деятельности.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61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Приморский край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Необходимо получение у работодателя справки о привлечении к работе. А затем пропуск в виде СМС, подтверждающая право передвигаться по городу для исполнения профессиональных обязанностей.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41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Псковская область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Ограничена деятельность проектно-архитектурных организаций, и производиьелей строительных материалов.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41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Республика Башкортостан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Выдача пропусков ведется на основании полученной справки от работодателей.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41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Республика Калмыкия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Выдача спецмальных пропусков осуществляется работодателем.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41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Республика Коми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Пропуска выдаются должностными лицами, определенными администрациями муниципальных образований.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41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Республика Крым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Приостановлено пассажирское автобусное сообщение с другими регионами. (с 02.04.2020)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41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Республика Мордовия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Передвижение возможно на основании справки от работодателя.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41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Республика Татарстан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Передвижение разрешено при наличии документа (справки) работодателя, а также неисключено использование SMS-кода.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461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Ростовская область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Разрешение ведется путем включения в перечень соответствующих строительных организаций.</a:t>
                      </a:r>
                      <a:br>
                        <a:rPr lang="ru-RU" sz="1400" u="none" strike="noStrike">
                          <a:effectLst/>
                        </a:rPr>
                      </a:br>
                      <a:r>
                        <a:rPr lang="ru-RU" sz="1400" u="none" strike="noStrike">
                          <a:effectLst/>
                        </a:rPr>
                        <a:t>Выдача пропусков организуется работодателем.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7282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Рязанская область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Получение автомобильных пропусков для передвижения сотрудников предприятий и организаций в период ограничений будет производиться через единую технологическую платформу. Специальные пропуска будут выдаваться в электронном виде.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20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Самарская область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Передвижение разрешено при наличии документа (справки) работодателя.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20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Саратовская область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Выдача пропусков будет осуществляться работодателями.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641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Севастополь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Приостаноление приема и отправлеки автобусов междугородного сообщения на автовокзалах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641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Тамбовская область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Необходимо наличие справки работодателя, по утвержденной Администрацией форме.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5461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Тульская область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о доп меразх от 11.04.2020 - губернатор рекомендовал воздержаться от поездок за пределы тульской области и по ее территории.</a:t>
                      </a:r>
                      <a:br>
                        <a:rPr lang="ru-RU" sz="1400" u="none" strike="noStrike">
                          <a:effectLst/>
                        </a:rPr>
                      </a:br>
                      <a:r>
                        <a:rPr lang="ru-RU" sz="1400" u="none" strike="noStrike">
                          <a:effectLst/>
                        </a:rPr>
                        <a:t>Добавлен пречень мест - деятельность, которых приостанавливается.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641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Удмуртская республика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Передвижение осуществляется по справкам от работодателя.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5461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Ульяновская область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Передвижение разрешено при наличии документа (справки) работодателя.</a:t>
                      </a:r>
                      <a:br>
                        <a:rPr lang="ru-RU" sz="1400" u="none" strike="noStrike">
                          <a:effectLst/>
                        </a:rPr>
                      </a:br>
                      <a:r>
                        <a:rPr lang="ru-RU" sz="1400" u="none" strike="noStrike">
                          <a:effectLst/>
                        </a:rPr>
                        <a:t>Также каждой организации необходимо предоставить поименный список работников продолжающих вести тредовую деятельность на местах.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7282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Ханты-Мансийский автономный округ - Югра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обеспечить доставку рабочих до строительных площадок не используя общественный транспорт;</a:t>
                      </a:r>
                      <a:br>
                        <a:rPr lang="ru-RU" sz="1400" u="none" strike="noStrike">
                          <a:effectLst/>
                        </a:rPr>
                      </a:br>
                      <a:r>
                        <a:rPr lang="ru-RU" sz="1400" u="none" strike="noStrike">
                          <a:effectLst/>
                        </a:rPr>
                        <a:t>приостанавливаются работы по капитальному ремонту;</a:t>
                      </a:r>
                      <a:br>
                        <a:rPr lang="ru-RU" sz="1400" u="none" strike="noStrike">
                          <a:effectLst/>
                        </a:rPr>
                      </a:br>
                      <a:r>
                        <a:rPr lang="ru-RU" sz="1400" u="none" strike="noStrike">
                          <a:effectLst/>
                        </a:rPr>
                        <a:t>приостановлена работа МФЦ по выдаче документов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820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Челябинская область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Ограничение передвижения иногороднего транспорта.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3641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Чеченская республика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Ограничение движения транспорта с 20:00 до 8:00.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0" marR="7140" marT="7140" marB="0" anchor="ctr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-1738079" y="1429659"/>
            <a:ext cx="7337502" cy="6059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spAutoFit/>
          </a:bodyPr>
          <a:lstStyle/>
          <a:p>
            <a:r>
              <a:rPr lang="ru-RU" sz="3000" b="1" dirty="0" smtClean="0"/>
              <a:t>На 13.04.2020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6492943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81" y="-19878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image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9886" y="380878"/>
            <a:ext cx="1723904" cy="12304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375" y="2012046"/>
            <a:ext cx="18611511" cy="957442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2117805-777C-A14C-B810-E7A0E8181456}"/>
              </a:ext>
            </a:extLst>
          </p:cNvPr>
          <p:cNvSpPr/>
          <p:nvPr/>
        </p:nvSpPr>
        <p:spPr>
          <a:xfrm>
            <a:off x="5007619" y="561752"/>
            <a:ext cx="901080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5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Процедуры в строительстве</a:t>
            </a:r>
            <a:endParaRPr lang="ru-RU" sz="5400" dirty="0">
              <a:solidFill>
                <a:schemeClr val="accent5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6" name="Рисунок 5" descr="Подключения">
            <a:extLst>
              <a:ext uri="{FF2B5EF4-FFF2-40B4-BE49-F238E27FC236}">
                <a16:creationId xmlns:a16="http://schemas.microsoft.com/office/drawing/2014/main" id="{CCE66FFB-419F-4249-9D5B-3B043E5DF0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338375" y="187074"/>
            <a:ext cx="1562103" cy="157650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84149C-CE6F-C84B-9326-E50B05606E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044056" y="1021099"/>
            <a:ext cx="7337502" cy="6059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spAutoFit/>
          </a:bodyPr>
          <a:lstStyle/>
          <a:p>
            <a:r>
              <a:rPr lang="ru-RU" sz="3000" b="1" dirty="0" smtClean="0"/>
              <a:t>На 13.04.2020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"/>
            </a:endParaRPr>
          </a:p>
        </p:txBody>
      </p:sp>
      <p:sp>
        <p:nvSpPr>
          <p:cNvPr id="9" name="Номер слайда 1"/>
          <p:cNvSpPr>
            <a:spLocks noGrp="1"/>
          </p:cNvSpPr>
          <p:nvPr>
            <p:ph type="sldNum" sz="quarter" idx="2"/>
          </p:nvPr>
        </p:nvSpPr>
        <p:spPr>
          <a:xfrm>
            <a:off x="12025177" y="13010554"/>
            <a:ext cx="315786" cy="513597"/>
          </a:xfrm>
        </p:spPr>
        <p:txBody>
          <a:bodyPr/>
          <a:lstStyle/>
          <a:p>
            <a:r>
              <a:rPr lang="ru-RU" dirty="0" smtClean="0"/>
              <a:t>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46974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18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9886" y="380878"/>
            <a:ext cx="1723904" cy="1230412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Рисунок 4" descr="Город">
            <a:extLst>
              <a:ext uri="{FF2B5EF4-FFF2-40B4-BE49-F238E27FC236}">
                <a16:creationId xmlns:a16="http://schemas.microsoft.com/office/drawing/2014/main" id="{0C4A8D4E-9326-724B-A8DE-1C52D93040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5668751" y="3110471"/>
            <a:ext cx="1881302" cy="157650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10E3F5F-7067-344B-929B-B011E6C4A3D3}"/>
              </a:ext>
            </a:extLst>
          </p:cNvPr>
          <p:cNvSpPr/>
          <p:nvPr/>
        </p:nvSpPr>
        <p:spPr>
          <a:xfrm>
            <a:off x="17758523" y="3590598"/>
            <a:ext cx="601318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Остановка </a:t>
            </a:r>
            <a:r>
              <a:rPr lang="ru-RU" sz="5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строек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821694" y="-181916"/>
            <a:ext cx="21693903" cy="1996565"/>
          </a:xfrm>
        </p:spPr>
        <p:txBody>
          <a:bodyPr anchor="ctr" anchorCtr="0">
            <a:noAutofit/>
          </a:bodyPr>
          <a:lstStyle/>
          <a:p>
            <a:pPr algn="l"/>
            <a:r>
              <a:rPr lang="ru-RU" sz="4800" dirty="0" smtClean="0"/>
              <a:t>Опрос </a:t>
            </a:r>
            <a:r>
              <a:rPr lang="ru-RU" sz="4800" dirty="0" smtClean="0"/>
              <a:t>застройщиков – 293 профессиональных участника рынка</a:t>
            </a:r>
            <a:endParaRPr lang="ru-RU" sz="4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9228"/>
            <a:ext cx="14610945" cy="6654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/>
          <p:nvPr/>
        </p:nvPicPr>
        <p:blipFill>
          <a:blip r:embed="rId8"/>
          <a:stretch>
            <a:fillRect/>
          </a:stretch>
        </p:blipFill>
        <p:spPr>
          <a:xfrm>
            <a:off x="9416375" y="6687792"/>
            <a:ext cx="14913935" cy="6838955"/>
          </a:xfrm>
          <a:prstGeom prst="rect">
            <a:avLst/>
          </a:prstGeom>
        </p:spPr>
      </p:pic>
      <p:sp>
        <p:nvSpPr>
          <p:cNvPr id="11" name="Номер слайда 1"/>
          <p:cNvSpPr>
            <a:spLocks noGrp="1"/>
          </p:cNvSpPr>
          <p:nvPr>
            <p:ph type="sldNum" sz="quarter" idx="2"/>
          </p:nvPr>
        </p:nvSpPr>
        <p:spPr>
          <a:xfrm>
            <a:off x="12025177" y="13010554"/>
            <a:ext cx="315787" cy="513597"/>
          </a:xfrm>
        </p:spPr>
        <p:txBody>
          <a:bodyPr/>
          <a:lstStyle/>
          <a:p>
            <a:r>
              <a:rPr lang="ru-RU" dirty="0"/>
              <a:t>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15692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81" y="19878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9886" y="380878"/>
            <a:ext cx="1723904" cy="123041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507AEB0-7AD7-AB40-A4DE-1ABB5DB4E7B6}"/>
              </a:ext>
            </a:extLst>
          </p:cNvPr>
          <p:cNvSpPr/>
          <p:nvPr/>
        </p:nvSpPr>
        <p:spPr>
          <a:xfrm>
            <a:off x="14490078" y="3828808"/>
            <a:ext cx="920636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54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Обеспеченность </a:t>
            </a:r>
            <a:br>
              <a:rPr lang="ru-RU" sz="54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54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кадрами, стройматериалами</a:t>
            </a:r>
            <a:endParaRPr lang="ru-RU" sz="5400" dirty="0">
              <a:solidFill>
                <a:schemeClr val="accent2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7" name="Рисунок 6" descr="Голова с шестеренками">
            <a:extLst>
              <a:ext uri="{FF2B5EF4-FFF2-40B4-BE49-F238E27FC236}">
                <a16:creationId xmlns:a16="http://schemas.microsoft.com/office/drawing/2014/main" id="{AFE7A48B-97D3-AC43-A1E1-088117EE80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8178769" y="2200567"/>
            <a:ext cx="1432560" cy="1576502"/>
          </a:xfrm>
          <a:prstGeom prst="rect">
            <a:avLst/>
          </a:prstGeom>
        </p:spPr>
      </p:pic>
      <p:pic>
        <p:nvPicPr>
          <p:cNvPr id="8" name="image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9886" y="380878"/>
            <a:ext cx="1723904" cy="1230412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732482" y="-346101"/>
            <a:ext cx="21693903" cy="1996565"/>
          </a:xfrm>
        </p:spPr>
        <p:txBody>
          <a:bodyPr anchor="ctr" anchorCtr="0">
            <a:noAutofit/>
          </a:bodyPr>
          <a:lstStyle/>
          <a:p>
            <a:pPr algn="l"/>
            <a:r>
              <a:rPr lang="ru-RU" sz="4800" dirty="0" smtClean="0"/>
              <a:t>Опрос </a:t>
            </a:r>
            <a:r>
              <a:rPr lang="ru-RU" sz="4800" dirty="0" smtClean="0"/>
              <a:t>застройщиков – около 24% всего жилищного строительства в РФ</a:t>
            </a:r>
            <a:endParaRPr lang="ru-RU" sz="4800" dirty="0"/>
          </a:p>
        </p:txBody>
      </p:sp>
      <p:pic>
        <p:nvPicPr>
          <p:cNvPr id="11" name="Рисунок 10"/>
          <p:cNvPicPr/>
          <p:nvPr/>
        </p:nvPicPr>
        <p:blipFill>
          <a:blip r:embed="rId8"/>
          <a:stretch>
            <a:fillRect/>
          </a:stretch>
        </p:blipFill>
        <p:spPr>
          <a:xfrm>
            <a:off x="18055" y="1456910"/>
            <a:ext cx="13989775" cy="6617047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9"/>
          <a:stretch>
            <a:fillRect/>
          </a:stretch>
        </p:blipFill>
        <p:spPr>
          <a:xfrm>
            <a:off x="8268510" y="6653719"/>
            <a:ext cx="16108709" cy="7226406"/>
          </a:xfrm>
          <a:prstGeom prst="rect">
            <a:avLst/>
          </a:prstGeom>
        </p:spPr>
      </p:pic>
      <p:sp>
        <p:nvSpPr>
          <p:cNvPr id="12" name="Номер слайда 1"/>
          <p:cNvSpPr>
            <a:spLocks noGrp="1"/>
          </p:cNvSpPr>
          <p:nvPr>
            <p:ph type="sldNum" sz="quarter" idx="2"/>
          </p:nvPr>
        </p:nvSpPr>
        <p:spPr>
          <a:xfrm>
            <a:off x="12025177" y="13010554"/>
            <a:ext cx="315786" cy="513597"/>
          </a:xfrm>
        </p:spPr>
        <p:txBody>
          <a:bodyPr/>
          <a:lstStyle/>
          <a:p>
            <a:r>
              <a:rPr lang="ru-RU" dirty="0" smtClean="0"/>
              <a:t>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93310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5" tIns="71435" rIns="71435" bIns="71435" numCol="1" spcCol="38100" rtlCol="0" anchor="ctr">
        <a:spAutoFit/>
      </a:bodyPr>
      <a:lstStyle>
        <a:defPPr marL="0" marR="0" indent="0" algn="ctr" defTabSz="82152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5" tIns="71435" rIns="71435" bIns="71435" numCol="1" spcCol="38100" rtlCol="0" anchor="ctr">
        <a:spAutoFit/>
      </a:bodyPr>
      <a:lstStyle>
        <a:defPPr marL="0" marR="0" indent="0" algn="ctr" defTabSz="82152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5" tIns="71435" rIns="71435" bIns="71435" numCol="1" spcCol="38100" rtlCol="0" anchor="ctr">
        <a:spAutoFit/>
      </a:bodyPr>
      <a:lstStyle>
        <a:defPPr marL="0" marR="0" indent="0" algn="ctr" defTabSz="82152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5" tIns="71435" rIns="71435" bIns="71435" numCol="1" spcCol="38100" rtlCol="0" anchor="ctr">
        <a:spAutoFit/>
      </a:bodyPr>
      <a:lstStyle>
        <a:defPPr marL="0" marR="0" indent="0" algn="ctr" defTabSz="82152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39523</TotalTime>
  <Words>1834</Words>
  <Application>Microsoft Office PowerPoint</Application>
  <PresentationFormat>Произвольный</PresentationFormat>
  <Paragraphs>311</Paragraphs>
  <Slides>19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9" baseType="lpstr">
      <vt:lpstr>Calibri</vt:lpstr>
      <vt:lpstr>Gotham Pro</vt:lpstr>
      <vt:lpstr>Gotham Pro Light Regular</vt:lpstr>
      <vt:lpstr>Haettenschweiler</vt:lpstr>
      <vt:lpstr>Helvetica</vt:lpstr>
      <vt:lpstr>Helvetica Light</vt:lpstr>
      <vt:lpstr>Helvetica Neue</vt:lpstr>
      <vt:lpstr>Times New Roman</vt:lpstr>
      <vt:lpstr>Wingdings</vt:lpstr>
      <vt:lpstr>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Опрос застройщиков – 293 профессиональных участника рынка</vt:lpstr>
      <vt:lpstr>Опрос застройщиков – около 24% всего жилищного строительства в РФ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Барми А.А.</dc:creator>
  <cp:lastModifiedBy>Виктор В. Прядеин</cp:lastModifiedBy>
  <cp:revision>934</cp:revision>
  <cp:lastPrinted>2020-03-05T08:27:33Z</cp:lastPrinted>
  <dcterms:modified xsi:type="dcterms:W3CDTF">2020-04-13T17:43:16Z</dcterms:modified>
</cp:coreProperties>
</file>