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mp4" ContentType="video/mp4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27"/>
  </p:notesMasterIdLst>
  <p:sldIdLst>
    <p:sldId id="313" r:id="rId2"/>
    <p:sldId id="327" r:id="rId3"/>
    <p:sldId id="295" r:id="rId4"/>
    <p:sldId id="302" r:id="rId5"/>
    <p:sldId id="314" r:id="rId6"/>
    <p:sldId id="315" r:id="rId7"/>
    <p:sldId id="296" r:id="rId8"/>
    <p:sldId id="333" r:id="rId9"/>
    <p:sldId id="334" r:id="rId10"/>
    <p:sldId id="324" r:id="rId11"/>
    <p:sldId id="323" r:id="rId12"/>
    <p:sldId id="326" r:id="rId13"/>
    <p:sldId id="319" r:id="rId14"/>
    <p:sldId id="285" r:id="rId15"/>
    <p:sldId id="325" r:id="rId16"/>
    <p:sldId id="299" r:id="rId17"/>
    <p:sldId id="286" r:id="rId18"/>
    <p:sldId id="287" r:id="rId19"/>
    <p:sldId id="307" r:id="rId20"/>
    <p:sldId id="309" r:id="rId21"/>
    <p:sldId id="284" r:id="rId22"/>
    <p:sldId id="305" r:id="rId23"/>
    <p:sldId id="311" r:id="rId24"/>
    <p:sldId id="321" r:id="rId25"/>
    <p:sldId id="31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A28"/>
    <a:srgbClr val="07498F"/>
    <a:srgbClr val="0E50D4"/>
    <a:srgbClr val="FF7800"/>
    <a:srgbClr val="81EAFF"/>
    <a:srgbClr val="19CEE7"/>
    <a:srgbClr val="EA7432"/>
    <a:srgbClr val="16E5EA"/>
    <a:srgbClr val="B7E84A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03" autoAdjust="0"/>
    <p:restoredTop sz="94925" autoAdjust="0"/>
  </p:normalViewPr>
  <p:slideViewPr>
    <p:cSldViewPr snapToGrid="0">
      <p:cViewPr varScale="1">
        <p:scale>
          <a:sx n="81" d="100"/>
          <a:sy n="81" d="100"/>
        </p:scale>
        <p:origin x="1608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3.emf"/><Relationship Id="rId1" Type="http://schemas.openxmlformats.org/officeDocument/2006/relationships/image" Target="../media/image51.emf"/><Relationship Id="rId2" Type="http://schemas.openxmlformats.org/officeDocument/2006/relationships/image" Target="../media/image5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A0BFA-2650-4C28-A211-875B2D2E77FA}" type="datetimeFigureOut">
              <a:rPr lang="ru-RU" smtClean="0"/>
              <a:t>15.08.19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D37FD-2F85-437B-935A-14068B8E4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592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650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847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Автоматически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315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Автоматически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20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ТДК: платформа дает бизнесу возможность упростить взаимодействие по вектору “бизнес-власть”, дает возможность влиять на законодательство - формулировать задачи для власти</a:t>
            </a:r>
          </a:p>
          <a:p>
            <a:pPr fontAlgn="base"/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Убийство, лишение другого человека жизни, и самоубийство относятся к числу самых тяжких грехов.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Самоубийство — страшное духовное преступление. Это — бунт против Бога, Который дал нам драгоценный дар жизни. Совершая самоубийство, человек уходит из жизни в страшном помрачении духа, ума, в состоянии отчаяния и уныния. Он уже не может покаяться в этом грехе; за гробом покаяния нет.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Человек, лишивший другого жизни по неосторожности, также повинен в убийстве, но вина его меньше, чем у того, кто посягает на жизнь другого сознательно. Также повинен в убийстве тот, кто содействовал этому: например, муж, который не отговорил жену сделать аборт или даже сам способствовал этому.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Люди, вредными привычками, пороками и грехами сокращающие свою жизнь и наносящие вред своему здоровью, также грешат против шестой заповеди.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Любой вред, нанесенный ближнему, есть также нарушение этой заповеди. Ненависть, злоба, побои, издевательства, оскорбления, проклятия, гнев, злорадство, злопамятство,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зложелательство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непрощение обид — все это грехи против заповеди «не убий», потому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всякий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ненавидящий брата своего, есть человекоубийца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(1 Ин 3, 15), — говорит слово Божие.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убийства телесного, существует не менее страшное убийство — духовное, когда кто-то соблазняет, совращает ближнего в неверие или подталкивает к совершению греха и тем самым губит его душу.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Святитель Филарет Московский пишет, что «не всякое отнятие жизни есть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законопреступное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убийство. Не является беззаконным убийство, когда отнимается жизнь по должности, как-то: когда преступника наказывают смертью по правосудию; когда убивают неприятеля на войне за Отечество».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убивай.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917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242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Честный диалог по существу - система не позволяет быть анонимным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Произносить имя Божие всуе значит — напрасно, то есть не в молитве, не в духовных беседах, а во время праздных разговоров или по привычке. Еще больший грех произносить имя Божие в шутку. И уж совсем тяжким грехом является произнесение имени Божия с желанием похулить Бога. Также грехом против третьей заповеди является кощунство, когда святые предметы становятся предметом насмешек и поругания. Неисполнение обетов, данных Богу, и легкомысленные клятвы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призыванием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имени Божия также являются нарушением этой заповеди.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Имя Божие — святыня. К нему нужно относиться благоговейно.</a:t>
            </a:r>
          </a:p>
          <a:p>
            <a:pPr fontAlgn="base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Святитель Николай Сербский. Притча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 золотых дел мастер сидел в своей лавке за верстаком и, работая, непрестанно поминал имя Божие всуе: то как клятву, то как любимое словцо. Некий паломник, возвращавшийся из святых мест, проходя мимо лавки, услышал это, и душа его возмутилась. Тогда он окликнул ювелира, чтобы тот вышел на улицу. А когда мастер вышел, паломник спрятался. Ювелир, никого не увидев, вернулся в лавку и продолжил работу. Паломник снова его окликнул, а когда ювелир вышел, тот прикинулся, что ничего не знает. Мастер, рассердившись, вернулся к себе и снова начал работать. Паломник в третий раз его окликнул и, когда мастер опять вышел, снова стоял молча, прикинувшись, что он тут ни при чем. Ювелир в бешенстве набросился на паломника: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Зачем ты зовешь меня понапрасну? Что за шутки! У меня работы по горло!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Паломник миролюбиво ответил: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Поистине у Господа Бога работы еще больше, но ты Его призываешь гораздо чаще, чем я тебя. Кто имеет право сердиться больше: ты или Господь Бог?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Ювелир, пристыженный, вернулся в мастерскую и с тех пор держал язык за зубами.</a:t>
            </a:r>
          </a:p>
          <a:p>
            <a:pPr fontAlgn="base"/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произноси имени Господа, Бога твоего напрасно.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808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Система позволяет бизнесу работать в рамках правового поля, к тому же открыто. Отпадает необходимость договариваться о специальных условиях кулуарно.  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Этой заповедью запрещаются грехи против семьи, супружеская измена, все плотские отношения между мужчиной и женщиной вне законного брака, плотские извращения, а также нечистые желания и мысли.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Господь установил брачный союз и благословил плотское общение в нем, служащее деторождению. Муж и жена отныне уже не двое, а 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 плоть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(Быт 2, 24). Наличие брака — еще одно (пусть не самое главное) отличие нас от животных. У зверей брака нет. У людей же существует брак, взаимная ответственность, обязанности друг перед другом и перед детьми.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То, что благословляется в браке, вне брака является грехом, нарушением заповеди. Супружеский союз соединяет мужчину и женщину в 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одну плоть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для взаимной любви, рождения и воспитания детей. Всякая попытка похитить радости брака без взаимного доверия и той ответственности, которые предполагает брачный союз, — тяжелый грех, который, по свидетельству Священного Писания, лишает человека Царства Божия (см.: 1 Кор 6, 9).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Грехом еще более тяжким является нарушение супружеской верности или разрушение чужого брака. Измена разрушает не только брак, но и оскверняет душу того, кто изменяет. На чужом горе счастья не построишь. Существует закон духовного равновесия: посеяв зло, грех, мы зло и пожнем, наш грех к нам же и вернется. Бесстыдные разговоры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нехранение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своих чувств также являются нарушением седьмой заповеди.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прелюбодействуй.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534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829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743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131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</a:t>
            </a:r>
            <a:r>
              <a:rPr lang="ru-RU" baseline="0" dirty="0" smtClean="0"/>
              <a:t> щелчку до колец ЮСИ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367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Платформа позволяет напрямую публично обращаться к первым руководителям муниципалитетов, регионов, федерации и получать обратную связь, тем самым упрощая получение условий для ведения бизнеса. 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Тем, кто любит, почитает своих родителей, обещается не только награда в Царстве Небесном, но даже благословение, благополучие и многолетие в земной жизни. Чтить родителей — значит уважать их, проявлять послушание им, помогать им, заботиться о них в старости, молиться об их здравии и спасении, а после их смерти — о упокоении их душ.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Нередко люди спрашивают: как можно любить и почитать родителей, которые не проявляют заботу о детях, пренебрегают своими обязанностями или впадают в тяжкие грехи? Родителей мы не выбираем, то, что они у нас такие, а не какие-то другие, — воля Божия. Для чего Бог дал нам таких родителей? Для того, чтобы нам проявить лучшие христианские качества: терпение, любовь, смирение, умение прощать.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Через родителей Бог дал нам жизнь. Таким образом, никакие заботы о родителях не могут сравниться с тем, что мы от них получили. Вот что пишет по этому поводу святитель Иоанн Златоуст: «Как они родили тебя, ты не можешь родить их. Поэтому если в этом мы ниже их, то превзойдем в другом отношении посредством уважения к ним, не только по закону природы, но и преимущественно перед природой, по чувству страха Божия. Воля Божия решительно требует, чтобы родители были почитаемы детьми, и исполняющих это награждает великими благами и дарами, а нарушающих этот закон наказывает великими и тяжкими несчастьями». Почитая отца и мать, мы научаемся почитать Самого Бога, Отца нашего Небесного. Родителей можно назвать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соработниками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Господу. Они дали нам тело, а Бог вложил в нас бессмертную душу.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человек не почитает родителей, он может очень легко прийти и к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непочитанию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отрицанию Бога. Сначала он не уважает родителей, потом перестает любить Родину, затем отрицает мать-Церковь и постепенно доходит до отрицания Бога. Все это взаимосвязано. Недаром, когда хотят поколебать государство, разрушить его устои изнутри, в первую очередь ополчаются на Церковь — веру в Бога — и на семью. Семья, почитание старших, обычаи и традиции (переводится с латинского — 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передача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скрепляют общество, делают народ сильным.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Почитай отца твоего и мать твою, чтобы продлились дни твои на земле.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441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Платформа позволяет напрямую публично обращаться к первым руководителям муниципалитетов, регионов, федерации и получать обратную связь, тем самым упрощая получение условий для ведения бизнеса. 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Тем, кто любит, почитает своих родителей, обещается не только награда в Царстве Небесном, но даже благословение, благополучие и многолетие в земной жизни. Чтить родителей — значит уважать их, проявлять послушание им, помогать им, заботиться о них в старости, молиться об их здравии и спасении, а после их смерти — о упокоении их душ.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Нередко люди спрашивают: как можно любить и почитать родителей, которые не проявляют заботу о детях, пренебрегают своими обязанностями или впадают в тяжкие грехи? Родителей мы не выбираем, то, что они у нас такие, а не какие-то другие, — воля Божия. Для чего Бог дал нам таких родителей? Для того, чтобы нам проявить лучшие христианские качества: терпение, любовь, смирение, умение прощать.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Через родителей Бог дал нам жизнь. Таким образом, никакие заботы о родителях не могут сравниться с тем, что мы от них получили. Вот что пишет по этому поводу святитель Иоанн Златоуст: «Как они родили тебя, ты не можешь родить их. Поэтому если в этом мы ниже их, то превзойдем в другом отношении посредством уважения к ним, не только по закону природы, но и преимущественно перед природой, по чувству страха Божия. Воля Божия решительно требует, чтобы родители были почитаемы детьми, и исполняющих это награждает великими благами и дарами, а нарушающих этот закон наказывает великими и тяжкими несчастьями». Почитая отца и мать, мы научаемся почитать Самого Бога, Отца нашего Небесного. Родителей можно назвать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соработниками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Господу. Они дали нам тело, а Бог вложил в нас бессмертную душу.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человек не почитает родителей, он может очень легко прийти и к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непочитанию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отрицанию Бога. Сначала он не уважает родителей, потом перестает любить Родину, затем отрицает мать-Церковь и постепенно доходит до отрицания Бога. Все это взаимосвязано. Недаром, когда хотят поколебать государство, разрушить его устои изнутри, в первую очередь ополчаются на Церковь — веру в Бога — и на семью. Семья, почитание старших, обычаи и традиции (переводится с латинского — 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передача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скрепляют общество, делают народ сильным.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Почитай отца твоего и мать твою, чтобы продлились дни твои на земле.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336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60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Платформа - это место инициативе и мнению каждого. Планам и фактам.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Эффективность власти - умение сформулировать свои планы и публично отчитаться за каждый пункт.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Эффективность бизнеса - умение держать свое слово </a:t>
            </a:r>
          </a:p>
          <a:p>
            <a:pPr fontAlgn="base"/>
            <a:endParaRPr lang="ru-RU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Вторая заповедь запрещает поклоняться творению вместо Творца. Мы знаем, что такое язычество и идолопоклонство. Вот что пишет о язычниках апостол Павел: 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называя себя мудрыми, обезумели, и славу нетленного Бога изменили в образ, подобный тленному человеку, и птицам, и четвероногим, и пресмыкающимся... Они заменили истину Божию ложью... и служили твари вместо Творца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(Рим 1, 22–23, 25). Ветхозаветный израильский народ, которому первоначально были даны эти заповеди, являлся хранителем веры в Истинного Бога. Он был со всех сторон окружен языческими народами и племенами, и, чтобы предупредить евреев о том, чтобы ни в коем случае не перенимали языческие обычаи и верования, Господь устанавливает эту заповедь. Сейчас язычников, идолопоклонников среди нас мало, хотя многобожие, поклонение истуканам и идолам есть, например, в Индии, Африке, Южной Америке, некоторых других странах. Даже у нас, в России, где христианству вот уже более тысячи лет, кое-кто пытается возродить язычество.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Иногда можно услышать обвинение в адрес православных: мол,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иконопочитание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это идолопоклонство. Почитание святых икон никак не может быть названо идолопоклонством. Во-первых, мы возносим молитвы поклонения не самой иконе, а Лицу, Которое на иконе изображено, — Богу. Взирая на образ, мы восходим умом к Первообразу. Также мы через икону возносимся умом и сердцем к Богородице и святым.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Священные изображения делались еще в Ветхом Завете по повелению Самого Бога. Господь повелел Моисею поставить в первом передвижном ветхозаветном храме (скинии) золотые изображения Херувимов. Уже в первые века христианства в римских катакомбах (местах собраний первых христиан) были настенные изображения Христа в виде доброго Пастыря, Матери Божией с воздетыми руками и другие священные образы. Все эти фрески найдены при раскопках.   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Хотя в современном мире осталось мало прямых идолопоклонников, многие люди творят себе кумиров, воздают им поклонение и приносят жертвы. Для многих такими идолами, требующими постоянных жертвоприношений, стали их страсти и пороки. Некоторые люди попали в их плен и уже не могут обходиться без них, служат им, как своим господам, ибо: 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 кем побежден, тот тому и раб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(2 Пет 2, 19). Напомним эти идолы-страсти: чревоугодие, блуд, сребролюбие, гнев, печаль, уныние, тщеславие, гордость. Апостол Павел сравнивает служение страстям с идолопоклонством: 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любостяжание... есть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идолослужение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(Кол 3, 5). Предаваясь страсти, человек перестает думать о Боге и служить Ему. Он забывает и о любви к ближним.   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грехам против второй заповеди также можно отнести страстную привязанность к каким-либо делам, когда это увлечение становится страстью.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Идолослужением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является и поклонение какой-либо личности. Немало людей в современном обществе к популярным артистам, певцам, спортсменам относятся как к кумирам, идолам.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делай себе кумира и никакого изображения того, что на небе вверху, и что на земле внизу, и что в воде ниже земли; не поклоняйся им и не служи им.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125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Система позволяет заниматься ею не постоянно (24/7), а лишь периодически обращаться к ней: сверить собственный план//факт, а также проверить, как задачи компании синхронизируются с действиями партнеров: власти бизнеса, общества. чек-лист по показателям. 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Господь сотворил этот мир за шесть дней и, окончив творение, благословил седьмой день как день покоя: 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освятил его; ибо в оный почил от всех дел Своих, которые Бог творил и созидал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(Быт 2, 3).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Ветхом Завете днем покоя была суббота. В новозаветные времена святым днем покоя стал день воскресный, когда воспоминается воскресение из мертвых Господа нашего Иисуса Христа. Именно этот день является для христиан седьмым и главным. Воскресный день также называют малой Пасхой. Обычай почитания воскресного дня идет от времен святых апостолов. В воскресный день христиане должны быть на Божественной литургии. В этот день очень хорошо причаститься Святых Христовых Таин. День воскресный мы посвящаем молитве, духовному чтению, благочестивым занятиям. В воскресенье, как день, свободный от обычных трудов, можно помочь ближним или навестить больных, оказать помощь немощным, престарелым. Принято в этот день благодарить Бога за прошедшую неделю и молитвенно попросить благословения на труды грядущей седмицы.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Часто от людей, далеких от Церкви или малоцерковных, можно слышать о том, что у них нет времени для домашней молитвы и посещения храма. Да, современный человек подчас очень загружен, но даже у занятых людей остается немало свободного времени на то, чтобы часто и подолгу разговаривать по телефону с друзьями и родственниками, читать газеты, часами сидеть у телевизора и компьютера. Проводя так вечера, они не хотят даже очень небольшое время уделить вечернему молитвенному правилу и почитать Евангелие.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Люди, которые чтут воскресные дни и церковные праздники, молятся в храме, регулярно читают утренние и вечерние молитвы, как правило, успевают сделать гораздо больше тех, кто проводит это время в праздности. Господь благословляет их труды, умножает силы и подает им Свою помощь.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Помни день субботний, чтобы святить его; Шесть дней работай и делай всякие дела твои а день седьмой — суббота Господу, Богу твоему.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5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899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665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Платформа - это место инициативе и мнению каждого. Планам и фактам.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Эффективность власти - умение сформулировать свои планы и публично отчитаться за каждый пункт.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Эффективность бизнеса - умение держать свое слово </a:t>
            </a:r>
          </a:p>
          <a:p>
            <a:pPr fontAlgn="base"/>
            <a:endParaRPr lang="ru-RU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Вторая заповедь запрещает поклоняться творению вместо Творца. Мы знаем, что такое язычество и идолопоклонство. Вот что пишет о язычниках апостол Павел: 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называя себя мудрыми, обезумели, и славу нетленного Бога изменили в образ, подобный тленному человеку, и птицам, и четвероногим, и пресмыкающимся... Они заменили истину Божию ложью... и служили твари вместо Творца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(Рим 1, 22–23, 25). Ветхозаветный израильский народ, которому первоначально были даны эти заповеди, являлся хранителем веры в Истинного Бога. Он был со всех сторон окружен языческими народами и племенами, и, чтобы предупредить евреев о том, чтобы ни в коем случае не перенимали языческие обычаи и верования, Господь устанавливает эту заповедь. Сейчас язычников, идолопоклонников среди нас мало, хотя многобожие, поклонение истуканам и идолам есть, например, в Индии, Африке, Южной Америке, некоторых других странах. Даже у нас, в России, где христианству вот уже более тысячи лет, кое-кто пытается возродить язычество.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Иногда можно услышать обвинение в адрес православных: мол,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иконопочитание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это идолопоклонство. Почитание святых икон никак не может быть названо идолопоклонством. Во-первых, мы возносим молитвы поклонения не самой иконе, а Лицу, Которое на иконе изображено, — Богу. Взирая на образ, мы восходим умом к Первообразу. Также мы через икону возносимся умом и сердцем к Богородице и святым.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Священные изображения делались еще в Ветхом Завете по повелению Самого Бога. Господь повелел Моисею поставить в первом передвижном ветхозаветном храме (скинии) золотые изображения Херувимов. Уже в первые века христианства в римских катакомбах (местах собраний первых христиан) были настенные изображения Христа в виде доброго Пастыря, Матери Божией с воздетыми руками и другие священные образы. Все эти фрески найдены при раскопках.   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Хотя в современном мире осталось мало прямых идолопоклонников, многие люди творят себе кумиров, воздают им поклонение и приносят жертвы. Для многих такими идолами, требующими постоянных жертвоприношений, стали их страсти и пороки. Некоторые люди попали в их плен и уже не могут обходиться без них, служат им, как своим господам, ибо: 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 кем побежден, тот тому и раб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(2 Пет 2, 19). Напомним эти идолы-страсти: чревоугодие, блуд, сребролюбие, гнев, печаль, уныние, тщеславие, гордость. Апостол Павел сравнивает служение страстям с идолопоклонством: 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любостяжание... есть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идолослужение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(Кол 3, 5). Предаваясь страсти, человек перестает думать о Боге и служить Ему. Он забывает и о любви к ближним.   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грехам против второй заповеди также можно отнести страстную привязанность к каким-либо делам, когда это увлечение становится страстью.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Идолослужением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является и поклонение какой-либо личности. Немало людей в современном обществе к популярным артистам, певцам, спортсменам относятся как к кумирам, идолам.</a:t>
            </a: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делай себе кумира и никакого изображения того, что на небе вверху, и что на земле внизу, и что в воде ниже земли; не поклоняйся им и не служи им.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326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Автоматически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347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Автопроигрывание</a:t>
            </a:r>
            <a:r>
              <a:rPr lang="ru-RU" dirty="0" smtClean="0"/>
              <a:t> видео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8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15.08.19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15.08.19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44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15.08.19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15.08.19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80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15.08.19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96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15.08.19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3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15.08.19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23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15.08.19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15.08.19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39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15.08.19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7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15.08.19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8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62CF387-2A2B-4DF6-A7D4-A81176CDCA76}" type="datetimeFigureOut">
              <a:rPr lang="ru-RU" smtClean="0"/>
              <a:pPr/>
              <a:t>15.08.19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5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oleObject" Target="../embeddings/oleObject11.bin"/><Relationship Id="rId7" Type="http://schemas.openxmlformats.org/officeDocument/2006/relationships/image" Target="../media/image3.emf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3.emf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.png"/><Relationship Id="rId5" Type="http://schemas.openxmlformats.org/officeDocument/2006/relationships/oleObject" Target="../embeddings/oleObject13.bin"/><Relationship Id="rId6" Type="http://schemas.openxmlformats.org/officeDocument/2006/relationships/image" Target="../media/image3.emf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oleObject" Target="../embeddings/oleObject14.bin"/><Relationship Id="rId9" Type="http://schemas.openxmlformats.org/officeDocument/2006/relationships/image" Target="../media/image3.emf"/><Relationship Id="rId10" Type="http://schemas.openxmlformats.org/officeDocument/2006/relationships/image" Target="../media/image36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37.png"/><Relationship Id="rId7" Type="http://schemas.openxmlformats.org/officeDocument/2006/relationships/oleObject" Target="../embeddings/oleObject15.bin"/><Relationship Id="rId8" Type="http://schemas.openxmlformats.org/officeDocument/2006/relationships/image" Target="../media/image3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1.pn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3.emf"/><Relationship Id="rId7" Type="http://schemas.openxmlformats.org/officeDocument/2006/relationships/image" Target="../media/image38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39.png"/><Relationship Id="rId7" Type="http://schemas.openxmlformats.org/officeDocument/2006/relationships/image" Target="../media/image40.jpg"/><Relationship Id="rId8" Type="http://schemas.openxmlformats.org/officeDocument/2006/relationships/oleObject" Target="../embeddings/oleObject17.bin"/><Relationship Id="rId9" Type="http://schemas.openxmlformats.org/officeDocument/2006/relationships/image" Target="../media/image3.emf"/><Relationship Id="rId10" Type="http://schemas.openxmlformats.org/officeDocument/2006/relationships/image" Target="../media/image41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42.png"/><Relationship Id="rId7" Type="http://schemas.openxmlformats.org/officeDocument/2006/relationships/oleObject" Target="../embeddings/oleObject18.bin"/><Relationship Id="rId8" Type="http://schemas.openxmlformats.org/officeDocument/2006/relationships/image" Target="../media/image3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oleObject" Target="../embeddings/oleObject19.bin"/><Relationship Id="rId7" Type="http://schemas.openxmlformats.org/officeDocument/2006/relationships/image" Target="../media/image3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jpe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oleObject" Target="../embeddings/oleObject20.bin"/><Relationship Id="rId10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3.emf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oleObject" Target="../embeddings/oleObject2.bin"/><Relationship Id="rId11" Type="http://schemas.openxmlformats.org/officeDocument/2006/relationships/image" Target="../media/image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49.png"/><Relationship Id="rId7" Type="http://schemas.openxmlformats.org/officeDocument/2006/relationships/oleObject" Target="../embeddings/oleObject21.bin"/><Relationship Id="rId8" Type="http://schemas.openxmlformats.org/officeDocument/2006/relationships/image" Target="../media/image3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oleObject" Target="../embeddings/oleObject22.bin"/><Relationship Id="rId7" Type="http://schemas.openxmlformats.org/officeDocument/2006/relationships/image" Target="../media/image3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50.png"/><Relationship Id="rId7" Type="http://schemas.openxmlformats.org/officeDocument/2006/relationships/oleObject" Target="../embeddings/oleObject23.bin"/><Relationship Id="rId8" Type="http://schemas.openxmlformats.org/officeDocument/2006/relationships/image" Target="../media/image3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emf"/><Relationship Id="rId12" Type="http://schemas.openxmlformats.org/officeDocument/2006/relationships/image" Target="../media/image54.png"/><Relationship Id="rId13" Type="http://schemas.openxmlformats.org/officeDocument/2006/relationships/oleObject" Target="../embeddings/oleObject27.bin"/><Relationship Id="rId14" Type="http://schemas.openxmlformats.org/officeDocument/2006/relationships/image" Target="../media/image3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oleObject" Target="../embeddings/oleObject24.bin"/><Relationship Id="rId7" Type="http://schemas.openxmlformats.org/officeDocument/2006/relationships/image" Target="../media/image51.emf"/><Relationship Id="rId8" Type="http://schemas.openxmlformats.org/officeDocument/2006/relationships/oleObject" Target="../embeddings/oleObject25.bin"/><Relationship Id="rId9" Type="http://schemas.openxmlformats.org/officeDocument/2006/relationships/image" Target="../media/image52.emf"/><Relationship Id="rId10" Type="http://schemas.openxmlformats.org/officeDocument/2006/relationships/oleObject" Target="../embeddings/oleObject2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oleObject" Target="../embeddings/oleObject28.bin"/><Relationship Id="rId5" Type="http://schemas.openxmlformats.org/officeDocument/2006/relationships/image" Target="../media/image3.emf"/><Relationship Id="rId6" Type="http://schemas.openxmlformats.org/officeDocument/2006/relationships/image" Target="../media/image55.pn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8.emf"/><Relationship Id="rId8" Type="http://schemas.openxmlformats.org/officeDocument/2006/relationships/image" Target="../media/image9.png"/><Relationship Id="rId9" Type="http://schemas.openxmlformats.org/officeDocument/2006/relationships/oleObject" Target="../embeddings/oleObject5.bin"/><Relationship Id="rId10" Type="http://schemas.openxmlformats.org/officeDocument/2006/relationships/image" Target="../media/image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3.emf"/><Relationship Id="rId8" Type="http://schemas.openxmlformats.org/officeDocument/2006/relationships/image" Target="../media/image1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11.png"/><Relationship Id="rId7" Type="http://schemas.openxmlformats.org/officeDocument/2006/relationships/oleObject" Target="../embeddings/oleObject7.bin"/><Relationship Id="rId8" Type="http://schemas.openxmlformats.org/officeDocument/2006/relationships/image" Target="../media/image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oleObject" Target="../embeddings/oleObject8.bin"/><Relationship Id="rId9" Type="http://schemas.openxmlformats.org/officeDocument/2006/relationships/image" Target="../media/image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oleObject" Target="../embeddings/oleObject9.bin"/><Relationship Id="rId9" Type="http://schemas.openxmlformats.org/officeDocument/2006/relationships/image" Target="../media/image3.emf"/><Relationship Id="rId10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9.xml"/><Relationship Id="rId6" Type="http://schemas.openxmlformats.org/officeDocument/2006/relationships/image" Target="../media/image1.png"/><Relationship Id="rId7" Type="http://schemas.openxmlformats.org/officeDocument/2006/relationships/oleObject" Target="../embeddings/oleObject10.bin"/><Relationship Id="rId8" Type="http://schemas.openxmlformats.org/officeDocument/2006/relationships/image" Target="../media/image3.emf"/><Relationship Id="rId9" Type="http://schemas.openxmlformats.org/officeDocument/2006/relationships/image" Target="../media/image22.png"/><Relationship Id="rId1" Type="http://schemas.openxmlformats.org/officeDocument/2006/relationships/vmlDrawing" Target="../drawings/vmlDrawing8.vml"/><Relationship Id="rId2" Type="http://schemas.microsoft.com/office/2007/relationships/media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0" y="9729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83024" y="2836809"/>
            <a:ext cx="38860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kern="0" cap="all" spc="300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</a:t>
            </a:r>
            <a:r>
              <a:rPr lang="ru-RU" sz="4000" b="1" kern="0" cap="all" spc="-150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р</a:t>
            </a:r>
            <a:r>
              <a:rPr lang="ru-RU" sz="4000" b="1" kern="0" cap="all" spc="300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альная</a:t>
            </a:r>
          </a:p>
          <a:p>
            <a:r>
              <a:rPr lang="ru-RU" sz="4000" b="1" cap="all" spc="300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Деловая</a:t>
            </a:r>
          </a:p>
          <a:p>
            <a:r>
              <a:rPr lang="ru-RU" sz="4000" b="1" cap="all" spc="300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сеть</a:t>
            </a:r>
            <a:endParaRPr lang="ru-RU" sz="4000" b="1" cap="all" spc="300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185517" y="654359"/>
            <a:ext cx="5549284" cy="5549282"/>
          </a:xfrm>
          <a:prstGeom prst="ellipse">
            <a:avLst/>
          </a:prstGeom>
          <a:solidFill>
            <a:srgbClr val="1D2F79">
              <a:alpha val="77000"/>
            </a:srgbClr>
          </a:solidFill>
          <a:effectLst>
            <a:glow>
              <a:srgbClr val="0070C0"/>
            </a:glow>
            <a:outerShdw blurRad="50800" dist="50800" dir="5400000" algn="ctr" rotWithShape="0">
              <a:srgbClr val="1D2F79"/>
            </a:outerShdw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531" y="1449964"/>
            <a:ext cx="3960642" cy="3958072"/>
          </a:xfrm>
          <a:prstGeom prst="rect">
            <a:avLst/>
          </a:prstGeom>
          <a:effectLst/>
        </p:spPr>
      </p:pic>
      <p:sp>
        <p:nvSpPr>
          <p:cNvPr id="18" name="Заголовок 17"/>
          <p:cNvSpPr>
            <a:spLocks noGrp="1"/>
          </p:cNvSpPr>
          <p:nvPr>
            <p:ph type="ctrTitle"/>
          </p:nvPr>
        </p:nvSpPr>
        <p:spPr>
          <a:xfrm>
            <a:off x="983024" y="1962104"/>
            <a:ext cx="5789251" cy="655765"/>
          </a:xfrm>
        </p:spPr>
        <p:txBody>
          <a:bodyPr anchor="t">
            <a:noAutofit/>
          </a:bodyPr>
          <a:lstStyle/>
          <a:p>
            <a:pPr algn="l" rtl="0" eaLnBrk="1" latinLnBrk="0" hangingPunct="1"/>
            <a:r>
              <a:rPr lang="ru-RU" sz="5400" b="1" kern="1200" dirty="0" smtClean="0">
                <a:solidFill>
                  <a:srgbClr val="DCE5F8"/>
                </a:solidFill>
                <a:effectLst/>
                <a:latin typeface="+mn-lt"/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5400" b="1" kern="1200" dirty="0" smtClean="0">
                <a:solidFill>
                  <a:srgbClr val="FFFFFF"/>
                </a:solidFill>
                <a:effectLst/>
                <a:latin typeface="+mn-lt"/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5400" b="1" kern="1200" dirty="0" smtClean="0">
                <a:solidFill>
                  <a:srgbClr val="FF7800"/>
                </a:solidFill>
                <a:effectLst/>
                <a:latin typeface="+mn-lt"/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5400" b="1" dirty="0"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73499" y="2840585"/>
            <a:ext cx="388138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kern="0" cap="all" spc="300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Технология</a:t>
            </a:r>
          </a:p>
          <a:p>
            <a:r>
              <a:rPr lang="ru-RU" sz="4000" b="1" cap="all" spc="300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Устойчивого</a:t>
            </a:r>
          </a:p>
          <a:p>
            <a:r>
              <a:rPr lang="ru-RU" sz="4000" b="1" cap="all" spc="300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Развития</a:t>
            </a:r>
            <a:endParaRPr lang="ru-RU" sz="4000" b="1" cap="all" spc="300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3499" y="2836809"/>
            <a:ext cx="507703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kern="0" cap="all" spc="300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</a:t>
            </a:r>
          </a:p>
          <a:p>
            <a:r>
              <a:rPr lang="ru-RU" sz="4000" b="1" cap="all" spc="300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платформа</a:t>
            </a:r>
          </a:p>
          <a:p>
            <a:r>
              <a:rPr lang="ru-RU" sz="4000" b="1" cap="all" spc="300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Взаимодействия</a:t>
            </a:r>
            <a:endParaRPr lang="ru-RU" sz="4000" b="1" cap="all" spc="300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73499" y="2844361"/>
            <a:ext cx="299601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kern="0" cap="all" spc="300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БИЗНЕС</a:t>
            </a:r>
          </a:p>
          <a:p>
            <a:r>
              <a:rPr lang="ru-RU" sz="4000" b="1" cap="all" spc="300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ВЛАСТЬ</a:t>
            </a:r>
          </a:p>
          <a:p>
            <a:r>
              <a:rPr lang="ru-RU" sz="4000" b="1" cap="all" spc="300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ОБЩЕСТВО</a:t>
            </a:r>
            <a:endParaRPr lang="ru-RU" sz="4000" b="1" cap="all" spc="300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14525" y="-571500"/>
            <a:ext cx="304800" cy="323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83024" y="438745"/>
            <a:ext cx="10005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ПЕРВЫЙ УРАЛЬСКИЙ ФОРУМ «УСТОЙЧИВОЕ РАЗВИТИЕ»</a:t>
            </a:r>
            <a:endParaRPr lang="ru-RU" b="1" dirty="0">
              <a:solidFill>
                <a:schemeClr val="bg1">
                  <a:lumMod val="95000"/>
                </a:schemeClr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3024" y="6081959"/>
            <a:ext cx="10005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ЕКАТЕРИНБУРГ, 2019 </a:t>
            </a:r>
            <a:endParaRPr lang="ru-RU" sz="1400" b="1" dirty="0">
              <a:solidFill>
                <a:schemeClr val="bg1">
                  <a:lumMod val="95000"/>
                </a:schemeClr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47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25000" decel="25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mph" presetSubtype="6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mph" presetSubtype="1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1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4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mph" presetSubtype="1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5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000"/>
                            </p:stCondLst>
                            <p:childTnLst>
                              <p:par>
                                <p:cTn id="5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mph" presetSubtype="1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21" grpId="0" animBg="1"/>
      <p:bldP spid="21" grpId="1" animBg="1"/>
      <p:bldP spid="21" grpId="2" animBg="1"/>
      <p:bldP spid="18" grpId="0"/>
      <p:bldP spid="13" grpId="0"/>
      <p:bldP spid="13" grpId="1"/>
      <p:bldP spid="13" grpId="2"/>
      <p:bldP spid="14" grpId="0"/>
      <p:bldP spid="14" grpId="1"/>
      <p:bldP spid="14" grpId="2"/>
      <p:bldP spid="17" grpId="0"/>
      <p:bldP spid="17" grpId="1"/>
      <p:bldP spid="3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85161"/>
            <a:ext cx="4972050" cy="5335328"/>
          </a:xfrm>
          <a:prstGeom prst="rect">
            <a:avLst/>
          </a:prstGeom>
        </p:spPr>
      </p:pic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7" name="CorelDRAW" r:id="rId6" imgW="2354190" imgH="1440528" progId="CorelDraw.Graphic.19">
                  <p:embed/>
                </p:oleObj>
              </mc:Choice>
              <mc:Fallback>
                <p:oleObj name="CorelDRAW" r:id="rId6" imgW="2354190" imgH="1440528" progId="CorelDraw.Graphic.19">
                  <p:embed/>
                  <p:pic>
                    <p:nvPicPr>
                      <p:cNvPr id="21" name="Объект 2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2486" y="1176732"/>
            <a:ext cx="11182958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МОНИТОРИНГ ПОКАЗАТЕЛЕЙ ХАНТЫ-МАНСИЙСКОГО АВТОНОМНОГО ОКРУГА - ЮГРЫ</a:t>
            </a:r>
            <a:endParaRPr lang="ru-RU" sz="2000" b="1" dirty="0">
              <a:solidFill>
                <a:schemeClr val="bg1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2" y="1790699"/>
            <a:ext cx="11408306" cy="40413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/>
          <a:srcRect t="7373"/>
          <a:stretch/>
        </p:blipFill>
        <p:spPr>
          <a:xfrm>
            <a:off x="417581" y="1790700"/>
            <a:ext cx="11412768" cy="4690076"/>
          </a:xfrm>
          <a:prstGeom prst="rect">
            <a:avLst/>
          </a:prstGeom>
        </p:spPr>
      </p:pic>
      <p:sp>
        <p:nvSpPr>
          <p:cNvPr id="17" name="Овал 16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18" name="Овал 17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15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22" name="CorelDRAW" r:id="rId4" imgW="2354190" imgH="1440528" progId="CorelDraw.Graphic.19">
                  <p:embed/>
                </p:oleObj>
              </mc:Choice>
              <mc:Fallback>
                <p:oleObj name="CorelDRAW" r:id="rId4" imgW="2354190" imgH="1440528" progId="CorelDraw.Graphic.19">
                  <p:embed/>
                  <p:pic>
                    <p:nvPicPr>
                      <p:cNvPr id="12" name="Объект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Прямая соединительная линия 12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3519594" y="261737"/>
            <a:ext cx="6272106" cy="394958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ДОХОДЫ ХАНТЫ-МАНСИЙСКОГО АВТОНОМНОГО ОКРУГА - ЮГРЫ</a:t>
            </a:r>
            <a:endParaRPr lang="ru-RU" sz="1600" b="1" kern="1200" dirty="0">
              <a:solidFill>
                <a:prstClr val="white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652" y="1569599"/>
            <a:ext cx="11468697" cy="4042922"/>
          </a:xfrm>
          <a:prstGeom prst="rect">
            <a:avLst/>
          </a:prstGeom>
        </p:spPr>
      </p:pic>
      <p:sp>
        <p:nvSpPr>
          <p:cNvPr id="18" name="Овал 17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19" name="Овал 18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632" y="2060670"/>
            <a:ext cx="11378858" cy="351737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08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5" name="CorelDRAW" r:id="rId5" imgW="2354190" imgH="1440528" progId="CorelDraw.Graphic.19">
                  <p:embed/>
                </p:oleObj>
              </mc:Choice>
              <mc:Fallback>
                <p:oleObj name="CorelDRAW" r:id="rId5" imgW="2354190" imgH="1440528" progId="CorelDraw.Graphic.19">
                  <p:embed/>
                  <p:pic>
                    <p:nvPicPr>
                      <p:cNvPr id="28" name="Объект 2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Прямая соединительная линия 28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33" name="Овал 32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2916149" y="947623"/>
            <a:ext cx="6415701" cy="5668461"/>
            <a:chOff x="2866265" y="951414"/>
            <a:chExt cx="6415701" cy="5668461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866265" y="6422825"/>
              <a:ext cx="6415701" cy="197050"/>
            </a:xfrm>
            <a:prstGeom prst="rect">
              <a:avLst/>
            </a:prstGeom>
            <a:solidFill>
              <a:srgbClr val="CFD2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66265" y="951414"/>
              <a:ext cx="6415701" cy="5577676"/>
            </a:xfrm>
            <a:prstGeom prst="rect">
              <a:avLst/>
            </a:prstGeom>
          </p:spPr>
        </p:pic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389" y="447950"/>
            <a:ext cx="1861221" cy="1374629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2916149" y="947622"/>
            <a:ext cx="6415701" cy="5668462"/>
            <a:chOff x="2870729" y="947416"/>
            <a:chExt cx="6415701" cy="5668462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2870729" y="947416"/>
              <a:ext cx="6415701" cy="5668462"/>
              <a:chOff x="2866265" y="951413"/>
              <a:chExt cx="6415701" cy="5668462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66265" y="951413"/>
                <a:ext cx="6415701" cy="5573512"/>
              </a:xfrm>
              <a:prstGeom prst="rect">
                <a:avLst/>
              </a:prstGeom>
            </p:spPr>
          </p:pic>
          <p:sp>
            <p:nvSpPr>
              <p:cNvPr id="13" name="Прямоугольник 12"/>
              <p:cNvSpPr/>
              <p:nvPr/>
            </p:nvSpPr>
            <p:spPr>
              <a:xfrm>
                <a:off x="2866265" y="6431908"/>
                <a:ext cx="6415701" cy="1879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3974009" y="1624167"/>
              <a:ext cx="3886200" cy="447047"/>
              <a:chOff x="3775269" y="1259810"/>
              <a:chExt cx="3886200" cy="447047"/>
            </a:xfrm>
          </p:grpSpPr>
          <p:pic>
            <p:nvPicPr>
              <p:cNvPr id="35" name="Рисунок 34"/>
              <p:cNvPicPr>
                <a:picLocks noChangeAspect="1"/>
              </p:cNvPicPr>
              <p:nvPr/>
            </p:nvPicPr>
            <p:blipFill rotWithShape="1">
              <a:blip r:embed="rId10"/>
              <a:srcRect l="40833" b="1457"/>
              <a:stretch/>
            </p:blipFill>
            <p:spPr>
              <a:xfrm>
                <a:off x="3775269" y="1259810"/>
                <a:ext cx="3190158" cy="447047"/>
              </a:xfrm>
              <a:prstGeom prst="rect">
                <a:avLst/>
              </a:prstGeom>
              <a:ln w="28575">
                <a:noFill/>
              </a:ln>
            </p:spPr>
          </p:pic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02133" y="1313395"/>
                <a:ext cx="759336" cy="360873"/>
              </a:xfrm>
              <a:prstGeom prst="rect">
                <a:avLst/>
              </a:prstGeom>
              <a:ln w="28575">
                <a:noFill/>
              </a:ln>
            </p:spPr>
          </p:pic>
        </p:grpSp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83" y="461457"/>
            <a:ext cx="1861221" cy="1374629"/>
          </a:xfrm>
          <a:prstGeom prst="rect">
            <a:avLst/>
          </a:prstGeom>
        </p:spPr>
      </p:pic>
      <p:grpSp>
        <p:nvGrpSpPr>
          <p:cNvPr id="44" name="Группа 43"/>
          <p:cNvGrpSpPr/>
          <p:nvPr/>
        </p:nvGrpSpPr>
        <p:grpSpPr>
          <a:xfrm>
            <a:off x="2916149" y="943457"/>
            <a:ext cx="6415701" cy="5672627"/>
            <a:chOff x="2916149" y="943457"/>
            <a:chExt cx="6415701" cy="5672627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2916149" y="943457"/>
              <a:ext cx="6415701" cy="5672627"/>
              <a:chOff x="2916149" y="943457"/>
              <a:chExt cx="6415701" cy="5672627"/>
            </a:xfrm>
          </p:grpSpPr>
          <p:pic>
            <p:nvPicPr>
              <p:cNvPr id="38" name="Рисунок 37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16149" y="943457"/>
                <a:ext cx="6415701" cy="5563938"/>
              </a:xfrm>
              <a:prstGeom prst="rect">
                <a:avLst/>
              </a:prstGeom>
            </p:spPr>
          </p:pic>
          <p:sp>
            <p:nvSpPr>
              <p:cNvPr id="39" name="Прямоугольник 38"/>
              <p:cNvSpPr/>
              <p:nvPr/>
            </p:nvSpPr>
            <p:spPr>
              <a:xfrm>
                <a:off x="2916149" y="6418386"/>
                <a:ext cx="6415701" cy="197698"/>
              </a:xfrm>
              <a:prstGeom prst="rect">
                <a:avLst/>
              </a:prstGeom>
              <a:solidFill>
                <a:srgbClr val="CFD2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55913" y="1655890"/>
              <a:ext cx="4479920" cy="354776"/>
            </a:xfrm>
            <a:prstGeom prst="rect">
              <a:avLst/>
            </a:prstGeom>
          </p:spPr>
        </p:pic>
      </p:grpSp>
      <p:pic>
        <p:nvPicPr>
          <p:cNvPr id="45" name="Рисунок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03">
            <a:off x="3206633" y="231262"/>
            <a:ext cx="4729999" cy="1823924"/>
          </a:xfrm>
          <a:prstGeom prst="rect">
            <a:avLst/>
          </a:prstGeom>
        </p:spPr>
      </p:pic>
      <p:grpSp>
        <p:nvGrpSpPr>
          <p:cNvPr id="51" name="Группа 50"/>
          <p:cNvGrpSpPr/>
          <p:nvPr/>
        </p:nvGrpSpPr>
        <p:grpSpPr>
          <a:xfrm>
            <a:off x="2916149" y="950327"/>
            <a:ext cx="6415701" cy="5665757"/>
            <a:chOff x="2916149" y="950327"/>
            <a:chExt cx="6415701" cy="5665757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916149" y="950327"/>
              <a:ext cx="6415701" cy="5570807"/>
            </a:xfrm>
            <a:prstGeom prst="rect">
              <a:avLst/>
            </a:prstGeom>
          </p:spPr>
        </p:pic>
        <p:grpSp>
          <p:nvGrpSpPr>
            <p:cNvPr id="47" name="Группа 46"/>
            <p:cNvGrpSpPr/>
            <p:nvPr/>
          </p:nvGrpSpPr>
          <p:grpSpPr>
            <a:xfrm>
              <a:off x="4029086" y="1623404"/>
              <a:ext cx="3886200" cy="447047"/>
              <a:chOff x="3775269" y="1259810"/>
              <a:chExt cx="3886200" cy="447047"/>
            </a:xfrm>
          </p:grpSpPr>
          <p:pic>
            <p:nvPicPr>
              <p:cNvPr id="48" name="Рисунок 47"/>
              <p:cNvPicPr>
                <a:picLocks noChangeAspect="1"/>
              </p:cNvPicPr>
              <p:nvPr/>
            </p:nvPicPr>
            <p:blipFill rotWithShape="1">
              <a:blip r:embed="rId10"/>
              <a:srcRect l="40833" b="1457"/>
              <a:stretch/>
            </p:blipFill>
            <p:spPr>
              <a:xfrm>
                <a:off x="3775269" y="1259810"/>
                <a:ext cx="3190158" cy="447047"/>
              </a:xfrm>
              <a:prstGeom prst="rect">
                <a:avLst/>
              </a:prstGeom>
              <a:ln w="28575">
                <a:noFill/>
              </a:ln>
            </p:spPr>
          </p:pic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02133" y="1313395"/>
                <a:ext cx="759336" cy="360873"/>
              </a:xfrm>
              <a:prstGeom prst="rect">
                <a:avLst/>
              </a:prstGeom>
              <a:ln w="28575">
                <a:noFill/>
              </a:ln>
            </p:spPr>
          </p:pic>
        </p:grpSp>
        <p:sp>
          <p:nvSpPr>
            <p:cNvPr id="50" name="Прямоугольник 49"/>
            <p:cNvSpPr/>
            <p:nvPr/>
          </p:nvSpPr>
          <p:spPr>
            <a:xfrm>
              <a:off x="2916149" y="6418386"/>
              <a:ext cx="6415701" cy="197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03">
            <a:off x="3401707" y="395638"/>
            <a:ext cx="2513083" cy="1515750"/>
          </a:xfrm>
          <a:prstGeom prst="rect">
            <a:avLst/>
          </a:prstGeom>
        </p:spPr>
      </p:pic>
      <p:sp>
        <p:nvSpPr>
          <p:cNvPr id="54" name="Заголовок 1"/>
          <p:cNvSpPr>
            <a:spLocks noGrp="1"/>
          </p:cNvSpPr>
          <p:nvPr>
            <p:ph type="title"/>
          </p:nvPr>
        </p:nvSpPr>
        <p:spPr>
          <a:xfrm>
            <a:off x="4430909" y="261737"/>
            <a:ext cx="3330182" cy="39495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prstClr val="white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ФУНКЦИОНАЛ ПЛАТФОРМЫ</a:t>
            </a:r>
            <a:endParaRPr lang="ru-RU" sz="1600" b="1" kern="1200" dirty="0">
              <a:solidFill>
                <a:prstClr val="white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22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2913618" y="932364"/>
            <a:ext cx="6415700" cy="5702489"/>
            <a:chOff x="2866267" y="952500"/>
            <a:chExt cx="6415700" cy="570248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866267" y="952500"/>
              <a:ext cx="6415700" cy="5702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5"/>
            <a:srcRect t="1" b="1124"/>
            <a:stretch/>
          </p:blipFill>
          <p:spPr>
            <a:xfrm>
              <a:off x="2866268" y="953861"/>
              <a:ext cx="6415699" cy="550409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6040" y="1653270"/>
            <a:ext cx="6324601" cy="47468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b="122"/>
          <a:stretch/>
        </p:blipFill>
        <p:spPr>
          <a:xfrm>
            <a:off x="2987785" y="1662794"/>
            <a:ext cx="6261079" cy="4934392"/>
          </a:xfrm>
          <a:prstGeom prst="rect">
            <a:avLst/>
          </a:prstGeom>
        </p:spPr>
      </p:pic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33" name="CorelDRAW" r:id="rId8" imgW="2354190" imgH="1440528" progId="CorelDraw.Graphic.19">
                  <p:embed/>
                </p:oleObj>
              </mc:Choice>
              <mc:Fallback>
                <p:oleObj name="CorelDRAW" r:id="rId8" imgW="2354190" imgH="1440528" progId="CorelDraw.Graphic.19">
                  <p:embed/>
                  <p:pic>
                    <p:nvPicPr>
                      <p:cNvPr id="28" name="Объект 2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Прямая соединительная линия 28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33" name="Овал 32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2948804" y="1650833"/>
            <a:ext cx="6363301" cy="4710247"/>
            <a:chOff x="2723848" y="1313780"/>
            <a:chExt cx="6363301" cy="471024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23848" y="1313780"/>
              <a:ext cx="6363301" cy="4562886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2723848" y="5792545"/>
              <a:ext cx="6351838" cy="231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4" name="Заголовок 1"/>
          <p:cNvSpPr>
            <a:spLocks noGrp="1"/>
          </p:cNvSpPr>
          <p:nvPr>
            <p:ph type="title"/>
          </p:nvPr>
        </p:nvSpPr>
        <p:spPr>
          <a:xfrm>
            <a:off x="4430909" y="261737"/>
            <a:ext cx="3330182" cy="39495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prstClr val="white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ФУНКЦИОНАЛ ПЛАТФОРМЫ</a:t>
            </a:r>
            <a:endParaRPr lang="ru-RU" sz="1600" b="1" kern="1200" dirty="0">
              <a:solidFill>
                <a:prstClr val="white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9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42500" y="945581"/>
            <a:ext cx="10346610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Упрощение ведения бизнеса.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Реализация проекта «Трансформация </a:t>
            </a:r>
            <a:r>
              <a:rPr lang="ru-RU" sz="2400" b="1" dirty="0">
                <a:solidFill>
                  <a:schemeClr val="bg1"/>
                </a:solidFill>
              </a:rPr>
              <a:t>делового климата»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09680" y="2254237"/>
            <a:ext cx="5509196" cy="37856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Власти решили «пересобрать» </a:t>
            </a:r>
            <a:r>
              <a:rPr lang="ru-RU" sz="1600" dirty="0" smtClean="0">
                <a:solidFill>
                  <a:schemeClr val="bg1"/>
                </a:solidFill>
              </a:rPr>
              <a:t>механизм по </a:t>
            </a:r>
            <a:r>
              <a:rPr lang="ru-RU" sz="1600" dirty="0">
                <a:solidFill>
                  <a:schemeClr val="bg1"/>
                </a:solidFill>
              </a:rPr>
              <a:t>улучшению бизнес-климата — </a:t>
            </a:r>
            <a:r>
              <a:rPr lang="ru-RU" sz="1600" dirty="0" smtClean="0">
                <a:solidFill>
                  <a:schemeClr val="bg1"/>
                </a:solidFill>
              </a:rPr>
              <a:t>Министерство экономического </a:t>
            </a:r>
            <a:r>
              <a:rPr lang="ru-RU" sz="1600" dirty="0">
                <a:solidFill>
                  <a:schemeClr val="bg1"/>
                </a:solidFill>
              </a:rPr>
              <a:t>развития РФ подготовило </a:t>
            </a:r>
            <a:r>
              <a:rPr lang="ru-RU" sz="1600" dirty="0" smtClean="0">
                <a:solidFill>
                  <a:schemeClr val="bg1"/>
                </a:solidFill>
              </a:rPr>
              <a:t>меры по </a:t>
            </a:r>
            <a:r>
              <a:rPr lang="ru-RU" sz="1600" dirty="0">
                <a:solidFill>
                  <a:schemeClr val="bg1"/>
                </a:solidFill>
              </a:rPr>
              <a:t>управлению «системными </a:t>
            </a:r>
            <a:r>
              <a:rPr lang="ru-RU" sz="1600" dirty="0" smtClean="0">
                <a:solidFill>
                  <a:schemeClr val="bg1"/>
                </a:solidFill>
              </a:rPr>
              <a:t>изменениями предпринимательской </a:t>
            </a:r>
            <a:r>
              <a:rPr lang="ru-RU" sz="1600" dirty="0">
                <a:solidFill>
                  <a:schemeClr val="bg1"/>
                </a:solidFill>
              </a:rPr>
              <a:t>среды».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План</a:t>
            </a:r>
            <a:r>
              <a:rPr lang="ru-RU" sz="1600" dirty="0">
                <a:solidFill>
                  <a:schemeClr val="bg1"/>
                </a:solidFill>
              </a:rPr>
              <a:t>, который получил название «Трансформация</a:t>
            </a:r>
          </a:p>
          <a:p>
            <a:r>
              <a:rPr lang="ru-RU" sz="1600" dirty="0">
                <a:solidFill>
                  <a:schemeClr val="bg1"/>
                </a:solidFill>
              </a:rPr>
              <a:t>делового климата», </a:t>
            </a:r>
            <a:r>
              <a:rPr lang="ru-RU" sz="1600" dirty="0" smtClean="0">
                <a:solidFill>
                  <a:schemeClr val="bg1"/>
                </a:solidFill>
              </a:rPr>
              <a:t>содержит бизнес-инициативы по 14 – </a:t>
            </a:r>
            <a:r>
              <a:rPr lang="ru-RU" sz="1600" dirty="0" err="1" smtClean="0">
                <a:solidFill>
                  <a:schemeClr val="bg1"/>
                </a:solidFill>
              </a:rPr>
              <a:t>ти</a:t>
            </a:r>
            <a:r>
              <a:rPr lang="ru-RU" sz="1600" dirty="0" smtClean="0">
                <a:solidFill>
                  <a:schemeClr val="bg1"/>
                </a:solidFill>
              </a:rPr>
              <a:t>  направлениям ведения предпринимательской деятельности.</a:t>
            </a:r>
            <a:endParaRPr lang="ru-RU" sz="1600" dirty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Среди них — защита прав собственности, налоги,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Регистрация, контрольно-надзорная деятельность, </a:t>
            </a:r>
            <a:r>
              <a:rPr lang="ru-RU" sz="1600" dirty="0">
                <a:solidFill>
                  <a:schemeClr val="bg1"/>
                </a:solidFill>
              </a:rPr>
              <a:t>предпринимательская </a:t>
            </a:r>
            <a:r>
              <a:rPr lang="ru-RU" sz="1600" dirty="0" smtClean="0">
                <a:solidFill>
                  <a:schemeClr val="bg1"/>
                </a:solidFill>
              </a:rPr>
              <a:t>активность, градостроительная деятельность, территориальное </a:t>
            </a:r>
            <a:r>
              <a:rPr lang="ru-RU" sz="1600" dirty="0">
                <a:solidFill>
                  <a:schemeClr val="bg1"/>
                </a:solidFill>
              </a:rPr>
              <a:t>планирование, таможня</a:t>
            </a:r>
          </a:p>
          <a:p>
            <a:r>
              <a:rPr lang="ru-RU" sz="1600" dirty="0">
                <a:solidFill>
                  <a:schemeClr val="bg1"/>
                </a:solidFill>
              </a:rPr>
              <a:t>и международная торговля, экспорт,</a:t>
            </a:r>
          </a:p>
          <a:p>
            <a:r>
              <a:rPr lang="ru-RU" sz="1600" dirty="0">
                <a:solidFill>
                  <a:schemeClr val="bg1"/>
                </a:solidFill>
              </a:rPr>
              <a:t>совершенствование корпоративного управления.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790" y="1976993"/>
            <a:ext cx="3668809" cy="4470706"/>
          </a:xfrm>
          <a:prstGeom prst="rect">
            <a:avLst/>
          </a:prstGeom>
        </p:spPr>
      </p:pic>
      <p:sp>
        <p:nvSpPr>
          <p:cNvPr id="14" name="Овал 13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15" name="Овал 14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53" name="CorelDRAW" r:id="rId7" imgW="2354190" imgH="1440528" progId="CorelDraw.Graphic.19">
                  <p:embed/>
                </p:oleObj>
              </mc:Choice>
              <mc:Fallback>
                <p:oleObj name="CorelDRAW" r:id="rId7" imgW="2354190" imgH="1440528" progId="CorelDraw.Graphic.19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Прямая соединительная линия 22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64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46" name="CorelDRAW" r:id="rId5" imgW="2354190" imgH="1440528" progId="CorelDraw.Graphic.19">
                  <p:embed/>
                </p:oleObj>
              </mc:Choice>
              <mc:Fallback>
                <p:oleObj name="CorelDRAW" r:id="rId5" imgW="2354190" imgH="1440528" progId="CorelDraw.Graphic.19">
                  <p:embed/>
                  <p:pic>
                    <p:nvPicPr>
                      <p:cNvPr id="28" name="Объект 2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Прямая соединительная линия 28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33" name="Овал 32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781" y="834451"/>
            <a:ext cx="8846673" cy="5669858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4430909" y="261737"/>
            <a:ext cx="3330182" cy="394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smtClean="0">
                <a:solidFill>
                  <a:prstClr val="white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ФУНКЦИОНАЛ ПЛАТФОРМЫ</a:t>
            </a:r>
            <a:endParaRPr lang="ru-RU" sz="1600" b="1" dirty="0">
              <a:solidFill>
                <a:prstClr val="white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87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44542" y="5670870"/>
            <a:ext cx="1027374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EC691F"/>
                </a:solidFill>
              </a:rPr>
              <a:t>Зарегистрированный пользователь </a:t>
            </a:r>
            <a:r>
              <a:rPr lang="ru-RU" sz="1600" dirty="0">
                <a:solidFill>
                  <a:schemeClr val="bg1"/>
                </a:solidFill>
              </a:rPr>
              <a:t>может создать личный кабинет, страницу </a:t>
            </a:r>
            <a:r>
              <a:rPr lang="ru-RU" sz="1600" dirty="0" smtClean="0">
                <a:solidFill>
                  <a:schemeClr val="bg1"/>
                </a:solidFill>
              </a:rPr>
              <a:t>компании, организовать </a:t>
            </a:r>
            <a:r>
              <a:rPr lang="ru-RU" sz="1600" dirty="0">
                <a:solidFill>
                  <a:schemeClr val="bg1"/>
                </a:solidFill>
              </a:rPr>
              <a:t>сообщество, публиковать инициативы, проекты, опросы, организовывать </a:t>
            </a:r>
            <a:r>
              <a:rPr lang="ru-RU" sz="1600" dirty="0" smtClean="0">
                <a:solidFill>
                  <a:schemeClr val="bg1"/>
                </a:solidFill>
              </a:rPr>
              <a:t>публичную поддержку</a:t>
            </a:r>
            <a:r>
              <a:rPr lang="ru-RU" sz="1600" dirty="0">
                <a:solidFill>
                  <a:schemeClr val="bg1"/>
                </a:solidFill>
              </a:rPr>
              <a:t>, реакцию властей и доводить их до реализации в муниципалитетах и субъектах РФ.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2500" y="823868"/>
            <a:ext cx="10346610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Бизнес-сеть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честный диалог исключающий анонимность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29818" y="4894416"/>
            <a:ext cx="2423586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Единая система регистрации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позволяет пользоваться всеми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сервисами платформы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133" y="1455265"/>
            <a:ext cx="1944774" cy="4023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32" y="1450828"/>
            <a:ext cx="3793193" cy="4024931"/>
          </a:xfrm>
          <a:prstGeom prst="rect">
            <a:avLst/>
          </a:prstGeom>
        </p:spPr>
      </p:pic>
      <p:sp>
        <p:nvSpPr>
          <p:cNvPr id="19" name="Овал 18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20" name="Овал 19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graphicFrame>
        <p:nvGraphicFramePr>
          <p:cNvPr id="26" name="Объект 25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1" name="CorelDRAW" r:id="rId8" imgW="2354190" imgH="1440528" progId="CorelDraw.Graphic.19">
                  <p:embed/>
                </p:oleObj>
              </mc:Choice>
              <mc:Fallback>
                <p:oleObj name="CorelDRAW" r:id="rId8" imgW="2354190" imgH="1440528" progId="CorelDraw.Graphic.19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Прямая соединительная линия 26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20" y="1450827"/>
            <a:ext cx="1918782" cy="3360059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4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42500" y="935421"/>
            <a:ext cx="10346610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Позволяет бизнесу публично работать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 властями в рамках правового поля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22153" y="1954916"/>
            <a:ext cx="5493607" cy="46166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1600" dirty="0" smtClean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Власти </a:t>
            </a:r>
            <a:r>
              <a:rPr lang="ru-RU" sz="1600" dirty="0">
                <a:solidFill>
                  <a:schemeClr val="bg1"/>
                </a:solidFill>
              </a:rPr>
              <a:t>ХМАО-Югры оперативно решили вопрос </a:t>
            </a:r>
          </a:p>
          <a:p>
            <a:r>
              <a:rPr lang="ru-RU" sz="1600" dirty="0">
                <a:solidFill>
                  <a:schemeClr val="bg1"/>
                </a:solidFill>
              </a:rPr>
              <a:t>о применении налоговой льготы в отношении</a:t>
            </a:r>
          </a:p>
          <a:p>
            <a:r>
              <a:rPr lang="ru-RU" sz="1600" dirty="0">
                <a:solidFill>
                  <a:schemeClr val="bg1"/>
                </a:solidFill>
              </a:rPr>
              <a:t>компаний, использующих энергосберегающие</a:t>
            </a:r>
          </a:p>
          <a:p>
            <a:r>
              <a:rPr lang="ru-RU" sz="1600" dirty="0">
                <a:solidFill>
                  <a:schemeClr val="bg1"/>
                </a:solidFill>
              </a:rPr>
              <a:t>технологии в жилищном строительстве. 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Предложение руководства ГК «</a:t>
            </a:r>
            <a:r>
              <a:rPr lang="ru-RU" sz="1600" dirty="0" err="1">
                <a:solidFill>
                  <a:schemeClr val="bg1"/>
                </a:solidFill>
              </a:rPr>
              <a:t>Сибпромстрой</a:t>
            </a:r>
            <a:r>
              <a:rPr lang="ru-RU" sz="1600" dirty="0">
                <a:solidFill>
                  <a:schemeClr val="bg1"/>
                </a:solidFill>
              </a:rPr>
              <a:t>»</a:t>
            </a:r>
          </a:p>
          <a:p>
            <a:r>
              <a:rPr lang="ru-RU" sz="1600" dirty="0">
                <a:solidFill>
                  <a:schemeClr val="bg1"/>
                </a:solidFill>
              </a:rPr>
              <a:t>за четыре дня было рассмотрено</a:t>
            </a:r>
          </a:p>
          <a:p>
            <a:r>
              <a:rPr lang="ru-RU" sz="1600" dirty="0">
                <a:solidFill>
                  <a:schemeClr val="bg1"/>
                </a:solidFill>
              </a:rPr>
              <a:t>директором департамента финансов</a:t>
            </a:r>
          </a:p>
          <a:p>
            <a:r>
              <a:rPr lang="ru-RU" sz="1600" dirty="0">
                <a:solidFill>
                  <a:schemeClr val="bg1"/>
                </a:solidFill>
              </a:rPr>
              <a:t>- заместителем Губернатора.</a:t>
            </a:r>
          </a:p>
          <a:p>
            <a:r>
              <a:rPr lang="ru-RU" sz="1600" dirty="0">
                <a:solidFill>
                  <a:schemeClr val="bg1"/>
                </a:solidFill>
              </a:rPr>
              <a:t>Решение было принято в пользу застройщика. </a:t>
            </a:r>
            <a:endParaRPr lang="ru-RU" sz="1600" dirty="0" smtClean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  <a:p>
            <a:pPr algn="r"/>
            <a:endParaRPr lang="ru-RU" sz="1400" dirty="0" smtClean="0">
              <a:solidFill>
                <a:schemeClr val="bg1"/>
              </a:solidFill>
            </a:endParaRPr>
          </a:p>
          <a:p>
            <a:pPr algn="r"/>
            <a:endParaRPr lang="ru-RU" sz="1400" dirty="0">
              <a:solidFill>
                <a:schemeClr val="bg1"/>
              </a:solidFill>
            </a:endParaRPr>
          </a:p>
          <a:p>
            <a:pPr algn="r"/>
            <a:r>
              <a:rPr lang="ru-RU" sz="1400" dirty="0" smtClean="0">
                <a:solidFill>
                  <a:schemeClr val="bg1"/>
                </a:solidFill>
              </a:rPr>
              <a:t>На </a:t>
            </a:r>
            <a:r>
              <a:rPr lang="ru-RU" sz="1400" dirty="0">
                <a:solidFill>
                  <a:schemeClr val="bg1"/>
                </a:solidFill>
              </a:rPr>
              <a:t>фото: Губернатор ХМАО-Югры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r"/>
            <a:r>
              <a:rPr lang="ru-RU" sz="1400" dirty="0" smtClean="0">
                <a:solidFill>
                  <a:schemeClr val="bg1"/>
                </a:solidFill>
              </a:rPr>
              <a:t>Наталья </a:t>
            </a:r>
            <a:r>
              <a:rPr lang="ru-RU" sz="1400" dirty="0">
                <a:solidFill>
                  <a:schemeClr val="bg1"/>
                </a:solidFill>
              </a:rPr>
              <a:t>Комарова и </a:t>
            </a:r>
            <a:r>
              <a:rPr lang="ru-RU" sz="1400" dirty="0" smtClean="0">
                <a:solidFill>
                  <a:schemeClr val="bg1"/>
                </a:solidFill>
              </a:rPr>
              <a:t>Председатель </a:t>
            </a:r>
            <a:r>
              <a:rPr lang="ru-RU" sz="1400" dirty="0">
                <a:solidFill>
                  <a:schemeClr val="bg1"/>
                </a:solidFill>
              </a:rPr>
              <a:t>Совета </a:t>
            </a:r>
            <a:r>
              <a:rPr lang="ru-RU" sz="1400" dirty="0" smtClean="0">
                <a:solidFill>
                  <a:schemeClr val="bg1"/>
                </a:solidFill>
              </a:rPr>
              <a:t>директоров</a:t>
            </a:r>
          </a:p>
          <a:p>
            <a:pPr algn="r"/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ГК «</a:t>
            </a:r>
            <a:r>
              <a:rPr lang="ru-RU" sz="1400" dirty="0" err="1" smtClean="0">
                <a:solidFill>
                  <a:schemeClr val="bg1"/>
                </a:solidFill>
              </a:rPr>
              <a:t>Сибпромстрой</a:t>
            </a:r>
            <a:r>
              <a:rPr lang="ru-RU" sz="1400" dirty="0" smtClean="0">
                <a:solidFill>
                  <a:schemeClr val="bg1"/>
                </a:solidFill>
              </a:rPr>
              <a:t>» Николай </a:t>
            </a:r>
            <a:r>
              <a:rPr lang="ru-RU" sz="1400" dirty="0" err="1">
                <a:solidFill>
                  <a:schemeClr val="bg1"/>
                </a:solidFill>
              </a:rPr>
              <a:t>Сторожук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837" y="1960135"/>
            <a:ext cx="3666673" cy="4468103"/>
          </a:xfrm>
          <a:prstGeom prst="rect">
            <a:avLst/>
          </a:prstGeom>
        </p:spPr>
      </p:pic>
      <p:sp>
        <p:nvSpPr>
          <p:cNvPr id="14" name="Овал 13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15" name="Овал 14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75" name="CorelDRAW" r:id="rId7" imgW="2354190" imgH="1440528" progId="CorelDraw.Graphic.19">
                  <p:embed/>
                </p:oleObj>
              </mc:Choice>
              <mc:Fallback>
                <p:oleObj name="CorelDRAW" r:id="rId7" imgW="2354190" imgH="1440528" progId="CorelDraw.Graphic.19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Прямая соединительная линия 22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58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42500" y="2809374"/>
            <a:ext cx="10346610" cy="18158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Компания на личной странице </a:t>
            </a:r>
            <a:r>
              <a:rPr lang="ru-RU" sz="2800" b="1" dirty="0" smtClean="0">
                <a:solidFill>
                  <a:schemeClr val="bg1"/>
                </a:solidFill>
              </a:rPr>
              <a:t>может полно и достоверно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рассказать о своей деятельности, проверить на потребительский </a:t>
            </a:r>
            <a:r>
              <a:rPr lang="ru-RU" sz="2800" b="1" dirty="0" smtClean="0">
                <a:solidFill>
                  <a:schemeClr val="bg1"/>
                </a:solidFill>
              </a:rPr>
              <a:t>спрос свои </a:t>
            </a:r>
            <a:r>
              <a:rPr lang="ru-RU" sz="2800" b="1" dirty="0">
                <a:solidFill>
                  <a:schemeClr val="bg1"/>
                </a:solidFill>
              </a:rPr>
              <a:t>проекты, продвигать товары и услуги,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реализовать </a:t>
            </a:r>
            <a:r>
              <a:rPr lang="ru-RU" sz="2800" b="1" dirty="0">
                <a:solidFill>
                  <a:schemeClr val="bg1"/>
                </a:solidFill>
              </a:rPr>
              <a:t>неликвиды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Овал 12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14" name="Овал 13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96" name="CorelDRAW" r:id="rId6" imgW="2354190" imgH="1440528" progId="CorelDraw.Graphic.19">
                  <p:embed/>
                </p:oleObj>
              </mc:Choice>
              <mc:Fallback>
                <p:oleObj name="CorelDRAW" r:id="rId6" imgW="2354190" imgH="1440528" progId="CorelDraw.Graphic.19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13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42500" y="833821"/>
            <a:ext cx="10346610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Компания на личной странице </a:t>
            </a:r>
            <a:r>
              <a:rPr lang="ru-RU" sz="2400" b="1" dirty="0" smtClean="0">
                <a:solidFill>
                  <a:schemeClr val="bg1"/>
                </a:solidFill>
              </a:rPr>
              <a:t>может полно и достоверно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рассказать о своей деятельности, проверить на потребительский спрос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свои проекты, продвигать товары и услуги, реализовать неликвиды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72" y="2246184"/>
            <a:ext cx="8174392" cy="358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30" y="2782124"/>
            <a:ext cx="2581092" cy="3723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72" y="2780599"/>
            <a:ext cx="2581092" cy="3725931"/>
          </a:xfrm>
          <a:prstGeom prst="rect">
            <a:avLst/>
          </a:prstGeom>
        </p:spPr>
      </p:pic>
      <p:sp>
        <p:nvSpPr>
          <p:cNvPr id="19" name="Овал 18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20" name="Овал 19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10" name="CorelDRAW" r:id="rId9" imgW="2354190" imgH="1440528" progId="CorelDraw.Graphic.19">
                  <p:embed/>
                </p:oleObj>
              </mc:Choice>
              <mc:Fallback>
                <p:oleObj name="CorelDRAW" r:id="rId9" imgW="2354190" imgH="1440528" progId="CorelDraw.Graphic.19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Прямая соединительная линия 24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1768678" y="2781621"/>
            <a:ext cx="2581092" cy="3723833"/>
            <a:chOff x="1768678" y="2781621"/>
            <a:chExt cx="2581092" cy="372383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678" y="2782124"/>
              <a:ext cx="2581092" cy="3723330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78372" y="4807650"/>
              <a:ext cx="2571398" cy="162905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372" y="2781621"/>
              <a:ext cx="1096713" cy="1096713"/>
            </a:xfrm>
            <a:prstGeom prst="rect">
              <a:avLst/>
            </a:prstGeom>
          </p:spPr>
        </p:pic>
      </p:grpSp>
      <p:sp>
        <p:nvSpPr>
          <p:cNvPr id="26" name="Прямоугольник 25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1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13" name="Овал 12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14" name="Овал 13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06" name="CorelDRAW" r:id="rId6" imgW="2354190" imgH="1440528" progId="CorelDraw.Graphic.19">
                  <p:embed/>
                </p:oleObj>
              </mc:Choice>
              <mc:Fallback>
                <p:oleObj name="CorelDRAW" r:id="rId6" imgW="2354190" imgH="1440528" progId="CorelDraw.Graphic.19">
                  <p:embed/>
                  <p:pic>
                    <p:nvPicPr>
                      <p:cNvPr id="20" name="Объект 1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6" y="835976"/>
            <a:ext cx="7740020" cy="55122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36" y="1257309"/>
            <a:ext cx="7520554" cy="5355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62254" y="2580829"/>
            <a:ext cx="25603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БИЗНЕС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ВЛАСТЬ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ОБЩЕСТВО</a:t>
            </a:r>
            <a:endParaRPr lang="ru-RU" sz="3200" b="1" dirty="0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38330" y="2580828"/>
            <a:ext cx="30844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УСТОЙЧИВОЕ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РАЗВИТИЕ</a:t>
            </a:r>
            <a:endParaRPr lang="ru-RU" sz="3200" b="1" dirty="0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23079" y="2848187"/>
            <a:ext cx="162938" cy="32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688583" y="1346149"/>
            <a:ext cx="2762156" cy="2762156"/>
          </a:xfrm>
          <a:prstGeom prst="ellipse">
            <a:avLst/>
          </a:prstGeom>
          <a:solidFill>
            <a:srgbClr val="19CEE7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5572964" y="1346148"/>
            <a:ext cx="2762156" cy="2762156"/>
          </a:xfrm>
          <a:prstGeom prst="ellipse">
            <a:avLst/>
          </a:prstGeom>
          <a:solidFill>
            <a:srgbClr val="B7E84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612015" y="2962896"/>
            <a:ext cx="2762156" cy="2762156"/>
          </a:xfrm>
          <a:prstGeom prst="ellipse">
            <a:avLst/>
          </a:prstGeom>
          <a:solidFill>
            <a:srgbClr val="EA743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5605271" y="2948002"/>
            <a:ext cx="810826" cy="791976"/>
            <a:chOff x="5397654" y="3033534"/>
            <a:chExt cx="1226059" cy="1197554"/>
          </a:xfrm>
        </p:grpSpPr>
        <p:sp>
          <p:nvSpPr>
            <p:cNvPr id="30" name="Полилиния 29"/>
            <p:cNvSpPr/>
            <p:nvPr/>
          </p:nvSpPr>
          <p:spPr>
            <a:xfrm>
              <a:off x="5397654" y="3033534"/>
              <a:ext cx="1226059" cy="1197554"/>
            </a:xfrm>
            <a:custGeom>
              <a:avLst/>
              <a:gdLst>
                <a:gd name="connsiteX0" fmla="*/ 595440 w 1226059"/>
                <a:gd name="connsiteY0" fmla="*/ 0 h 1197554"/>
                <a:gd name="connsiteX1" fmla="*/ 1204923 w 1226059"/>
                <a:gd name="connsiteY1" fmla="*/ 123049 h 1197554"/>
                <a:gd name="connsiteX2" fmla="*/ 1226059 w 1226059"/>
                <a:gd name="connsiteY2" fmla="*/ 133231 h 1197554"/>
                <a:gd name="connsiteX3" fmla="*/ 1206005 w 1226059"/>
                <a:gd name="connsiteY3" fmla="*/ 264627 h 1197554"/>
                <a:gd name="connsiteX4" fmla="*/ 668008 w 1226059"/>
                <a:gd name="connsiteY4" fmla="*/ 1157316 h 1197554"/>
                <a:gd name="connsiteX5" fmla="*/ 614199 w 1226059"/>
                <a:gd name="connsiteY5" fmla="*/ 1197554 h 1197554"/>
                <a:gd name="connsiteX6" fmla="*/ 560389 w 1226059"/>
                <a:gd name="connsiteY6" fmla="*/ 1157315 h 1197554"/>
                <a:gd name="connsiteX7" fmla="*/ 22392 w 1226059"/>
                <a:gd name="connsiteY7" fmla="*/ 264626 h 1197554"/>
                <a:gd name="connsiteX8" fmla="*/ 0 w 1226059"/>
                <a:gd name="connsiteY8" fmla="*/ 117909 h 1197554"/>
                <a:gd name="connsiteX9" fmla="*/ 129816 w 1226059"/>
                <a:gd name="connsiteY9" fmla="*/ 70396 h 1197554"/>
                <a:gd name="connsiteX10" fmla="*/ 595440 w 1226059"/>
                <a:gd name="connsiteY10" fmla="*/ 0 h 119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26059" h="1197554">
                  <a:moveTo>
                    <a:pt x="595440" y="0"/>
                  </a:moveTo>
                  <a:cubicBezTo>
                    <a:pt x="811633" y="0"/>
                    <a:pt x="1017593" y="43815"/>
                    <a:pt x="1204923" y="123049"/>
                  </a:cubicBezTo>
                  <a:lnTo>
                    <a:pt x="1226059" y="133231"/>
                  </a:lnTo>
                  <a:lnTo>
                    <a:pt x="1206005" y="264627"/>
                  </a:lnTo>
                  <a:cubicBezTo>
                    <a:pt x="1133003" y="621383"/>
                    <a:pt x="938672" y="933944"/>
                    <a:pt x="668008" y="1157316"/>
                  </a:cubicBezTo>
                  <a:lnTo>
                    <a:pt x="614199" y="1197554"/>
                  </a:lnTo>
                  <a:lnTo>
                    <a:pt x="560389" y="1157315"/>
                  </a:lnTo>
                  <a:cubicBezTo>
                    <a:pt x="289725" y="933943"/>
                    <a:pt x="95395" y="621382"/>
                    <a:pt x="22392" y="264626"/>
                  </a:cubicBezTo>
                  <a:lnTo>
                    <a:pt x="0" y="117909"/>
                  </a:lnTo>
                  <a:lnTo>
                    <a:pt x="129816" y="70396"/>
                  </a:lnTo>
                  <a:cubicBezTo>
                    <a:pt x="276907" y="24646"/>
                    <a:pt x="433295" y="0"/>
                    <a:pt x="595440" y="0"/>
                  </a:cubicBezTo>
                  <a:close/>
                </a:path>
              </a:pathLst>
            </a:custGeom>
            <a:solidFill>
              <a:srgbClr val="0749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31" name="Объект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1532706"/>
                </p:ext>
              </p:extLst>
            </p:nvPr>
          </p:nvGraphicFramePr>
          <p:xfrm>
            <a:off x="5660864" y="3329738"/>
            <a:ext cx="707690" cy="4328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07" name="CorelDRAW" r:id="rId10" imgW="2442240" imgH="1492200" progId="CorelDraw.Graphic.19">
                    <p:embed/>
                  </p:oleObj>
                </mc:Choice>
                <mc:Fallback>
                  <p:oleObj name="CorelDRAW" r:id="rId10" imgW="2442240" imgH="1492200" progId="CorelDraw.Graphic.19">
                    <p:embed/>
                    <p:pic>
                      <p:nvPicPr>
                        <p:cNvPr id="27" name="Объект 26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660864" y="3329738"/>
                          <a:ext cx="707690" cy="4328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2" name="TextBox 31"/>
          <p:cNvSpPr txBox="1"/>
          <p:nvPr/>
        </p:nvSpPr>
        <p:spPr>
          <a:xfrm>
            <a:off x="4168935" y="2128620"/>
            <a:ext cx="1211924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БИЗНЕС</a:t>
            </a:r>
            <a:endParaRPr lang="ru-RU" sz="2400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22514" y="2128620"/>
            <a:ext cx="1224084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ВЛАСТЬ</a:t>
            </a:r>
            <a:endParaRPr lang="ru-RU" sz="2400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50914" y="4348862"/>
            <a:ext cx="170961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ОБЩЕСТВО</a:t>
            </a:r>
            <a:endParaRPr lang="ru-RU" sz="2400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70865" y="5976575"/>
            <a:ext cx="384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СОБЛЮДЕНИЕ БАЛАНСА ИНТЕРЕСОВ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40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9" grpId="0"/>
      <p:bldP spid="19" grpId="1"/>
      <p:bldP spid="26" grpId="0" animBg="1"/>
      <p:bldP spid="27" grpId="0" animBg="1"/>
      <p:bldP spid="28" grpId="0" animBg="1"/>
      <p:bldP spid="32" grpId="0"/>
      <p:bldP spid="33" grpId="0"/>
      <p:bldP spid="34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42500" y="833821"/>
            <a:ext cx="10346610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Встроенный </a:t>
            </a:r>
            <a:r>
              <a:rPr lang="ru-RU" sz="2400" b="1" dirty="0">
                <a:solidFill>
                  <a:schemeClr val="bg1"/>
                </a:solidFill>
              </a:rPr>
              <a:t>сервис для проведения тендеров,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закупок, запросов котировок, проверки надежности партнеров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63" y="1803741"/>
            <a:ext cx="8265923" cy="4644817"/>
          </a:xfrm>
          <a:prstGeom prst="rect">
            <a:avLst/>
          </a:prstGeom>
        </p:spPr>
      </p:pic>
      <p:sp>
        <p:nvSpPr>
          <p:cNvPr id="13" name="Овал 12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14" name="Овал 13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55" name="CorelDRAW" r:id="rId7" imgW="2354190" imgH="1440528" progId="CorelDraw.Graphic.19">
                  <p:embed/>
                </p:oleObj>
              </mc:Choice>
              <mc:Fallback>
                <p:oleObj name="CorelDRAW" r:id="rId7" imgW="2354190" imgH="1440528" progId="CorelDraw.Graphic.19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61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42500" y="2860151"/>
            <a:ext cx="10346610" cy="138499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Новый стандарт взаимодействия  «Полный контакт», прямая публичная связь с предпринимателями и гражданским обществом в </a:t>
            </a:r>
            <a:r>
              <a:rPr lang="ru-RU" sz="2800" b="1" dirty="0">
                <a:solidFill>
                  <a:schemeClr val="bg1"/>
                </a:solidFill>
              </a:rPr>
              <a:t>режиме онлайн: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Овал 12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14" name="Овал 13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29" name="CorelDRAW" r:id="rId6" imgW="2354190" imgH="1440528" progId="CorelDraw.Graphic.19">
                  <p:embed/>
                </p:oleObj>
              </mc:Choice>
              <mc:Fallback>
                <p:oleObj name="CorelDRAW" r:id="rId6" imgW="2354190" imgH="1440528" progId="CorelDraw.Graphic.19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83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42500" y="925261"/>
            <a:ext cx="10346610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Новый стандарт взаимодействия  «Полный контакт», прямая публичная связь с предпринимателями и гражданским обществом в </a:t>
            </a:r>
            <a:r>
              <a:rPr lang="ru-RU" sz="2400" b="1" dirty="0">
                <a:solidFill>
                  <a:schemeClr val="bg1"/>
                </a:solidFill>
              </a:rPr>
              <a:t>режиме онлайн: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4066" y="5338317"/>
            <a:ext cx="4655475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C691F"/>
                </a:solidFill>
              </a:rPr>
              <a:t>–</a:t>
            </a:r>
            <a:r>
              <a:rPr lang="ru-RU" sz="1600" b="1" dirty="0">
                <a:solidFill>
                  <a:srgbClr val="EC691F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Изменения </a:t>
            </a:r>
            <a:r>
              <a:rPr lang="ru-RU" sz="1600" dirty="0">
                <a:solidFill>
                  <a:schemeClr val="bg1"/>
                </a:solidFill>
              </a:rPr>
              <a:t>законодательства</a:t>
            </a:r>
          </a:p>
          <a:p>
            <a:r>
              <a:rPr lang="en-US" sz="1600" b="1" dirty="0">
                <a:solidFill>
                  <a:srgbClr val="EC691F"/>
                </a:solidFill>
              </a:rPr>
              <a:t>–</a:t>
            </a:r>
            <a:r>
              <a:rPr lang="ru-RU" sz="1600" b="1" dirty="0">
                <a:solidFill>
                  <a:srgbClr val="EC691F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Градостроительные </a:t>
            </a:r>
            <a:r>
              <a:rPr lang="ru-RU" sz="1600" dirty="0">
                <a:solidFill>
                  <a:schemeClr val="bg1"/>
                </a:solidFill>
              </a:rPr>
              <a:t>и инвестиционные советы</a:t>
            </a:r>
          </a:p>
          <a:p>
            <a:r>
              <a:rPr lang="en-US" sz="1600" b="1" dirty="0">
                <a:solidFill>
                  <a:srgbClr val="EC691F"/>
                </a:solidFill>
              </a:rPr>
              <a:t>–</a:t>
            </a:r>
            <a:r>
              <a:rPr lang="ru-RU" sz="1600" b="1" dirty="0">
                <a:solidFill>
                  <a:srgbClr val="EC691F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Публичные </a:t>
            </a:r>
            <a:r>
              <a:rPr lang="ru-RU" sz="1600" dirty="0">
                <a:solidFill>
                  <a:schemeClr val="bg1"/>
                </a:solidFill>
              </a:rPr>
              <a:t>слушания</a:t>
            </a:r>
          </a:p>
          <a:p>
            <a:r>
              <a:rPr lang="en-US" sz="1600" b="1" dirty="0">
                <a:solidFill>
                  <a:srgbClr val="EC691F"/>
                </a:solidFill>
              </a:rPr>
              <a:t>–</a:t>
            </a:r>
            <a:r>
              <a:rPr lang="ru-RU" sz="1600" b="1" dirty="0">
                <a:solidFill>
                  <a:srgbClr val="EC691F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Градостроительные </a:t>
            </a:r>
            <a:r>
              <a:rPr lang="ru-RU" sz="1600" dirty="0">
                <a:solidFill>
                  <a:schemeClr val="bg1"/>
                </a:solidFill>
              </a:rPr>
              <a:t>проекты и инициативы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96" y="2004459"/>
            <a:ext cx="9648458" cy="30763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592457" y="5346786"/>
            <a:ext cx="4655475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C691F"/>
                </a:solidFill>
              </a:rPr>
              <a:t>–</a:t>
            </a:r>
            <a:r>
              <a:rPr lang="ru-RU" sz="1600" b="1" dirty="0">
                <a:solidFill>
                  <a:srgbClr val="EC691F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Оценка </a:t>
            </a:r>
            <a:r>
              <a:rPr lang="ru-RU" sz="1600" dirty="0">
                <a:solidFill>
                  <a:schemeClr val="bg1"/>
                </a:solidFill>
              </a:rPr>
              <a:t>регулирующего воздействия</a:t>
            </a:r>
          </a:p>
          <a:p>
            <a:r>
              <a:rPr lang="en-US" sz="1600" b="1" dirty="0">
                <a:solidFill>
                  <a:srgbClr val="EC691F"/>
                </a:solidFill>
              </a:rPr>
              <a:t>–</a:t>
            </a:r>
            <a:r>
              <a:rPr lang="ru-RU" sz="1600" b="1" dirty="0">
                <a:solidFill>
                  <a:srgbClr val="EC691F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Публичные </a:t>
            </a:r>
            <a:r>
              <a:rPr lang="ru-RU" sz="1600" dirty="0">
                <a:solidFill>
                  <a:schemeClr val="bg1"/>
                </a:solidFill>
              </a:rPr>
              <a:t>опросы</a:t>
            </a:r>
          </a:p>
          <a:p>
            <a:r>
              <a:rPr lang="en-US" sz="1600" b="1" dirty="0">
                <a:solidFill>
                  <a:srgbClr val="EC691F"/>
                </a:solidFill>
              </a:rPr>
              <a:t>–</a:t>
            </a:r>
            <a:r>
              <a:rPr lang="ru-RU" sz="1600" dirty="0" smtClean="0">
                <a:solidFill>
                  <a:srgbClr val="EC691F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Изменения </a:t>
            </a:r>
            <a:r>
              <a:rPr lang="ru-RU" sz="1600" dirty="0">
                <a:solidFill>
                  <a:schemeClr val="bg1"/>
                </a:solidFill>
              </a:rPr>
              <a:t>генеральных планов</a:t>
            </a:r>
          </a:p>
          <a:p>
            <a:r>
              <a:rPr lang="en-US" sz="1600" b="1" dirty="0">
                <a:solidFill>
                  <a:srgbClr val="EC691F"/>
                </a:solidFill>
              </a:rPr>
              <a:t>–</a:t>
            </a:r>
            <a:r>
              <a:rPr lang="ru-RU" sz="1600" dirty="0" smtClean="0">
                <a:solidFill>
                  <a:srgbClr val="EC691F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Правила </a:t>
            </a:r>
            <a:r>
              <a:rPr lang="ru-RU" sz="1600" dirty="0">
                <a:solidFill>
                  <a:schemeClr val="bg1"/>
                </a:solidFill>
              </a:rPr>
              <a:t>благоустройства </a:t>
            </a:r>
          </a:p>
        </p:txBody>
      </p:sp>
      <p:sp>
        <p:nvSpPr>
          <p:cNvPr id="15" name="Овал 14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20" name="Овал 19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0" name="CorelDRAW" r:id="rId7" imgW="2354190" imgH="1440528" progId="CorelDraw.Graphic.19">
                  <p:embed/>
                </p:oleObj>
              </mc:Choice>
              <mc:Fallback>
                <p:oleObj name="CorelDRAW" r:id="rId7" imgW="2354190" imgH="1440528" progId="CorelDraw.Graphic.19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Прямая соединительная линия 24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43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42500" y="881616"/>
            <a:ext cx="10346610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Соединение сервисов позволяет находить </a:t>
            </a:r>
            <a:r>
              <a:rPr lang="ru-RU" sz="2400" b="1" dirty="0" smtClean="0">
                <a:solidFill>
                  <a:schemeClr val="bg1"/>
                </a:solidFill>
              </a:rPr>
              <a:t>надежных партнеров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для реализации строительных </a:t>
            </a:r>
            <a:r>
              <a:rPr lang="ru-RU" sz="2400" b="1" dirty="0" smtClean="0">
                <a:solidFill>
                  <a:schemeClr val="bg1"/>
                </a:solidFill>
              </a:rPr>
              <a:t>проектов любой сложности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215130" y="6131823"/>
            <a:ext cx="5624070" cy="469454"/>
            <a:chOff x="3022090" y="353911"/>
            <a:chExt cx="5834250" cy="440663"/>
          </a:xfrm>
        </p:grpSpPr>
        <p:graphicFrame>
          <p:nvGraphicFramePr>
            <p:cNvPr id="4" name="Объект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8495804"/>
                </p:ext>
              </p:extLst>
            </p:nvPr>
          </p:nvGraphicFramePr>
          <p:xfrm>
            <a:off x="3022090" y="353911"/>
            <a:ext cx="2862977" cy="440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522" name="CorelDRAW" r:id="rId6" imgW="1702485" imgH="261386" progId="CorelDraw.Graphic.18">
                    <p:embed/>
                  </p:oleObj>
                </mc:Choice>
                <mc:Fallback>
                  <p:oleObj name="CorelDRAW" r:id="rId6" imgW="1702485" imgH="261386" progId="CorelDraw.Graphic.18">
                    <p:embed/>
                    <p:pic>
                      <p:nvPicPr>
                        <p:cNvPr id="4" name="Объект 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022090" y="353911"/>
                          <a:ext cx="2862977" cy="4406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Объект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8035202"/>
                </p:ext>
              </p:extLst>
            </p:nvPr>
          </p:nvGraphicFramePr>
          <p:xfrm>
            <a:off x="6708153" y="369993"/>
            <a:ext cx="2148187" cy="4027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523" name="CorelDRAW" r:id="rId8" imgW="1803282" imgH="338138" progId="CorelDraw.Graphic.18">
                    <p:embed/>
                  </p:oleObj>
                </mc:Choice>
                <mc:Fallback>
                  <p:oleObj name="CorelDRAW" r:id="rId8" imgW="1803282" imgH="338138" progId="CorelDraw.Graphic.18">
                    <p:embed/>
                    <p:pic>
                      <p:nvPicPr>
                        <p:cNvPr id="5" name="Объект 4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708153" y="369993"/>
                          <a:ext cx="2148187" cy="4027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Объект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6829144"/>
                </p:ext>
              </p:extLst>
            </p:nvPr>
          </p:nvGraphicFramePr>
          <p:xfrm>
            <a:off x="6001284" y="402255"/>
            <a:ext cx="600075" cy="296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524" name="CorelDRAW" r:id="rId10" imgW="600527" imgH="297204" progId="CorelDraw.Graphic.18">
                    <p:embed/>
                  </p:oleObj>
                </mc:Choice>
                <mc:Fallback>
                  <p:oleObj name="CorelDRAW" r:id="rId10" imgW="600527" imgH="297204" progId="CorelDraw.Graphic.18">
                    <p:embed/>
                    <p:pic>
                      <p:nvPicPr>
                        <p:cNvPr id="6" name="Объект 5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001284" y="402255"/>
                          <a:ext cx="600075" cy="2968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774" y="1872906"/>
            <a:ext cx="6500450" cy="4108302"/>
          </a:xfrm>
          <a:prstGeom prst="rect">
            <a:avLst/>
          </a:prstGeom>
        </p:spPr>
      </p:pic>
      <p:sp>
        <p:nvSpPr>
          <p:cNvPr id="19" name="Овал 18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20" name="Овал 19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525" name="CorelDRAW" r:id="rId13" imgW="2354190" imgH="1440528" progId="CorelDraw.Graphic.19">
                  <p:embed/>
                </p:oleObj>
              </mc:Choice>
              <mc:Fallback>
                <p:oleObj name="CorelDRAW" r:id="rId13" imgW="2354190" imgH="1440528" progId="CorelDraw.Graphic.19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Прямая соединительная линия 24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73" name="CorelDRAW" r:id="rId4" imgW="2354190" imgH="1440528" progId="CorelDraw.Graphic.19">
                  <p:embed/>
                </p:oleObj>
              </mc:Choice>
              <mc:Fallback>
                <p:oleObj name="CorelDRAW" r:id="rId4" imgW="2354190" imgH="1440528" progId="CorelDraw.Graphic.19">
                  <p:embed/>
                  <p:pic>
                    <p:nvPicPr>
                      <p:cNvPr id="12" name="Объект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Прямая соединительная линия 12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32" y="790604"/>
            <a:ext cx="9767757" cy="6063726"/>
          </a:xfrm>
          <a:prstGeom prst="rect">
            <a:avLst/>
          </a:prstGeom>
        </p:spPr>
      </p:pic>
      <p:sp>
        <p:nvSpPr>
          <p:cNvPr id="18" name="Овал 17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19" name="Овал 18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430909" y="261737"/>
            <a:ext cx="3330182" cy="394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АРХИТЕКТУРА ПЛАТФОРМЫ</a:t>
            </a:r>
            <a:endParaRPr lang="ru-RU" sz="1600" b="1" dirty="0">
              <a:solidFill>
                <a:prstClr val="white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83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0" y="9729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49723" y="4879453"/>
            <a:ext cx="7603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cap="all" spc="300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Спасибо За внимание</a:t>
            </a:r>
            <a:endParaRPr lang="ru-RU" sz="3200" b="1" cap="all" spc="300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899767" y="654359"/>
            <a:ext cx="5549284" cy="5549282"/>
          </a:xfrm>
          <a:prstGeom prst="ellipse">
            <a:avLst/>
          </a:prstGeom>
          <a:solidFill>
            <a:srgbClr val="1D2F79">
              <a:alpha val="77000"/>
            </a:srgbClr>
          </a:solidFill>
          <a:effectLst>
            <a:glow>
              <a:srgbClr val="0070C0"/>
            </a:glow>
            <a:outerShdw blurRad="50800" dist="50800" dir="5400000" algn="ctr" rotWithShape="0">
              <a:srgbClr val="1D2F79"/>
            </a:outerShdw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81" y="1449964"/>
            <a:ext cx="3960642" cy="3958072"/>
          </a:xfrm>
          <a:prstGeom prst="rect">
            <a:avLst/>
          </a:prstGeom>
          <a:effectLst/>
        </p:spPr>
      </p:pic>
      <p:sp>
        <p:nvSpPr>
          <p:cNvPr id="21" name="Заголовок 17"/>
          <p:cNvSpPr txBox="1">
            <a:spLocks/>
          </p:cNvSpPr>
          <p:nvPr/>
        </p:nvSpPr>
        <p:spPr>
          <a:xfrm>
            <a:off x="1249724" y="1339583"/>
            <a:ext cx="5160601" cy="655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500" b="1" dirty="0" smtClean="0">
                <a:solidFill>
                  <a:srgbClr val="DCE5F8"/>
                </a:solidFill>
                <a:latin typeface="+mn-lt"/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4500" b="1" dirty="0" smtClean="0">
                <a:solidFill>
                  <a:srgbClr val="FFFFFF"/>
                </a:solidFill>
                <a:latin typeface="+mn-lt"/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4500" b="1" dirty="0" smtClean="0">
                <a:solidFill>
                  <a:srgbClr val="FF7800"/>
                </a:solidFill>
                <a:latin typeface="+mn-lt"/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4500" b="1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724" y="3160518"/>
            <a:ext cx="5070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Саморазвивающаяся уникальная </a:t>
            </a:r>
            <a:r>
              <a:rPr lang="ru-RU" dirty="0" smtClean="0">
                <a:solidFill>
                  <a:schemeClr val="bg1"/>
                </a:solidFill>
              </a:rPr>
              <a:t>бизнес-сеть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для </a:t>
            </a:r>
            <a:r>
              <a:rPr lang="ru-RU" dirty="0">
                <a:solidFill>
                  <a:schemeClr val="bg1"/>
                </a:solidFill>
              </a:rPr>
              <a:t>присоединения существующих и </a:t>
            </a:r>
            <a:r>
              <a:rPr lang="ru-RU" dirty="0" smtClean="0">
                <a:solidFill>
                  <a:schemeClr val="bg1"/>
                </a:solidFill>
              </a:rPr>
              <a:t>создания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новых </a:t>
            </a:r>
            <a:r>
              <a:rPr lang="ru-RU" dirty="0">
                <a:solidFill>
                  <a:schemeClr val="bg1"/>
                </a:solidFill>
              </a:rPr>
              <a:t>сервисов на единой цифровой платформе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9723" y="2162435"/>
            <a:ext cx="4560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Новый метод эффективного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управления бизнесом</a:t>
            </a:r>
          </a:p>
        </p:txBody>
      </p:sp>
    </p:spTree>
    <p:extLst>
      <p:ext uri="{BB962C8B-B14F-4D97-AF65-F5344CB8AC3E}">
        <p14:creationId xmlns:p14="http://schemas.microsoft.com/office/powerpoint/2010/main" val="19245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ccel="25000" decel="25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" presetClass="emph" presetSubtype="1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18718" y="2215132"/>
            <a:ext cx="10070392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EC691F"/>
                </a:solidFill>
              </a:rPr>
              <a:t>Условия эффективности деятельности власти </a:t>
            </a:r>
            <a:r>
              <a:rPr lang="ru-RU" sz="2400" dirty="0">
                <a:solidFill>
                  <a:schemeClr val="bg1"/>
                </a:solidFill>
              </a:rPr>
              <a:t>- сформулировать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планы</a:t>
            </a:r>
            <a:r>
              <a:rPr lang="ru-RU" sz="2400" dirty="0">
                <a:solidFill>
                  <a:schemeClr val="bg1"/>
                </a:solidFill>
              </a:rPr>
              <a:t>, мероприятия </a:t>
            </a:r>
            <a:r>
              <a:rPr lang="ru-RU" sz="2400" dirty="0" smtClean="0">
                <a:solidFill>
                  <a:schemeClr val="bg1"/>
                </a:solidFill>
              </a:rPr>
              <a:t>и показатели социально-экономического </a:t>
            </a:r>
            <a:r>
              <a:rPr lang="ru-RU" sz="2400" dirty="0">
                <a:solidFill>
                  <a:schemeClr val="bg1"/>
                </a:solidFill>
              </a:rPr>
              <a:t>развития, определить персональную ответственность, публично </a:t>
            </a:r>
            <a:r>
              <a:rPr lang="ru-RU" sz="2400" dirty="0" smtClean="0">
                <a:solidFill>
                  <a:schemeClr val="bg1"/>
                </a:solidFill>
              </a:rPr>
              <a:t>отчитаться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о </a:t>
            </a:r>
            <a:r>
              <a:rPr lang="ru-RU" sz="2400" dirty="0">
                <a:solidFill>
                  <a:schemeClr val="bg1"/>
                </a:solidFill>
              </a:rPr>
              <a:t>деятельности </a:t>
            </a:r>
            <a:r>
              <a:rPr lang="ru-RU" sz="2400" dirty="0" smtClean="0">
                <a:solidFill>
                  <a:schemeClr val="bg1"/>
                </a:solidFill>
              </a:rPr>
              <a:t>по </a:t>
            </a:r>
            <a:r>
              <a:rPr lang="ru-RU" sz="2400" dirty="0">
                <a:solidFill>
                  <a:schemeClr val="bg1"/>
                </a:solidFill>
              </a:rPr>
              <a:t>каждому направлению развития территории.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8718" y="4051499"/>
            <a:ext cx="10070391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EC691F"/>
                </a:solidFill>
              </a:rPr>
              <a:t>Условия упрощения </a:t>
            </a:r>
            <a:r>
              <a:rPr lang="ru-RU" sz="2400" dirty="0" smtClean="0">
                <a:solidFill>
                  <a:srgbClr val="EC691F"/>
                </a:solidFill>
              </a:rPr>
              <a:t>ведения бизнеса </a:t>
            </a:r>
            <a:r>
              <a:rPr lang="ru-RU" sz="2400" dirty="0" smtClean="0">
                <a:solidFill>
                  <a:schemeClr val="bg1"/>
                </a:solidFill>
              </a:rPr>
              <a:t>- доступная информация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о планах развития и реализации проектов на территориях, участие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в </a:t>
            </a:r>
            <a:r>
              <a:rPr lang="ru-RU" sz="2400" dirty="0">
                <a:solidFill>
                  <a:schemeClr val="bg1"/>
                </a:solidFill>
              </a:rPr>
              <a:t>реализации </a:t>
            </a:r>
            <a:r>
              <a:rPr lang="ru-RU" sz="2400" dirty="0" smtClean="0">
                <a:solidFill>
                  <a:schemeClr val="bg1"/>
                </a:solidFill>
              </a:rPr>
              <a:t>планов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1" name="CorelDRAW" r:id="rId6" imgW="2354190" imgH="1440528" progId="CorelDraw.Graphic.19">
                  <p:embed/>
                </p:oleObj>
              </mc:Choice>
              <mc:Fallback>
                <p:oleObj name="CorelDRAW" r:id="rId6" imgW="2354190" imgH="1440528" progId="CorelDraw.Graphic.19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Прямая соединительная линия 19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25" name="Овал 24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118718" y="1513569"/>
            <a:ext cx="4931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  <a:t>Ключ и пароль «стратегии доверия»</a:t>
            </a:r>
            <a:endParaRPr lang="ru-RU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29543" y="210831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87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3825" y="823868"/>
            <a:ext cx="11036686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Встроенная система </a:t>
            </a:r>
            <a:r>
              <a:rPr lang="ru-RU" sz="2400" b="1" dirty="0">
                <a:solidFill>
                  <a:schemeClr val="bg1"/>
                </a:solidFill>
              </a:rPr>
              <a:t>автоматизированной </a:t>
            </a:r>
            <a:r>
              <a:rPr lang="ru-RU" sz="2400" b="1" dirty="0" smtClean="0">
                <a:solidFill>
                  <a:schemeClr val="bg1"/>
                </a:solidFill>
              </a:rPr>
              <a:t>диагностики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и </a:t>
            </a:r>
            <a:r>
              <a:rPr lang="ru-RU" sz="2400" b="1" dirty="0">
                <a:solidFill>
                  <a:schemeClr val="bg1"/>
                </a:solidFill>
              </a:rPr>
              <a:t>оперативного реагирования </a:t>
            </a:r>
            <a:r>
              <a:rPr lang="ru-RU" sz="2400" b="1" dirty="0" smtClean="0">
                <a:solidFill>
                  <a:schemeClr val="bg1"/>
                </a:solidFill>
              </a:rPr>
              <a:t>на все изменения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на </a:t>
            </a:r>
            <a:r>
              <a:rPr lang="ru-RU" sz="2400" b="1" dirty="0">
                <a:solidFill>
                  <a:schemeClr val="bg1"/>
                </a:solidFill>
              </a:rPr>
              <a:t>изменение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1263" y="6113381"/>
            <a:ext cx="10346610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СТРАТЕГИЧЕСКОЕ ПЛАНИРОВАНИЕ             СТРАТЕГИЧЕСКОЕ УПРАВЛЕНИЕ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305753"/>
              </p:ext>
            </p:extLst>
          </p:nvPr>
        </p:nvGraphicFramePr>
        <p:xfrm>
          <a:off x="6104568" y="6152594"/>
          <a:ext cx="510541" cy="38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20" name="CorelDRAW" r:id="rId6" imgW="610734" imgH="458811" progId="CorelDraw.Graphic.18">
                  <p:embed/>
                </p:oleObj>
              </mc:Choice>
              <mc:Fallback>
                <p:oleObj name="CorelDRAW" r:id="rId6" imgW="610734" imgH="458811" progId="CorelDraw.Graphic.18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04568" y="6152594"/>
                        <a:ext cx="510541" cy="38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7787" y="1473226"/>
            <a:ext cx="14894223" cy="443500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17623" y="4667832"/>
            <a:ext cx="1034661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БИЗНЕС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9" name="Овал 18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22" name="Овал 21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21" name="CorelDRAW" r:id="rId9" imgW="2354190" imgH="1440528" progId="CorelDraw.Graphic.19">
                  <p:embed/>
                </p:oleObj>
              </mc:Choice>
              <mc:Fallback>
                <p:oleObj name="CorelDRAW" r:id="rId9" imgW="2354190" imgH="1440528" progId="CorelDraw.Graphic.19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Прямая соединительная линия 28"/>
          <p:cNvCxnSpPr/>
          <p:nvPr/>
        </p:nvCxnSpPr>
        <p:spPr>
          <a:xfrm>
            <a:off x="251963" y="785884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4252399" y="210831"/>
            <a:ext cx="36872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Управление  </a:t>
            </a:r>
            <a:r>
              <a:rPr lang="ru-RU" sz="2200" b="1" kern="0" cap="all" dirty="0" err="1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ТРАЕКТОРИей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46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85161"/>
            <a:ext cx="4972050" cy="533532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29543" y="210831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2" name="CorelDRAW" r:id="rId6" imgW="2354190" imgH="1440528" progId="CorelDraw.Graphic.19">
                  <p:embed/>
                </p:oleObj>
              </mc:Choice>
              <mc:Fallback>
                <p:oleObj name="CorelDRAW" r:id="rId6" imgW="2354190" imgH="1440528" progId="CorelDraw.Graphic.19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1651" y="986221"/>
            <a:ext cx="11468697" cy="105413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b="1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Федеральный закон № 172 от 28.06.2014 г. «О стратегическом </a:t>
            </a:r>
            <a:r>
              <a:rPr lang="ru-RU" b="1" cap="all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планировании</a:t>
            </a:r>
          </a:p>
          <a:p>
            <a:pPr>
              <a:lnSpc>
                <a:spcPts val="2500"/>
              </a:lnSpc>
            </a:pPr>
            <a:r>
              <a:rPr lang="ru-RU" b="1" cap="all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в </a:t>
            </a:r>
            <a:r>
              <a:rPr lang="ru-RU" b="1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Российской Федерации» </a:t>
            </a:r>
            <a:r>
              <a:rPr lang="ru-RU" b="1" cap="all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 </a:t>
            </a:r>
            <a:r>
              <a:rPr lang="ru-RU" b="1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1 января 2019 г. обязывает </a:t>
            </a:r>
            <a:r>
              <a:rPr lang="ru-RU" b="1" cap="all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субъекты иметь </a:t>
            </a:r>
            <a:r>
              <a:rPr lang="ru-RU" b="1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утвержденные </a:t>
            </a:r>
            <a:r>
              <a:rPr lang="ru-RU" b="1" cap="all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документы </a:t>
            </a:r>
            <a:r>
              <a:rPr lang="ru-RU" b="1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стратегического планирования: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325" y="2307131"/>
            <a:ext cx="8257309" cy="18158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C691F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–</a:t>
            </a:r>
            <a:r>
              <a:rPr lang="ru-RU" sz="16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16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 социально-экономического развития</a:t>
            </a:r>
          </a:p>
          <a:p>
            <a:r>
              <a:rPr lang="en-US" sz="1600" dirty="0">
                <a:solidFill>
                  <a:srgbClr val="EC691F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–</a:t>
            </a:r>
            <a:r>
              <a:rPr lang="ru-RU" sz="16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16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среднесрочный прогноз социально-экономического развития</a:t>
            </a:r>
          </a:p>
          <a:p>
            <a:r>
              <a:rPr lang="en-US" sz="1600" dirty="0">
                <a:solidFill>
                  <a:srgbClr val="EC691F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–</a:t>
            </a:r>
            <a:r>
              <a:rPr lang="ru-RU" sz="16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16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долгосрочный прогноз социально-экономического развития</a:t>
            </a:r>
          </a:p>
          <a:p>
            <a:r>
              <a:rPr lang="en-US" sz="1600" dirty="0">
                <a:solidFill>
                  <a:srgbClr val="EC691F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–</a:t>
            </a:r>
            <a:r>
              <a:rPr lang="ru-RU" sz="16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16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бюджетный прогноз</a:t>
            </a:r>
          </a:p>
          <a:p>
            <a:r>
              <a:rPr lang="en-US" sz="1600" dirty="0">
                <a:solidFill>
                  <a:srgbClr val="EC691F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–</a:t>
            </a:r>
            <a:r>
              <a:rPr lang="ru-RU" sz="16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16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план мероприятий по реализации стратегии</a:t>
            </a:r>
          </a:p>
          <a:p>
            <a:r>
              <a:rPr lang="en-US" sz="1600" dirty="0">
                <a:solidFill>
                  <a:srgbClr val="EC691F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–</a:t>
            </a:r>
            <a:r>
              <a:rPr lang="ru-RU" sz="16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16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государственные программы</a:t>
            </a:r>
          </a:p>
          <a:p>
            <a:r>
              <a:rPr lang="en-US" sz="1600" dirty="0">
                <a:solidFill>
                  <a:srgbClr val="EC691F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–</a:t>
            </a:r>
            <a:r>
              <a:rPr lang="ru-RU" sz="16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16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схема территориального планирования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9626" y="4478735"/>
            <a:ext cx="8257309" cy="160043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Указом №204 от 07.05.2018 г. «О национальных целях и </a:t>
            </a:r>
            <a:r>
              <a:rPr lang="ru-RU" sz="14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стратегических задачах</a:t>
            </a:r>
          </a:p>
          <a:p>
            <a:r>
              <a:rPr lang="ru-RU" sz="14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развития </a:t>
            </a:r>
            <a:r>
              <a:rPr lang="ru-RU" sz="14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Российской Федерации на период до 2024 </a:t>
            </a:r>
            <a:r>
              <a:rPr lang="ru-RU" sz="14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года» определены</a:t>
            </a:r>
          </a:p>
          <a:p>
            <a:r>
              <a:rPr lang="ru-RU" sz="14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показатели </a:t>
            </a:r>
            <a:r>
              <a:rPr lang="ru-RU" sz="14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социально-экономического </a:t>
            </a:r>
            <a:r>
              <a:rPr lang="ru-RU" sz="14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развития страны</a:t>
            </a:r>
            <a:r>
              <a:rPr lang="ru-RU" sz="14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.</a:t>
            </a:r>
          </a:p>
          <a:p>
            <a:endParaRPr lang="ru-RU" sz="1400" dirty="0">
              <a:solidFill>
                <a:srgbClr val="DCE5F8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r>
              <a:rPr lang="ru-RU" sz="14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Портал</a:t>
            </a:r>
            <a:r>
              <a:rPr lang="ru-RU" sz="14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«</a:t>
            </a:r>
            <a:r>
              <a:rPr lang="ru-RU" sz="1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 </a:t>
            </a:r>
            <a:r>
              <a:rPr lang="ru-RU" sz="1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r>
              <a:rPr lang="ru-RU" sz="14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» </a:t>
            </a:r>
            <a:r>
              <a:rPr lang="ru-RU" sz="14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синхронизирует </a:t>
            </a:r>
            <a:r>
              <a:rPr lang="ru-RU" sz="14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стратегическое планирование </a:t>
            </a:r>
          </a:p>
          <a:p>
            <a:r>
              <a:rPr lang="ru-RU" sz="14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деятельности </a:t>
            </a:r>
            <a:r>
              <a:rPr lang="ru-RU" sz="14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всех субъектов </a:t>
            </a:r>
            <a:r>
              <a:rPr lang="ru-RU" sz="14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РФ, </a:t>
            </a:r>
            <a:r>
              <a:rPr lang="ru-RU" sz="1400" dirty="0" err="1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мониторит</a:t>
            </a:r>
            <a:r>
              <a:rPr lang="ru-RU" sz="14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14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показатели </a:t>
            </a:r>
            <a:endParaRPr lang="ru-RU" sz="1400" dirty="0" smtClean="0">
              <a:solidFill>
                <a:srgbClr val="DCE5F8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r>
              <a:rPr lang="ru-RU" sz="14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по </a:t>
            </a:r>
            <a:r>
              <a:rPr lang="ru-RU" sz="14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направлениям </a:t>
            </a:r>
            <a:r>
              <a:rPr lang="ru-RU" sz="14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развития страны </a:t>
            </a:r>
            <a:r>
              <a:rPr lang="ru-RU" sz="14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согласно указа президента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73" y="2994435"/>
            <a:ext cx="5876954" cy="3327114"/>
          </a:xfrm>
          <a:prstGeom prst="rect">
            <a:avLst/>
          </a:prstGeom>
        </p:spPr>
      </p:pic>
      <p:sp>
        <p:nvSpPr>
          <p:cNvPr id="18" name="Овал 17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>
                <a:ea typeface="Open Sans" panose="020B0806030504020204" pitchFamily="34" charset="0"/>
                <a:cs typeface="Open Sans" panose="020B0806030504020204" pitchFamily="34" charset="0"/>
              </a:rPr>
              <a:t>»</a:t>
            </a:r>
          </a:p>
        </p:txBody>
      </p:sp>
      <p:sp>
        <p:nvSpPr>
          <p:cNvPr id="23" name="Овал 22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>
                <a:ea typeface="Open Sans" panose="020B0806030504020204" pitchFamily="34" charset="0"/>
                <a:cs typeface="Open Sans" panose="020B0806030504020204" pitchFamily="34" charset="0"/>
              </a:rPr>
              <a:t>«</a:t>
            </a:r>
            <a:endParaRPr lang="ru-RU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5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85161"/>
            <a:ext cx="4972050" cy="5335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2" y="1550500"/>
            <a:ext cx="11468697" cy="5305248"/>
          </a:xfrm>
          <a:prstGeom prst="rect">
            <a:avLst/>
          </a:prstGeom>
          <a:ln>
            <a:solidFill>
              <a:srgbClr val="085AA7"/>
            </a:solidFill>
          </a:ln>
        </p:spPr>
      </p:pic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5" name="CorelDRAW" r:id="rId7" imgW="2354190" imgH="1440528" progId="CorelDraw.Graphic.19">
                  <p:embed/>
                </p:oleObj>
              </mc:Choice>
              <mc:Fallback>
                <p:oleObj name="CorelDRAW" r:id="rId7" imgW="2354190" imgH="1440528" progId="CorelDraw.Graphic.19">
                  <p:embed/>
                  <p:pic>
                    <p:nvPicPr>
                      <p:cNvPr id="21" name="Объект 2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1653" y="1001857"/>
            <a:ext cx="11468696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Ситуационно-аналитический центр стратегического управления и координации деятельности субъектов РФ</a:t>
            </a:r>
            <a:endParaRPr lang="ru-RU" sz="1600" dirty="0">
              <a:solidFill>
                <a:srgbClr val="DCE5F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Овал 16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18" name="Овал 17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729543" y="210831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74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4479" y="846792"/>
            <a:ext cx="10501706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Д</a:t>
            </a:r>
            <a:r>
              <a:rPr lang="ru-RU" sz="2000" b="1" dirty="0" smtClean="0">
                <a:solidFill>
                  <a:schemeClr val="bg1"/>
                </a:solidFill>
              </a:rPr>
              <a:t>остоверная </a:t>
            </a:r>
            <a:r>
              <a:rPr lang="ru-RU" sz="2000" b="1" dirty="0">
                <a:solidFill>
                  <a:schemeClr val="bg1"/>
                </a:solidFill>
              </a:rPr>
              <a:t>и актуальная </a:t>
            </a:r>
            <a:r>
              <a:rPr lang="ru-RU" sz="2000" b="1" dirty="0" smtClean="0">
                <a:solidFill>
                  <a:schemeClr val="bg1"/>
                </a:solidFill>
              </a:rPr>
              <a:t>информация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9706" y="5451355"/>
            <a:ext cx="10506004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EC691F"/>
                </a:solidFill>
              </a:rPr>
              <a:t>Условия упрощения </a:t>
            </a:r>
            <a:r>
              <a:rPr lang="ru-RU" sz="2000" dirty="0" smtClean="0">
                <a:solidFill>
                  <a:srgbClr val="EC691F"/>
                </a:solidFill>
              </a:rPr>
              <a:t>ведения бизнеса </a:t>
            </a:r>
            <a:r>
              <a:rPr lang="ru-RU" sz="2000" dirty="0" smtClean="0">
                <a:solidFill>
                  <a:schemeClr val="bg1"/>
                </a:solidFill>
              </a:rPr>
              <a:t>- доступная информация о планах развития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и реализации национальных проектов на территориях, участие бизнеса в </a:t>
            </a:r>
            <a:r>
              <a:rPr lang="ru-RU" sz="2000" dirty="0">
                <a:solidFill>
                  <a:schemeClr val="bg1"/>
                </a:solidFill>
              </a:rPr>
              <a:t>реализации </a:t>
            </a:r>
            <a:r>
              <a:rPr lang="ru-RU" sz="2000" dirty="0" smtClean="0">
                <a:solidFill>
                  <a:schemeClr val="bg1"/>
                </a:solidFill>
              </a:rPr>
              <a:t>планов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85" y="1424904"/>
            <a:ext cx="3368287" cy="3572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99" y="1424903"/>
            <a:ext cx="3652185" cy="3572790"/>
          </a:xfrm>
          <a:prstGeom prst="rect">
            <a:avLst/>
          </a:prstGeom>
        </p:spPr>
      </p:pic>
      <p:graphicFrame>
        <p:nvGraphicFramePr>
          <p:cNvPr id="29" name="Объект 28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7" name="CorelDRAW" r:id="rId8" imgW="2354190" imgH="1440528" progId="CorelDraw.Graphic.19">
                  <p:embed/>
                </p:oleObj>
              </mc:Choice>
              <mc:Fallback>
                <p:oleObj name="CorelDRAW" r:id="rId8" imgW="2354190" imgH="1440528" progId="CorelDraw.Graphic.19">
                  <p:embed/>
                  <p:pic>
                    <p:nvPicPr>
                      <p:cNvPr id="21" name="Объект 2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Прямая соединительная линия 29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32" name="Овал 31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729543" y="210831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smtClean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45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136014" y="952760"/>
            <a:ext cx="10694335" cy="5548303"/>
            <a:chOff x="1136014" y="952760"/>
            <a:chExt cx="10694335" cy="5548303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36014" y="952760"/>
              <a:ext cx="10694335" cy="554830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1181099" y="998219"/>
              <a:ext cx="10607041" cy="693421"/>
              <a:chOff x="1181099" y="998219"/>
              <a:chExt cx="10607041" cy="693421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 rotWithShape="1">
              <a:blip r:embed="rId5"/>
              <a:srcRect l="351" t="819" r="466" b="86683"/>
              <a:stretch/>
            </p:blipFill>
            <p:spPr>
              <a:xfrm>
                <a:off x="1181099" y="998219"/>
                <a:ext cx="10607041" cy="693421"/>
              </a:xfrm>
              <a:prstGeom prst="rect">
                <a:avLst/>
              </a:prstGeom>
              <a:ln w="28575">
                <a:noFill/>
              </a:ln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56627" y="1077228"/>
                <a:ext cx="5524866" cy="464851"/>
              </a:xfrm>
              <a:prstGeom prst="rect">
                <a:avLst/>
              </a:prstGeom>
              <a:ln w="28575">
                <a:noFill/>
              </a:ln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43895" y="1133706"/>
                <a:ext cx="778079" cy="369780"/>
              </a:xfrm>
              <a:prstGeom prst="rect">
                <a:avLst/>
              </a:prstGeom>
              <a:ln w="28575">
                <a:noFill/>
              </a:ln>
            </p:spPr>
          </p:pic>
        </p:grpSp>
      </p:grpSp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4" name="CorelDRAW" r:id="rId8" imgW="2354190" imgH="1440528" progId="CorelDraw.Graphic.19">
                  <p:embed/>
                </p:oleObj>
              </mc:Choice>
              <mc:Fallback>
                <p:oleObj name="CorelDRAW" r:id="rId8" imgW="2354190" imgH="1440528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1705" y="1711257"/>
            <a:ext cx="10646436" cy="45800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969" y="1727574"/>
            <a:ext cx="10539342" cy="45534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4826" y="1721994"/>
            <a:ext cx="10589996" cy="45590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13301"/>
          <a:stretch/>
        </p:blipFill>
        <p:spPr>
          <a:xfrm>
            <a:off x="1141706" y="1692999"/>
            <a:ext cx="10675609" cy="4801906"/>
          </a:xfrm>
          <a:prstGeom prst="rect">
            <a:avLst/>
          </a:prstGeom>
          <a:ln w="28575">
            <a:noFill/>
          </a:ln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33" name="Овал 32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3485" y="1727573"/>
            <a:ext cx="10607106" cy="45534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4906" y="1727572"/>
            <a:ext cx="10569645" cy="475218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136014" y="956127"/>
            <a:ext cx="10694335" cy="554830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4430909" y="261737"/>
            <a:ext cx="3330182" cy="39495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prstClr val="white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ФУНКЦИОНАЛ ПЛАТФОРМЫ</a:t>
            </a:r>
            <a:endParaRPr lang="ru-RU" sz="1600" b="1" kern="1200" dirty="0">
              <a:solidFill>
                <a:prstClr val="white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7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8" name="CorelDRAW" r:id="rId7" imgW="2354190" imgH="1440528" progId="CorelDraw.Graphic.19">
                  <p:embed/>
                </p:oleObj>
              </mc:Choice>
              <mc:Fallback>
                <p:oleObj name="CorelDRAW" r:id="rId7" imgW="2354190" imgH="1440528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Прямая соединительная линия 28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4430909" y="261737"/>
            <a:ext cx="3330182" cy="39495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prstClr val="white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ФУНКЦИОНАЛ ПЛАТФОРМЫ</a:t>
            </a:r>
            <a:endParaRPr lang="ru-RU" sz="1600" b="1" kern="1200" dirty="0">
              <a:solidFill>
                <a:prstClr val="white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Овал 31">
            <a:hlinkClick r:id="" action="ppaction://hlinkshowjump?jump=nextslide" highlightClick="1"/>
          </p:cNvPr>
          <p:cNvSpPr/>
          <p:nvPr/>
        </p:nvSpPr>
        <p:spPr>
          <a:xfrm>
            <a:off x="451491" y="6449625"/>
            <a:ext cx="276824" cy="276824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dirty="0"/>
              <a:t>»</a:t>
            </a:r>
          </a:p>
        </p:txBody>
      </p:sp>
      <p:sp>
        <p:nvSpPr>
          <p:cNvPr id="33" name="Овал 32">
            <a:hlinkClick r:id="" action="ppaction://hlinkshowjump?jump=previousslide" highlightClick="1"/>
          </p:cNvPr>
          <p:cNvSpPr/>
          <p:nvPr/>
        </p:nvSpPr>
        <p:spPr>
          <a:xfrm>
            <a:off x="114300" y="6449626"/>
            <a:ext cx="275326" cy="275326"/>
          </a:xfrm>
          <a:prstGeom prst="ellipse">
            <a:avLst/>
          </a:prstGeom>
          <a:solidFill>
            <a:srgbClr val="0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dirty="0" smtClean="0"/>
              <a:t>«</a:t>
            </a:r>
            <a:endParaRPr lang="ru-RU" dirty="0"/>
          </a:p>
        </p:txBody>
      </p:sp>
      <p:pic>
        <p:nvPicPr>
          <p:cNvPr id="2" name="Нац.проекты-Ханты-Мансийского-автономного-округа-Югры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8574" y="970459"/>
            <a:ext cx="10571088" cy="542869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51963" y="178819"/>
            <a:ext cx="194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РФ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68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TM02900722[[fn=Совет директоров]]</Template>
  <TotalTime>6463</TotalTime>
  <Words>2407</Words>
  <Application>Microsoft Macintosh PowerPoint</Application>
  <PresentationFormat>Широкоэкранный</PresentationFormat>
  <Paragraphs>317</Paragraphs>
  <Slides>25</Slides>
  <Notes>22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Calibri</vt:lpstr>
      <vt:lpstr>Calibri Light</vt:lpstr>
      <vt:lpstr>Open Sans</vt:lpstr>
      <vt:lpstr>Roboto</vt:lpstr>
      <vt:lpstr>Wingdings 2</vt:lpstr>
      <vt:lpstr>HDOfficeLightV0</vt:lpstr>
      <vt:lpstr>CorelDRAW</vt:lpstr>
      <vt:lpstr>Стратегия РФ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ФУНКЦИОНАЛ ПЛАТФОРМЫ</vt:lpstr>
      <vt:lpstr>ФУНКЦИОНАЛ ПЛАТФОРМЫ</vt:lpstr>
      <vt:lpstr>Презентация PowerPoint</vt:lpstr>
      <vt:lpstr>ДОХОДЫ ХАНТЫ-МАНСИЙСКОГО АВТОНОМНОГО ОКРУГА - ЮГРЫ</vt:lpstr>
      <vt:lpstr>ФУНКЦИОНАЛ ПЛАТФОРМЫ</vt:lpstr>
      <vt:lpstr>ФУНКЦИОНАЛ ПЛАТФОРМЫ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ОПОРА-ЭКСПЕРТ</dc:title>
  <dc:creator>Maxim</dc:creator>
  <cp:lastModifiedBy>пользователь Microsoft Office</cp:lastModifiedBy>
  <cp:revision>301</cp:revision>
  <dcterms:created xsi:type="dcterms:W3CDTF">2018-02-14T05:46:45Z</dcterms:created>
  <dcterms:modified xsi:type="dcterms:W3CDTF">2019-08-15T11:22:57Z</dcterms:modified>
</cp:coreProperties>
</file>