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2"/>
  </p:notesMasterIdLst>
  <p:sldIdLst>
    <p:sldId id="341" r:id="rId2"/>
    <p:sldId id="355" r:id="rId3"/>
    <p:sldId id="353" r:id="rId4"/>
    <p:sldId id="354" r:id="rId5"/>
    <p:sldId id="315" r:id="rId6"/>
    <p:sldId id="358" r:id="rId7"/>
    <p:sldId id="361" r:id="rId8"/>
    <p:sldId id="333" r:id="rId9"/>
    <p:sldId id="334" r:id="rId10"/>
    <p:sldId id="347" r:id="rId11"/>
    <p:sldId id="366" r:id="rId12"/>
    <p:sldId id="367" r:id="rId13"/>
    <p:sldId id="360" r:id="rId14"/>
    <p:sldId id="345" r:id="rId15"/>
    <p:sldId id="295" r:id="rId16"/>
    <p:sldId id="316" r:id="rId17"/>
    <p:sldId id="362" r:id="rId18"/>
    <p:sldId id="350" r:id="rId19"/>
    <p:sldId id="363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9BE"/>
    <a:srgbClr val="0275D4"/>
    <a:srgbClr val="DCE5F8"/>
    <a:srgbClr val="FF7800"/>
    <a:srgbClr val="000E2E"/>
    <a:srgbClr val="2C4978"/>
    <a:srgbClr val="5B9BD5"/>
    <a:srgbClr val="3A61A0"/>
    <a:srgbClr val="21517D"/>
    <a:srgbClr val="2D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 autoAdjust="0"/>
    <p:restoredTop sz="94444" autoAdjust="0"/>
  </p:normalViewPr>
  <p:slideViewPr>
    <p:cSldViewPr snapToGrid="0">
      <p:cViewPr varScale="1">
        <p:scale>
          <a:sx n="121" d="100"/>
          <a:sy n="121" d="100"/>
        </p:scale>
        <p:origin x="560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D:\&#1088;&#1072;&#1073;&#1086;&#1090;&#1072;\2020%20&#1042;&#1079;&#1083;&#1077;&#1090;\Strategy24\&#1061;&#1052;&#1040;&#1054;%20&#1070;&#1043;&#1056;&#1040;\&#1055;&#1086;&#1082;&#1072;&#1079;&#1072;&#1090;&#1077;&#1083;&#1080;%20&#1057;&#1091;&#1088;&#1075;&#1091;&#1090;&#1072;\&#1044;&#1072;&#1085;&#1085;&#1099;&#1077;%2020%20&#1080;&#1102;&#1083;&#1103;%2020%20&#1075;&#1086;&#1076;&#1072;\&#1044;&#1077;&#1088;&#1077;&#1074;&#1086;%20&#1050;&#1086;&#1101;&#1092;&#1092;&#1080;&#1094;&#1080;&#1077;&#1085;&#1090;&#1099;%20&#1080;%20&#1084;&#1086;&#1076;&#1077;&#1083;&#1080;&#1088;&#1086;&#1074;&#1072;&#1085;&#1080;&#1077;%20&#1048;&#1090;&#1086;&#1075;&#1080;%20&#1057;&#1069;&#1056;%201%20&#1082;&#1074;%201&#1087;&#1075;%209&#1084;&#1077;&#1089;%2012%20&#1084;&#1077;&#1089;%20&#1089;%202007%20&#1087;&#1086;%20&#1089;&#1086;&#1089;&#1090;&#1086;&#1103;&#1085;&#1080;&#1102;%20&#1085;&#1072;%2020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D:\&#1088;&#1072;&#1073;&#1086;&#1090;&#1072;\2020%20&#1042;&#1079;&#1083;&#1077;&#1090;\Strategy24\&#1061;&#1052;&#1040;&#1054;%20&#1070;&#1043;&#1056;&#1040;\&#1055;&#1086;&#1082;&#1072;&#1079;&#1072;&#1090;&#1077;&#1083;&#1080;%20&#1057;&#1091;&#1088;&#1075;&#1091;&#1090;&#1072;\&#1044;&#1072;&#1085;&#1085;&#1099;&#1077;%2020%20&#1080;&#1102;&#1083;&#1103;%2020%20&#1075;&#1086;&#1076;&#1072;\&#1044;&#1077;&#1088;&#1077;&#1074;&#1086;%20&#1050;&#1086;&#1101;&#1092;&#1092;&#1080;&#1094;&#1080;&#1077;&#1085;&#1090;&#1099;%20&#1080;%20&#1084;&#1086;&#1076;&#1077;&#1083;&#1080;&#1088;&#1086;&#1074;&#1072;&#1085;&#1080;&#1077;%20&#1048;&#1090;&#1086;&#1075;&#1080;%20&#1057;&#1069;&#1056;%201%20&#1082;&#1074;%201&#1087;&#1075;%209&#1084;&#1077;&#1089;%2012%20&#1084;&#1077;&#1089;%20&#1089;%202007%20&#1087;&#1086;%20&#1089;&#1086;&#1089;&#1090;&#1086;&#1103;&#1085;&#1080;&#1102;%20&#1085;&#1072;%2020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'2versus'!$C$151</c:f>
              <c:strCache>
                <c:ptCount val="1"/>
                <c:pt idx="0">
                  <c:v>млн.руб.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'2versus'!$D$150:$AA$150</c:f>
              <c:strCache>
                <c:ptCount val="2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</c:v>
                </c:pt>
                <c:pt idx="12">
                  <c:v>2019 г.</c:v>
                </c:pt>
                <c:pt idx="13">
                  <c:v>2020 г.</c:v>
                </c:pt>
                <c:pt idx="14">
                  <c:v>2021 г.</c:v>
                </c:pt>
                <c:pt idx="15">
                  <c:v>2022 г.</c:v>
                </c:pt>
                <c:pt idx="16">
                  <c:v>2023 г.</c:v>
                </c:pt>
                <c:pt idx="17">
                  <c:v>2024 г.</c:v>
                </c:pt>
                <c:pt idx="18">
                  <c:v>2025 г.</c:v>
                </c:pt>
                <c:pt idx="19">
                  <c:v>2026 г.</c:v>
                </c:pt>
                <c:pt idx="20">
                  <c:v>2027 г.</c:v>
                </c:pt>
                <c:pt idx="21">
                  <c:v>2028 г.</c:v>
                </c:pt>
                <c:pt idx="22">
                  <c:v>2029 г.</c:v>
                </c:pt>
                <c:pt idx="23">
                  <c:v>2030 г.</c:v>
                </c:pt>
              </c:strCache>
            </c:strRef>
          </c:cat>
          <c:val>
            <c:numRef>
              <c:f>'2versus'!$D$151:$AA$151</c:f>
              <c:numCache>
                <c:formatCode>#,##0</c:formatCode>
                <c:ptCount val="24"/>
                <c:pt idx="0">
                  <c:v>202777.986</c:v>
                </c:pt>
                <c:pt idx="1">
                  <c:v>296291.439</c:v>
                </c:pt>
                <c:pt idx="2">
                  <c:v>169865.606</c:v>
                </c:pt>
                <c:pt idx="3">
                  <c:v>212701.081</c:v>
                </c:pt>
                <c:pt idx="4">
                  <c:v>314268.4323000001</c:v>
                </c:pt>
                <c:pt idx="5">
                  <c:v>347080.3896</c:v>
                </c:pt>
                <c:pt idx="6">
                  <c:v>356535.198517</c:v>
                </c:pt>
                <c:pt idx="7">
                  <c:v>456266.4089299999</c:v>
                </c:pt>
                <c:pt idx="8">
                  <c:v>477920.6216</c:v>
                </c:pt>
                <c:pt idx="9">
                  <c:v>374020.3351</c:v>
                </c:pt>
                <c:pt idx="10">
                  <c:v>458635.5582999999</c:v>
                </c:pt>
                <c:pt idx="11">
                  <c:v>803927.408</c:v>
                </c:pt>
                <c:pt idx="12">
                  <c:v>719680.9560000002</c:v>
                </c:pt>
                <c:pt idx="13">
                  <c:v>649207.445620154</c:v>
                </c:pt>
                <c:pt idx="14">
                  <c:v>651682.8122617106</c:v>
                </c:pt>
                <c:pt idx="15">
                  <c:v>823975.8757529858</c:v>
                </c:pt>
                <c:pt idx="16">
                  <c:v>732223.0947305871</c:v>
                </c:pt>
                <c:pt idx="17">
                  <c:v>751517.1036649842</c:v>
                </c:pt>
                <c:pt idx="18">
                  <c:v>903586.7071650715</c:v>
                </c:pt>
                <c:pt idx="19">
                  <c:v>1.0392300019165E6</c:v>
                </c:pt>
                <c:pt idx="20">
                  <c:v>908444.0914100164</c:v>
                </c:pt>
                <c:pt idx="21">
                  <c:v>933702.4122850282</c:v>
                </c:pt>
                <c:pt idx="22">
                  <c:v>1.1274053395198E6</c:v>
                </c:pt>
                <c:pt idx="23">
                  <c:v>1.17957684319832E6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BD5-4DE6-8EA4-B3CBF2A2124D}"/>
            </c:ext>
          </c:extLst>
        </c:ser>
        <c:ser>
          <c:idx val="1"/>
          <c:order val="1"/>
          <c:tx>
            <c:strRef>
              <c:f>'2versus'!$C$152</c:f>
              <c:strCache>
                <c:ptCount val="1"/>
                <c:pt idx="0">
                  <c:v>млн.руб.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'2versus'!$D$150:$AA$150</c:f>
              <c:strCache>
                <c:ptCount val="2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</c:v>
                </c:pt>
                <c:pt idx="12">
                  <c:v>2019 г.</c:v>
                </c:pt>
                <c:pt idx="13">
                  <c:v>2020 г.</c:v>
                </c:pt>
                <c:pt idx="14">
                  <c:v>2021 г.</c:v>
                </c:pt>
                <c:pt idx="15">
                  <c:v>2022 г.</c:v>
                </c:pt>
                <c:pt idx="16">
                  <c:v>2023 г.</c:v>
                </c:pt>
                <c:pt idx="17">
                  <c:v>2024 г.</c:v>
                </c:pt>
                <c:pt idx="18">
                  <c:v>2025 г.</c:v>
                </c:pt>
                <c:pt idx="19">
                  <c:v>2026 г.</c:v>
                </c:pt>
                <c:pt idx="20">
                  <c:v>2027 г.</c:v>
                </c:pt>
                <c:pt idx="21">
                  <c:v>2028 г.</c:v>
                </c:pt>
                <c:pt idx="22">
                  <c:v>2029 г.</c:v>
                </c:pt>
                <c:pt idx="23">
                  <c:v>2030 г.</c:v>
                </c:pt>
              </c:strCache>
            </c:strRef>
          </c:cat>
          <c:val>
            <c:numRef>
              <c:f>'2versus'!$D$152:$AA$152</c:f>
              <c:numCache>
                <c:formatCode>#,##0</c:formatCode>
                <c:ptCount val="24"/>
                <c:pt idx="0">
                  <c:v>202777.986</c:v>
                </c:pt>
                <c:pt idx="1">
                  <c:v>296291.439</c:v>
                </c:pt>
                <c:pt idx="2">
                  <c:v>169865.606</c:v>
                </c:pt>
                <c:pt idx="3">
                  <c:v>212701.081</c:v>
                </c:pt>
                <c:pt idx="4">
                  <c:v>314268.4323000001</c:v>
                </c:pt>
                <c:pt idx="5">
                  <c:v>347080.3896</c:v>
                </c:pt>
                <c:pt idx="6">
                  <c:v>356535.198517</c:v>
                </c:pt>
                <c:pt idx="7">
                  <c:v>456266.4089299999</c:v>
                </c:pt>
                <c:pt idx="8">
                  <c:v>477920.6216</c:v>
                </c:pt>
                <c:pt idx="9">
                  <c:v>374020.3351</c:v>
                </c:pt>
                <c:pt idx="10">
                  <c:v>458635.5582999999</c:v>
                </c:pt>
                <c:pt idx="11">
                  <c:v>803927.408</c:v>
                </c:pt>
                <c:pt idx="12">
                  <c:v>719680.9560000002</c:v>
                </c:pt>
                <c:pt idx="13">
                  <c:v>827470.7821296691</c:v>
                </c:pt>
                <c:pt idx="14">
                  <c:v>804839.1979563346</c:v>
                </c:pt>
                <c:pt idx="15">
                  <c:v>1.01825285399106E6</c:v>
                </c:pt>
                <c:pt idx="16">
                  <c:v>926585.817567068</c:v>
                </c:pt>
                <c:pt idx="17">
                  <c:v>956656.7797542849</c:v>
                </c:pt>
                <c:pt idx="18">
                  <c:v>990363.2519617462</c:v>
                </c:pt>
                <c:pt idx="19">
                  <c:v>1.1605727224898E6</c:v>
                </c:pt>
                <c:pt idx="20">
                  <c:v>1.03967842663663E6</c:v>
                </c:pt>
                <c:pt idx="21">
                  <c:v>1.05470508424617E6</c:v>
                </c:pt>
                <c:pt idx="22">
                  <c:v>1.24772061001748E6</c:v>
                </c:pt>
                <c:pt idx="23">
                  <c:v>1.30494639899201E6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BD5-4DE6-8EA4-B3CBF2A21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0032336"/>
        <c:axId val="930034112"/>
      </c:lineChart>
      <c:catAx>
        <c:axId val="93003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0034112"/>
        <c:crosses val="autoZero"/>
        <c:auto val="1"/>
        <c:lblAlgn val="ctr"/>
        <c:lblOffset val="100"/>
        <c:noMultiLvlLbl val="0"/>
      </c:catAx>
      <c:valAx>
        <c:axId val="93003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003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'2versus'!$C$166</c:f>
              <c:strCache>
                <c:ptCount val="1"/>
                <c:pt idx="0">
                  <c:v>млн.руб.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'2versus'!$D$165:$AA$165</c:f>
              <c:strCache>
                <c:ptCount val="2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</c:v>
                </c:pt>
                <c:pt idx="12">
                  <c:v>2019 г.</c:v>
                </c:pt>
                <c:pt idx="13">
                  <c:v>2020 г.</c:v>
                </c:pt>
                <c:pt idx="14">
                  <c:v>2021 г.</c:v>
                </c:pt>
                <c:pt idx="15">
                  <c:v>2022 г.</c:v>
                </c:pt>
                <c:pt idx="16">
                  <c:v>2023 г.</c:v>
                </c:pt>
                <c:pt idx="17">
                  <c:v>2024 г.</c:v>
                </c:pt>
                <c:pt idx="18">
                  <c:v>2025 г.</c:v>
                </c:pt>
                <c:pt idx="19">
                  <c:v>2026 г.</c:v>
                </c:pt>
                <c:pt idx="20">
                  <c:v>2027 г.</c:v>
                </c:pt>
                <c:pt idx="21">
                  <c:v>2028 г.</c:v>
                </c:pt>
                <c:pt idx="22">
                  <c:v>2029 г.</c:v>
                </c:pt>
                <c:pt idx="23">
                  <c:v>2030 г.</c:v>
                </c:pt>
              </c:strCache>
            </c:strRef>
          </c:cat>
          <c:val>
            <c:numRef>
              <c:f>'2versus'!$D$166:$AA$166</c:f>
              <c:numCache>
                <c:formatCode>#,##0</c:formatCode>
                <c:ptCount val="24"/>
                <c:pt idx="0">
                  <c:v>14178.31</c:v>
                </c:pt>
                <c:pt idx="1">
                  <c:v>21613.72</c:v>
                </c:pt>
                <c:pt idx="2">
                  <c:v>45477.57</c:v>
                </c:pt>
                <c:pt idx="3">
                  <c:v>50961.379</c:v>
                </c:pt>
                <c:pt idx="4">
                  <c:v>54535.7</c:v>
                </c:pt>
                <c:pt idx="5">
                  <c:v>44767.8</c:v>
                </c:pt>
                <c:pt idx="6">
                  <c:v>48892.25</c:v>
                </c:pt>
                <c:pt idx="7">
                  <c:v>42500.2</c:v>
                </c:pt>
                <c:pt idx="8">
                  <c:v>43053.532</c:v>
                </c:pt>
                <c:pt idx="9">
                  <c:v>29313.04400000001</c:v>
                </c:pt>
                <c:pt idx="10">
                  <c:v>29864.639</c:v>
                </c:pt>
                <c:pt idx="11">
                  <c:v>40562.277</c:v>
                </c:pt>
                <c:pt idx="12">
                  <c:v>42499.368</c:v>
                </c:pt>
                <c:pt idx="13">
                  <c:v>36257.03719230769</c:v>
                </c:pt>
                <c:pt idx="14">
                  <c:v>34830.04951648352</c:v>
                </c:pt>
                <c:pt idx="15">
                  <c:v>45791.91745256411</c:v>
                </c:pt>
                <c:pt idx="16">
                  <c:v>48428.41761781136</c:v>
                </c:pt>
                <c:pt idx="17">
                  <c:v>53090.83412313214</c:v>
                </c:pt>
                <c:pt idx="18">
                  <c:v>54485.13972649215</c:v>
                </c:pt>
                <c:pt idx="19">
                  <c:v>57103.5555228346</c:v>
                </c:pt>
                <c:pt idx="20">
                  <c:v>59538.26318233494</c:v>
                </c:pt>
                <c:pt idx="21">
                  <c:v>62012.75281802577</c:v>
                </c:pt>
                <c:pt idx="22">
                  <c:v>63919.15574375988</c:v>
                </c:pt>
                <c:pt idx="23">
                  <c:v>66188.00498866397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67B-4740-BFEF-A7B0B7D27640}"/>
            </c:ext>
          </c:extLst>
        </c:ser>
        <c:ser>
          <c:idx val="1"/>
          <c:order val="1"/>
          <c:tx>
            <c:strRef>
              <c:f>'2versus'!$C$167</c:f>
              <c:strCache>
                <c:ptCount val="1"/>
                <c:pt idx="0">
                  <c:v>млн.руб.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'2versus'!$D$165:$AA$165</c:f>
              <c:strCache>
                <c:ptCount val="2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</c:v>
                </c:pt>
                <c:pt idx="12">
                  <c:v>2019 г.</c:v>
                </c:pt>
                <c:pt idx="13">
                  <c:v>2020 г.</c:v>
                </c:pt>
                <c:pt idx="14">
                  <c:v>2021 г.</c:v>
                </c:pt>
                <c:pt idx="15">
                  <c:v>2022 г.</c:v>
                </c:pt>
                <c:pt idx="16">
                  <c:v>2023 г.</c:v>
                </c:pt>
                <c:pt idx="17">
                  <c:v>2024 г.</c:v>
                </c:pt>
                <c:pt idx="18">
                  <c:v>2025 г.</c:v>
                </c:pt>
                <c:pt idx="19">
                  <c:v>2026 г.</c:v>
                </c:pt>
                <c:pt idx="20">
                  <c:v>2027 г.</c:v>
                </c:pt>
                <c:pt idx="21">
                  <c:v>2028 г.</c:v>
                </c:pt>
                <c:pt idx="22">
                  <c:v>2029 г.</c:v>
                </c:pt>
                <c:pt idx="23">
                  <c:v>2030 г.</c:v>
                </c:pt>
              </c:strCache>
            </c:strRef>
          </c:cat>
          <c:val>
            <c:numRef>
              <c:f>'2versus'!$D$167:$AA$167</c:f>
              <c:numCache>
                <c:formatCode>#,##0</c:formatCode>
                <c:ptCount val="24"/>
                <c:pt idx="0">
                  <c:v>14178.31</c:v>
                </c:pt>
                <c:pt idx="1">
                  <c:v>21613.72</c:v>
                </c:pt>
                <c:pt idx="2">
                  <c:v>45477.57</c:v>
                </c:pt>
                <c:pt idx="3">
                  <c:v>50961.379</c:v>
                </c:pt>
                <c:pt idx="4">
                  <c:v>54535.7</c:v>
                </c:pt>
                <c:pt idx="5">
                  <c:v>44767.8</c:v>
                </c:pt>
                <c:pt idx="6">
                  <c:v>48892.25</c:v>
                </c:pt>
                <c:pt idx="7">
                  <c:v>42500.2</c:v>
                </c:pt>
                <c:pt idx="8">
                  <c:v>43053.532</c:v>
                </c:pt>
                <c:pt idx="9">
                  <c:v>29313.04400000001</c:v>
                </c:pt>
                <c:pt idx="10">
                  <c:v>29864.639</c:v>
                </c:pt>
                <c:pt idx="11">
                  <c:v>40562.277</c:v>
                </c:pt>
                <c:pt idx="12">
                  <c:v>42499.368</c:v>
                </c:pt>
                <c:pt idx="13">
                  <c:v>50389.46871142448</c:v>
                </c:pt>
                <c:pt idx="14">
                  <c:v>46825.45627475665</c:v>
                </c:pt>
                <c:pt idx="15">
                  <c:v>60501.5204513465</c:v>
                </c:pt>
                <c:pt idx="16">
                  <c:v>64353.61743894093</c:v>
                </c:pt>
                <c:pt idx="17">
                  <c:v>70587.56470866204</c:v>
                </c:pt>
                <c:pt idx="18">
                  <c:v>61081.83906159249</c:v>
                </c:pt>
                <c:pt idx="19">
                  <c:v>65704.825275284</c:v>
                </c:pt>
                <c:pt idx="20">
                  <c:v>70145.52620004791</c:v>
                </c:pt>
                <c:pt idx="21">
                  <c:v>70579.13521332774</c:v>
                </c:pt>
                <c:pt idx="22">
                  <c:v>69551.44806044248</c:v>
                </c:pt>
                <c:pt idx="23">
                  <c:v>73404.19384440704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67B-4740-BFEF-A7B0B7D27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5017152"/>
        <c:axId val="945019200"/>
      </c:lineChart>
      <c:catAx>
        <c:axId val="94501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5019200"/>
        <c:crosses val="autoZero"/>
        <c:auto val="1"/>
        <c:lblAlgn val="ctr"/>
        <c:lblOffset val="100"/>
        <c:noMultiLvlLbl val="0"/>
      </c:catAx>
      <c:valAx>
        <c:axId val="94501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501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0938E-C6DB-4B77-8264-439E7884C3A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24DF102-88E1-4F0E-B5D3-DD5A36B83160}">
      <dgm:prSet phldrT="[Текст]"/>
      <dgm:spPr/>
      <dgm:t>
        <a:bodyPr/>
        <a:lstStyle/>
        <a:p>
          <a:r>
            <a:rPr lang="ru-RU" dirty="0"/>
            <a:t>Страна</a:t>
          </a:r>
          <a:endParaRPr lang="en-US" dirty="0"/>
        </a:p>
      </dgm:t>
    </dgm:pt>
    <dgm:pt modelId="{D15D6BDE-E421-46AF-BBDB-BC01309B3B4C}" type="parTrans" cxnId="{9B862DC1-12F9-4EB7-ABB9-3E44CD909289}">
      <dgm:prSet/>
      <dgm:spPr/>
      <dgm:t>
        <a:bodyPr/>
        <a:lstStyle/>
        <a:p>
          <a:endParaRPr lang="en-US"/>
        </a:p>
      </dgm:t>
    </dgm:pt>
    <dgm:pt modelId="{D3D3448F-2BAE-422F-8FB9-7453DE14183B}" type="sibTrans" cxnId="{9B862DC1-12F9-4EB7-ABB9-3E44CD909289}">
      <dgm:prSet/>
      <dgm:spPr/>
      <dgm:t>
        <a:bodyPr/>
        <a:lstStyle/>
        <a:p>
          <a:endParaRPr lang="en-US"/>
        </a:p>
      </dgm:t>
    </dgm:pt>
    <dgm:pt modelId="{AEBFF7E5-7EC9-4B7A-BDD5-08085C7BD5EC}">
      <dgm:prSet phldrT="[Текст]"/>
      <dgm:spPr/>
      <dgm:t>
        <a:bodyPr/>
        <a:lstStyle/>
        <a:p>
          <a:r>
            <a:rPr lang="ru-RU" dirty="0"/>
            <a:t>Субъект</a:t>
          </a:r>
          <a:endParaRPr lang="en-US" dirty="0"/>
        </a:p>
      </dgm:t>
    </dgm:pt>
    <dgm:pt modelId="{BF867280-C103-447D-8C50-83494D05CF6E}" type="parTrans" cxnId="{2586481F-3A53-4088-9B0C-9FA914E6588D}">
      <dgm:prSet/>
      <dgm:spPr/>
      <dgm:t>
        <a:bodyPr/>
        <a:lstStyle/>
        <a:p>
          <a:endParaRPr lang="en-US"/>
        </a:p>
      </dgm:t>
    </dgm:pt>
    <dgm:pt modelId="{1D7D096C-0A3C-46AB-9192-30D7EA216548}" type="sibTrans" cxnId="{2586481F-3A53-4088-9B0C-9FA914E6588D}">
      <dgm:prSet/>
      <dgm:spPr/>
      <dgm:t>
        <a:bodyPr/>
        <a:lstStyle/>
        <a:p>
          <a:endParaRPr lang="en-US"/>
        </a:p>
      </dgm:t>
    </dgm:pt>
    <dgm:pt modelId="{334243AB-5445-4A51-9993-A464107F5F51}">
      <dgm:prSet phldrT="[Текст]"/>
      <dgm:spPr/>
      <dgm:t>
        <a:bodyPr/>
        <a:lstStyle/>
        <a:p>
          <a:r>
            <a:rPr lang="ru-RU" dirty="0"/>
            <a:t>Муниципалитет</a:t>
          </a:r>
          <a:endParaRPr lang="en-US" dirty="0"/>
        </a:p>
      </dgm:t>
    </dgm:pt>
    <dgm:pt modelId="{08CB1079-033B-4A60-AE61-0E458CBF63AD}" type="parTrans" cxnId="{9B34F6D5-F4EF-4245-B5C7-06C032164227}">
      <dgm:prSet/>
      <dgm:spPr/>
      <dgm:t>
        <a:bodyPr/>
        <a:lstStyle/>
        <a:p>
          <a:endParaRPr lang="en-US"/>
        </a:p>
      </dgm:t>
    </dgm:pt>
    <dgm:pt modelId="{5774BF3A-6BF0-490D-AFFA-85A74D10C233}" type="sibTrans" cxnId="{9B34F6D5-F4EF-4245-B5C7-06C032164227}">
      <dgm:prSet/>
      <dgm:spPr/>
      <dgm:t>
        <a:bodyPr/>
        <a:lstStyle/>
        <a:p>
          <a:endParaRPr lang="en-US"/>
        </a:p>
      </dgm:t>
    </dgm:pt>
    <dgm:pt modelId="{6C7E3DAE-E3A9-4099-9F27-E5AD16F6EE5D}" type="pres">
      <dgm:prSet presAssocID="{51F0938E-C6DB-4B77-8264-439E7884C3A4}" presName="CompostProcess" presStyleCnt="0">
        <dgm:presLayoutVars>
          <dgm:dir/>
          <dgm:resizeHandles val="exact"/>
        </dgm:presLayoutVars>
      </dgm:prSet>
      <dgm:spPr/>
    </dgm:pt>
    <dgm:pt modelId="{BF791695-8A8C-481C-A960-09C85FB1EC18}" type="pres">
      <dgm:prSet presAssocID="{51F0938E-C6DB-4B77-8264-439E7884C3A4}" presName="arrow" presStyleLbl="bgShp" presStyleIdx="0" presStyleCnt="1"/>
      <dgm:spPr/>
    </dgm:pt>
    <dgm:pt modelId="{2939C90A-3DBA-48B2-849D-76CF71F66FD7}" type="pres">
      <dgm:prSet presAssocID="{51F0938E-C6DB-4B77-8264-439E7884C3A4}" presName="linearProcess" presStyleCnt="0"/>
      <dgm:spPr/>
    </dgm:pt>
    <dgm:pt modelId="{F70DDA63-56C7-418B-9B7F-4EF80F6FB383}" type="pres">
      <dgm:prSet presAssocID="{824DF102-88E1-4F0E-B5D3-DD5A36B8316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DFB08-DAEC-4EE7-9331-BE2AD4BE9634}" type="pres">
      <dgm:prSet presAssocID="{D3D3448F-2BAE-422F-8FB9-7453DE14183B}" presName="sibTrans" presStyleCnt="0"/>
      <dgm:spPr/>
    </dgm:pt>
    <dgm:pt modelId="{12680DD2-EDD3-4CCF-9840-570E24AC6A50}" type="pres">
      <dgm:prSet presAssocID="{AEBFF7E5-7EC9-4B7A-BDD5-08085C7BD5E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4698A-90EE-4383-90D7-2ABCE9DE11A2}" type="pres">
      <dgm:prSet presAssocID="{1D7D096C-0A3C-46AB-9192-30D7EA216548}" presName="sibTrans" presStyleCnt="0"/>
      <dgm:spPr/>
    </dgm:pt>
    <dgm:pt modelId="{E5F6AC39-DDBE-4DA5-B955-D401C293D4F1}" type="pres">
      <dgm:prSet presAssocID="{334243AB-5445-4A51-9993-A464107F5F5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C23C0F-C746-4B8E-B23A-7AEB27B42A1A}" type="presOf" srcId="{334243AB-5445-4A51-9993-A464107F5F51}" destId="{E5F6AC39-DDBE-4DA5-B955-D401C293D4F1}" srcOrd="0" destOrd="0" presId="urn:microsoft.com/office/officeart/2005/8/layout/hProcess9"/>
    <dgm:cxn modelId="{017B6B3A-054C-4256-B40D-EF26E6269493}" type="presOf" srcId="{51F0938E-C6DB-4B77-8264-439E7884C3A4}" destId="{6C7E3DAE-E3A9-4099-9F27-E5AD16F6EE5D}" srcOrd="0" destOrd="0" presId="urn:microsoft.com/office/officeart/2005/8/layout/hProcess9"/>
    <dgm:cxn modelId="{9B862DC1-12F9-4EB7-ABB9-3E44CD909289}" srcId="{51F0938E-C6DB-4B77-8264-439E7884C3A4}" destId="{824DF102-88E1-4F0E-B5D3-DD5A36B83160}" srcOrd="0" destOrd="0" parTransId="{D15D6BDE-E421-46AF-BBDB-BC01309B3B4C}" sibTransId="{D3D3448F-2BAE-422F-8FB9-7453DE14183B}"/>
    <dgm:cxn modelId="{9B34F6D5-F4EF-4245-B5C7-06C032164227}" srcId="{51F0938E-C6DB-4B77-8264-439E7884C3A4}" destId="{334243AB-5445-4A51-9993-A464107F5F51}" srcOrd="2" destOrd="0" parTransId="{08CB1079-033B-4A60-AE61-0E458CBF63AD}" sibTransId="{5774BF3A-6BF0-490D-AFFA-85A74D10C233}"/>
    <dgm:cxn modelId="{9823C35F-9E40-458D-8367-A12D90969747}" type="presOf" srcId="{824DF102-88E1-4F0E-B5D3-DD5A36B83160}" destId="{F70DDA63-56C7-418B-9B7F-4EF80F6FB383}" srcOrd="0" destOrd="0" presId="urn:microsoft.com/office/officeart/2005/8/layout/hProcess9"/>
    <dgm:cxn modelId="{2586481F-3A53-4088-9B0C-9FA914E6588D}" srcId="{51F0938E-C6DB-4B77-8264-439E7884C3A4}" destId="{AEBFF7E5-7EC9-4B7A-BDD5-08085C7BD5EC}" srcOrd="1" destOrd="0" parTransId="{BF867280-C103-447D-8C50-83494D05CF6E}" sibTransId="{1D7D096C-0A3C-46AB-9192-30D7EA216548}"/>
    <dgm:cxn modelId="{D2973245-1D42-4B91-AC0A-DBE7D2DCBCCB}" type="presOf" srcId="{AEBFF7E5-7EC9-4B7A-BDD5-08085C7BD5EC}" destId="{12680DD2-EDD3-4CCF-9840-570E24AC6A50}" srcOrd="0" destOrd="0" presId="urn:microsoft.com/office/officeart/2005/8/layout/hProcess9"/>
    <dgm:cxn modelId="{CBE948EB-609C-4502-9D4D-6A04227E1D6A}" type="presParOf" srcId="{6C7E3DAE-E3A9-4099-9F27-E5AD16F6EE5D}" destId="{BF791695-8A8C-481C-A960-09C85FB1EC18}" srcOrd="0" destOrd="0" presId="urn:microsoft.com/office/officeart/2005/8/layout/hProcess9"/>
    <dgm:cxn modelId="{D429C174-1233-4140-8179-DCF908D13564}" type="presParOf" srcId="{6C7E3DAE-E3A9-4099-9F27-E5AD16F6EE5D}" destId="{2939C90A-3DBA-48B2-849D-76CF71F66FD7}" srcOrd="1" destOrd="0" presId="urn:microsoft.com/office/officeart/2005/8/layout/hProcess9"/>
    <dgm:cxn modelId="{DCD772ED-872E-4277-87D5-D9C12CCF9166}" type="presParOf" srcId="{2939C90A-3DBA-48B2-849D-76CF71F66FD7}" destId="{F70DDA63-56C7-418B-9B7F-4EF80F6FB383}" srcOrd="0" destOrd="0" presId="urn:microsoft.com/office/officeart/2005/8/layout/hProcess9"/>
    <dgm:cxn modelId="{BEF6051C-2A56-4D09-B145-B9E4540F15C5}" type="presParOf" srcId="{2939C90A-3DBA-48B2-849D-76CF71F66FD7}" destId="{44BDFB08-DAEC-4EE7-9331-BE2AD4BE9634}" srcOrd="1" destOrd="0" presId="urn:microsoft.com/office/officeart/2005/8/layout/hProcess9"/>
    <dgm:cxn modelId="{F52FF080-6F54-4AB6-BDF6-4D60AB6394BD}" type="presParOf" srcId="{2939C90A-3DBA-48B2-849D-76CF71F66FD7}" destId="{12680DD2-EDD3-4CCF-9840-570E24AC6A50}" srcOrd="2" destOrd="0" presId="urn:microsoft.com/office/officeart/2005/8/layout/hProcess9"/>
    <dgm:cxn modelId="{4B538ECC-30D4-479E-B049-22C2BEA4E7A0}" type="presParOf" srcId="{2939C90A-3DBA-48B2-849D-76CF71F66FD7}" destId="{DD34698A-90EE-4383-90D7-2ABCE9DE11A2}" srcOrd="3" destOrd="0" presId="urn:microsoft.com/office/officeart/2005/8/layout/hProcess9"/>
    <dgm:cxn modelId="{165C86C4-9D24-496E-B812-90A5BF2C31E1}" type="presParOf" srcId="{2939C90A-3DBA-48B2-849D-76CF71F66FD7}" destId="{E5F6AC39-DDBE-4DA5-B955-D401C293D4F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91695-8A8C-481C-A960-09C85FB1EC18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DDA63-56C7-418B-9B7F-4EF80F6FB383}">
      <dsp:nvSpPr>
        <dsp:cNvPr id="0" name=""/>
        <dsp:cNvSpPr/>
      </dsp:nvSpPr>
      <dsp:spPr>
        <a:xfrm>
          <a:off x="1450" y="1625600"/>
          <a:ext cx="2598961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Страна</a:t>
          </a:r>
          <a:endParaRPr lang="en-US" sz="2500" kern="1200" dirty="0"/>
        </a:p>
      </dsp:txBody>
      <dsp:txXfrm>
        <a:off x="107257" y="1731407"/>
        <a:ext cx="2387347" cy="1955852"/>
      </dsp:txXfrm>
    </dsp:sp>
    <dsp:sp modelId="{12680DD2-EDD3-4CCF-9840-570E24AC6A50}">
      <dsp:nvSpPr>
        <dsp:cNvPr id="0" name=""/>
        <dsp:cNvSpPr/>
      </dsp:nvSpPr>
      <dsp:spPr>
        <a:xfrm>
          <a:off x="2764519" y="1625600"/>
          <a:ext cx="2598961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Субъект</a:t>
          </a:r>
          <a:endParaRPr lang="en-US" sz="2500" kern="1200" dirty="0"/>
        </a:p>
      </dsp:txBody>
      <dsp:txXfrm>
        <a:off x="2870326" y="1731407"/>
        <a:ext cx="2387347" cy="1955852"/>
      </dsp:txXfrm>
    </dsp:sp>
    <dsp:sp modelId="{E5F6AC39-DDBE-4DA5-B955-D401C293D4F1}">
      <dsp:nvSpPr>
        <dsp:cNvPr id="0" name=""/>
        <dsp:cNvSpPr/>
      </dsp:nvSpPr>
      <dsp:spPr>
        <a:xfrm>
          <a:off x="5527588" y="1625600"/>
          <a:ext cx="2598961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Муниципалитет</a:t>
          </a:r>
          <a:endParaRPr lang="en-US" sz="2500" kern="1200" dirty="0"/>
        </a:p>
      </dsp:txBody>
      <dsp:txXfrm>
        <a:off x="5633395" y="1731407"/>
        <a:ext cx="2387347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0BFA-2650-4C28-A211-875B2D2E77FA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D37FD-2F85-437B-935A-14068B8E4C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0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69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9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0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35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9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25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95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9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72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2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3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Система позволяет находить партнеров для реализации крупных проектов.</a:t>
            </a:r>
          </a:p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Заповедь эта запрещает зависть и ропот. Нельзя не только делать зло людям, но даже иметь греховные, завистливые мысли против них. Любой грех начинается с мысли, с помысла о чем-либо. Человек начинает завидовать имуществу и деньгам ближних, потом в его сердце зарождается помысел украсть это добро у своего брата, и вскоре он воплощает греховные мечты в действие.</a:t>
            </a:r>
          </a:p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Зависть к богатству, талантам, здоровью ближних убивает в нас любовь к ним, зависть как кислота разъедает душу. Завистливому человеку трудно общаться с другими. Его радуют скорбь, горе, постигшее тех, кому он завидовал. Вот почему так опасен грех зависти: он — семя других грехов. Человек завистливый также грешит против Бога, он не хочет довольствоваться тем, что ему посылает Господь, он обвиняет во всех своих бедах ближних и Бога. Такой человек никогда не будет счастлив и доволен жизнью, ведь счастье зависит не от земных благ, а от состояния души человека. Царствие Божие внутрь вас есть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17, 21). Оно начинается здесь, на земле, с правильного духовного устроения человека. Умение видеть дары Божии в каждом дне своей жизни, ценить их и благодарить за них Бога — залог человеческого счастья.</a:t>
            </a:r>
          </a:p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желай дома ближнего твоего; не желай жены ближнего твоего, ни раба его, ни рабыни его, ни вола его, ни осла его, ничего, что у ближнего твоего.</a:t>
            </a:r>
          </a:p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26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Система позволяет находить партнеров для реализации крупных проектов.</a:t>
            </a:r>
          </a:p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Заповедь эта запрещает зависть и ропот. Нельзя не только делать зло людям, но даже иметь греховные, завистливые мысли против них. Любой грех начинается с мысли, с помысла о чем-либо. Человек начинает завидовать имуществу и деньгам ближних, потом в его сердце зарождается помысел украсть это добро у своего брата, и вскоре он воплощает греховные мечты в действие.</a:t>
            </a:r>
          </a:p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Зависть к богатству, талантам, здоровью ближних убивает в нас любовь к ним, зависть как кислота разъедает душу. Завистливому человеку трудно общаться с другими. Его радуют скорбь, горе, постигшее тех, кому он завидовал. Вот почему так опасен грех зависти: он — семя других грехов. Человек завистливый также грешит против Бога, он не хочет довольствоваться тем, что ему посылает Господь, он обвиняет во всех своих бедах ближних и Бога. Такой человек никогда не будет счастлив и доволен жизнью, ведь счастье зависит не от земных благ, а от состояния души человека. Царствие Божие внутрь вас есть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17, 21). Оно начинается здесь, на земле, с правильного духовного устроения человека. Умение видеть дары Божии в каждом дне своей жизни, ценить их и благодарить за них Бога — залог человеческого счастья.</a:t>
            </a:r>
          </a:p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желай дома ближнего твоего; не желай жены ближнего твоего, ни раба его, ни рабыни его, ни вола его, ни осла его, ничего, что у ближнего твоего.</a:t>
            </a:r>
          </a:p>
          <a:p>
            <a:pPr fontAlgn="base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44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65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2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4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5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D5B7-BF31-4D87-99F9-9B576052765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3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2CF387-2A2B-4DF6-A7D4-A81176CDCA76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.emf"/><Relationship Id="rId8" Type="http://schemas.openxmlformats.org/officeDocument/2006/relationships/image" Target="../media/image13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.emf"/><Relationship Id="rId8" Type="http://schemas.openxmlformats.org/officeDocument/2006/relationships/image" Target="../media/image13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.emf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.emf"/><Relationship Id="rId7" Type="http://schemas.openxmlformats.org/officeDocument/2006/relationships/chart" Target="../charts/chart1.xml"/><Relationship Id="rId8" Type="http://schemas.openxmlformats.org/officeDocument/2006/relationships/chart" Target="../charts/chart2.xml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.emf"/><Relationship Id="rId7" Type="http://schemas.openxmlformats.org/officeDocument/2006/relationships/image" Target="../media/image19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.emf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jpe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1.emf"/><Relationship Id="rId8" Type="http://schemas.openxmlformats.org/officeDocument/2006/relationships/image" Target="../media/image20.png"/><Relationship Id="rId9" Type="http://schemas.openxmlformats.org/officeDocument/2006/relationships/image" Target="../media/image23.png"/><Relationship Id="rId10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.emf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.emf"/><Relationship Id="rId8" Type="http://schemas.openxmlformats.org/officeDocument/2006/relationships/image" Target="../media/image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1.emf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.emf"/><Relationship Id="rId8" Type="http://schemas.openxmlformats.org/officeDocument/2006/relationships/image" Target="../media/image1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.emf"/><Relationship Id="rId7" Type="http://schemas.openxmlformats.org/officeDocument/2006/relationships/image" Target="../media/image1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-46893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57517" y="2012605"/>
            <a:ext cx="58901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ПОВЫШЕНИЕ ЭФФЕКТИВНОСТИ</a:t>
            </a:r>
          </a:p>
          <a:p>
            <a:r>
              <a:rPr lang="ru-RU" sz="3200" b="1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ВЗАИМОДЕЙСТВИЯ органов</a:t>
            </a:r>
          </a:p>
          <a:p>
            <a:r>
              <a:rPr lang="ru-RU" sz="3200" b="1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Власти с Бизнесом</a:t>
            </a:r>
          </a:p>
          <a:p>
            <a:r>
              <a:rPr lang="ru-RU" sz="3200" b="1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И Общественными</a:t>
            </a:r>
          </a:p>
          <a:p>
            <a:r>
              <a:rPr lang="ru-RU" sz="3200" b="1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Организациями </a:t>
            </a:r>
            <a:endParaRPr lang="ru-RU" sz="3200" b="1" cap="all" dirty="0" smtClean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85517" y="654359"/>
            <a:ext cx="5549284" cy="5549282"/>
          </a:xfrm>
          <a:prstGeom prst="ellipse">
            <a:avLst/>
          </a:prstGeom>
          <a:solidFill>
            <a:srgbClr val="1D2F79">
              <a:alpha val="77000"/>
            </a:srgbClr>
          </a:solidFill>
          <a:effectLst>
            <a:glow>
              <a:srgbClr val="0070C0"/>
            </a:glow>
            <a:outerShdw blurRad="50800" dist="50800" dir="5400000" algn="ctr" rotWithShape="0">
              <a:srgbClr val="1D2F79"/>
            </a:outerShd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13" y="1496991"/>
            <a:ext cx="4091947" cy="4078216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8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312780" y="210831"/>
            <a:ext cx="75664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УПРАВЛЕНИЯ РАЗВИТИЕМ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0810" y="5908540"/>
            <a:ext cx="1297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2020 - 2024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7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25000" decel="2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mph" presetSubtype="6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10" repeatCount="indefinite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1" grpId="1" animBg="1"/>
      <p:bldP spid="21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80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473842" y="261737"/>
            <a:ext cx="7244316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ЦИФРОВОЙ ДВОЙНИК СУБЪЕКТА  И МУНИЦИПАЛИТЕТА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F4F069-EA4F-42E2-B007-FD63317B8AD7}"/>
              </a:ext>
            </a:extLst>
          </p:cNvPr>
          <p:cNvSpPr txBox="1"/>
          <p:nvPr/>
        </p:nvSpPr>
        <p:spPr>
          <a:xfrm>
            <a:off x="869576" y="1586753"/>
            <a:ext cx="10960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На платформе «Стратегия 24» создаются цифровые двойники каждого субъекта и каждого муниципалитета. Цифровые двойники отображают объективные показатели развития, статус реализации национальных проектов и госпрограмм. Также цифровые двойники позволяют обычным гражданам, которые зарегистрировались на платформе, принимать участие в обсуждениях, создавать собственные публикации, проекты развития, формировать инициативы.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0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88" y="1131227"/>
            <a:ext cx="4972050" cy="53353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75585" y="210831"/>
            <a:ext cx="54409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err="1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ЦиФРОВОЙ</a:t>
            </a:r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ДВОЙНИК СУБЪЕКТА (ОКРУГА)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en-US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2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FC07AA-3F7D-464F-AC97-374BCFF7C9AF}"/>
              </a:ext>
            </a:extLst>
          </p:cNvPr>
          <p:cNvSpPr txBox="1"/>
          <p:nvPr/>
        </p:nvSpPr>
        <p:spPr>
          <a:xfrm>
            <a:off x="5979459" y="856221"/>
            <a:ext cx="5981632" cy="604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Отображает текущее состояние развития субъекта и входящих в него муниципальных образований, что позволяет видеть актуальную ситуацию на компьютере, планшете или смартфоне;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Позволяет увидеть, как реализуются стратегически важные инвестиционные проекты;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Сравнивает плановые и фактические показатели по всем важным проектам и программам развития (в том числе по нацпроектам и госпрограммам);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Обеспечивают непрерывную онлайн коммуникацию субъекта с муниципальными образованиями;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Обеспечивают возможность прямой коммуникации ключевых фигур общества, бизнеса и власти.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4656" name="Picture 32" descr="Ситуационные центры: создание и оборудование – организация ...">
            <a:extLst>
              <a:ext uri="{FF2B5EF4-FFF2-40B4-BE49-F238E27FC236}">
                <a16:creationId xmlns:a16="http://schemas.microsoft.com/office/drawing/2014/main" xmlns="" id="{67006E43-808C-476A-9922-BF387F9A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5" y="1933739"/>
            <a:ext cx="5354803" cy="33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6FB203-6CCD-4BB4-8A67-7E3661B5B077}"/>
              </a:ext>
            </a:extLst>
          </p:cNvPr>
          <p:cNvSpPr txBox="1"/>
          <p:nvPr/>
        </p:nvSpPr>
        <p:spPr>
          <a:xfrm>
            <a:off x="447554" y="827009"/>
            <a:ext cx="5443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ПОЗВОЛЯЕТ ОСУЩЕСТВЛЯТЬ НЕПРЕРЫВНЫЙ МОНИТОРИНГ ПОКАЗАТЕЛЕЙ РАЗВИТИЯ И СОСТОЯНИЯ ОБЩЕСТВЕННОГО МНЕНИЯ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5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0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88" y="1131227"/>
            <a:ext cx="4972050" cy="53353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76388" y="210831"/>
            <a:ext cx="54393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 err="1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ЦиФРОВОЙ</a:t>
            </a:r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ДВОЙНИК МУНИЦИПАЛИТЕТА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en-US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6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FC07AA-3F7D-464F-AC97-374BCFF7C9AF}"/>
              </a:ext>
            </a:extLst>
          </p:cNvPr>
          <p:cNvSpPr txBox="1"/>
          <p:nvPr/>
        </p:nvSpPr>
        <p:spPr>
          <a:xfrm>
            <a:off x="5979459" y="1131226"/>
            <a:ext cx="5981632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Отображает текущее состояние развития муниципалитета;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Позволяет конкретно увидеть, как реализуются стратегически важные инвестиционные проекты на территории муниципалитета;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Сравнивает плановые и фактические показатели по всем важным проектам и программам развития (в том числе по нацпроектам и госпрограммам), показывая их эффективность на муниципальном уровне;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Обеспечивает непрерывную онлайн коммуникацию общественности, граждан с администрацией муниципалитета;</a:t>
            </a:r>
          </a:p>
          <a:p>
            <a:pPr marL="457200" indent="-457200">
              <a:spcAft>
                <a:spcPts val="800"/>
              </a:spcAft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Позволяет вовлечь граждан в коммуникацию о развитии муниципалитета.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4656" name="Picture 32" descr="Ситуационные центры: создание и оборудование – организация ...">
            <a:extLst>
              <a:ext uri="{FF2B5EF4-FFF2-40B4-BE49-F238E27FC236}">
                <a16:creationId xmlns:a16="http://schemas.microsoft.com/office/drawing/2014/main" xmlns="" id="{67006E43-808C-476A-9922-BF387F9A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5" y="1933739"/>
            <a:ext cx="5354803" cy="33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6FB203-6CCD-4BB4-8A67-7E3661B5B077}"/>
              </a:ext>
            </a:extLst>
          </p:cNvPr>
          <p:cNvSpPr txBox="1"/>
          <p:nvPr/>
        </p:nvSpPr>
        <p:spPr>
          <a:xfrm>
            <a:off x="447554" y="827009"/>
            <a:ext cx="5443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ПОЗВОЛЯЕТ ОСУЩЕСТВЛЯТЬ НЕПРЕРЫВНЫЙ МОНИТОРИНГ ПОКАЗАТЕЛЕЙ РАЗВИТИЯ И СОСТОЯНИЯ ОБЩЕСТВЕННОГО МНЕНИЯ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813990"/>
            <a:ext cx="11468697" cy="71185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7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69151" y="210831"/>
            <a:ext cx="54537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ПРИМЕР РАБОТЫ ЦИФРОВОГО ДВОЙНИКА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1" y="1684148"/>
            <a:ext cx="2740533" cy="3494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b="2912"/>
          <a:stretch/>
        </p:blipFill>
        <p:spPr>
          <a:xfrm>
            <a:off x="3271039" y="1682150"/>
            <a:ext cx="2740534" cy="2993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26" y="1679982"/>
            <a:ext cx="2740534" cy="2993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13" y="1672134"/>
            <a:ext cx="2740535" cy="3001150"/>
          </a:xfrm>
          <a:prstGeom prst="rect">
            <a:avLst/>
          </a:prstGeom>
        </p:spPr>
      </p:pic>
      <p:pic>
        <p:nvPicPr>
          <p:cNvPr id="147461" name="Picture 5" descr="https://strategy24.ru/images/banners/vitrina_giant_2_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38" y="4819578"/>
            <a:ext cx="8559309" cy="12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4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473841" y="261737"/>
            <a:ext cx="8353713" cy="39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latin typeface="Calibri"/>
                <a:ea typeface="Open Sans" panose="020B0806030504020204" pitchFamily="34" charset="0"/>
                <a:cs typeface="Open Sans" panose="020B0806030504020204" pitchFamily="34" charset="0"/>
              </a:rPr>
              <a:t>ПРИМЕР РАБОТЫ ЦИФРОВОГО ДВОЙНИКА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00000000-0008-0000-05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440144"/>
              </p:ext>
            </p:extLst>
          </p:nvPr>
        </p:nvGraphicFramePr>
        <p:xfrm>
          <a:off x="119884" y="2405360"/>
          <a:ext cx="5961529" cy="2841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7CC548-3037-4DCE-ACFA-5E965E235A82}"/>
              </a:ext>
            </a:extLst>
          </p:cNvPr>
          <p:cNvSpPr txBox="1"/>
          <p:nvPr/>
        </p:nvSpPr>
        <p:spPr>
          <a:xfrm>
            <a:off x="105297" y="1030478"/>
            <a:ext cx="557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ФОНД ЗАРАБОТНОЙ ПЛАТЫ РАБОТНИКОВ КРУПНЫХ И СРЕДНИХ ОРГАНИЗАЦИЙ МУНИЦИПАЛИТЕТА (АВТОМАТИЗИРОВАННЫЙ ПРОГНОЗ ДО 2030 ГОДА)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00000000-0008-0000-05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455275"/>
              </p:ext>
            </p:extLst>
          </p:nvPr>
        </p:nvGraphicFramePr>
        <p:xfrm>
          <a:off x="6230471" y="2315082"/>
          <a:ext cx="5705175" cy="3022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6AE8B2-BF0C-4AD2-BF4B-EACD480C2433}"/>
              </a:ext>
            </a:extLst>
          </p:cNvPr>
          <p:cNvSpPr txBox="1"/>
          <p:nvPr/>
        </p:nvSpPr>
        <p:spPr>
          <a:xfrm>
            <a:off x="6230471" y="1030478"/>
            <a:ext cx="557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ОБЪЕМ ИНВЕСТИЦИЙ В ОСНОВНОЙ КАПИТАЛ ЗА СЧЕТ ВСЕХ ИСТОЧНИКОВ ФИНАНСИРОВАНИЯ, МЛН. РУБ. (АВТОМАТИЗИРОВАННЫЙ ПРОГНОЗ ДО 2030 ГОДА)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905119-5A88-406D-A60E-27D2904FB9F8}"/>
              </a:ext>
            </a:extLst>
          </p:cNvPr>
          <p:cNvSpPr txBox="1"/>
          <p:nvPr/>
        </p:nvSpPr>
        <p:spPr>
          <a:xfrm>
            <a:off x="537882" y="5680608"/>
            <a:ext cx="1126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Автоматизированный прогноз строится на основе машинного обучения на предыдущих рядах данных. </a:t>
            </a:r>
          </a:p>
          <a:p>
            <a:r>
              <a:rPr lang="ru-RU" dirty="0">
                <a:solidFill>
                  <a:schemeClr val="bg1"/>
                </a:solidFill>
              </a:rPr>
              <a:t>Для построения экспертного прогноза потребуется привлечение специалистов.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8718" y="3282370"/>
            <a:ext cx="10070392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C691F"/>
                </a:solidFill>
              </a:rPr>
              <a:t>СНИЗУ ВВЕРХ: ПРОИСХОДИТ ВОВЛЕЧЕНИЕ ЛЮДЕЙ В РЕАЛИЗАЦИЮ ПРОЕКТОВ И ПЛАНОВ РАЗВИТИЯ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Вовлечение бизнеса и общества в реализацию планов и проектов развития, возможность проявлять инициативу, вступать в различные сообщества, делать предложения, быть услышанным, проявить свои таланты и способности.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8718" y="1236294"/>
            <a:ext cx="10070391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C691F"/>
                </a:solidFill>
              </a:rPr>
              <a:t>СВЕРХУ ВНИЗ ПРОИСХОДИТ ДЕКОМПОЗИЦИЯ ПРОЕКТОВ, ПЛАНОВ, ЗАДАЧ</a:t>
            </a:r>
          </a:p>
          <a:p>
            <a:r>
              <a:rPr lang="ru-RU" sz="2400" dirty="0">
                <a:solidFill>
                  <a:schemeClr val="bg1"/>
                </a:solidFill>
              </a:rPr>
              <a:t>Доступная информация о планах развития и реализации региональных проектов на территориях в разрезе муниципалитетов.</a:t>
            </a: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4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8718" y="5685728"/>
            <a:ext cx="93875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7800"/>
                </a:solidFill>
              </a:rPr>
              <a:t>«Дотянуться до людей»: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 это ключ и </a:t>
            </a:r>
            <a:r>
              <a:rPr lang="ru-RU" sz="2400" dirty="0">
                <a:solidFill>
                  <a:schemeClr val="bg1"/>
                </a:solidFill>
              </a:rPr>
              <a:t>пароль «Стратегии 24».</a:t>
            </a:r>
            <a:endParaRPr lang="en-US" sz="2400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rgbClr val="FF78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91592" y="210831"/>
            <a:ext cx="5408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УСЛОВИЯ УСПЕШНОГО РАЗВИТИЯ СТРАНЫ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en-US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48042" y="3482077"/>
            <a:ext cx="121298" cy="121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48628" y="1413025"/>
            <a:ext cx="121298" cy="121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" grpId="0"/>
      <p:bldP spid="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4588" y="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1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53" y="804054"/>
            <a:ext cx="5463596" cy="608293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29549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964" y="1127389"/>
            <a:ext cx="5941802" cy="26776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7800"/>
                </a:solidFill>
              </a:rPr>
              <a:t>Зарегистрированный пользователь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может создать личный кабинет, страницу компании, организовать сообщество, публиковать инициативы, проекты, опросы, организовывать публичную поддержку, получать реакцию властей и доводить её до реализации в муниципалитетах и субъектах РФ.</a:t>
            </a:r>
          </a:p>
        </p:txBody>
      </p:sp>
    </p:spTree>
    <p:extLst>
      <p:ext uri="{BB962C8B-B14F-4D97-AF65-F5344CB8AC3E}">
        <p14:creationId xmlns:p14="http://schemas.microsoft.com/office/powerpoint/2010/main" val="34003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651" y="833821"/>
            <a:ext cx="2838749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Пользователь на личной странице может рассказать о своей деятельности, проверить на потребительский спрос свои проекты, формулировать и предлагать инициативы, продвигать товары и услуги.</a:t>
            </a: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7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534" y="954458"/>
            <a:ext cx="8183813" cy="4099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1"/>
          <a:stretch/>
        </p:blipFill>
        <p:spPr>
          <a:xfrm>
            <a:off x="3646534" y="1463983"/>
            <a:ext cx="2581092" cy="48936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13" y="1463983"/>
            <a:ext cx="2579377" cy="48910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8"/>
          <a:stretch/>
        </p:blipFill>
        <p:spPr>
          <a:xfrm>
            <a:off x="9249254" y="1463983"/>
            <a:ext cx="2579377" cy="48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2500" y="833821"/>
            <a:ext cx="1034661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 компании на личной странице есть возможность полно и достоверно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рассказать о своей деятельности, проверить на потребительский спрос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свои проекты, продвигать товары и услуги, реализовать неликвиды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72" y="2246184"/>
            <a:ext cx="8174392" cy="358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0" y="2782124"/>
            <a:ext cx="2581092" cy="3723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72" y="2780599"/>
            <a:ext cx="2581092" cy="3725931"/>
          </a:xfrm>
          <a:prstGeom prst="rect">
            <a:avLst/>
          </a:prstGeom>
        </p:spPr>
      </p:pic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0" name="CorelDRAW" r:id="rId9" imgW="2442240" imgH="1492200" progId="">
                  <p:embed/>
                </p:oleObj>
              </mc:Choice>
              <mc:Fallback>
                <p:oleObj name="CorelDRAW" r:id="rId9" imgW="2442240" imgH="14922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1768678" y="2781621"/>
            <a:ext cx="2581092" cy="3723833"/>
            <a:chOff x="1768678" y="2781621"/>
            <a:chExt cx="2581092" cy="37238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678" y="2782124"/>
              <a:ext cx="2581092" cy="372333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78372" y="4807650"/>
              <a:ext cx="2571398" cy="16290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372" y="2781621"/>
              <a:ext cx="1096713" cy="1096713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651" y="833821"/>
            <a:ext cx="2838749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 сообществах на личных страницах есть возможность рассказать о своей деятельности, проверить на потребительский спрос проекты, формулировать и предлагать инициативы, проводить опросы.</a:t>
            </a: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0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136985" y="210831"/>
            <a:ext cx="39180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ФЕДЕРАЛЬНАЯ ДЕЛОВАЯ СЕТЬ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534" y="954458"/>
            <a:ext cx="8183813" cy="4099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8"/>
          <a:stretch/>
        </p:blipFill>
        <p:spPr>
          <a:xfrm>
            <a:off x="9249254" y="1463983"/>
            <a:ext cx="2579377" cy="48936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0"/>
          <a:stretch/>
        </p:blipFill>
        <p:spPr>
          <a:xfrm>
            <a:off x="3646533" y="1463983"/>
            <a:ext cx="2571216" cy="4885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/>
          <a:srcRect t="7908" b="7534"/>
          <a:stretch/>
        </p:blipFill>
        <p:spPr>
          <a:xfrm>
            <a:off x="3656441" y="968759"/>
            <a:ext cx="8098088" cy="382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7"/>
          <a:stretch/>
        </p:blipFill>
        <p:spPr>
          <a:xfrm>
            <a:off x="6443813" y="1463983"/>
            <a:ext cx="2573870" cy="48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94126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800813"/>
              </p:ext>
            </p:extLst>
          </p:nvPr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3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532924" y="30850"/>
            <a:ext cx="708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ЦИФРОВАЯ КОММУНИКАЦИЯ ДОЛЖНА ПРОНИЗЫВАТЬ </a:t>
            </a:r>
          </a:p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ВСЕ УРОВНИ УПРАВЛЕНИЯ РАЗВИТИЕМ СТРАНЫ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041AE0A1-4517-490D-A1D5-158EDB81F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748210"/>
              </p:ext>
            </p:extLst>
          </p:nvPr>
        </p:nvGraphicFramePr>
        <p:xfrm>
          <a:off x="2010118" y="11997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760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9729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98712" y="5845908"/>
            <a:ext cx="7603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cap="all" spc="100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Спасибо За внимание!</a:t>
            </a:r>
            <a:endParaRPr lang="ru-RU" sz="3200" b="1" cap="all" spc="1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99767" y="654359"/>
            <a:ext cx="5549284" cy="5549282"/>
          </a:xfrm>
          <a:prstGeom prst="ellipse">
            <a:avLst/>
          </a:prstGeom>
          <a:solidFill>
            <a:srgbClr val="1D2F79">
              <a:alpha val="77000"/>
            </a:srgbClr>
          </a:solidFill>
          <a:effectLst>
            <a:glow>
              <a:srgbClr val="0070C0"/>
            </a:glow>
            <a:outerShdw blurRad="50800" dist="50800" dir="5400000" algn="ctr" rotWithShape="0">
              <a:srgbClr val="1D2F79"/>
            </a:outerShd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8712" y="3915569"/>
            <a:ext cx="456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НОВЫЙ МЕТОД СКВОЗНОГО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УПРАВЛЕНИЯ РАЗВИТИЕМ СТРАНЫ</a:t>
            </a: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983024" y="1417619"/>
            <a:ext cx="5789251" cy="6557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DCE5F8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5400" b="1" dirty="0">
                <a:solidFill>
                  <a:srgbClr val="FFFFFF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5400" b="1" dirty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5400" b="1" dirty="0"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6" y="1418374"/>
            <a:ext cx="4027031" cy="40135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98712" y="422593"/>
            <a:ext cx="76033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УПРАВЛЕНИЯ РАЗВИТИЕМ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25000" decel="2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62" y="0"/>
            <a:ext cx="12479661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7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13" y="1146528"/>
            <a:ext cx="7740020" cy="551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178" y="1778689"/>
            <a:ext cx="1206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БИЗНЕС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55760" y="210831"/>
            <a:ext cx="26805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БАЛАНС ИНТЕРЕСОВ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9610" y="5337045"/>
            <a:ext cx="1214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2802" y="3015557"/>
            <a:ext cx="169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ОБЩЕСТВО</a:t>
            </a:r>
          </a:p>
        </p:txBody>
      </p:sp>
    </p:spTree>
    <p:extLst>
      <p:ext uri="{BB962C8B-B14F-4D97-AF65-F5344CB8AC3E}">
        <p14:creationId xmlns:p14="http://schemas.microsoft.com/office/powerpoint/2010/main" val="12309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6" y="0"/>
            <a:ext cx="12221175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412182" y="308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72000" y="3040207"/>
            <a:ext cx="511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8" y="429762"/>
            <a:ext cx="5590043" cy="5998476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1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/>
          <a:stretch/>
        </p:blipFill>
        <p:spPr>
          <a:xfrm>
            <a:off x="-29176" y="1556397"/>
            <a:ext cx="5817501" cy="46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6811" y="2204607"/>
            <a:ext cx="541686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НАЦИОНАЛЬНЫЕ ЦЕЛИ</a:t>
            </a:r>
          </a:p>
          <a:p>
            <a:pPr>
              <a:lnSpc>
                <a:spcPct val="200000"/>
              </a:lnSpc>
            </a:pPr>
            <a:r>
              <a:rPr lang="ru-RU" sz="36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СТРАТЕГИЧЕСКИЕ ЗАДАЧИ</a:t>
            </a:r>
          </a:p>
          <a:p>
            <a:pPr>
              <a:lnSpc>
                <a:spcPct val="150000"/>
              </a:lnSpc>
            </a:pPr>
            <a:r>
              <a:rPr lang="ru-RU" sz="36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Вовлечение граждан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121776" y="210831"/>
            <a:ext cx="39485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БИЗНЕС - ВЛАСТЬ - ОБЩЕСТВО</a:t>
            </a:r>
            <a:endParaRPr lang="ru-RU" sz="2200" b="1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4" y="1348951"/>
            <a:ext cx="11295672" cy="5492033"/>
          </a:xfrm>
          <a:prstGeom prst="rect">
            <a:avLst/>
          </a:prstGeom>
          <a:ln>
            <a:solidFill>
              <a:srgbClr val="085AA7"/>
            </a:solidFill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7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7065" y="875430"/>
            <a:ext cx="1146869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СВЕРХУ ВНИЗ: НАЦИОНАЛЬНЫЕ ПРОЕКТЫ, ГОСПРОГРАММЫ, ГОСПОДДЕРЖКА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5" y="1348951"/>
            <a:ext cx="11295670" cy="5492033"/>
          </a:xfrm>
          <a:prstGeom prst="rect">
            <a:avLst/>
          </a:prstGeom>
          <a:ln>
            <a:solidFill>
              <a:srgbClr val="085AA7"/>
            </a:solidFill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5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5139" y="763113"/>
            <a:ext cx="11468696" cy="3847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СНИЗУ ВВЕРХ: ВОВЛЕЧЕНИЕ ГРАЖДАН В ПРОЦЕСС РАЗВИТИЯ, ИНИЦИАТИВЫ, ПРОЕКТЫ, ПРЕДЛОЖЕНИЯ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29543" y="210831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813990"/>
            <a:ext cx="11468697" cy="71185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8" name="CorelDRAW" r:id="rId7" imgW="2442240" imgH="1492200" progId="">
                  <p:embed/>
                </p:oleObj>
              </mc:Choice>
              <mc:Fallback>
                <p:oleObj name="CorelDRAW" r:id="rId7" imgW="2442240" imgH="1492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69149" y="210831"/>
            <a:ext cx="54537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ПРИМЕР РАБОТЫ ЦИФРОВОГО ДВОЙНИКА</a:t>
            </a:r>
            <a:endParaRPr lang="ru-RU" sz="2200" b="1" cap="all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51" y="1684147"/>
            <a:ext cx="8849707" cy="40351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t="5368"/>
          <a:stretch/>
        </p:blipFill>
        <p:spPr>
          <a:xfrm>
            <a:off x="9376912" y="1681104"/>
            <a:ext cx="2453435" cy="500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85161"/>
            <a:ext cx="4972050" cy="5335328"/>
          </a:xfrm>
          <a:prstGeom prst="rect">
            <a:avLst/>
          </a:prstGeom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13" name="CorelDRAW" r:id="rId6" imgW="2442240" imgH="1492200" progId="">
                  <p:embed/>
                </p:oleObj>
              </mc:Choice>
              <mc:Fallback>
                <p:oleObj name="CorelDRAW" r:id="rId6" imgW="2442240" imgH="1492200" progId="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79560" y="210831"/>
            <a:ext cx="54328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РЕАЛИЗАЦИЯ НАЦИОНАЛЬНЫХ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563675" y="1248694"/>
            <a:ext cx="1048140" cy="891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РФ</a:t>
            </a:r>
          </a:p>
        </p:txBody>
      </p:sp>
      <p:sp>
        <p:nvSpPr>
          <p:cNvPr id="3" name="Трапеция 2"/>
          <p:cNvSpPr/>
          <p:nvPr/>
        </p:nvSpPr>
        <p:spPr>
          <a:xfrm>
            <a:off x="4091354" y="3878143"/>
            <a:ext cx="3985846" cy="808714"/>
          </a:xfrm>
          <a:prstGeom prst="trapezoid">
            <a:avLst>
              <a:gd name="adj" fmla="val 58142"/>
            </a:avLst>
          </a:prstGeom>
          <a:solidFill>
            <a:srgbClr val="2D72B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МУНИЦИПАЛЬНЫЕ ОБРАЗОВАНИЯ</a:t>
            </a:r>
          </a:p>
        </p:txBody>
      </p:sp>
      <p:sp>
        <p:nvSpPr>
          <p:cNvPr id="19" name="Трапеция 18"/>
          <p:cNvSpPr/>
          <p:nvPr/>
        </p:nvSpPr>
        <p:spPr>
          <a:xfrm>
            <a:off x="5076092" y="2183583"/>
            <a:ext cx="2039816" cy="808714"/>
          </a:xfrm>
          <a:prstGeom prst="trapezoid">
            <a:avLst>
              <a:gd name="adj" fmla="val 5814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ОКРУГА</a:t>
            </a:r>
          </a:p>
        </p:txBody>
      </p:sp>
      <p:sp>
        <p:nvSpPr>
          <p:cNvPr id="20" name="Трапеция 19"/>
          <p:cNvSpPr/>
          <p:nvPr/>
        </p:nvSpPr>
        <p:spPr>
          <a:xfrm>
            <a:off x="3598253" y="4721360"/>
            <a:ext cx="4972050" cy="808714"/>
          </a:xfrm>
          <a:prstGeom prst="trapezoid">
            <a:avLst>
              <a:gd name="adj" fmla="val 58142"/>
            </a:avLst>
          </a:prstGeom>
          <a:solidFill>
            <a:srgbClr val="2151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ВСЕ НАСЕЛЁННЫЕ ПУНКТЫ ДО ПОСЕЛЕНИЙ</a:t>
            </a:r>
          </a:p>
        </p:txBody>
      </p:sp>
      <p:sp>
        <p:nvSpPr>
          <p:cNvPr id="23" name="Трапеция 22"/>
          <p:cNvSpPr/>
          <p:nvPr/>
        </p:nvSpPr>
        <p:spPr>
          <a:xfrm>
            <a:off x="4583723" y="3026800"/>
            <a:ext cx="3012832" cy="808714"/>
          </a:xfrm>
          <a:prstGeom prst="trapezoid">
            <a:avLst>
              <a:gd name="adj" fmla="val 58142"/>
            </a:avLst>
          </a:prstGeom>
          <a:solidFill>
            <a:srgbClr val="2D72B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СУБЪЕКТЫ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1" y="1025076"/>
            <a:ext cx="3177094" cy="31664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9729" y="1781040"/>
            <a:ext cx="2508938" cy="1631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Информирование населения и </a:t>
            </a:r>
            <a:r>
              <a:rPr lang="ru-RU" sz="2000" dirty="0" err="1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онлайн-мониторинг</a:t>
            </a:r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 показателей</a:t>
            </a:r>
          </a:p>
          <a:p>
            <a:pPr algn="ctr"/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всех уровнях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46544" y="1872412"/>
            <a:ext cx="250893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Руководство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837495" y="3638651"/>
            <a:ext cx="250893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Управление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7233" y="5314062"/>
            <a:ext cx="250893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Взаимодействие</a:t>
            </a:r>
          </a:p>
        </p:txBody>
      </p:sp>
      <p:sp>
        <p:nvSpPr>
          <p:cNvPr id="48" name="Трапеция 47"/>
          <p:cNvSpPr/>
          <p:nvPr/>
        </p:nvSpPr>
        <p:spPr>
          <a:xfrm>
            <a:off x="3116439" y="5564576"/>
            <a:ext cx="5937250" cy="808714"/>
          </a:xfrm>
          <a:prstGeom prst="trapezoid">
            <a:avLst>
              <a:gd name="adj" fmla="val 58142"/>
            </a:avLst>
          </a:prstGeom>
          <a:solidFill>
            <a:srgbClr val="2151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ГРАЖДАНЕ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087745" y="1248694"/>
            <a:ext cx="5742604" cy="5113947"/>
            <a:chOff x="6087745" y="1248694"/>
            <a:chExt cx="5742604" cy="511394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115908" y="2983332"/>
              <a:ext cx="47144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8077200" y="4677892"/>
              <a:ext cx="37531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stCxn id="9" idx="0"/>
            </p:cNvCxnSpPr>
            <p:nvPr/>
          </p:nvCxnSpPr>
          <p:spPr>
            <a:xfrm>
              <a:off x="6087745" y="1248694"/>
              <a:ext cx="57426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9053689" y="6362641"/>
              <a:ext cx="27766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 rot="18000000">
            <a:off x="2074064" y="3453733"/>
            <a:ext cx="435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СИСТЕМА  МОНИТОРИНГА  ПОКАЗАТЕЛЕЙ</a:t>
            </a:r>
          </a:p>
        </p:txBody>
      </p:sp>
      <p:sp>
        <p:nvSpPr>
          <p:cNvPr id="35" name="Левая фигурная скобка 34"/>
          <p:cNvSpPr/>
          <p:nvPr/>
        </p:nvSpPr>
        <p:spPr>
          <a:xfrm rot="1803006">
            <a:off x="3546375" y="837081"/>
            <a:ext cx="662302" cy="5231142"/>
          </a:xfrm>
          <a:prstGeom prst="leftBrace">
            <a:avLst>
              <a:gd name="adj1" fmla="val 79614"/>
              <a:gd name="adj2" fmla="val 51495"/>
            </a:avLst>
          </a:prstGeom>
          <a:ln w="19050" cap="sq">
            <a:solidFill>
              <a:srgbClr val="5B9B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78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444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9" grpId="0" animBg="1"/>
      <p:bldP spid="20" grpId="0" animBg="1"/>
      <p:bldP spid="23" grpId="0" animBg="1"/>
      <p:bldP spid="30" grpId="0"/>
      <p:bldP spid="43" grpId="0"/>
      <p:bldP spid="44" grpId="0"/>
      <p:bldP spid="45" grpId="0"/>
      <p:bldP spid="48" grpId="0" animBg="1"/>
      <p:bldP spid="33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9174" y="-1"/>
            <a:ext cx="12221174" cy="6858001"/>
          </a:xfrm>
          <a:prstGeom prst="rect">
            <a:avLst/>
          </a:prstGeom>
          <a:solidFill>
            <a:srgbClr val="00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" y="0"/>
            <a:ext cx="1223576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4588" y="19460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729"/>
            <a:ext cx="12221174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1122659" y="208615"/>
          <a:ext cx="707690" cy="43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9" name="CorelDRAW" r:id="rId5" imgW="2442240" imgH="1492200" progId="">
                  <p:embed/>
                </p:oleObj>
              </mc:Choice>
              <mc:Fallback>
                <p:oleObj name="CorelDRAW" r:id="rId5" imgW="2442240" imgH="1492200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659" y="208615"/>
                        <a:ext cx="707690" cy="432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361652" y="794529"/>
            <a:ext cx="11468697" cy="0"/>
          </a:xfrm>
          <a:prstGeom prst="line">
            <a:avLst/>
          </a:prstGeom>
          <a:ln w="12700">
            <a:gradFill>
              <a:gsLst>
                <a:gs pos="0">
                  <a:srgbClr val="362480"/>
                </a:gs>
                <a:gs pos="50000">
                  <a:srgbClr val="085AA7"/>
                </a:gs>
                <a:gs pos="100000">
                  <a:srgbClr val="36248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79560" y="210831"/>
            <a:ext cx="54328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РЕАЛИЗАЦИЯ НАЦИОНАЛЬНЫХ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963" y="178819"/>
            <a:ext cx="18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sz="2400" b="1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endParaRPr lang="ru-RU" sz="2400" b="1" dirty="0"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0053" y="1428149"/>
            <a:ext cx="287177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Инициативы и проекты,</a:t>
            </a:r>
          </a:p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привязанные к земле.</a:t>
            </a:r>
          </a:p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Опросы населения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51" y="3414888"/>
            <a:ext cx="3177094" cy="316644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933229" y="4484615"/>
            <a:ext cx="2508938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Автоматизированная система управления развитием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344636" y="2847132"/>
            <a:ext cx="5742605" cy="3422771"/>
            <a:chOff x="344636" y="2847132"/>
            <a:chExt cx="5742605" cy="3422771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344636" y="4535265"/>
              <a:ext cx="47314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344636" y="2847132"/>
              <a:ext cx="37467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>
              <a:off x="344636" y="6269903"/>
              <a:ext cx="57426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240052" y="3142051"/>
            <a:ext cx="403817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Реакция властей.</a:t>
            </a:r>
          </a:p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Организация взаимодействия власти, бизнеса и общества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1963" y="4879003"/>
            <a:ext cx="423039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Мониторинг и контроль</a:t>
            </a:r>
          </a:p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исполнения национальных</a:t>
            </a:r>
          </a:p>
          <a:p>
            <a:r>
              <a:rPr lang="ru-RU" sz="2000" dirty="0">
                <a:solidFill>
                  <a:srgbClr val="DCE5F8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целей и стратегических задач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87241" y="6265321"/>
            <a:ext cx="1989959" cy="504934"/>
          </a:xfrm>
          <a:prstGeom prst="rect">
            <a:avLst/>
          </a:prstGeom>
          <a:solidFill>
            <a:srgbClr val="000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17989777">
            <a:off x="7021945" y="3545307"/>
            <a:ext cx="211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ВЗАИМОДЕЙСТВИЕ</a:t>
            </a:r>
          </a:p>
        </p:txBody>
      </p:sp>
      <p:sp>
        <p:nvSpPr>
          <p:cNvPr id="28" name="Левая фигурная скобка 27"/>
          <p:cNvSpPr/>
          <p:nvPr/>
        </p:nvSpPr>
        <p:spPr>
          <a:xfrm rot="12599517">
            <a:off x="8008636" y="1367738"/>
            <a:ext cx="662302" cy="5231142"/>
          </a:xfrm>
          <a:prstGeom prst="leftBrace">
            <a:avLst>
              <a:gd name="adj1" fmla="val 79614"/>
              <a:gd name="adj2" fmla="val 51495"/>
            </a:avLst>
          </a:prstGeom>
          <a:ln w="19050" cap="sq">
            <a:solidFill>
              <a:srgbClr val="5B9B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7800"/>
                </a:solidFill>
              </a:ln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115732" y="1156358"/>
            <a:ext cx="5937955" cy="5108962"/>
            <a:chOff x="3115732" y="1156358"/>
            <a:chExt cx="5937955" cy="5108962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15732" y="1156358"/>
              <a:ext cx="5937955" cy="808715"/>
              <a:chOff x="3115732" y="1156358"/>
              <a:chExt cx="5937955" cy="808715"/>
            </a:xfrm>
          </p:grpSpPr>
          <p:sp>
            <p:nvSpPr>
              <p:cNvPr id="43" name="Трапеция 42"/>
              <p:cNvSpPr>
                <a:spLocks/>
              </p:cNvSpPr>
              <p:nvPr/>
            </p:nvSpPr>
            <p:spPr>
              <a:xfrm rot="10800000">
                <a:off x="3115732" y="1156358"/>
                <a:ext cx="5937955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1517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22147" y="1416254"/>
                <a:ext cx="31584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</a:rPr>
                  <a:t>ГРАЖДАНЕ РОССИЙСКОЙ ФЕДЕРАЦИИ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3598253" y="2004362"/>
              <a:ext cx="4972050" cy="808715"/>
              <a:chOff x="3598253" y="2004362"/>
              <a:chExt cx="4972050" cy="808715"/>
            </a:xfrm>
          </p:grpSpPr>
          <p:sp>
            <p:nvSpPr>
              <p:cNvPr id="20" name="Трапеция 19"/>
              <p:cNvSpPr>
                <a:spLocks/>
              </p:cNvSpPr>
              <p:nvPr/>
            </p:nvSpPr>
            <p:spPr>
              <a:xfrm rot="10800000">
                <a:off x="3598253" y="2004362"/>
                <a:ext cx="4972050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1517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4323848" y="2255723"/>
                <a:ext cx="35443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400" b="1" dirty="0">
                    <a:solidFill>
                      <a:prstClr val="white"/>
                    </a:solidFill>
                  </a:rPr>
                  <a:t>ВСЕ НАСЕЛЁННЫЕ ПУНКТЫ ДО ПОСЕЛЕНИЙ</a:t>
                </a: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4091354" y="2847133"/>
              <a:ext cx="3985846" cy="808715"/>
              <a:chOff x="4091354" y="2847133"/>
              <a:chExt cx="3985846" cy="808715"/>
            </a:xfrm>
          </p:grpSpPr>
          <p:sp>
            <p:nvSpPr>
              <p:cNvPr id="3" name="Трапеция 2"/>
              <p:cNvSpPr>
                <a:spLocks/>
              </p:cNvSpPr>
              <p:nvPr/>
            </p:nvSpPr>
            <p:spPr>
              <a:xfrm rot="10800000">
                <a:off x="4091354" y="2847133"/>
                <a:ext cx="3985846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D72B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655772" y="3123041"/>
                <a:ext cx="289124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400" b="1" dirty="0">
                    <a:solidFill>
                      <a:prstClr val="white"/>
                    </a:solidFill>
                  </a:rPr>
                  <a:t>МУНИЦИПАЛЬНЫЕ ОБРАЗОВАНИЯ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4583723" y="3691707"/>
              <a:ext cx="3012832" cy="808715"/>
              <a:chOff x="4583723" y="3691707"/>
              <a:chExt cx="3012832" cy="808715"/>
            </a:xfrm>
          </p:grpSpPr>
          <p:sp>
            <p:nvSpPr>
              <p:cNvPr id="23" name="Трапеция 22"/>
              <p:cNvSpPr>
                <a:spLocks/>
              </p:cNvSpPr>
              <p:nvPr/>
            </p:nvSpPr>
            <p:spPr>
              <a:xfrm rot="10800000">
                <a:off x="4583723" y="3691707"/>
                <a:ext cx="3012832" cy="808715"/>
              </a:xfrm>
              <a:prstGeom prst="trapezoid">
                <a:avLst>
                  <a:gd name="adj" fmla="val 58142"/>
                </a:avLst>
              </a:prstGeom>
              <a:solidFill>
                <a:srgbClr val="2D72B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598594" y="3965293"/>
                <a:ext cx="100559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ru-RU" sz="1400" b="1" dirty="0">
                    <a:solidFill>
                      <a:prstClr val="white"/>
                    </a:solidFill>
                  </a:rPr>
                  <a:t>СУБЪЕКТЫ</a:t>
                </a: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5076092" y="4534246"/>
              <a:ext cx="2039816" cy="808715"/>
              <a:chOff x="5076092" y="4534246"/>
              <a:chExt cx="2039816" cy="808715"/>
            </a:xfrm>
          </p:grpSpPr>
          <p:sp>
            <p:nvSpPr>
              <p:cNvPr id="19" name="Трапеция 18"/>
              <p:cNvSpPr>
                <a:spLocks/>
              </p:cNvSpPr>
              <p:nvPr/>
            </p:nvSpPr>
            <p:spPr>
              <a:xfrm rot="10800000">
                <a:off x="5076092" y="4534246"/>
                <a:ext cx="2039816" cy="808715"/>
              </a:xfrm>
              <a:prstGeom prst="trapezoid">
                <a:avLst>
                  <a:gd name="adj" fmla="val 58142"/>
                </a:avLst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  <a:p>
                <a:pPr algn="ctr"/>
                <a:endParaRPr lang="ru-RU" sz="1400" b="1" dirty="0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693277" y="4804558"/>
                <a:ext cx="7723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prstClr val="white"/>
                    </a:solidFill>
                  </a:rPr>
                  <a:t>ОКРУГА</a:t>
                </a:r>
                <a:endParaRPr lang="ru-RU" dirty="0"/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5563675" y="5373904"/>
              <a:ext cx="1048140" cy="891416"/>
              <a:chOff x="5563675" y="5373904"/>
              <a:chExt cx="1048140" cy="891416"/>
            </a:xfrm>
          </p:grpSpPr>
          <p:sp>
            <p:nvSpPr>
              <p:cNvPr id="9" name="Равнобедренный треугольник 8"/>
              <p:cNvSpPr>
                <a:spLocks/>
              </p:cNvSpPr>
              <p:nvPr/>
            </p:nvSpPr>
            <p:spPr>
              <a:xfrm rot="10800000">
                <a:off x="5563675" y="5373904"/>
                <a:ext cx="1048140" cy="8914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ru-RU" sz="1400" b="1" dirty="0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5896047" y="5564310"/>
                <a:ext cx="4106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prstClr val="white"/>
                    </a:solidFill>
                  </a:rPr>
                  <a:t>РФ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811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64" grpId="0"/>
      <p:bldP spid="65" grpId="0"/>
      <p:bldP spid="27" grpId="0"/>
      <p:bldP spid="28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11279</TotalTime>
  <Words>1274</Words>
  <Application>Microsoft Macintosh PowerPoint</Application>
  <PresentationFormat>Широкоэкранный</PresentationFormat>
  <Paragraphs>150</Paragraphs>
  <Slides>20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Wingdings 2</vt:lpstr>
      <vt:lpstr>Roboto</vt:lpstr>
      <vt:lpstr>Open Sans</vt:lpstr>
      <vt:lpstr>Calibri Light</vt:lpstr>
      <vt:lpstr>Calibri</vt:lpstr>
      <vt:lpstr>HDOfficeLightV0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ОПОРА-ЭКСПЕРТ</dc:title>
  <dc:creator>Maxim</dc:creator>
  <cp:lastModifiedBy>Чернаков Егор Витальевич</cp:lastModifiedBy>
  <cp:revision>415</cp:revision>
  <dcterms:created xsi:type="dcterms:W3CDTF">2018-02-14T05:46:45Z</dcterms:created>
  <dcterms:modified xsi:type="dcterms:W3CDTF">2020-11-02T10:48:07Z</dcterms:modified>
</cp:coreProperties>
</file>