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27.jpg" ContentType="image/jpeg"/>
  <Override PartName="/ppt/media/image29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82" r:id="rId3"/>
    <p:sldId id="257" r:id="rId4"/>
    <p:sldId id="275" r:id="rId5"/>
    <p:sldId id="274" r:id="rId6"/>
    <p:sldId id="280" r:id="rId7"/>
    <p:sldId id="260" r:id="rId8"/>
    <p:sldId id="283" r:id="rId9"/>
    <p:sldId id="258" r:id="rId10"/>
    <p:sldId id="278" r:id="rId11"/>
    <p:sldId id="284" r:id="rId12"/>
    <p:sldId id="273" r:id="rId13"/>
    <p:sldId id="262" r:id="rId14"/>
    <p:sldId id="272" r:id="rId15"/>
    <p:sldId id="281" r:id="rId16"/>
  </p:sldIdLst>
  <p:sldSz cx="9144000" cy="6858000" type="screen4x3"/>
  <p:notesSz cx="9144000" cy="6858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652" autoAdjust="0"/>
  </p:normalViewPr>
  <p:slideViewPr>
    <p:cSldViewPr>
      <p:cViewPr varScale="1">
        <p:scale>
          <a:sx n="84" d="100"/>
          <a:sy n="84" d="100"/>
        </p:scale>
        <p:origin x="-1402" y="-67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2/26/2021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7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04087" y="22859"/>
            <a:ext cx="2319528" cy="868680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00683" y="449579"/>
            <a:ext cx="1773936" cy="86868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F4DB8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2/26/2021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F4DB8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2/26/2021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F4DB8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2/26/2021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2/26/2021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9144000" cy="685799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29436" y="131825"/>
            <a:ext cx="7285126" cy="8788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rgbClr val="F4DB8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577340"/>
            <a:ext cx="82296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2/26/2021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43" y="455614"/>
            <a:ext cx="8893999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69320" y="3834402"/>
            <a:ext cx="510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 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0" y="1221231"/>
            <a:ext cx="502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Социальный проект "</a:t>
            </a:r>
            <a:r>
              <a:rPr lang="ru-RU" sz="36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АвтоСТАР</a:t>
            </a:r>
            <a:r>
              <a:rPr lang="ru-RU" sz="3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"</a:t>
            </a:r>
          </a:p>
        </p:txBody>
      </p:sp>
      <p:pic>
        <p:nvPicPr>
          <p:cNvPr id="7" name="Рисунок 6"/>
          <p:cNvPicPr/>
          <p:nvPr/>
        </p:nvPicPr>
        <p:blipFill rotWithShape="1">
          <a:blip r:embed="rId3"/>
          <a:srcRect l="16675" t="27651" r="21913" b="37571"/>
          <a:stretch/>
        </p:blipFill>
        <p:spPr bwMode="auto">
          <a:xfrm>
            <a:off x="5471811" y="59181"/>
            <a:ext cx="3648075" cy="11620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5728" y="152400"/>
            <a:ext cx="7285126" cy="615553"/>
          </a:xfrm>
        </p:spPr>
        <p:txBody>
          <a:bodyPr/>
          <a:lstStyle/>
          <a:p>
            <a:pPr algn="ctr"/>
            <a:r>
              <a:rPr lang="ru-RU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Автопробег к 75-ти летнему юбилею Победы в Великой Отечественной войне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066800"/>
            <a:ext cx="4180895" cy="4529302"/>
          </a:xfrm>
        </p:spPr>
      </p:pic>
      <p:pic>
        <p:nvPicPr>
          <p:cNvPr id="1026" name="Picture 2" descr="D:\Фото-и СЕМЕЙНЫЕ\2020\IMG_20200509_10481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85" t="11067" b="51189"/>
          <a:stretch/>
        </p:blipFill>
        <p:spPr bwMode="auto">
          <a:xfrm>
            <a:off x="4800600" y="1066800"/>
            <a:ext cx="3943349" cy="452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332782" y="5867400"/>
            <a:ext cx="255101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0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Федеральная </a:t>
            </a:r>
            <a:r>
              <a:rPr lang="ru-RU" sz="20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трасса</a:t>
            </a:r>
            <a:endParaRPr lang="ru-RU" sz="2000" b="1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893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" y="131825"/>
            <a:ext cx="8991600" cy="615553"/>
          </a:xfrm>
        </p:spPr>
        <p:txBody>
          <a:bodyPr/>
          <a:lstStyle/>
          <a:p>
            <a:pPr algn="ctr"/>
            <a:r>
              <a:rPr lang="ru-RU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Автопробег к 75-ти летнему юбилею Победы </a:t>
            </a:r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Великой Отечественной войне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97287" y="3657600"/>
            <a:ext cx="4329826" cy="2895600"/>
          </a:xfrm>
        </p:spPr>
      </p:pic>
      <p:pic>
        <p:nvPicPr>
          <p:cNvPr id="6" name="Picture 5"/>
          <p:cNvPicPr>
            <a:picLocks noGrp="1" noChangeAspect="1" noChangeArrowheads="1"/>
          </p:cNvPicPr>
          <p:nvPr>
            <p:ph sz="half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8200" y="3657600"/>
            <a:ext cx="432759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irina\OneDrive\Рабочий стол\фото\9мая\_DSC35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57200"/>
            <a:ext cx="5486399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2400" y="1676400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  </a:t>
            </a:r>
            <a:r>
              <a:rPr lang="ru-RU" sz="2000" b="1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пгт</a:t>
            </a:r>
            <a:r>
              <a:rPr lang="ru-RU" sz="20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Приобье                                                                   </a:t>
            </a:r>
            <a:r>
              <a:rPr lang="ru-RU" sz="20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п </a:t>
            </a:r>
            <a:r>
              <a:rPr lang="ru-RU" sz="2000" b="1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Сергино</a:t>
            </a:r>
            <a:endParaRPr lang="ru-RU" sz="2000" b="1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102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382000" cy="738664"/>
          </a:xfrm>
        </p:spPr>
        <p:txBody>
          <a:bodyPr/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онлайн </a:t>
            </a: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формате проведен  </a:t>
            </a: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туристический слет «Югра многоликая», </a:t>
            </a: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приняли </a:t>
            </a: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участие 13 </a:t>
            </a: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команд </a:t>
            </a:r>
            <a:endParaRPr lang="ru-RU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irina\OneDrive\Рабочий стол\фото\Новая папка\_DSC3692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2" r="4222"/>
          <a:stretch/>
        </p:blipFill>
        <p:spPr bwMode="auto">
          <a:xfrm>
            <a:off x="4897016" y="1219200"/>
            <a:ext cx="4170784" cy="2658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1" t="2562" r="5149" b="5566"/>
          <a:stretch/>
        </p:blipFill>
        <p:spPr bwMode="auto">
          <a:xfrm>
            <a:off x="76200" y="1219200"/>
            <a:ext cx="4800600" cy="2658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Grp="1" noChangeAspect="1" noChangeArrowheads="1"/>
          </p:cNvPicPr>
          <p:nvPr>
            <p:ph sz="half" idx="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7172" r="-1260" b="31076"/>
          <a:stretch/>
        </p:blipFill>
        <p:spPr bwMode="auto">
          <a:xfrm>
            <a:off x="2133600" y="3878154"/>
            <a:ext cx="5288319" cy="2849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692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3867" y="228600"/>
            <a:ext cx="8835177" cy="6433770"/>
            <a:chOff x="71551" y="203199"/>
            <a:chExt cx="8835177" cy="6433770"/>
          </a:xfrm>
        </p:grpSpPr>
        <p:pic>
          <p:nvPicPr>
            <p:cNvPr id="3" name="object 3"/>
            <p:cNvPicPr/>
            <p:nvPr/>
          </p:nvPicPr>
          <p:blipFill rotWithShape="1">
            <a:blip r:embed="rId2" cstate="print"/>
            <a:srcRect r="8569"/>
            <a:stretch/>
          </p:blipFill>
          <p:spPr>
            <a:xfrm>
              <a:off x="71551" y="203199"/>
              <a:ext cx="4959047" cy="361581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 rotWithShape="1">
            <a:blip r:embed="rId3" cstate="print"/>
            <a:srcRect t="15940"/>
            <a:stretch/>
          </p:blipFill>
          <p:spPr>
            <a:xfrm>
              <a:off x="3974684" y="3555999"/>
              <a:ext cx="4932044" cy="3080970"/>
            </a:xfrm>
            <a:prstGeom prst="rect">
              <a:avLst/>
            </a:prstGeom>
          </p:spPr>
        </p:pic>
      </p:grpSp>
      <p:sp>
        <p:nvSpPr>
          <p:cNvPr id="5" name="Заголовок 4"/>
          <p:cNvSpPr>
            <a:spLocks noGrp="1"/>
          </p:cNvSpPr>
          <p:nvPr>
            <p:ph type="title" idx="4294967295"/>
          </p:nvPr>
        </p:nvSpPr>
        <p:spPr>
          <a:xfrm>
            <a:off x="5211445" y="816288"/>
            <a:ext cx="3657599" cy="1538883"/>
          </a:xfrm>
        </p:spPr>
        <p:txBody>
          <a:bodyPr/>
          <a:lstStyle/>
          <a:p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Весной 2021 года </a:t>
            </a:r>
            <a:b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запланированы соревнования </a:t>
            </a:r>
            <a:r>
              <a:rPr lang="ru-RU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водителей с тестированием по </a:t>
            </a:r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ПДД и по </a:t>
            </a:r>
            <a:r>
              <a:rPr lang="ru-RU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экстремальному вождению "Ралли - экстрим"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2437" y="78580"/>
            <a:ext cx="8342630" cy="30989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5"/>
              </a:spcBef>
              <a:tabLst>
                <a:tab pos="7130415" algn="l"/>
              </a:tabLst>
            </a:pPr>
            <a:r>
              <a:rPr lang="ru-RU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В 2021 году </a:t>
            </a:r>
            <a:r>
              <a:rPr lang="ru-RU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в рамках проекта пройдут мероприятия:</a:t>
            </a:r>
            <a:endParaRPr lang="ru-RU" b="1" dirty="0" smtClean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 marL="12700" marR="5080" algn="ctr">
              <a:lnSpc>
                <a:spcPct val="100000"/>
              </a:lnSpc>
              <a:spcBef>
                <a:spcPts val="105"/>
              </a:spcBef>
              <a:tabLst>
                <a:tab pos="7130415" algn="l"/>
              </a:tabLst>
            </a:pPr>
            <a:r>
              <a:rPr lang="ru-RU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Автопробег в</a:t>
            </a:r>
            <a:r>
              <a:rPr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b="1" dirty="0" err="1">
                <a:solidFill>
                  <a:srgbClr val="FFFF00"/>
                </a:solidFill>
                <a:latin typeface="Times New Roman"/>
                <a:cs typeface="Times New Roman"/>
              </a:rPr>
              <a:t>честь</a:t>
            </a:r>
            <a:r>
              <a:rPr b="1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b="1" spc="-5" dirty="0" smtClean="0">
                <a:solidFill>
                  <a:srgbClr val="FFFF00"/>
                </a:solidFill>
                <a:latin typeface="Times New Roman"/>
                <a:cs typeface="Times New Roman"/>
              </a:rPr>
              <a:t>7</a:t>
            </a:r>
            <a:r>
              <a:rPr lang="ru-RU" b="1" spc="-5" dirty="0" smtClean="0">
                <a:solidFill>
                  <a:srgbClr val="FFFF00"/>
                </a:solidFill>
                <a:latin typeface="Times New Roman"/>
                <a:cs typeface="Times New Roman"/>
              </a:rPr>
              <a:t>6</a:t>
            </a:r>
            <a:r>
              <a:rPr b="1" spc="-5" dirty="0" smtClean="0">
                <a:solidFill>
                  <a:srgbClr val="FFFF00"/>
                </a:solidFill>
                <a:latin typeface="Times New Roman"/>
                <a:cs typeface="Times New Roman"/>
              </a:rPr>
              <a:t>-</a:t>
            </a:r>
            <a:r>
              <a:rPr b="1" spc="-5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летия</a:t>
            </a:r>
            <a:r>
              <a:rPr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b="1" spc="-15" dirty="0">
                <a:solidFill>
                  <a:srgbClr val="FFFF00"/>
                </a:solidFill>
                <a:latin typeface="Times New Roman"/>
                <a:cs typeface="Times New Roman"/>
              </a:rPr>
              <a:t>Победы </a:t>
            </a:r>
            <a:r>
              <a:rPr b="1" dirty="0">
                <a:solidFill>
                  <a:srgbClr val="FFFF00"/>
                </a:solidFill>
                <a:latin typeface="Times New Roman"/>
                <a:cs typeface="Times New Roman"/>
              </a:rPr>
              <a:t>в </a:t>
            </a:r>
            <a:r>
              <a:rPr b="1" spc="-10" dirty="0" err="1">
                <a:solidFill>
                  <a:srgbClr val="FFFF00"/>
                </a:solidFill>
                <a:latin typeface="Times New Roman"/>
                <a:cs typeface="Times New Roman"/>
              </a:rPr>
              <a:t>Великой</a:t>
            </a:r>
            <a:r>
              <a:rPr b="1" spc="-1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ru-RU" b="1" spc="-1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b="1" spc="-5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Отечественной</a:t>
            </a:r>
            <a:r>
              <a:rPr lang="ru-RU" b="1" spc="-5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b="1" spc="-5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b="1" spc="-5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войне</a:t>
            </a:r>
            <a:r>
              <a:rPr lang="ru-RU" b="1" spc="-5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ru-RU" b="1" spc="-30" dirty="0" smtClean="0">
                <a:solidFill>
                  <a:srgbClr val="FFFF00"/>
                </a:solidFill>
                <a:latin typeface="Times New Roman"/>
                <a:cs typeface="Times New Roman"/>
              </a:rPr>
              <a:t>, Т</a:t>
            </a:r>
            <a:r>
              <a:rPr b="1" spc="-5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уристический</a:t>
            </a:r>
            <a:r>
              <a:rPr b="1" spc="-5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b="1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слет</a:t>
            </a:r>
            <a:r>
              <a:rPr lang="ru-RU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, а также ряд других мероприятий,</a:t>
            </a:r>
            <a:r>
              <a:rPr b="1" spc="-5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b="1" spc="-3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b="1" spc="-1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направлен</a:t>
            </a:r>
            <a:r>
              <a:rPr lang="ru-RU" b="1" spc="-10" dirty="0" smtClean="0">
                <a:solidFill>
                  <a:srgbClr val="FFFF00"/>
                </a:solidFill>
                <a:latin typeface="Times New Roman"/>
                <a:cs typeface="Times New Roman"/>
              </a:rPr>
              <a:t>н</a:t>
            </a:r>
            <a:r>
              <a:rPr b="1" spc="-10" dirty="0" smtClean="0">
                <a:solidFill>
                  <a:srgbClr val="FFFF00"/>
                </a:solidFill>
                <a:latin typeface="Times New Roman"/>
                <a:cs typeface="Times New Roman"/>
              </a:rPr>
              <a:t>ы</a:t>
            </a:r>
            <a:r>
              <a:rPr lang="ru-RU" b="1" spc="-10" dirty="0" smtClean="0">
                <a:solidFill>
                  <a:srgbClr val="FFFF00"/>
                </a:solidFill>
                <a:latin typeface="Times New Roman"/>
                <a:cs typeface="Times New Roman"/>
              </a:rPr>
              <a:t>х</a:t>
            </a:r>
            <a:r>
              <a:rPr b="1" spc="-5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b="1" dirty="0">
                <a:solidFill>
                  <a:srgbClr val="FFFF00"/>
                </a:solidFill>
                <a:latin typeface="Times New Roman"/>
                <a:cs typeface="Times New Roman"/>
              </a:rPr>
              <a:t>на</a:t>
            </a:r>
            <a:r>
              <a:rPr b="1" spc="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b="1" spc="-5" dirty="0">
                <a:solidFill>
                  <a:srgbClr val="FFFF00"/>
                </a:solidFill>
                <a:latin typeface="Times New Roman"/>
                <a:cs typeface="Times New Roman"/>
              </a:rPr>
              <a:t>развитие</a:t>
            </a:r>
            <a:r>
              <a:rPr b="1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b="1" spc="-20" dirty="0">
                <a:solidFill>
                  <a:srgbClr val="FFFF00"/>
                </a:solidFill>
                <a:latin typeface="Times New Roman"/>
                <a:cs typeface="Times New Roman"/>
              </a:rPr>
              <a:t>автотуризма </a:t>
            </a:r>
            <a:r>
              <a:rPr b="1" spc="-1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b="1" spc="-10" dirty="0">
                <a:solidFill>
                  <a:srgbClr val="FFFF00"/>
                </a:solidFill>
                <a:latin typeface="Times New Roman"/>
                <a:cs typeface="Times New Roman"/>
              </a:rPr>
              <a:t>среди </a:t>
            </a:r>
            <a:r>
              <a:rPr b="1" spc="-5" dirty="0">
                <a:solidFill>
                  <a:srgbClr val="FFFF00"/>
                </a:solidFill>
                <a:latin typeface="Times New Roman"/>
                <a:cs typeface="Times New Roman"/>
              </a:rPr>
              <a:t>граждан </a:t>
            </a:r>
            <a:r>
              <a:rPr b="1" spc="-15" dirty="0">
                <a:solidFill>
                  <a:srgbClr val="FFFF00"/>
                </a:solidFill>
                <a:latin typeface="Times New Roman"/>
                <a:cs typeface="Times New Roman"/>
              </a:rPr>
              <a:t>пожилого </a:t>
            </a:r>
            <a:r>
              <a:rPr b="1" spc="-5" dirty="0">
                <a:solidFill>
                  <a:srgbClr val="FFFF00"/>
                </a:solidFill>
                <a:latin typeface="Times New Roman"/>
                <a:cs typeface="Times New Roman"/>
              </a:rPr>
              <a:t>возраста </a:t>
            </a:r>
            <a:r>
              <a:rPr b="1" dirty="0">
                <a:solidFill>
                  <a:srgbClr val="FFFF00"/>
                </a:solidFill>
                <a:latin typeface="Times New Roman"/>
                <a:cs typeface="Times New Roman"/>
              </a:rPr>
              <a:t>и </a:t>
            </a:r>
            <a:r>
              <a:rPr b="1" spc="-1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изучени</a:t>
            </a:r>
            <a:r>
              <a:rPr lang="ru-RU" b="1" spc="-10" dirty="0" smtClean="0">
                <a:solidFill>
                  <a:srgbClr val="FFFF00"/>
                </a:solidFill>
                <a:latin typeface="Times New Roman"/>
                <a:cs typeface="Times New Roman"/>
              </a:rPr>
              <a:t>е</a:t>
            </a:r>
            <a:r>
              <a:rPr b="1" spc="-1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b="1" spc="-15" dirty="0">
                <a:solidFill>
                  <a:srgbClr val="FFFF00"/>
                </a:solidFill>
                <a:latin typeface="Times New Roman"/>
                <a:cs typeface="Times New Roman"/>
              </a:rPr>
              <a:t>культурно-исторических </a:t>
            </a:r>
            <a:r>
              <a:rPr b="1" spc="-10" dirty="0">
                <a:solidFill>
                  <a:srgbClr val="FFFF00"/>
                </a:solidFill>
                <a:latin typeface="Times New Roman"/>
                <a:cs typeface="Times New Roman"/>
              </a:rPr>
              <a:t> достопримечательностей</a:t>
            </a:r>
            <a:r>
              <a:rPr b="1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b="1" dirty="0" err="1">
                <a:solidFill>
                  <a:srgbClr val="FFFF00"/>
                </a:solidFill>
                <a:latin typeface="Times New Roman"/>
                <a:cs typeface="Times New Roman"/>
              </a:rPr>
              <a:t>Югры</a:t>
            </a:r>
            <a:r>
              <a:rPr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.</a:t>
            </a:r>
            <a:r>
              <a:rPr lang="ru-RU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</a:p>
          <a:p>
            <a:pPr marL="12700" marR="5080" algn="ctr">
              <a:lnSpc>
                <a:spcPct val="100000"/>
              </a:lnSpc>
              <a:spcBef>
                <a:spcPts val="105"/>
              </a:spcBef>
              <a:tabLst>
                <a:tab pos="7130415" algn="l"/>
              </a:tabLst>
            </a:pPr>
            <a:endParaRPr lang="ru-RU" b="1" dirty="0" smtClean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 marL="12700" marR="5080" algn="ctr">
              <a:lnSpc>
                <a:spcPct val="100000"/>
              </a:lnSpc>
              <a:spcBef>
                <a:spcPts val="105"/>
              </a:spcBef>
              <a:tabLst>
                <a:tab pos="7130415" algn="l"/>
              </a:tabLst>
            </a:pPr>
            <a:r>
              <a:rPr lang="ru-RU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Благодарим </a:t>
            </a:r>
            <a:r>
              <a:rPr lang="ru-RU" b="1" dirty="0">
                <a:solidFill>
                  <a:srgbClr val="FFFF00"/>
                </a:solidFill>
                <a:latin typeface="Times New Roman"/>
                <a:cs typeface="Times New Roman"/>
              </a:rPr>
              <a:t>наших партнеров </a:t>
            </a:r>
            <a:r>
              <a:rPr lang="ru-RU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за помощь в реализации проекта – </a:t>
            </a:r>
            <a:r>
              <a:rPr lang="ru-RU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ГИБДД Октябрьского района,  Таежное </a:t>
            </a:r>
            <a:r>
              <a:rPr lang="ru-RU" b="1" dirty="0">
                <a:solidFill>
                  <a:srgbClr val="FFFF00"/>
                </a:solidFill>
                <a:latin typeface="Times New Roman"/>
                <a:cs typeface="Times New Roman"/>
              </a:rPr>
              <a:t>Линейно-производственное управление магистральных газопроводов ООО </a:t>
            </a:r>
            <a:r>
              <a:rPr lang="ru-RU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«Газпром </a:t>
            </a:r>
            <a:r>
              <a:rPr lang="ru-RU" b="1" dirty="0" err="1">
                <a:solidFill>
                  <a:srgbClr val="FFFF00"/>
                </a:solidFill>
                <a:latin typeface="Times New Roman"/>
                <a:cs typeface="Times New Roman"/>
              </a:rPr>
              <a:t>Трансгаз</a:t>
            </a:r>
            <a:r>
              <a:rPr lang="ru-RU" b="1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ru-RU" b="1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Югорск</a:t>
            </a:r>
            <a:r>
              <a:rPr lang="ru-RU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», </a:t>
            </a:r>
            <a:r>
              <a:rPr lang="ru-RU" b="1" dirty="0">
                <a:solidFill>
                  <a:srgbClr val="FFFF00"/>
                </a:solidFill>
                <a:latin typeface="Times New Roman"/>
                <a:cs typeface="Times New Roman"/>
              </a:rPr>
              <a:t>ДДТ </a:t>
            </a:r>
            <a:r>
              <a:rPr lang="ru-RU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«Новое поколение» </a:t>
            </a:r>
            <a:r>
              <a:rPr lang="ru-RU" b="1" dirty="0" err="1">
                <a:solidFill>
                  <a:srgbClr val="FFFF00"/>
                </a:solidFill>
                <a:latin typeface="Times New Roman"/>
                <a:cs typeface="Times New Roman"/>
              </a:rPr>
              <a:t>гп</a:t>
            </a:r>
            <a:r>
              <a:rPr lang="ru-RU" b="1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ru-RU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Приобье, администрацию Октябрьского района и сельского поселения </a:t>
            </a:r>
            <a:r>
              <a:rPr lang="ru-RU" b="1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Унъюган</a:t>
            </a:r>
            <a:r>
              <a:rPr lang="ru-RU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.</a:t>
            </a:r>
            <a:endParaRPr b="1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4152" y="3164681"/>
            <a:ext cx="88392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Дальнейшее развитие проекта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Соревнования «Лучший водитель» и «Ралли-экстрим» будут выведены на межмуниципальный 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уровень;</a:t>
            </a:r>
            <a:endParaRPr lang="ru-RU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 Будет разработан </a:t>
            </a:r>
            <a:r>
              <a:rPr lang="ru-RU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социально-туристический маршрут для автолюбителей пожилого 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возраста, в 2021 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году </a:t>
            </a:r>
            <a:r>
              <a:rPr lang="ru-RU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планируется апробация данного 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маршрута.</a:t>
            </a:r>
          </a:p>
          <a:p>
            <a:pPr algn="ctr"/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- Будут </a:t>
            </a:r>
            <a:r>
              <a:rPr lang="ru-RU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созданы в других поселках района еще 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 клуба «</a:t>
            </a:r>
            <a:r>
              <a:rPr lang="ru-RU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АвтоСТАР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» для </a:t>
            </a:r>
            <a:r>
              <a:rPr lang="ru-RU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водителей пенсионного возраста и несовершеннолетних 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пешеходов. </a:t>
            </a:r>
          </a:p>
          <a:p>
            <a:pPr algn="ctr"/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Уверены, что участники нашего проекта  будут применять полученные знания</a:t>
            </a:r>
          </a:p>
          <a:p>
            <a:pPr algn="ctr"/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практике и мы добьемся снижению </a:t>
            </a:r>
            <a:r>
              <a:rPr lang="ru-RU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аварийности и травматизма по вине водителей пенсионного возраста и несовершеннолетних 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пешеходов </a:t>
            </a:r>
          </a:p>
          <a:p>
            <a:pPr algn="ctr"/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 дорогах Октябрьского района.</a:t>
            </a:r>
            <a:endParaRPr lang="ru-RU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vovkta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18066"/>
            <a:ext cx="8305801" cy="5562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29436" y="131825"/>
            <a:ext cx="7285126" cy="430887"/>
          </a:xfrm>
        </p:spPr>
        <p:txBody>
          <a:bodyPr/>
          <a:lstStyle/>
          <a:p>
            <a:r>
              <a:rPr lang="ru-RU" dirty="0" smtClean="0"/>
              <a:t>           </a:t>
            </a:r>
            <a:r>
              <a:rPr lang="ru-RU" i="1" dirty="0" smtClean="0">
                <a:solidFill>
                  <a:srgbClr val="FFFF00"/>
                </a:solidFill>
              </a:rPr>
              <a:t>БЛАГОДАРИМ ЗА ВНИМАНИЕ </a:t>
            </a:r>
            <a:endParaRPr lang="ru-RU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387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4294967295"/>
          </p:nvPr>
        </p:nvSpPr>
        <p:spPr>
          <a:xfrm>
            <a:off x="304800" y="453571"/>
            <a:ext cx="8534400" cy="6370975"/>
          </a:xfrm>
        </p:spPr>
        <p:txBody>
          <a:bodyPr/>
          <a:lstStyle/>
          <a:p>
            <a:pPr algn="just"/>
            <a:r>
              <a:rPr lang="ru-RU" dirty="0" smtClean="0">
                <a:solidFill>
                  <a:srgbClr val="FFFF00"/>
                </a:solidFill>
              </a:rPr>
              <a:t>  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Социальный проект «</a:t>
            </a:r>
            <a:r>
              <a:rPr lang="ru-RU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АвтоСТАР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Октябрьской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районной общественной организации ветеранов (пенсионеров) войны и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труда победитель конкурса президентских грантов. 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Сумма гранта: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869 515,00 рублей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Грантовое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направление: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охрана </a:t>
            </a:r>
            <a:r>
              <a:rPr lang="ru-RU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здоровья граждан, пропаганда здорового образа 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жизни.</a:t>
            </a:r>
            <a:endParaRPr lang="ru-RU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Руководитель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проекта: </a:t>
            </a:r>
            <a:r>
              <a:rPr lang="ru-RU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АНТОНОВА ОЛЬГА  ЮРЬЕВНА, председатель Совета ветеранов (пенсионеров) 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войны и труда поселка </a:t>
            </a:r>
            <a:r>
              <a:rPr lang="ru-RU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Унъюган</a:t>
            </a:r>
            <a:r>
              <a:rPr lang="ru-RU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  </a:t>
            </a:r>
            <a:endParaRPr lang="ru-RU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	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Цель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ru-RU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Проведение профилактической работы среди водителей 55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ru-RU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 Правилам дорожного   движения. Развитие социального автотуризма в Октябрьском районе и Югре, как 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актуальной </a:t>
            </a:r>
            <a:r>
              <a:rPr lang="ru-RU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формы снижения дорожно-транспортных происшествий с участием  водителей пенсионного возраста.</a:t>
            </a:r>
          </a:p>
          <a:p>
            <a:pPr algn="just"/>
            <a:endParaRPr lang="ru-RU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Задача №1:</a:t>
            </a:r>
          </a:p>
          <a:p>
            <a:pPr algn="just"/>
            <a:r>
              <a:rPr lang="ru-RU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Профилактика 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дорожно-транспортного </a:t>
            </a:r>
            <a:r>
              <a:rPr lang="ru-RU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травматизма, формирование устойчивых навыков безопасного поведения на улицах и дорогах.</a:t>
            </a:r>
          </a:p>
          <a:p>
            <a:pPr algn="just"/>
            <a:endParaRPr lang="ru-RU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Задача №2:</a:t>
            </a:r>
          </a:p>
          <a:p>
            <a:pPr algn="just"/>
            <a:r>
              <a:rPr lang="ru-RU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	Развитие </a:t>
            </a:r>
            <a:r>
              <a:rPr lang="ru-RU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автомобильного направления социального туризма граждан пожилого возраста на территории Октябрьского района. Изучение культурно-исторических достопримечательностей Югры.</a:t>
            </a:r>
          </a:p>
          <a:p>
            <a:pPr algn="just"/>
            <a:endParaRPr lang="ru-RU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779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6334" y="442087"/>
            <a:ext cx="8702040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5"/>
              </a:spcBef>
            </a:pPr>
            <a:r>
              <a:rPr sz="20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На</a:t>
            </a:r>
            <a:r>
              <a:rPr sz="2000" b="1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территории</a:t>
            </a:r>
            <a:r>
              <a:rPr sz="2000" b="1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000" b="1" spc="-10" dirty="0">
                <a:solidFill>
                  <a:srgbClr val="FFFF00"/>
                </a:solidFill>
                <a:latin typeface="Times New Roman"/>
                <a:cs typeface="Times New Roman"/>
              </a:rPr>
              <a:t>Октябрьского</a:t>
            </a:r>
            <a:r>
              <a:rPr sz="20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 smtClean="0">
                <a:solidFill>
                  <a:srgbClr val="FFFF00"/>
                </a:solidFill>
                <a:latin typeface="Times New Roman"/>
                <a:cs typeface="Times New Roman"/>
              </a:rPr>
              <a:t>района</a:t>
            </a:r>
            <a:r>
              <a:rPr sz="2000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000" b="1" spc="-10" dirty="0" err="1">
                <a:solidFill>
                  <a:srgbClr val="FFFF00"/>
                </a:solidFill>
                <a:latin typeface="Times New Roman"/>
                <a:cs typeface="Times New Roman"/>
              </a:rPr>
              <a:t>проживает</a:t>
            </a:r>
            <a:r>
              <a:rPr sz="20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ru-RU" sz="2000" b="1" spc="-5" dirty="0" smtClean="0">
                <a:solidFill>
                  <a:srgbClr val="FFFF00"/>
                </a:solidFill>
                <a:latin typeface="Times New Roman"/>
                <a:cs typeface="Times New Roman"/>
              </a:rPr>
              <a:t> более </a:t>
            </a:r>
            <a:r>
              <a:rPr sz="2000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10</a:t>
            </a:r>
            <a:r>
              <a:rPr lang="ru-RU" sz="2000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 тысяч </a:t>
            </a:r>
            <a:r>
              <a:rPr sz="2000" b="1" spc="-15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пожилых</a:t>
            </a:r>
            <a:r>
              <a:rPr sz="2000" b="1" spc="-1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000" b="1" spc="-25" dirty="0">
                <a:solidFill>
                  <a:srgbClr val="FFFF00"/>
                </a:solidFill>
                <a:latin typeface="Times New Roman"/>
                <a:cs typeface="Times New Roman"/>
              </a:rPr>
              <a:t>людей,</a:t>
            </a:r>
            <a:r>
              <a:rPr sz="2000" b="1" spc="-2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ru-RU" sz="2000" b="1" spc="-20" dirty="0" smtClean="0">
                <a:solidFill>
                  <a:srgbClr val="FFFF00"/>
                </a:solidFill>
                <a:latin typeface="Times New Roman"/>
                <a:cs typeface="Times New Roman"/>
              </a:rPr>
              <a:t>это </a:t>
            </a:r>
            <a:r>
              <a:rPr lang="ru-RU" sz="2000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около</a:t>
            </a:r>
            <a:r>
              <a:rPr sz="2000" b="1" spc="5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ru-RU" sz="2000" b="1" spc="5" dirty="0" smtClean="0">
                <a:solidFill>
                  <a:srgbClr val="FFFF00"/>
                </a:solidFill>
                <a:latin typeface="Times New Roman"/>
                <a:cs typeface="Times New Roman"/>
              </a:rPr>
              <a:t>40</a:t>
            </a:r>
            <a:r>
              <a:rPr sz="2000" b="1" spc="1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000" b="1" spc="-15" dirty="0" err="1">
                <a:solidFill>
                  <a:srgbClr val="FFFF00"/>
                </a:solidFill>
                <a:latin typeface="Times New Roman"/>
                <a:cs typeface="Times New Roman"/>
              </a:rPr>
              <a:t>процентов</a:t>
            </a:r>
            <a:r>
              <a:rPr sz="2000" b="1" spc="27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ru-RU" sz="2000" b="1" spc="270" dirty="0" smtClean="0">
                <a:solidFill>
                  <a:srgbClr val="FFFF00"/>
                </a:solidFill>
                <a:latin typeface="Times New Roman"/>
                <a:cs typeface="Times New Roman"/>
              </a:rPr>
              <a:t>всего </a:t>
            </a:r>
            <a:r>
              <a:rPr sz="2000" b="1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населения</a:t>
            </a:r>
            <a:r>
              <a:rPr sz="2000" b="1" spc="25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района.</a:t>
            </a:r>
            <a:r>
              <a:rPr sz="2000" b="1" spc="26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endParaRPr lang="ru-RU" sz="2000" b="1" spc="265" dirty="0" smtClean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99048" y="1379298"/>
            <a:ext cx="1570990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endParaRPr sz="2000" u="sng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090166" y="1356740"/>
            <a:ext cx="5288915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45720">
              <a:lnSpc>
                <a:spcPct val="100000"/>
              </a:lnSpc>
              <a:spcBef>
                <a:spcPts val="105"/>
              </a:spcBef>
              <a:tabLst>
                <a:tab pos="781685" algn="l"/>
                <a:tab pos="1096010" algn="l"/>
                <a:tab pos="2115820" algn="l"/>
                <a:tab pos="2591435" algn="l"/>
                <a:tab pos="3580765" algn="l"/>
                <a:tab pos="4940300" algn="l"/>
              </a:tabLst>
            </a:pP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492110" y="1356740"/>
            <a:ext cx="1395095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261620">
              <a:lnSpc>
                <a:spcPct val="100000"/>
              </a:lnSpc>
              <a:spcBef>
                <a:spcPts val="105"/>
              </a:spcBef>
            </a:pP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83212" y="1219200"/>
            <a:ext cx="8703945" cy="4681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spcBef>
                <a:spcPts val="105"/>
              </a:spcBef>
            </a:pPr>
            <a:r>
              <a:rPr lang="ru-RU" sz="2000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Социальный</a:t>
            </a:r>
            <a:r>
              <a:rPr lang="ru-RU" sz="2000" b="1" spc="245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ru-RU" sz="20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проект</a:t>
            </a:r>
            <a:r>
              <a:rPr lang="ru-RU" sz="2000" b="1" spc="25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ru-RU" sz="2000" b="1" spc="250" dirty="0" smtClean="0">
                <a:solidFill>
                  <a:srgbClr val="FFFF00"/>
                </a:solidFill>
                <a:latin typeface="Times New Roman"/>
                <a:cs typeface="Times New Roman"/>
              </a:rPr>
              <a:t>«</a:t>
            </a:r>
            <a:r>
              <a:rPr lang="ru-RU" sz="2000" b="1" spc="-2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АвтоСТАР</a:t>
            </a:r>
            <a:r>
              <a:rPr lang="ru-RU" sz="2000" b="1" spc="-20" dirty="0" smtClean="0">
                <a:solidFill>
                  <a:srgbClr val="FFFF00"/>
                </a:solidFill>
                <a:latin typeface="Times New Roman"/>
                <a:cs typeface="Times New Roman"/>
              </a:rPr>
              <a:t>» представляет собой комплекс культурных, спортивных мероприятий для граждан пожилого возраста </a:t>
            </a:r>
          </a:p>
          <a:p>
            <a:pPr marL="12700" algn="ctr">
              <a:spcBef>
                <a:spcPts val="105"/>
              </a:spcBef>
            </a:pPr>
            <a:r>
              <a:rPr lang="ru-RU" sz="2000" b="1" spc="-20" dirty="0" smtClean="0">
                <a:solidFill>
                  <a:srgbClr val="FFFF00"/>
                </a:solidFill>
                <a:latin typeface="Times New Roman"/>
                <a:cs typeface="Times New Roman"/>
              </a:rPr>
              <a:t>с элементами рекреационного туризма.</a:t>
            </a:r>
          </a:p>
          <a:p>
            <a:pPr marL="12700" algn="ctr">
              <a:spcBef>
                <a:spcPts val="105"/>
              </a:spcBef>
            </a:pPr>
            <a:endParaRPr lang="ru-RU" sz="2000" dirty="0">
              <a:latin typeface="Times New Roman"/>
              <a:cs typeface="Times New Roman"/>
            </a:endParaRPr>
          </a:p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sz="2000" b="1" spc="-15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Это</a:t>
            </a:r>
            <a:r>
              <a:rPr sz="2000" b="1" spc="69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ru-RU" sz="2000" b="1" spc="690" dirty="0" smtClean="0">
                <a:solidFill>
                  <a:srgbClr val="FFFF00"/>
                </a:solidFill>
                <a:latin typeface="Times New Roman"/>
                <a:cs typeface="Times New Roman"/>
              </a:rPr>
              <a:t>и </a:t>
            </a:r>
            <a:r>
              <a:rPr sz="2000" b="1" spc="-15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проведение</a:t>
            </a:r>
            <a:r>
              <a:rPr sz="2000" b="1" spc="69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000" b="1" spc="-1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соревнований</a:t>
            </a:r>
            <a:r>
              <a:rPr lang="ru-RU" sz="2000" b="1" spc="-10" dirty="0" smtClean="0">
                <a:solidFill>
                  <a:srgbClr val="FFFF00"/>
                </a:solidFill>
                <a:latin typeface="Times New Roman"/>
                <a:cs typeface="Times New Roman"/>
              </a:rPr>
              <a:t>: «</a:t>
            </a:r>
            <a:r>
              <a:rPr sz="2000" b="1" spc="-1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Лучший</a:t>
            </a:r>
            <a:r>
              <a:rPr sz="2000" b="1" spc="-1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000" b="1" spc="-1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водитель</a:t>
            </a:r>
            <a:r>
              <a:rPr lang="ru-RU" sz="2000" b="1" spc="-2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»</a:t>
            </a:r>
            <a:r>
              <a:rPr sz="2000" b="1" spc="-10" dirty="0" smtClean="0">
                <a:solidFill>
                  <a:srgbClr val="FFFF00"/>
                </a:solidFill>
                <a:latin typeface="Times New Roman"/>
                <a:cs typeface="Times New Roman"/>
              </a:rPr>
              <a:t>, </a:t>
            </a:r>
            <a:endParaRPr lang="ru-RU" sz="2000" b="1" spc="-10" dirty="0" smtClean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ru-RU" sz="2000" b="1" spc="-10" dirty="0" smtClean="0">
                <a:solidFill>
                  <a:srgbClr val="FFFF00"/>
                </a:solidFill>
                <a:latin typeface="Times New Roman"/>
                <a:cs typeface="Times New Roman"/>
              </a:rPr>
              <a:t>« </a:t>
            </a:r>
            <a:r>
              <a:rPr sz="2000" b="1" spc="-5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Ралли</a:t>
            </a:r>
            <a:r>
              <a:rPr sz="2000" b="1" spc="-5" dirty="0" smtClean="0">
                <a:solidFill>
                  <a:srgbClr val="FFFF00"/>
                </a:solidFill>
                <a:latin typeface="Times New Roman"/>
                <a:cs typeface="Times New Roman"/>
              </a:rPr>
              <a:t>-</a:t>
            </a:r>
            <a:r>
              <a:rPr lang="ru-RU" sz="2000" b="1" spc="-5" dirty="0" smtClean="0">
                <a:solidFill>
                  <a:srgbClr val="FFFF00"/>
                </a:solidFill>
                <a:latin typeface="Times New Roman"/>
                <a:cs typeface="Times New Roman"/>
              </a:rPr>
              <a:t>экстрим</a:t>
            </a:r>
            <a:r>
              <a:rPr lang="ru-RU" sz="2000" b="1" spc="-2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»,  организация </a:t>
            </a:r>
            <a:r>
              <a:rPr lang="ru-RU" sz="2000" b="1" spc="-2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турслетов</a:t>
            </a:r>
            <a:r>
              <a:rPr lang="ru-RU" sz="2000" b="1" spc="-20" dirty="0" smtClean="0">
                <a:solidFill>
                  <a:srgbClr val="FFFF00"/>
                </a:solidFill>
                <a:latin typeface="Times New Roman"/>
                <a:cs typeface="Times New Roman"/>
              </a:rPr>
              <a:t>, автопробегов </a:t>
            </a:r>
            <a:r>
              <a:rPr sz="2000" b="1" spc="-5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000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и </a:t>
            </a:r>
            <a:r>
              <a:rPr lang="ru-RU" sz="2000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т</a:t>
            </a:r>
            <a:r>
              <a:rPr sz="2000" b="1" spc="-5" dirty="0" smtClean="0">
                <a:solidFill>
                  <a:srgbClr val="FFFF00"/>
                </a:solidFill>
                <a:latin typeface="Times New Roman"/>
                <a:cs typeface="Times New Roman"/>
              </a:rPr>
              <a:t>.</a:t>
            </a:r>
            <a:r>
              <a:rPr lang="ru-RU" sz="2000" b="1" spc="-5" dirty="0" smtClean="0">
                <a:solidFill>
                  <a:srgbClr val="FFFF00"/>
                </a:solidFill>
                <a:latin typeface="Times New Roman"/>
                <a:cs typeface="Times New Roman"/>
              </a:rPr>
              <a:t>д.</a:t>
            </a:r>
            <a:r>
              <a:rPr sz="2000" b="1" spc="-5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endParaRPr lang="ru-RU" sz="2000" b="1" spc="-5" dirty="0" smtClean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 marL="12700" marR="5080" algn="ctr">
              <a:lnSpc>
                <a:spcPct val="100000"/>
              </a:lnSpc>
            </a:pPr>
            <a:endParaRPr lang="ru-RU" sz="2000" b="1" dirty="0" smtClean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 marL="12700" marR="5080" algn="ctr">
              <a:lnSpc>
                <a:spcPct val="100000"/>
              </a:lnSpc>
            </a:pPr>
            <a:r>
              <a:rPr sz="2000" b="1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Для</a:t>
            </a:r>
            <a:r>
              <a:rPr sz="2000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000" b="1" spc="-10" dirty="0">
                <a:solidFill>
                  <a:srgbClr val="FFFF00"/>
                </a:solidFill>
                <a:latin typeface="Times New Roman"/>
                <a:cs typeface="Times New Roman"/>
              </a:rPr>
              <a:t>большинства </a:t>
            </a:r>
            <a:r>
              <a:rPr sz="2000" b="1" spc="-10" dirty="0" err="1">
                <a:solidFill>
                  <a:srgbClr val="FFFF00"/>
                </a:solidFill>
                <a:latin typeface="Times New Roman"/>
                <a:cs typeface="Times New Roman"/>
              </a:rPr>
              <a:t>пожилых</a:t>
            </a:r>
            <a:r>
              <a:rPr sz="2000" b="1" spc="-1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000" b="1" spc="-1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водителей</a:t>
            </a:r>
            <a:r>
              <a:rPr sz="2000" b="1" spc="-5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000" b="1" spc="-15" dirty="0">
                <a:solidFill>
                  <a:srgbClr val="FFFF00"/>
                </a:solidFill>
                <a:latin typeface="Times New Roman"/>
                <a:cs typeface="Times New Roman"/>
              </a:rPr>
              <a:t>возможность</a:t>
            </a:r>
            <a:r>
              <a:rPr sz="2000" b="1" spc="-1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000" b="1" spc="-20" dirty="0">
                <a:solidFill>
                  <a:srgbClr val="FFFF00"/>
                </a:solidFill>
                <a:latin typeface="Times New Roman"/>
                <a:cs typeface="Times New Roman"/>
              </a:rPr>
              <a:t>нахождения</a:t>
            </a:r>
            <a:r>
              <a:rPr sz="2000" b="1" spc="-1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000" b="1" dirty="0" err="1">
                <a:solidFill>
                  <a:srgbClr val="FFFF00"/>
                </a:solidFill>
                <a:latin typeface="Times New Roman"/>
                <a:cs typeface="Times New Roman"/>
              </a:rPr>
              <a:t>за</a:t>
            </a:r>
            <a:r>
              <a:rPr sz="2000" b="1" spc="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000" b="1" spc="-2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рулем</a:t>
            </a:r>
            <a:r>
              <a:rPr sz="2000" b="1" spc="-15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является</a:t>
            </a:r>
            <a:r>
              <a:rPr sz="2000" b="1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важнейшей </a:t>
            </a:r>
            <a:r>
              <a:rPr sz="2000" b="1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составляющей</a:t>
            </a:r>
            <a:r>
              <a:rPr sz="2000" b="1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000" b="1" spc="-10" dirty="0" err="1">
                <a:solidFill>
                  <a:srgbClr val="FFFF00"/>
                </a:solidFill>
                <a:latin typeface="Times New Roman"/>
                <a:cs typeface="Times New Roman"/>
              </a:rPr>
              <a:t>сохранения</a:t>
            </a:r>
            <a:r>
              <a:rPr sz="20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самостоятельности</a:t>
            </a:r>
            <a:r>
              <a:rPr sz="2000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FFFF00"/>
                </a:solidFill>
                <a:latin typeface="Times New Roman"/>
                <a:cs typeface="Times New Roman"/>
              </a:rPr>
              <a:t>и</a:t>
            </a:r>
            <a:r>
              <a:rPr sz="2000" b="1" spc="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000" b="1" spc="-10" dirty="0">
                <a:solidFill>
                  <a:srgbClr val="FFFF00"/>
                </a:solidFill>
                <a:latin typeface="Times New Roman"/>
                <a:cs typeface="Times New Roman"/>
              </a:rPr>
              <a:t>привычного</a:t>
            </a:r>
            <a:r>
              <a:rPr sz="20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FFFF00"/>
                </a:solidFill>
                <a:latin typeface="Times New Roman"/>
                <a:cs typeface="Times New Roman"/>
              </a:rPr>
              <a:t>уклада </a:t>
            </a:r>
            <a:r>
              <a:rPr sz="2000" b="1" spc="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жизни. </a:t>
            </a:r>
            <a:endParaRPr lang="ru-RU" sz="2000" b="1" spc="-5" dirty="0" smtClean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 marL="12700" marR="5080" algn="ctr">
              <a:lnSpc>
                <a:spcPct val="100000"/>
              </a:lnSpc>
            </a:pPr>
            <a:endParaRPr lang="ru-RU" sz="2000" b="1" dirty="0" smtClean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 marL="12700" marR="5080" algn="ctr">
              <a:lnSpc>
                <a:spcPct val="100000"/>
              </a:lnSpc>
            </a:pPr>
            <a:r>
              <a:rPr sz="2000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В </a:t>
            </a:r>
            <a:r>
              <a:rPr sz="2000" b="1" spc="-10" dirty="0">
                <a:solidFill>
                  <a:srgbClr val="FFFF00"/>
                </a:solidFill>
                <a:latin typeface="Times New Roman"/>
                <a:cs typeface="Times New Roman"/>
              </a:rPr>
              <a:t>профилактике дорожно-транспортных </a:t>
            </a:r>
            <a:r>
              <a:rPr sz="2000" b="1" dirty="0" err="1">
                <a:solidFill>
                  <a:srgbClr val="FFFF00"/>
                </a:solidFill>
                <a:latin typeface="Times New Roman"/>
                <a:cs typeface="Times New Roman"/>
              </a:rPr>
              <a:t>происшествий</a:t>
            </a:r>
            <a:r>
              <a:rPr sz="2000" b="1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endParaRPr lang="ru-RU" sz="2000" b="1" dirty="0" smtClean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 marL="12700" marR="5080" algn="ctr">
              <a:lnSpc>
                <a:spcPct val="100000"/>
              </a:lnSpc>
            </a:pPr>
            <a:r>
              <a:rPr sz="2000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с </a:t>
            </a:r>
            <a:r>
              <a:rPr sz="20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участием </a:t>
            </a:r>
            <a:r>
              <a:rPr sz="2000" b="1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граждан </a:t>
            </a:r>
            <a:r>
              <a:rPr sz="2000" b="1" spc="-20" dirty="0">
                <a:solidFill>
                  <a:srgbClr val="FFFF00"/>
                </a:solidFill>
                <a:latin typeface="Times New Roman"/>
                <a:cs typeface="Times New Roman"/>
              </a:rPr>
              <a:t>пожилого </a:t>
            </a:r>
            <a:r>
              <a:rPr sz="20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возраста ведущее место занимает актуализация </a:t>
            </a:r>
            <a:r>
              <a:rPr sz="2000" b="1" dirty="0">
                <a:solidFill>
                  <a:srgbClr val="FFFF00"/>
                </a:solidFill>
                <a:latin typeface="Times New Roman"/>
                <a:cs typeface="Times New Roman"/>
              </a:rPr>
              <a:t>знаний </a:t>
            </a:r>
            <a:r>
              <a:rPr sz="2000" b="1" spc="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правил </a:t>
            </a:r>
            <a:r>
              <a:rPr sz="2000" b="1" spc="-15" dirty="0" err="1">
                <a:solidFill>
                  <a:srgbClr val="FFFF00"/>
                </a:solidFill>
                <a:latin typeface="Times New Roman"/>
                <a:cs typeface="Times New Roman"/>
              </a:rPr>
              <a:t>дорожного</a:t>
            </a:r>
            <a:r>
              <a:rPr sz="2000" b="1" spc="-1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000" b="1" spc="-1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движения</a:t>
            </a:r>
            <a:r>
              <a:rPr lang="ru-RU" sz="2000" b="1" spc="-1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000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и </a:t>
            </a:r>
            <a:r>
              <a:rPr sz="2000" b="1" spc="-10" dirty="0">
                <a:solidFill>
                  <a:srgbClr val="FFFF00"/>
                </a:solidFill>
                <a:latin typeface="Times New Roman"/>
                <a:cs typeface="Times New Roman"/>
              </a:rPr>
              <a:t>совершенствование </a:t>
            </a:r>
            <a:r>
              <a:rPr sz="2000" b="1" spc="-15" dirty="0">
                <a:solidFill>
                  <a:srgbClr val="FFFF00"/>
                </a:solidFill>
                <a:latin typeface="Times New Roman"/>
                <a:cs typeface="Times New Roman"/>
              </a:rPr>
              <a:t>навыков </a:t>
            </a:r>
            <a:r>
              <a:rPr sz="2000" b="1" spc="-15" dirty="0" err="1">
                <a:solidFill>
                  <a:srgbClr val="FFFF00"/>
                </a:solidFill>
                <a:latin typeface="Times New Roman"/>
                <a:cs typeface="Times New Roman"/>
              </a:rPr>
              <a:t>водительского</a:t>
            </a:r>
            <a:r>
              <a:rPr sz="2000" b="1" spc="-1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000" b="1" spc="-484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мастерства</a:t>
            </a:r>
            <a:r>
              <a:rPr sz="2000" b="1" spc="-15" dirty="0" smtClean="0">
                <a:solidFill>
                  <a:srgbClr val="FFFF00"/>
                </a:solidFill>
                <a:latin typeface="Times New Roman"/>
                <a:cs typeface="Times New Roman"/>
              </a:rPr>
              <a:t>.</a:t>
            </a:r>
            <a:r>
              <a:rPr sz="2000" b="1" spc="-1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endParaRPr lang="ru-RU" sz="2000" b="1" spc="-10" dirty="0" smtClean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9436" y="131825"/>
            <a:ext cx="7285126" cy="1231106"/>
          </a:xfrm>
        </p:spPr>
        <p:txBody>
          <a:bodyPr/>
          <a:lstStyle/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 рамках проекта создано  </a:t>
            </a:r>
            <a:r>
              <a:rPr lang="ru-RU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автоклуба </a:t>
            </a:r>
            <a:r>
              <a:rPr lang="ru-RU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поселках Унъюган и Приобье.  Для работы приобретены 4 ноутбука, 2 принтера, звуковая система,  экран, проектор, фотоаппарат</a:t>
            </a:r>
            <a:r>
              <a:rPr lang="ru-RU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10 аптечек, 20 </a:t>
            </a:r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конусов и атрибутика для проведения </a:t>
            </a:r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мероприятий.</a:t>
            </a:r>
            <a:endParaRPr lang="ru-RU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129" y="3117950"/>
            <a:ext cx="29718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half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439937"/>
            <a:ext cx="1781629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266" y="3136093"/>
            <a:ext cx="2556933" cy="3409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429" y="5372100"/>
            <a:ext cx="19812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415142"/>
            <a:ext cx="2133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15142"/>
            <a:ext cx="2438400" cy="2090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573537"/>
            <a:ext cx="222885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376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9436" y="131825"/>
            <a:ext cx="7285126" cy="615553"/>
          </a:xfrm>
        </p:spPr>
        <p:txBody>
          <a:bodyPr/>
          <a:lstStyle/>
          <a:p>
            <a:pPr algn="ctr"/>
            <a:r>
              <a:rPr lang="ru-RU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Проведено </a:t>
            </a:r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24 занятия по ПДД, приняли участие 50 человек. </a:t>
            </a:r>
            <a:b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19"/>
          <a:stretch/>
        </p:blipFill>
        <p:spPr bwMode="auto">
          <a:xfrm>
            <a:off x="4953000" y="3626612"/>
            <a:ext cx="3657600" cy="2906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143000"/>
            <a:ext cx="35052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12"/>
          <a:stretch/>
        </p:blipFill>
        <p:spPr bwMode="auto">
          <a:xfrm>
            <a:off x="685800" y="3657600"/>
            <a:ext cx="3352800" cy="2897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9" b="15194"/>
          <a:stretch/>
        </p:blipFill>
        <p:spPr bwMode="auto">
          <a:xfrm>
            <a:off x="4876800" y="1143000"/>
            <a:ext cx="3683000" cy="2148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1317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9436" y="131825"/>
            <a:ext cx="7285126" cy="307777"/>
          </a:xfrm>
        </p:spPr>
        <p:txBody>
          <a:bodyPr/>
          <a:lstStyle/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Занятия по </a:t>
            </a:r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ПДД в КСК «Импульс»</a:t>
            </a:r>
            <a:endParaRPr lang="ru-RU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33400"/>
            <a:ext cx="5883275" cy="5715000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609600"/>
            <a:ext cx="3124200" cy="3733800"/>
          </a:xfrm>
        </p:spPr>
      </p:pic>
    </p:spTree>
    <p:extLst>
      <p:ext uri="{BB962C8B-B14F-4D97-AF65-F5344CB8AC3E}">
        <p14:creationId xmlns:p14="http://schemas.microsoft.com/office/powerpoint/2010/main" val="155286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38200" y="304800"/>
            <a:ext cx="7924800" cy="615553"/>
          </a:xfrm>
        </p:spPr>
        <p:txBody>
          <a:bodyPr/>
          <a:lstStyle/>
          <a:p>
            <a:pPr algn="ctr"/>
            <a:r>
              <a:rPr lang="ru-RU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Проведено </a:t>
            </a:r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12 заняти</a:t>
            </a:r>
            <a:r>
              <a:rPr lang="ru-RU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й</a:t>
            </a:r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оказанию первой медицинской </a:t>
            </a:r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помощи. </a:t>
            </a:r>
            <a:endParaRPr lang="ru-RU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20" y="914400"/>
            <a:ext cx="3048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C:\Users\irina\OneDrive\Рабочий стол\фото\_DSC28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3405" y="914400"/>
            <a:ext cx="4953000" cy="2781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irina\OneDrive\Рабочий стол\фото\_DSC2833.JPG"/>
          <p:cNvPicPr>
            <a:picLocks noGrp="1" noChangeAspect="1" noChangeArrowheads="1"/>
          </p:cNvPicPr>
          <p:nvPr>
            <p:ph sz="half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886200"/>
            <a:ext cx="4473591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E:\автостр\2020\2020\автостар\Занятие по первой медпомощи проект АвтоСТАР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47" y="3708209"/>
            <a:ext cx="3784600" cy="283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9436" y="228600"/>
            <a:ext cx="7285126" cy="307777"/>
          </a:xfrm>
        </p:spPr>
        <p:txBody>
          <a:bodyPr/>
          <a:lstStyle/>
          <a:p>
            <a:pPr algn="ctr"/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Проведено </a:t>
            </a:r>
            <a:r>
              <a:rPr lang="ru-RU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занятий </a:t>
            </a:r>
            <a:r>
              <a:rPr lang="ru-RU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 </a:t>
            </a:r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юридической грамотности. </a:t>
            </a:r>
          </a:p>
        </p:txBody>
      </p:sp>
      <p:pic>
        <p:nvPicPr>
          <p:cNvPr id="5122" name="Picture 2" descr="E:\автостр\2020\2020\автостар\занятия с юристом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819400"/>
            <a:ext cx="6629400" cy="391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E:\автостр\2020\2020\автостар\занятия по ПДД и юристом.jpg"/>
          <p:cNvPicPr>
            <a:picLocks noGrp="1" noChangeAspect="1" noChangeArrowheads="1"/>
          </p:cNvPicPr>
          <p:nvPr>
            <p:ph sz="half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63587"/>
            <a:ext cx="3657600" cy="329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E:\автостр\2020\2020\автостар\правил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752" y="762000"/>
            <a:ext cx="4260448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613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929436" y="131825"/>
            <a:ext cx="7285126" cy="923330"/>
          </a:xfrm>
        </p:spPr>
        <p:txBody>
          <a:bodyPr/>
          <a:lstStyle/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Состоялся Автопробег </a:t>
            </a:r>
            <a:r>
              <a:rPr lang="ru-RU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 75-ти летнему юбилею Победы </a:t>
            </a:r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Великой Отечественной войне, </a:t>
            </a:r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 котором приняли участие 400 </a:t>
            </a:r>
            <a:r>
              <a:rPr lang="ru-RU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человек</a:t>
            </a:r>
          </a:p>
        </p:txBody>
      </p:sp>
      <p:pic>
        <p:nvPicPr>
          <p:cNvPr id="8" name="Объект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63"/>
          <a:stretch/>
        </p:blipFill>
        <p:spPr>
          <a:xfrm>
            <a:off x="5562600" y="2971800"/>
            <a:ext cx="3394472" cy="3726543"/>
          </a:xfrm>
          <a:prstGeom prst="rect">
            <a:avLst/>
          </a:prstGeom>
        </p:spPr>
      </p:pic>
      <p:pic>
        <p:nvPicPr>
          <p:cNvPr id="9" name="Объект 6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55"/>
          <a:stretch/>
        </p:blipFill>
        <p:spPr>
          <a:xfrm>
            <a:off x="228600" y="2890156"/>
            <a:ext cx="3394472" cy="3889829"/>
          </a:xfrm>
        </p:spPr>
      </p:pic>
      <p:pic>
        <p:nvPicPr>
          <p:cNvPr id="10" name="Объект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435" y="1066800"/>
            <a:ext cx="4494028" cy="2667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823335" y="6113568"/>
            <a:ext cx="149733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000" b="1" dirty="0" err="1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000" b="1" cap="none" spc="0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пУнъюган</a:t>
            </a:r>
            <a:endParaRPr lang="ru-RU" sz="2000" b="1" cap="none" spc="0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564</TotalTime>
  <Words>454</Words>
  <Application>Microsoft Office PowerPoint</Application>
  <PresentationFormat>Экран (4:3)</PresentationFormat>
  <Paragraphs>51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Times New Roman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В рамках проекта создано  2 автоклуба в поселках Унъюган и Приобье.  Для работы приобретены 4 ноутбука, 2 принтера, звуковая система,  экран, проектор, фотоаппарат, 10 аптечек, 20 конусов и атрибутика для проведения мероприятий.</vt:lpstr>
      <vt:lpstr>Проведено 24 занятия по ПДД, приняли участие 50 человек.  </vt:lpstr>
      <vt:lpstr>Занятия по ПДД в КСК «Импульс»</vt:lpstr>
      <vt:lpstr>Проведено 12 занятий по оказанию первой медицинской помощи. </vt:lpstr>
      <vt:lpstr>Проведено 11 занятий  по  юридической грамотности. </vt:lpstr>
      <vt:lpstr>Состоялся Автопробег к 75-ти летнему юбилею Победы  в Великой Отечественной войне, в котором приняли участие 400 человек</vt:lpstr>
      <vt:lpstr>Автопробег к 75-ти летнему юбилею Победы в Великой Отечественной войне</vt:lpstr>
      <vt:lpstr>Автопробег к 75-ти летнему юбилею Победы в Великой Отечественной войне</vt:lpstr>
      <vt:lpstr>В онлайн формате проведен  туристический слет «Югра многоликая», приняли участие 13 команд </vt:lpstr>
      <vt:lpstr>Весной 2021 года  запланированы соревнования водителей с тестированием по ПДД и по экстремальному вождению "Ралли - экстрим"</vt:lpstr>
      <vt:lpstr>Презентация PowerPoint</vt:lpstr>
      <vt:lpstr>           БЛАГОДАРИМ ЗА ВНИМАНИЕ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</dc:creator>
  <cp:lastModifiedBy>vovkta</cp:lastModifiedBy>
  <cp:revision>47</cp:revision>
  <dcterms:created xsi:type="dcterms:W3CDTF">2021-02-06T09:00:24Z</dcterms:created>
  <dcterms:modified xsi:type="dcterms:W3CDTF">2021-02-26T14:55:14Z</dcterms:modified>
</cp:coreProperties>
</file>