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56" r:id="rId5"/>
    <p:sldId id="274" r:id="rId6"/>
    <p:sldId id="273" r:id="rId7"/>
    <p:sldId id="257" r:id="rId8"/>
    <p:sldId id="260" r:id="rId9"/>
    <p:sldId id="261" r:id="rId10"/>
    <p:sldId id="266" r:id="rId11"/>
    <p:sldId id="262" r:id="rId12"/>
    <p:sldId id="264" r:id="rId13"/>
    <p:sldId id="265" r:id="rId14"/>
    <p:sldId id="267" r:id="rId15"/>
    <p:sldId id="272" r:id="rId16"/>
    <p:sldId id="269" r:id="rId17"/>
    <p:sldId id="271" r:id="rId18"/>
    <p:sldId id="268" r:id="rId19"/>
    <p:sldId id="270" r:id="rId20"/>
    <p:sldId id="259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9" autoAdjust="0"/>
    <p:restoredTop sz="86482" autoAdjust="0"/>
  </p:normalViewPr>
  <p:slideViewPr>
    <p:cSldViewPr snapToGrid="0" showGuides="1">
      <p:cViewPr varScale="1">
        <p:scale>
          <a:sx n="93" d="100"/>
          <a:sy n="93" d="100"/>
        </p:scale>
        <p:origin x="15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F3428-3503-45CB-AC28-81C4D86DE728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A2FBD-B4E6-4DB3-B454-187A8E822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9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vlagosoderzhanie-atmosfery-i-parnikovyy-effekt/viewe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Экологическая повестка сегодня претендует на то, чтобы стать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A2FBD-B4E6-4DB3-B454-187A8E822A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МГЭИК была создана в 1988 г. совместно Всемирной метеорологической организацией (ВМО) и Программой ООН по окружающей среде (ЮНЕП).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Первом отчете (1990 г.) отмечается, что если бы водяной пар был единственным парниковым газом, то ПЭ при ясном небе для атмосферы средних широт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должен составить 60–70%, в то время как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вклад СО2 в ПЭ оценен в 25%. При этом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концентрация влаги в атмосфере полностью определяется внутренними свойствами климатической системы, и в глобальном масштабе человек не влияет на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её концентрацию.</a:t>
            </a:r>
            <a:r>
              <a:rPr lang="ru-RU" dirty="0"/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последующих отчетах (Второй отчет,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1995; Третий отчет, 2001; Четвертый отчет,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2007; Пятый отчет, 2013) водяному пару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почти не уделяется внимание, основной акцент делается на том, что глобальное потепление – это результат «опасного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антропогенного вмешательства в климатическую систему Земли». Так, в Четвертом отчете подчеркивается, что с ростом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глобальной температуры воздуха концентрация водяного пара увеличивается,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является ключевым следствием, но не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причиной глобального потепления [10].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«Изменения концентрации водяного пара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представляют собой самое значительное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последствие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ru-R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выдел. – В.М.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], влияющее на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климатическое равновесие всей системы».</a:t>
            </a:r>
            <a:r>
              <a:rPr lang="ru-RU" dirty="0"/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Пятом отчете МГЭИК [9] приводятся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том, что между ВА и температурой воздуха отмечается высокая корреляция на региональном и глобальном уровне. </a:t>
            </a:r>
            <a:br>
              <a:rPr lang="ru-RU" dirty="0"/>
            </a:br>
            <a:endParaRPr lang="ru-RU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эксперты МГЭИК практически во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 отчетах признают, что именно водяной пар является основным парниковым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газом и дают примерно правильное соотношение вкладов ВА и СО2 в ПЭ. Однако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каждым новым отчетом все больший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крен делается на антропогенный характер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глобального потепления. Очевидно, поэтому они упорно игнорируют возможное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влияние ВА через ПЭ на глобальную температуру воздуха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ТВгл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утверждая, что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увеличение концентрации водяного пара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ключевым </a:t>
            </a:r>
            <a:r>
              <a:rPr lang="ru-R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следствием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не причиной процесса глобального потепления</a:t>
            </a:r>
            <a:r>
              <a:rPr lang="ru-RU" dirty="0"/>
              <a:t> 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Малинин В. Н. Влагосодержание атмосферы и парниковый эффект. Общество. Среда. Развитие. 2014. № 3. С. 139-145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страница 140-141</a:t>
            </a:r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A2FBD-B4E6-4DB3-B454-187A8E822A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5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5306" tIns="32653" rIns="65306" bIns="32653"/>
          <a:lstStyle/>
          <a:p>
            <a:endParaRPr lang="ru-RU" sz="25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7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B0D77-9361-492E-A2F8-5EFD4FB6942C}" type="datetime1">
              <a:rPr lang="ru-RU" smtClean="0"/>
              <a:t>27.07.2021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76686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3D22BA-2C46-46B1-9EB8-8690BC9290B9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55374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F8D37-1C41-499B-9042-E2E4FB5F379A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71592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8EDF4-8162-4D0E-AE9F-29799D8BAA6E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622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229D-9FC3-4362-9BB0-E20222E3E569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93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D3B8B-EC72-4C77-83D6-C8A9E8DA59F1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2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53019" y="2239963"/>
            <a:ext cx="7579783" cy="633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36000" y="2239963"/>
            <a:ext cx="7579784" cy="633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E0D0-5000-4DCA-ACAC-A9E8C9294707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83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0" indent="0">
              <a:buNone/>
              <a:defRPr sz="1800" b="1"/>
            </a:lvl3pPr>
            <a:lvl4pPr marL="1371105" indent="0">
              <a:buNone/>
              <a:defRPr sz="1600" b="1"/>
            </a:lvl4pPr>
            <a:lvl5pPr marL="1828141" indent="0">
              <a:buNone/>
              <a:defRPr sz="1600" b="1"/>
            </a:lvl5pPr>
            <a:lvl6pPr marL="2285176" indent="0">
              <a:buNone/>
              <a:defRPr sz="1600" b="1"/>
            </a:lvl6pPr>
            <a:lvl7pPr marL="2742213" indent="0">
              <a:buNone/>
              <a:defRPr sz="1600" b="1"/>
            </a:lvl7pPr>
            <a:lvl8pPr marL="3199248" indent="0">
              <a:buNone/>
              <a:defRPr sz="1600" b="1"/>
            </a:lvl8pPr>
            <a:lvl9pPr marL="36562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0" indent="0">
              <a:buNone/>
              <a:defRPr sz="1800" b="1"/>
            </a:lvl3pPr>
            <a:lvl4pPr marL="1371105" indent="0">
              <a:buNone/>
              <a:defRPr sz="1600" b="1"/>
            </a:lvl4pPr>
            <a:lvl5pPr marL="1828141" indent="0">
              <a:buNone/>
              <a:defRPr sz="1600" b="1"/>
            </a:lvl5pPr>
            <a:lvl6pPr marL="2285176" indent="0">
              <a:buNone/>
              <a:defRPr sz="1600" b="1"/>
            </a:lvl6pPr>
            <a:lvl7pPr marL="2742213" indent="0">
              <a:buNone/>
              <a:defRPr sz="1600" b="1"/>
            </a:lvl7pPr>
            <a:lvl8pPr marL="3199248" indent="0">
              <a:buNone/>
              <a:defRPr sz="1600" b="1"/>
            </a:lvl8pPr>
            <a:lvl9pPr marL="36562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145CC-BD12-4884-B9C3-BE91DADBB73B}" type="datetime1">
              <a:rPr lang="ru-RU" smtClean="0"/>
              <a:t>27.07.2021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990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70AE-6D2D-4E51-85EE-0EB12ACE49D6}" type="datetime1">
              <a:rPr lang="ru-RU" smtClean="0"/>
              <a:t>27.07.2021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0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785F-96B1-4D55-8DB8-5B3ACEEB781A}" type="datetime1">
              <a:rPr lang="ru-RU" smtClean="0"/>
              <a:t>27.07.2021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5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0" indent="0">
              <a:buNone/>
              <a:defRPr sz="1000"/>
            </a:lvl3pPr>
            <a:lvl4pPr marL="1371105" indent="0">
              <a:buNone/>
              <a:defRPr sz="900"/>
            </a:lvl4pPr>
            <a:lvl5pPr marL="1828141" indent="0">
              <a:buNone/>
              <a:defRPr sz="900"/>
            </a:lvl5pPr>
            <a:lvl6pPr marL="2285176" indent="0">
              <a:buNone/>
              <a:defRPr sz="900"/>
            </a:lvl6pPr>
            <a:lvl7pPr marL="2742213" indent="0">
              <a:buNone/>
              <a:defRPr sz="900"/>
            </a:lvl7pPr>
            <a:lvl8pPr marL="3199248" indent="0">
              <a:buNone/>
              <a:defRPr sz="900"/>
            </a:lvl8pPr>
            <a:lvl9pPr marL="365628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6AAB0-2817-43D6-86D1-83D9EB76A3A0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2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4070C-17C6-4B8B-90E9-1F72F8808F2B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123429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0" indent="0">
              <a:buNone/>
              <a:defRPr sz="2400"/>
            </a:lvl3pPr>
            <a:lvl4pPr marL="1371105" indent="0">
              <a:buNone/>
              <a:defRPr sz="2000"/>
            </a:lvl4pPr>
            <a:lvl5pPr marL="1828141" indent="0">
              <a:buNone/>
              <a:defRPr sz="2000"/>
            </a:lvl5pPr>
            <a:lvl6pPr marL="2285176" indent="0">
              <a:buNone/>
              <a:defRPr sz="2000"/>
            </a:lvl6pPr>
            <a:lvl7pPr marL="2742213" indent="0">
              <a:buNone/>
              <a:defRPr sz="2000"/>
            </a:lvl7pPr>
            <a:lvl8pPr marL="3199248" indent="0">
              <a:buNone/>
              <a:defRPr sz="2000"/>
            </a:lvl8pPr>
            <a:lvl9pPr marL="3656283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0" indent="0">
              <a:buNone/>
              <a:defRPr sz="1000"/>
            </a:lvl3pPr>
            <a:lvl4pPr marL="1371105" indent="0">
              <a:buNone/>
              <a:defRPr sz="900"/>
            </a:lvl4pPr>
            <a:lvl5pPr marL="1828141" indent="0">
              <a:buNone/>
              <a:defRPr sz="900"/>
            </a:lvl5pPr>
            <a:lvl6pPr marL="2285176" indent="0">
              <a:buNone/>
              <a:defRPr sz="900"/>
            </a:lvl6pPr>
            <a:lvl7pPr marL="2742213" indent="0">
              <a:buNone/>
              <a:defRPr sz="900"/>
            </a:lvl7pPr>
            <a:lvl8pPr marL="3199248" indent="0">
              <a:buNone/>
              <a:defRPr sz="900"/>
            </a:lvl8pPr>
            <a:lvl9pPr marL="365628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60C3-893F-4B40-AB96-9DFC44772C17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30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3519-09AB-4A8D-A496-7E511C00B729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4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376156" y="384175"/>
            <a:ext cx="3839633" cy="81930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3018" y="384175"/>
            <a:ext cx="11319933" cy="81930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5DE7-552C-4BA5-B9C9-732294F64F3B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00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65282" tIns="32641" rIns="65282" bIns="32641"/>
          <a:lstStyle/>
          <a:p>
            <a:pPr>
              <a:defRPr/>
            </a:pPr>
            <a:endParaRPr lang="ru-RU" sz="250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80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31DBD1-7BA8-44D3-9EE3-325F6F3144D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2672-1C57-4441-9C23-9F6E4BD8B7B3}" type="datetime1">
              <a:rPr lang="ru-RU" smtClean="0"/>
              <a:t>27.07.2021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94486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190B-7C6B-43BC-81E4-4CCFE101FF7E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8479D-CACC-4EC1-8846-1F12F81C72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4285775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80" indent="0">
              <a:buNone/>
              <a:defRPr sz="1800"/>
            </a:lvl2pPr>
            <a:lvl3pPr marL="913960" indent="0">
              <a:buNone/>
              <a:defRPr sz="1600"/>
            </a:lvl3pPr>
            <a:lvl4pPr marL="1370940" indent="0">
              <a:buNone/>
              <a:defRPr sz="1400"/>
            </a:lvl4pPr>
            <a:lvl5pPr marL="1827921" indent="0">
              <a:buNone/>
              <a:defRPr sz="1400"/>
            </a:lvl5pPr>
            <a:lvl6pPr marL="2284901" indent="0">
              <a:buNone/>
              <a:defRPr sz="1400"/>
            </a:lvl6pPr>
            <a:lvl7pPr marL="2741884" indent="0">
              <a:buNone/>
              <a:defRPr sz="1400"/>
            </a:lvl7pPr>
            <a:lvl8pPr marL="3198864" indent="0">
              <a:buNone/>
              <a:defRPr sz="1400"/>
            </a:lvl8pPr>
            <a:lvl9pPr marL="3655844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90CEA-39A6-43B2-8FCA-F078A9B6F924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A9E97-9EB5-467B-9CD8-4CE164F8AB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841663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93024-0FC7-427D-A61D-A77B059C19B1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87EA4-5381-4122-BDA3-87D646E429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4985939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1" indent="0">
              <a:buNone/>
              <a:defRPr sz="1600" b="1"/>
            </a:lvl5pPr>
            <a:lvl6pPr marL="2284901" indent="0">
              <a:buNone/>
              <a:defRPr sz="1600" b="1"/>
            </a:lvl6pPr>
            <a:lvl7pPr marL="2741884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49E1E-3DBF-4A73-8734-698AAE5FDB47}" type="datetime1">
              <a:rPr lang="ru-RU" smtClean="0"/>
              <a:t>27.07.2021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8008F-E2F1-42D4-8422-AAAD13B457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30517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5923C-5832-4784-ABAD-9737BFDF23E0}" type="datetime1">
              <a:rPr lang="ru-RU" smtClean="0"/>
              <a:t>27.07.2021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C0180-AAE3-4658-9240-268EC0830A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3776769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72C21-462F-4257-BA84-B8E7C8986CDC}" type="datetime1">
              <a:rPr lang="ru-RU" smtClean="0"/>
              <a:t>27.07.2021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2BB99-5DAA-4F37-83E7-6F59128939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56784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DCA2D-E63D-457D-8283-B591CAED1393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78987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BD84F-78DA-45A2-A35F-2E5E826D7639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3ED87-4A43-4EFE-BB8B-4EBC8032A3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6396783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1" indent="0">
              <a:buNone/>
              <a:defRPr sz="2000"/>
            </a:lvl5pPr>
            <a:lvl6pPr marL="2284901" indent="0">
              <a:buNone/>
              <a:defRPr sz="2000"/>
            </a:lvl6pPr>
            <a:lvl7pPr marL="2741884" indent="0">
              <a:buNone/>
              <a:defRPr sz="2000"/>
            </a:lvl7pPr>
            <a:lvl8pPr marL="3198864" indent="0">
              <a:buNone/>
              <a:defRPr sz="2000"/>
            </a:lvl8pPr>
            <a:lvl9pPr marL="3655844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80" indent="0">
              <a:buNone/>
              <a:defRPr sz="1200"/>
            </a:lvl2pPr>
            <a:lvl3pPr marL="913960" indent="0">
              <a:buNone/>
              <a:defRPr sz="1000"/>
            </a:lvl3pPr>
            <a:lvl4pPr marL="1370940" indent="0">
              <a:buNone/>
              <a:defRPr sz="900"/>
            </a:lvl4pPr>
            <a:lvl5pPr marL="1827921" indent="0">
              <a:buNone/>
              <a:defRPr sz="900"/>
            </a:lvl5pPr>
            <a:lvl6pPr marL="2284901" indent="0">
              <a:buNone/>
              <a:defRPr sz="900"/>
            </a:lvl6pPr>
            <a:lvl7pPr marL="2741884" indent="0">
              <a:buNone/>
              <a:defRPr sz="900"/>
            </a:lvl7pPr>
            <a:lvl8pPr marL="3198864" indent="0">
              <a:buNone/>
              <a:defRPr sz="900"/>
            </a:lvl8pPr>
            <a:lvl9pPr marL="365584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BF288-8879-479E-96CB-86F222FC47FC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E983D-D8B1-4E2E-B72D-EFF2AEE9F5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6512898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757B2-8902-4B1F-B536-4CA88B8E6086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7CD1D-77CF-4C33-89BB-5DBDFE2B9F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4544644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0AE43-74ED-4825-81BA-2B0128BDCC8B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3DE4D-2452-409D-A1AD-32DF6BA2AB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7517326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A29B-8892-4A93-9D4D-E18ADAD517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23EE1-8E3A-44D4-8D21-BAF45908CEEA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2594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9EDF4-0571-4439-AC5D-BB4256485E51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0DA32-F533-4AE1-B593-253911E34E2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17949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52941-6EBA-40FA-88A4-4679EFD0B311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5900E-47EA-4BC2-8E85-0559957DB2F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23850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B3FA2-FA9E-4CC4-8DA0-4FF39C1E8692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ACE82-7C63-4805-91EE-E31F3C1C690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91139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26DFD-5352-4544-BFAB-D025E2BF881F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E573B-BBE9-45D3-BDF5-CD99A5BAE5F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23206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1D81-3065-4990-B3DD-B61E5E6F305E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CD942-33D7-4BAD-80A5-707DDF31196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6392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A136A-6B3D-4475-BE9C-2F7D851343CE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12484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351EC-23FC-4246-888D-1F0DC6ADE17F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F361F-CC13-4B73-B7A8-E27B906A89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37280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89849-F007-486A-B624-4BA65DAE3DF4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C3125-AC65-4559-90D9-217CE25F985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95772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2863-E9E6-4F51-AF98-DFC3A619B74B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878D8-6DCD-4B52-907A-E492839331B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48440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F42E4-CC14-4FA5-A197-8C9F3AEA8F4F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06B3D-8927-4F4F-A542-694A84E4757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12754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A18AA-C867-4E8C-9E50-4C376C537DFF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2DCB9-15A7-428A-8879-F7575D75CC7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9344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CD4B6-1CE1-4FEC-8D92-11D9FB68FA36}" type="datetime1">
              <a:rPr lang="ru-RU" smtClean="0"/>
              <a:t>27.07.2021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9444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83838-8DFB-4F3E-B517-9366218FA5A8}" type="datetime1">
              <a:rPr lang="ru-RU" smtClean="0"/>
              <a:t>27.07.2021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0202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EF9AE-BB30-4EC7-8D37-35B93248784D}" type="datetime1">
              <a:rPr lang="ru-RU" smtClean="0"/>
              <a:t>27.07.2021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09766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6D29B-5620-44AB-95DE-C8C742786780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8769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8EF6E-89A1-4C9E-8F4E-91BF86D16013}" type="datetime1">
              <a:rPr lang="ru-RU" smtClean="0"/>
              <a:t>27.07.2021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34BE-FA6F-4B0B-8549-6E05CBDA7E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69662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306" tIns="32653" rIns="65306" bIns="326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306" tIns="32653" rIns="65306" bIns="326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306" tIns="32653" rIns="65306" bIns="326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E4CEC3-8878-4A23-8E39-C8C6465B7D49}" type="datetime1">
              <a:rPr lang="ru-RU" smtClean="0"/>
              <a:t>27.07.2021</a:t>
            </a:fld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306" tIns="32653" rIns="65306" bIns="326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306" tIns="32653" rIns="65306" bIns="326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D9334BE-FA6F-4B0B-8549-6E05CBDA7E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413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>
              <a:lumMod val="50000"/>
            </a:schemeClr>
          </a:solidFill>
          <a:effectLst/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29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43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581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859" indent="-342859" algn="r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bg1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861" indent="-285716" algn="r" rtl="0" eaLnBrk="1" fontAlgn="base" hangingPunct="1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bg1">
              <a:lumMod val="50000"/>
            </a:schemeClr>
          </a:solidFill>
          <a:effectLst/>
          <a:latin typeface="+mn-lt"/>
        </a:defRPr>
      </a:lvl2pPr>
      <a:lvl3pPr marL="1142863" indent="-228573" algn="r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bg1">
              <a:lumMod val="50000"/>
            </a:schemeClr>
          </a:solidFill>
          <a:effectLst/>
          <a:latin typeface="+mn-lt"/>
        </a:defRPr>
      </a:lvl3pPr>
      <a:lvl4pPr marL="1600008" indent="-228573" algn="r" rtl="0" eaLnBrk="1" fontAlgn="base" hangingPunct="1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bg1">
              <a:lumMod val="50000"/>
            </a:schemeClr>
          </a:solidFill>
          <a:effectLst/>
          <a:latin typeface="+mn-lt"/>
        </a:defRPr>
      </a:lvl4pPr>
      <a:lvl5pPr marL="2057153" indent="-228573" algn="r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bg1">
              <a:lumMod val="50000"/>
            </a:schemeClr>
          </a:solidFill>
          <a:effectLst/>
          <a:latin typeface="+mn-lt"/>
        </a:defRPr>
      </a:lvl5pPr>
      <a:lvl6pPr marL="2514298" indent="-22857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443" indent="-22857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589" indent="-22857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734" indent="-22857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18" tIns="45710" rIns="91418" bIns="4571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18" tIns="45710" rIns="91418" bIns="4571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CF3D4-B361-4FA7-AE83-36F046C79AFF}" type="datetime1">
              <a:rPr lang="ru-RU" smtClean="0"/>
              <a:t>27.07.2021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B062-A109-403D-BA01-85C555E4AC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18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914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914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914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90" tIns="32645" rIns="65290" bIns="32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90" tIns="32645" rIns="65290" bIns="32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90" tIns="32645" rIns="65290" bIns="32645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CEBA7E3-7E50-4C35-8EC4-EE35E1798AA0}" type="datetime1">
              <a:rPr lang="ru-RU" smtClean="0"/>
              <a:t>27.07.2021</a:t>
            </a:fld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90" tIns="32645" rIns="65290" bIns="32645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90" tIns="32645" rIns="65290" bIns="32645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EB5FCFA1-D298-4EB1-8AE6-474D8279EA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0897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03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07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10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141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777" indent="-34277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683" indent="-285646" algn="l" rtl="0" eaLnBrk="1" fontAlgn="base" hangingPunct="1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589" indent="-2285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9624" indent="-228518" algn="l" rtl="0" eaLnBrk="1" fontAlgn="base" hangingPunct="1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6659" indent="-2285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3694" indent="-2285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0729" indent="-2285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7766" indent="-2285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4802" indent="-2285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0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5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1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76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3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48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83" algn="l" defTabSz="9140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66D4D5-7282-47BA-A553-E737D2BD30E0}" type="datetime1">
              <a:rPr lang="ru-RU" smtClean="0">
                <a:solidFill>
                  <a:srgbClr val="FFFFFF"/>
                </a:solidFill>
              </a:rPr>
              <a:t>27.07.2021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122D7D-26C3-4527-9BF7-B86E479C981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160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shokhov.com/" TargetMode="External"/><Relationship Id="rId4" Type="http://schemas.openxmlformats.org/officeDocument/2006/relationships/hyperlink" Target="http://www.&#1094;&#1077;&#1085;&#1090;&#1088;&#1088;&#1077;&#1072;&#1083;&#1080;&#1079;&#1072;&#1094;&#1080;&#1080;&#1089;&#1090;&#1088;&#1072;&#1090;&#1077;&#1075;&#1080;&#1095;&#1077;&#1089;&#1082;&#1080;&#1093;&#1087;&#1088;&#1086;&#1077;&#1082;&#1090;&#1086;&#1074;.&#1088;&#1092;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fccc.int/files/meetings/paris_nov_2015/application/pdf/paris_agreement_russian_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i-tech.mail.ru/news/54725-uchenye-v-panike-teplovye-kupola-nakryli-zemlyu/imageset/2060924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nGbTniNSMCw&amp;list=PLg-84tainHs-lPA00-Uu7Cc9wiovZA5yf&amp;index=8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valdaiclub.com/a/highlights/klimaticheskiy-manifest-baydena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hyperlink" Target="https://news.un.org/ru/story/2020/12/139228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yberleninka.ru/article/n/vlagosoderzhanie-atmosfery-i-parnikovyy-effekt/view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0%D1%80%D0%BD%D0%B8%D0%BA%D0%BE%D0%B2%D1%8B%D0%B5_%D0%B3%D0%B0%D0%B7%D1%8B#:~:text=%D0%92%D0%BE%D0%B4%D1%8F%D0%BD%D0%BE%D0%B9%20%D0%BF%D0%B0%D1%80%20%D1%8F%D0%B2%D0%BB%D1%8F%D0%B5%D1%82%D1%81%D1%8F%20%D0%BE%D1%81%D0%BD%D0%BE%D0%B2%D0%BD%D1%8B%D0%BC%20%D0%B5%D1%81%D1%82%D0%B5%D1%81%D1%82%D0%B2%D0%B5%D0%BD%D0%BD%D1%8B%D0%BC,%D0%B7%D0%B0%2060%20%25%20%D1%8D%D1%84%D1%84%D0%B5%D0%BA%D1%82%D0%B0%20%D0%B4%D0%BB%D1%8F%20%D0%97%D0%B5%D0%BC%D0%BB%D0%B8.&amp;text=%D0%9F%D0%BE%D0%B2%D1%8B%D1%88%D0%B5%D0%BD%D0%BD%D0%BE%D0%B5%20%D0%B0%D0%BB%D1%8C%D0%B1%D0%B5%D0%B4%D0%BE%20%D0%BF%D1%80%D0%B8%D0%B2%D0%BE%D0%B4%D0%B8%D1%82%20%D0%BA%20%D0%B0%D0%BD%D1%82%D0%B8%D0%BF%D0%B0%D1%80%D0%BD%D0%B8%D0%BA%D0%BE%D0%B2%D0%BE%D0%BC%D1%83,%D0%B4%D0%BD%D0%B5%D0%B2%D0%BD%D0%BE%D0%B9%20%D0%BF%D1%80%D0%BE%D0%B3%D1%80%D0%B5%D0%B2%20%D0%BD%D0%B8%D0%B6%D0%BD%D0%B8%D1%85%20%D1%81%D0%BB%D0%BE%D1%91%D0%B2%20%D0%B0%D1%82%D0%BC%D0%BE%D1%81%D1%84%D0%B5%D1%80%D1%8B.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site/assets/uploads/2018/02/WG1AR5_all_final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то такое атмосфера?">
            <a:extLst>
              <a:ext uri="{FF2B5EF4-FFF2-40B4-BE49-F238E27FC236}">
                <a16:creationId xmlns:a16="http://schemas.microsoft.com/office/drawing/2014/main" id="{53EE64D5-2460-4183-A154-0628AA141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0" y="1"/>
            <a:ext cx="12192000" cy="675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C43BD-BCF7-4966-9067-39436B4A7320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914400" y="604448"/>
            <a:ext cx="10363200" cy="2209802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ru-RU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Ошибочные и эффективные решения проблемы парникового эффекта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E579EB-EA77-469A-BC55-1764A58AD898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927654" y="2908819"/>
            <a:ext cx="8534400" cy="1752600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 позиций философии науки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Александр Шохов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hlinkClick r:id="rId4"/>
              </a:rPr>
              <a:t>www.</a:t>
            </a:r>
            <a:r>
              <a:rPr lang="ru-RU" sz="2400" dirty="0" err="1">
                <a:hlinkClick r:id="rId4"/>
              </a:rPr>
              <a:t>центрреализациистратегическихпроектов.рф</a:t>
            </a:r>
            <a:endParaRPr lang="ru-RU" sz="2400" dirty="0"/>
          </a:p>
          <a:p>
            <a:pPr algn="l"/>
            <a:r>
              <a:rPr lang="en-US" sz="2400" dirty="0">
                <a:hlinkClick r:id="rId5"/>
              </a:rPr>
              <a:t>www.shokhov.com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520AF2-D084-4B2F-9B74-A891E19A39F9}"/>
              </a:ext>
            </a:extLst>
          </p:cNvPr>
          <p:cNvSpPr/>
          <p:nvPr/>
        </p:nvSpPr>
        <p:spPr>
          <a:xfrm>
            <a:off x="0" y="0"/>
            <a:ext cx="12192000" cy="978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36DAEA-D74F-485C-BF3D-56984C621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752" y="104333"/>
            <a:ext cx="5076162" cy="8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5041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обро пожаловать! - Кафедра физики атмосферы СПБГУ">
            <a:extLst>
              <a:ext uri="{FF2B5EF4-FFF2-40B4-BE49-F238E27FC236}">
                <a16:creationId xmlns:a16="http://schemas.microsoft.com/office/drawing/2014/main" id="{14A13C83-E107-4957-BCC2-0CEDF07A6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/>
          <a:stretch/>
        </p:blipFill>
        <p:spPr bwMode="auto">
          <a:xfrm>
            <a:off x="-86498" y="-114300"/>
            <a:ext cx="12278498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4AA47-1479-42D3-94D9-8CB494CC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8763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Общая логическая цепочка взаимосвязи факторов парникового эффекта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FB7901F-8A34-4940-94DA-C79F42D2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10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CF83510-3154-40CE-B72D-8E5529AD8647}"/>
              </a:ext>
            </a:extLst>
          </p:cNvPr>
          <p:cNvSpPr/>
          <p:nvPr/>
        </p:nvSpPr>
        <p:spPr>
          <a:xfrm>
            <a:off x="931853" y="1391336"/>
            <a:ext cx="10161562" cy="952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Температура воздуха</a:t>
            </a:r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6A4A94E-7099-4086-BB38-4102593C3CB9}"/>
              </a:ext>
            </a:extLst>
          </p:cNvPr>
          <p:cNvSpPr/>
          <p:nvPr/>
        </p:nvSpPr>
        <p:spPr>
          <a:xfrm>
            <a:off x="1940011" y="2964763"/>
            <a:ext cx="4351119" cy="952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Парниковый эффект</a:t>
            </a:r>
            <a:endParaRPr lang="en-US" dirty="0"/>
          </a:p>
        </p:txBody>
      </p:sp>
      <p:sp>
        <p:nvSpPr>
          <p:cNvPr id="5" name="Стрелка: вверх 4">
            <a:extLst>
              <a:ext uri="{FF2B5EF4-FFF2-40B4-BE49-F238E27FC236}">
                <a16:creationId xmlns:a16="http://schemas.microsoft.com/office/drawing/2014/main" id="{9E64E4E0-A778-41D2-A4E8-0BBA5976C645}"/>
              </a:ext>
            </a:extLst>
          </p:cNvPr>
          <p:cNvSpPr/>
          <p:nvPr/>
        </p:nvSpPr>
        <p:spPr>
          <a:xfrm>
            <a:off x="3812831" y="2343836"/>
            <a:ext cx="605481" cy="620927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A33708D-1E6A-4CEA-82C1-AD81736FFECF}"/>
              </a:ext>
            </a:extLst>
          </p:cNvPr>
          <p:cNvSpPr/>
          <p:nvPr/>
        </p:nvSpPr>
        <p:spPr>
          <a:xfrm>
            <a:off x="1940011" y="4483787"/>
            <a:ext cx="1081988" cy="952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ВА</a:t>
            </a:r>
          </a:p>
          <a:p>
            <a:pPr algn="ctr"/>
            <a:r>
              <a:rPr lang="en-US" dirty="0"/>
              <a:t>~75%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CBFC1C9-99EC-4287-8234-2C77F90DD7B6}"/>
              </a:ext>
            </a:extLst>
          </p:cNvPr>
          <p:cNvSpPr/>
          <p:nvPr/>
        </p:nvSpPr>
        <p:spPr>
          <a:xfrm>
            <a:off x="3574577" y="4483787"/>
            <a:ext cx="1081988" cy="952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CO2</a:t>
            </a:r>
            <a:endParaRPr lang="ru-RU" dirty="0"/>
          </a:p>
          <a:p>
            <a:pPr algn="ctr"/>
            <a:r>
              <a:rPr lang="en-US" dirty="0"/>
              <a:t>~20%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AB2142F-175E-41F7-A6E9-411196247F46}"/>
              </a:ext>
            </a:extLst>
          </p:cNvPr>
          <p:cNvSpPr/>
          <p:nvPr/>
        </p:nvSpPr>
        <p:spPr>
          <a:xfrm>
            <a:off x="5209143" y="4483787"/>
            <a:ext cx="1081988" cy="952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Другие</a:t>
            </a:r>
          </a:p>
          <a:p>
            <a:pPr algn="ctr"/>
            <a:r>
              <a:rPr lang="en-US" dirty="0"/>
              <a:t>~</a:t>
            </a:r>
            <a:r>
              <a:rPr lang="ru-RU" dirty="0"/>
              <a:t>5</a:t>
            </a:r>
            <a:r>
              <a:rPr lang="en-US" dirty="0"/>
              <a:t>%</a:t>
            </a:r>
          </a:p>
        </p:txBody>
      </p:sp>
      <p:sp>
        <p:nvSpPr>
          <p:cNvPr id="12" name="Стрелка: вверх 11">
            <a:extLst>
              <a:ext uri="{FF2B5EF4-FFF2-40B4-BE49-F238E27FC236}">
                <a16:creationId xmlns:a16="http://schemas.microsoft.com/office/drawing/2014/main" id="{0CAC613E-8294-4528-B66D-E357D27F5CDF}"/>
              </a:ext>
            </a:extLst>
          </p:cNvPr>
          <p:cNvSpPr/>
          <p:nvPr/>
        </p:nvSpPr>
        <p:spPr>
          <a:xfrm>
            <a:off x="3812830" y="3862860"/>
            <a:ext cx="605481" cy="620927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sp>
        <p:nvSpPr>
          <p:cNvPr id="13" name="Стрелка: вверх 12">
            <a:extLst>
              <a:ext uri="{FF2B5EF4-FFF2-40B4-BE49-F238E27FC236}">
                <a16:creationId xmlns:a16="http://schemas.microsoft.com/office/drawing/2014/main" id="{82C89053-A94B-468C-9251-727A4F392A79}"/>
              </a:ext>
            </a:extLst>
          </p:cNvPr>
          <p:cNvSpPr/>
          <p:nvPr/>
        </p:nvSpPr>
        <p:spPr>
          <a:xfrm>
            <a:off x="2168996" y="3890062"/>
            <a:ext cx="605481" cy="620927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id="{A009599A-C5C2-4932-8D8B-7475B4382590}"/>
              </a:ext>
            </a:extLst>
          </p:cNvPr>
          <p:cNvSpPr/>
          <p:nvPr/>
        </p:nvSpPr>
        <p:spPr>
          <a:xfrm>
            <a:off x="5486204" y="3888775"/>
            <a:ext cx="605481" cy="620927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sp>
        <p:nvSpPr>
          <p:cNvPr id="7" name="Стрелка: изогнутая вверх 6">
            <a:extLst>
              <a:ext uri="{FF2B5EF4-FFF2-40B4-BE49-F238E27FC236}">
                <a16:creationId xmlns:a16="http://schemas.microsoft.com/office/drawing/2014/main" id="{7031AF65-C7CB-459F-BBCC-F3440866FCC4}"/>
              </a:ext>
            </a:extLst>
          </p:cNvPr>
          <p:cNvSpPr/>
          <p:nvPr/>
        </p:nvSpPr>
        <p:spPr>
          <a:xfrm rot="5400000">
            <a:off x="-69423" y="3243606"/>
            <a:ext cx="3109871" cy="1023722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pic>
        <p:nvPicPr>
          <p:cNvPr id="7172" name="Picture 4" descr="Облака идут в рост | ComNews">
            <a:extLst>
              <a:ext uri="{FF2B5EF4-FFF2-40B4-BE49-F238E27FC236}">
                <a16:creationId xmlns:a16="http://schemas.microsoft.com/office/drawing/2014/main" id="{884BA238-4FD6-4A6E-9C2D-6B54EF17C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16003" r="26611" b="39567"/>
          <a:stretch/>
        </p:blipFill>
        <p:spPr bwMode="auto">
          <a:xfrm>
            <a:off x="7140791" y="4523946"/>
            <a:ext cx="3952624" cy="195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: изогнутая вверх 17">
            <a:extLst>
              <a:ext uri="{FF2B5EF4-FFF2-40B4-BE49-F238E27FC236}">
                <a16:creationId xmlns:a16="http://schemas.microsoft.com/office/drawing/2014/main" id="{17297FA7-395D-4670-9B05-A3DC83ED725C}"/>
              </a:ext>
            </a:extLst>
          </p:cNvPr>
          <p:cNvSpPr/>
          <p:nvPr/>
        </p:nvSpPr>
        <p:spPr>
          <a:xfrm rot="5400000">
            <a:off x="4291631" y="3495439"/>
            <a:ext cx="908310" cy="4790009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FD275E6D-B228-494B-83B8-E0A5CEA32ACE}"/>
              </a:ext>
            </a:extLst>
          </p:cNvPr>
          <p:cNvSpPr/>
          <p:nvPr/>
        </p:nvSpPr>
        <p:spPr>
          <a:xfrm>
            <a:off x="7056283" y="2343837"/>
            <a:ext cx="605481" cy="2194354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+</a:t>
            </a:r>
            <a:endParaRPr lang="en-US" dirty="0"/>
          </a:p>
        </p:txBody>
      </p:sp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DABAB205-B56A-4E87-9BF8-4C174E2D522A}"/>
              </a:ext>
            </a:extLst>
          </p:cNvPr>
          <p:cNvSpPr/>
          <p:nvPr/>
        </p:nvSpPr>
        <p:spPr>
          <a:xfrm>
            <a:off x="10461483" y="2329591"/>
            <a:ext cx="605481" cy="2194354"/>
          </a:xfrm>
          <a:prstGeom prst="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855E6-163D-4873-B522-67DD5B3B7FDF}"/>
              </a:ext>
            </a:extLst>
          </p:cNvPr>
          <p:cNvSpPr txBox="1"/>
          <p:nvPr/>
        </p:nvSpPr>
        <p:spPr>
          <a:xfrm rot="16200000">
            <a:off x="6798941" y="3256347"/>
            <a:ext cx="209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Одеяло из облаков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309067-3BC3-4FC3-962B-C708779235F4}"/>
              </a:ext>
            </a:extLst>
          </p:cNvPr>
          <p:cNvSpPr txBox="1"/>
          <p:nvPr/>
        </p:nvSpPr>
        <p:spPr>
          <a:xfrm rot="16200000">
            <a:off x="9252246" y="3291791"/>
            <a:ext cx="209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Тень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8FA3F-1BBD-4D2B-83B3-9996965A09E7}"/>
              </a:ext>
            </a:extLst>
          </p:cNvPr>
          <p:cNvSpPr txBox="1"/>
          <p:nvPr/>
        </p:nvSpPr>
        <p:spPr>
          <a:xfrm>
            <a:off x="-30882" y="5503648"/>
            <a:ext cx="192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Чем выше температура, тем больше пара, чем больше пара, тем выше температура: так работает цикл положительной обратной связи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4A23E-5309-435B-B4DD-4D73FE6BAB80}"/>
              </a:ext>
            </a:extLst>
          </p:cNvPr>
          <p:cNvSpPr txBox="1"/>
          <p:nvPr/>
        </p:nvSpPr>
        <p:spPr>
          <a:xfrm>
            <a:off x="196527" y="675153"/>
            <a:ext cx="694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>
                <a:solidFill>
                  <a:schemeClr val="bg1"/>
                </a:solidFill>
              </a:rPr>
              <a:t>В экосистеме работают все существующие связи, в разных условиях некоторые связи начинают работать более интенсивно, чем другие. Выделение одной связи из множества и придание ей статуса первопричины выглядит, мягко говоря, ненаучно.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45110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учевые облака — Википедия">
            <a:extLst>
              <a:ext uri="{FF2B5EF4-FFF2-40B4-BE49-F238E27FC236}">
                <a16:creationId xmlns:a16="http://schemas.microsoft.com/office/drawing/2014/main" id="{BF915AEA-FDBD-4975-98BC-430AE048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5BC67-ED2C-41DD-979D-D308210BB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5"/>
            <a:ext cx="10972800" cy="156930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Стратегия экспертов МГЭИК (Межправительственная группа экспертов по изменению климата) и ООН по предотвращению глобального потепления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8570F78-CB26-4004-BA64-5433F08B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11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C949C7-FE17-4987-80C9-E5C20F328F09}"/>
              </a:ext>
            </a:extLst>
          </p:cNvPr>
          <p:cNvSpPr/>
          <p:nvPr/>
        </p:nvSpPr>
        <p:spPr>
          <a:xfrm>
            <a:off x="383060" y="1836007"/>
            <a:ext cx="2421924" cy="70433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Общественность</a:t>
            </a:r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147A534-9559-4CEB-B449-F265DBDBAE17}"/>
              </a:ext>
            </a:extLst>
          </p:cNvPr>
          <p:cNvSpPr/>
          <p:nvPr/>
        </p:nvSpPr>
        <p:spPr>
          <a:xfrm>
            <a:off x="3311609" y="2226016"/>
            <a:ext cx="2421924" cy="9445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ООН и другие международные организации</a:t>
            </a:r>
            <a:endParaRPr lang="en-US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AC51122-2680-45B1-978A-8ABFC14BD717}"/>
              </a:ext>
            </a:extLst>
          </p:cNvPr>
          <p:cNvSpPr/>
          <p:nvPr/>
        </p:nvSpPr>
        <p:spPr>
          <a:xfrm>
            <a:off x="383060" y="2839735"/>
            <a:ext cx="2421924" cy="704335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Учёные</a:t>
            </a:r>
            <a:endParaRPr lang="en-US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913C7B9-5CAA-4B30-A614-AE5737555BD5}"/>
              </a:ext>
            </a:extLst>
          </p:cNvPr>
          <p:cNvSpPr/>
          <p:nvPr/>
        </p:nvSpPr>
        <p:spPr>
          <a:xfrm>
            <a:off x="6315676" y="2226016"/>
            <a:ext cx="2421924" cy="9445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Политики</a:t>
            </a:r>
            <a:endParaRPr lang="en-US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219A00-6931-41BC-97FD-0DFA83F5899F}"/>
              </a:ext>
            </a:extLst>
          </p:cNvPr>
          <p:cNvSpPr/>
          <p:nvPr/>
        </p:nvSpPr>
        <p:spPr>
          <a:xfrm>
            <a:off x="9253838" y="2247382"/>
            <a:ext cx="2421924" cy="9445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ТНК, бизнес, субъекты экономики</a:t>
            </a:r>
            <a:endParaRPr lang="en-US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1433C4D-D647-4504-A490-1CC134742B6E}"/>
              </a:ext>
            </a:extLst>
          </p:cNvPr>
          <p:cNvSpPr/>
          <p:nvPr/>
        </p:nvSpPr>
        <p:spPr>
          <a:xfrm>
            <a:off x="4901514" y="5439842"/>
            <a:ext cx="6774248" cy="944520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Среднегодовая температура должна остаться на уровне +1,5-2 градуса цельсия от доиндустриальной эпохи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E9C6741-CFC2-4135-BF4F-8C7C7E95054F}"/>
              </a:ext>
            </a:extLst>
          </p:cNvPr>
          <p:cNvSpPr/>
          <p:nvPr/>
        </p:nvSpPr>
        <p:spPr>
          <a:xfrm>
            <a:off x="2804984" y="2459550"/>
            <a:ext cx="506625" cy="52018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E8ECD95A-4CD3-4D10-B1F8-86C3AD5EE693}"/>
              </a:ext>
            </a:extLst>
          </p:cNvPr>
          <p:cNvSpPr/>
          <p:nvPr/>
        </p:nvSpPr>
        <p:spPr>
          <a:xfrm>
            <a:off x="5799438" y="2438184"/>
            <a:ext cx="506625" cy="52018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CDE986A7-DB46-46DB-9A54-29E607DF4A45}"/>
              </a:ext>
            </a:extLst>
          </p:cNvPr>
          <p:cNvSpPr/>
          <p:nvPr/>
        </p:nvSpPr>
        <p:spPr>
          <a:xfrm>
            <a:off x="8747213" y="2476714"/>
            <a:ext cx="506625" cy="52018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8734C46-BC68-4A73-8BE3-3C86214A8B93}"/>
              </a:ext>
            </a:extLst>
          </p:cNvPr>
          <p:cNvSpPr/>
          <p:nvPr/>
        </p:nvSpPr>
        <p:spPr>
          <a:xfrm>
            <a:off x="4808152" y="3893071"/>
            <a:ext cx="6774248" cy="94452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Декарбонизация экономики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9A795B08-C78A-41E9-9718-1C7949B5F8D3}"/>
              </a:ext>
            </a:extLst>
          </p:cNvPr>
          <p:cNvSpPr/>
          <p:nvPr/>
        </p:nvSpPr>
        <p:spPr>
          <a:xfrm>
            <a:off x="10160000" y="3260017"/>
            <a:ext cx="701589" cy="53413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956A6A3E-5DFC-49E4-96F3-E4A2359ECA75}"/>
              </a:ext>
            </a:extLst>
          </p:cNvPr>
          <p:cNvSpPr/>
          <p:nvPr/>
        </p:nvSpPr>
        <p:spPr>
          <a:xfrm>
            <a:off x="7937843" y="4884340"/>
            <a:ext cx="701589" cy="53413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CEB1B74-4595-4E20-B49C-72E5F90051DE}"/>
              </a:ext>
            </a:extLst>
          </p:cNvPr>
          <p:cNvSpPr/>
          <p:nvPr/>
        </p:nvSpPr>
        <p:spPr>
          <a:xfrm rot="19455920">
            <a:off x="609600" y="4365331"/>
            <a:ext cx="3863546" cy="176362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Как было показано, в случае успеха влияние человечества на парниковый эффект снизится с 1,7% до 1%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0B68E-828F-471C-8913-2284601B1A1C}"/>
              </a:ext>
            </a:extLst>
          </p:cNvPr>
          <p:cNvSpPr txBox="1"/>
          <p:nvPr/>
        </p:nvSpPr>
        <p:spPr>
          <a:xfrm>
            <a:off x="5404772" y="6151812"/>
            <a:ext cx="60384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/>
              </a:rPr>
              <a:t>https://unfccc.int/files/meetings/paris_nov_2015/application/pdf/paris_agreement_russian_.pdf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01961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05FE9-B7A9-491A-8208-56496CCB3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1" y="205627"/>
            <a:ext cx="5894717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Фьючерсы квот на выбросы </a:t>
            </a:r>
            <a:r>
              <a:rPr lang="en-US" dirty="0"/>
              <a:t>CO</a:t>
            </a:r>
            <a:r>
              <a:rPr lang="en-US" sz="2200" dirty="0"/>
              <a:t>2</a:t>
            </a:r>
            <a:r>
              <a:rPr lang="en-US" dirty="0"/>
              <a:t> </a:t>
            </a:r>
            <a:r>
              <a:rPr lang="ru-RU" dirty="0"/>
              <a:t>идут вверх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3CE590-6CFC-47E8-BAC1-3188A76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C04F60-3A52-4EA5-8774-F90E6E650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1" t="15346" r="41628" b="7315"/>
          <a:stretch/>
        </p:blipFill>
        <p:spPr>
          <a:xfrm>
            <a:off x="6714173" y="274638"/>
            <a:ext cx="4957366" cy="6195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014AAB-96D5-4CDC-BCDF-9DAA2C9DD4F9}"/>
              </a:ext>
            </a:extLst>
          </p:cNvPr>
          <p:cNvSpPr txBox="1"/>
          <p:nvPr/>
        </p:nvSpPr>
        <p:spPr>
          <a:xfrm>
            <a:off x="612475" y="1552039"/>
            <a:ext cx="50895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статье 4 Парижского соглашения по климату (2015 год) сказано:</a:t>
            </a:r>
          </a:p>
          <a:p>
            <a:pPr marL="1077913"/>
            <a:r>
              <a:rPr lang="ru-RU" sz="1400" dirty="0"/>
              <a:t>«Для достижения долгосрочной глобальной температурной цели, установленной в статье 2, </a:t>
            </a:r>
            <a:r>
              <a:rPr lang="ru-RU" sz="1400" b="1" dirty="0">
                <a:solidFill>
                  <a:srgbClr val="FF0000"/>
                </a:solidFill>
              </a:rPr>
              <a:t>Стороны стремятся </a:t>
            </a:r>
            <a:r>
              <a:rPr lang="ru-RU" sz="1400" b="1" u="sng" dirty="0">
                <a:solidFill>
                  <a:srgbClr val="FF0000"/>
                </a:solidFill>
              </a:rPr>
              <a:t>как можно скорее</a:t>
            </a:r>
            <a:r>
              <a:rPr lang="ru-RU" sz="1400" b="1" dirty="0">
                <a:solidFill>
                  <a:srgbClr val="FF0000"/>
                </a:solidFill>
              </a:rPr>
              <a:t> достичь глобального пика выбросов парниковых газов</a:t>
            </a:r>
            <a:r>
              <a:rPr lang="ru-RU" sz="1400" dirty="0"/>
              <a:t>, признавая, что достижение такого пика потребует более длительного времени у Сторон, являющихся развивающимися странами, а также добиться впоследствии быстрых сокращений в соответствии с наилучшими имеющимися научными знаниями, в целях достижения сбалансированности между антропогенными выбросами из источников и абсорбцией поглотителями парниковых газов во второй половине этого века на основе справедливости и в контексте устойчивого развития и усилий по искоренению нищеты».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21E4E-B9F2-49CC-A09F-24F168E81030}"/>
              </a:ext>
            </a:extLst>
          </p:cNvPr>
          <p:cNvSpPr txBox="1"/>
          <p:nvPr/>
        </p:nvSpPr>
        <p:spPr>
          <a:xfrm>
            <a:off x="520461" y="5848880"/>
            <a:ext cx="5089585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/>
              <a:t>Экономическая модель складывается таким образом, что развивающиеся страны </a:t>
            </a:r>
            <a:r>
              <a:rPr lang="ru-RU" sz="1600" u="sng" dirty="0"/>
              <a:t>увеличивают</a:t>
            </a:r>
            <a:r>
              <a:rPr lang="ru-RU" sz="1600" dirty="0"/>
              <a:t> выбросы </a:t>
            </a:r>
            <a:r>
              <a:rPr lang="en-US" sz="1600" dirty="0"/>
              <a:t>CO</a:t>
            </a:r>
            <a:r>
              <a:rPr lang="en-US" sz="1100" dirty="0"/>
              <a:t>2</a:t>
            </a:r>
            <a:r>
              <a:rPr lang="en-US" sz="1600" dirty="0"/>
              <a:t>, </a:t>
            </a:r>
            <a:r>
              <a:rPr lang="ru-RU" sz="1600" dirty="0"/>
              <a:t>покупая квоты на выбросы по всё возрастающей цене.</a:t>
            </a:r>
            <a:endParaRPr lang="en-US" sz="1600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BAC7783-88F8-4E48-8F6C-F5EFD02B5E8F}"/>
              </a:ext>
            </a:extLst>
          </p:cNvPr>
          <p:cNvSpPr/>
          <p:nvPr/>
        </p:nvSpPr>
        <p:spPr>
          <a:xfrm>
            <a:off x="126521" y="2170443"/>
            <a:ext cx="1461119" cy="1346479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Период времени не указан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одород - новая нефть | Инвестиции USA | Яндекс Дзен">
            <a:extLst>
              <a:ext uri="{FF2B5EF4-FFF2-40B4-BE49-F238E27FC236}">
                <a16:creationId xmlns:a16="http://schemas.microsoft.com/office/drawing/2014/main" id="{FF758332-D948-4F44-8CC8-B50C9CB88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F708E-A0B6-4A77-8981-07E881D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5970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Одним из вариантов декарбонизации экономики является переход с углеводородного топлива на водородное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732741A-4B52-4B70-B4C7-1D05E8D6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13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A28B523-9C8E-41CB-9691-9269EDCB95EA}"/>
              </a:ext>
            </a:extLst>
          </p:cNvPr>
          <p:cNvSpPr/>
          <p:nvPr/>
        </p:nvSpPr>
        <p:spPr>
          <a:xfrm>
            <a:off x="469557" y="4732638"/>
            <a:ext cx="4757351" cy="2007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Водородные двигатели выбрасывают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sz="14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0, </a:t>
            </a:r>
            <a:r>
              <a:rPr lang="ru-RU" dirty="0">
                <a:solidFill>
                  <a:schemeClr val="bg1"/>
                </a:solidFill>
              </a:rPr>
              <a:t>что увеличивает количество водяного пара, вклад которого в парниковый эффект в 3,75 раза больше, чем у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sz="14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38104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5BB58-2F00-4FF6-90CB-3AAB0C1F6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Тепловой купол – проблема лета 2021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BA87F3-7A42-4ED7-BB43-0706984B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14</a:t>
            </a:fld>
            <a:endParaRPr lang="ru-RU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40112C3-CA1A-43D5-8863-F9913F3F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24" y="1417638"/>
            <a:ext cx="9144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E6078-FE24-41B5-AA94-16341570A68E}"/>
              </a:ext>
            </a:extLst>
          </p:cNvPr>
          <p:cNvSpPr txBox="1"/>
          <p:nvPr/>
        </p:nvSpPr>
        <p:spPr>
          <a:xfrm>
            <a:off x="392326" y="6465286"/>
            <a:ext cx="11099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hlinkClick r:id="rId3"/>
              </a:rPr>
              <a:t>https://hi-tech.mail.ru/news/54725-uchenye-v-panike-teplovye-kupola-nakryli-zemlyu/imageset/2060924/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2BD39-94FB-4465-9406-B3DF2210FE17}"/>
              </a:ext>
            </a:extLst>
          </p:cNvPr>
          <p:cNvSpPr txBox="1"/>
          <p:nvPr/>
        </p:nvSpPr>
        <p:spPr>
          <a:xfrm>
            <a:off x="259492" y="1490854"/>
            <a:ext cx="28296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Ограниченный сверху областью высокого давления, горячий воздух не может двигаться вверх. В результате у поверхности создаётся высокая температура.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5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Горы: характеристика и виды">
            <a:extLst>
              <a:ext uri="{FF2B5EF4-FFF2-40B4-BE49-F238E27FC236}">
                <a16:creationId xmlns:a16="http://schemas.microsoft.com/office/drawing/2014/main" id="{DCFF10D7-3CAB-4AF2-AB29-A0D503E40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12151" b="987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188D1-9E22-4D09-9D49-4FB1CC8D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62" y="0"/>
            <a:ext cx="11751276" cy="713903"/>
          </a:xfrm>
        </p:spPr>
        <p:txBody>
          <a:bodyPr>
            <a:noAutofit/>
          </a:bodyPr>
          <a:lstStyle/>
          <a:p>
            <a:r>
              <a:rPr lang="ru-RU" sz="3600" dirty="0"/>
              <a:t>Эффективное решение проблемы глобального потепления</a:t>
            </a:r>
            <a:endParaRPr lang="en-US" sz="36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FAB8E8-C1D0-4DD1-8AA2-575CA94E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15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227F8FB-9381-4076-BFA2-C5D1206C6080}"/>
              </a:ext>
            </a:extLst>
          </p:cNvPr>
          <p:cNvSpPr/>
          <p:nvPr/>
        </p:nvSpPr>
        <p:spPr>
          <a:xfrm>
            <a:off x="358346" y="1136823"/>
            <a:ext cx="4090087" cy="914400"/>
          </a:xfrm>
          <a:prstGeom prst="roundRect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41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Охладить нижние слои атмосферы</a:t>
            </a:r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0EF0B5-2D72-418E-8E2B-6C85096E99C7}"/>
              </a:ext>
            </a:extLst>
          </p:cNvPr>
          <p:cNvSpPr/>
          <p:nvPr/>
        </p:nvSpPr>
        <p:spPr>
          <a:xfrm>
            <a:off x="358346" y="2758047"/>
            <a:ext cx="4090087" cy="914400"/>
          </a:xfrm>
          <a:prstGeom prst="roundRect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41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Уменьшить количество водяного пара</a:t>
            </a:r>
            <a:r>
              <a:rPr lang="en-US" dirty="0"/>
              <a:t> </a:t>
            </a:r>
            <a:r>
              <a:rPr lang="ru-RU" dirty="0"/>
              <a:t>в атмосфере земли</a:t>
            </a:r>
            <a:endParaRPr lang="en-US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49854A2-6F49-4E9B-A73D-DDA343706EC8}"/>
              </a:ext>
            </a:extLst>
          </p:cNvPr>
          <p:cNvSpPr/>
          <p:nvPr/>
        </p:nvSpPr>
        <p:spPr>
          <a:xfrm>
            <a:off x="358346" y="4379271"/>
            <a:ext cx="4090087" cy="914400"/>
          </a:xfrm>
          <a:prstGeom prst="roundRect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41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Уменьшить парниковый эффект</a:t>
            </a:r>
            <a:endParaRPr lang="en-US" dirty="0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305020FE-A2B9-4F96-AB12-6EF4E79DBE19}"/>
              </a:ext>
            </a:extLst>
          </p:cNvPr>
          <p:cNvSpPr/>
          <p:nvPr/>
        </p:nvSpPr>
        <p:spPr>
          <a:xfrm>
            <a:off x="2261286" y="2051223"/>
            <a:ext cx="358346" cy="70682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15930838-85BF-44D2-94F7-D5659FF9DB2F}"/>
              </a:ext>
            </a:extLst>
          </p:cNvPr>
          <p:cNvSpPr/>
          <p:nvPr/>
        </p:nvSpPr>
        <p:spPr>
          <a:xfrm>
            <a:off x="2261286" y="3672447"/>
            <a:ext cx="358346" cy="70682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Стрелка: изогнутая влево 7">
            <a:extLst>
              <a:ext uri="{FF2B5EF4-FFF2-40B4-BE49-F238E27FC236}">
                <a16:creationId xmlns:a16="http://schemas.microsoft.com/office/drawing/2014/main" id="{7E2C59B7-072B-46EE-8FBA-250AA55CC2CF}"/>
              </a:ext>
            </a:extLst>
          </p:cNvPr>
          <p:cNvSpPr/>
          <p:nvPr/>
        </p:nvSpPr>
        <p:spPr>
          <a:xfrm flipV="1">
            <a:off x="4547287" y="1359241"/>
            <a:ext cx="1643448" cy="3571103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779EA71-29A3-4AC0-8BAC-8F495B82F4C6}"/>
              </a:ext>
            </a:extLst>
          </p:cNvPr>
          <p:cNvSpPr/>
          <p:nvPr/>
        </p:nvSpPr>
        <p:spPr>
          <a:xfrm>
            <a:off x="6598509" y="1136823"/>
            <a:ext cx="5474042" cy="5083008"/>
          </a:xfrm>
          <a:prstGeom prst="roundRect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25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effectLst/>
                <a:ea typeface="Gungsuh" panose="02030600000101010101" pitchFamily="18" charset="-127"/>
              </a:rPr>
              <a:t>В этой Вселенной нет недостатка в низких температурах. Охладить нижние слои атмосферы можно с помощью достаточно масштабных технических устройств, обеспечив теплообмен и </a:t>
            </a:r>
            <a:r>
              <a:rPr lang="ru-RU" sz="2000" dirty="0" err="1">
                <a:effectLst/>
                <a:ea typeface="Gungsuh" panose="02030600000101010101" pitchFamily="18" charset="-127"/>
              </a:rPr>
              <a:t>влагообмен</a:t>
            </a:r>
            <a:r>
              <a:rPr lang="ru-RU" sz="2000" dirty="0">
                <a:effectLst/>
                <a:ea typeface="Gungsuh" panose="02030600000101010101" pitchFamily="18" charset="-127"/>
              </a:rPr>
              <a:t> между нижними и верхними слоями атмосферы, ведь уже на высоте пяти километров среднегодовая температура воздуха составляет −17,47 градусов Цельсия, а атмосферное давление различается приблизительно в 1,88 раза, при этом влажность воздуха на высоте 5 км в 10-12 раз меньше, чем у поверхности Земли.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533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DD754-902B-424E-89A0-38D2194C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4" y="58226"/>
            <a:ext cx="10972800" cy="84472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Возможная идея технического решения: система центрального кондиционирования Земли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F768B9-960D-4F9B-AA59-E0B682B8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16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70B7F-A0B9-4580-8386-0A0FA9E54E11}"/>
              </a:ext>
            </a:extLst>
          </p:cNvPr>
          <p:cNvSpPr txBox="1"/>
          <p:nvPr/>
        </p:nvSpPr>
        <p:spPr>
          <a:xfrm>
            <a:off x="609600" y="946665"/>
            <a:ext cx="5679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земном шаре более 200 гор, превышающих 5 км в высоту. </a:t>
            </a:r>
            <a:r>
              <a:rPr lang="ru-RU" sz="1800" dirty="0"/>
              <a:t>Чем выше, тем холоднее и суше воздух.</a:t>
            </a:r>
            <a:endParaRPr lang="ru-RU" dirty="0"/>
          </a:p>
          <a:p>
            <a:r>
              <a:rPr lang="ru-RU" dirty="0"/>
              <a:t>По трубе диаметром 10 метров может двигаться воздух с высоты 5 км к подножию гор. В расчётах скорость движения воздуха = 1 метр в секунду. 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2FD6A13E-F611-4FD0-90B3-28E927EDA3C0}"/>
              </a:ext>
            </a:extLst>
          </p:cNvPr>
          <p:cNvSpPr/>
          <p:nvPr/>
        </p:nvSpPr>
        <p:spPr>
          <a:xfrm>
            <a:off x="6524368" y="1408670"/>
            <a:ext cx="3719383" cy="44978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Гора </a:t>
            </a:r>
            <a:r>
              <a:rPr lang="en-US" dirty="0"/>
              <a:t>&gt;</a:t>
            </a:r>
            <a:r>
              <a:rPr lang="ru-RU" dirty="0"/>
              <a:t>5 км</a:t>
            </a:r>
            <a:endParaRPr lang="en-US" dirty="0"/>
          </a:p>
        </p:txBody>
      </p:sp>
      <p:pic>
        <p:nvPicPr>
          <p:cNvPr id="13314" name="Picture 2" descr="Рейтинг лучших вентиляционных дефлекторов на 2021 год, их достоинства и  недостатки">
            <a:extLst>
              <a:ext uri="{FF2B5EF4-FFF2-40B4-BE49-F238E27FC236}">
                <a16:creationId xmlns:a16="http://schemas.microsoft.com/office/drawing/2014/main" id="{529F24F6-0593-4C34-9184-094C76361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103"/>
          <a:stretch/>
        </p:blipFill>
        <p:spPr bwMode="auto">
          <a:xfrm>
            <a:off x="9963854" y="1289910"/>
            <a:ext cx="1898444" cy="136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38932A-2910-4AC2-8C5F-A9C030BD0DA1}"/>
              </a:ext>
            </a:extLst>
          </p:cNvPr>
          <p:cNvSpPr/>
          <p:nvPr/>
        </p:nvSpPr>
        <p:spPr>
          <a:xfrm rot="1361111">
            <a:off x="7364732" y="1299862"/>
            <a:ext cx="74140" cy="47154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A7C5DB0-5EC2-431F-BAF5-C655D361F7D5}"/>
              </a:ext>
            </a:extLst>
          </p:cNvPr>
          <p:cNvSpPr/>
          <p:nvPr/>
        </p:nvSpPr>
        <p:spPr>
          <a:xfrm>
            <a:off x="8217247" y="1396316"/>
            <a:ext cx="123567" cy="1530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EABEB75-F3F3-4C49-95A8-1470C4D04100}"/>
              </a:ext>
            </a:extLst>
          </p:cNvPr>
          <p:cNvCxnSpPr>
            <a:cxnSpLocks/>
            <a:stCxn id="7" idx="1"/>
          </p:cNvCxnSpPr>
          <p:nvPr/>
        </p:nvCxnSpPr>
        <p:spPr>
          <a:xfrm flipV="1">
            <a:off x="8235343" y="1255583"/>
            <a:ext cx="2391468" cy="163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FC64497-B3BE-450B-AFFC-328C077E5409}"/>
              </a:ext>
            </a:extLst>
          </p:cNvPr>
          <p:cNvCxnSpPr>
            <a:stCxn id="7" idx="3"/>
          </p:cNvCxnSpPr>
          <p:nvPr/>
        </p:nvCxnSpPr>
        <p:spPr>
          <a:xfrm>
            <a:off x="8235343" y="1526984"/>
            <a:ext cx="2181403" cy="993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5CA46E-B9D2-4D62-972C-49780895A524}"/>
              </a:ext>
            </a:extLst>
          </p:cNvPr>
          <p:cNvSpPr txBox="1"/>
          <p:nvPr/>
        </p:nvSpPr>
        <p:spPr>
          <a:xfrm>
            <a:off x="9963854" y="2942375"/>
            <a:ext cx="1898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Турбина вертится при любом направлении ветра, нагнетает воздух внутрь трубы.</a:t>
            </a:r>
            <a:endParaRPr lang="en-US" sz="1600" dirty="0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6352237A-DD27-43C5-B7F3-6E1866600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431047"/>
              </p:ext>
            </p:extLst>
          </p:nvPr>
        </p:nvGraphicFramePr>
        <p:xfrm>
          <a:off x="679999" y="2423993"/>
          <a:ext cx="5679820" cy="3687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8912">
                  <a:extLst>
                    <a:ext uri="{9D8B030D-6E8A-4147-A177-3AD203B41FA5}">
                      <a16:colId xmlns:a16="http://schemas.microsoft.com/office/drawing/2014/main" val="1246948743"/>
                    </a:ext>
                  </a:extLst>
                </a:gridCol>
                <a:gridCol w="1407294">
                  <a:extLst>
                    <a:ext uri="{9D8B030D-6E8A-4147-A177-3AD203B41FA5}">
                      <a16:colId xmlns:a16="http://schemas.microsoft.com/office/drawing/2014/main" val="3494557215"/>
                    </a:ext>
                  </a:extLst>
                </a:gridCol>
                <a:gridCol w="1503614">
                  <a:extLst>
                    <a:ext uri="{9D8B030D-6E8A-4147-A177-3AD203B41FA5}">
                      <a16:colId xmlns:a16="http://schemas.microsoft.com/office/drawing/2014/main" val="3485284018"/>
                    </a:ext>
                  </a:extLst>
                </a:gridCol>
              </a:tblGrid>
              <a:tr h="6112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Значение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1044598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Длина трубы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3254797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Диаметр трубы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метров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6442250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Объем атмосферы Земли до высоты 30 метров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15 300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трлн. м3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5023283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Средняя температура у поверхности Земли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градусов цельсия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1775826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Средняя температура на высоте 5 км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-17,</a:t>
                      </a:r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градусов цельсия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9962641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Количество труб на Земле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Единиц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0504495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Количество воздуха, которое будет прокачано за 10 лет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173</a:t>
                      </a:r>
                      <a:r>
                        <a:rPr lang="ru-RU" sz="1400" u="none" strike="noStrike" dirty="0">
                          <a:effectLst/>
                        </a:rPr>
                        <a:t>,4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 трлн. м3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3191745"/>
                  </a:ext>
                </a:extLst>
              </a:tr>
              <a:tr h="4112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Средняя температура у поверхности Земли за 10 лет снизится 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r>
                        <a:rPr lang="en-US" sz="1400" u="none" strike="noStrike" dirty="0">
                          <a:effectLst/>
                        </a:rPr>
                        <a:t>,</a:t>
                      </a:r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градусов цельсия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802109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10DDAA0-0199-4F11-A4BD-6C8FE5714AD9}"/>
              </a:ext>
            </a:extLst>
          </p:cNvPr>
          <p:cNvSpPr txBox="1"/>
          <p:nvPr/>
        </p:nvSpPr>
        <p:spPr>
          <a:xfrm>
            <a:off x="6462584" y="6035150"/>
            <a:ext cx="4102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Охлаждение атмосферы будет более заметным, чем в таблице, поскольку включится цикл обратной связи.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206C1-1EDB-475C-9455-3DC94A372358}"/>
              </a:ext>
            </a:extLst>
          </p:cNvPr>
          <p:cNvSpPr txBox="1"/>
          <p:nvPr/>
        </p:nvSpPr>
        <p:spPr>
          <a:xfrm>
            <a:off x="609600" y="6087394"/>
            <a:ext cx="5469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каждом случае расположение трубы должно учитывать движение воздушных масс, чтобы холодный и сухой воздух распространялся на максимальную площадь поверхности Земли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B07666-47DC-4FBC-BFF8-C597A1555DE4}"/>
              </a:ext>
            </a:extLst>
          </p:cNvPr>
          <p:cNvSpPr txBox="1"/>
          <p:nvPr/>
        </p:nvSpPr>
        <p:spPr>
          <a:xfrm>
            <a:off x="10309822" y="4667468"/>
            <a:ext cx="18984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Возможны решения, которые обеспечивают ток воздуха снизу вверх, тоннели сквозь горные хребты и т.д.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7142185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719D5-3E55-428B-9BDF-63E9D2B8A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7BC1E3-856A-4014-968F-FDAAB2A5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17</a:t>
            </a:fld>
            <a:endParaRPr lang="ru-RU"/>
          </a:p>
        </p:txBody>
      </p:sp>
      <p:pic>
        <p:nvPicPr>
          <p:cNvPr id="4098" name="Picture 2" descr="Ураган за ураганом: &amp;quot;Хосе&amp;quot; может присоединиться к разрушительной &amp;quot;Ирме&amp;quot;">
            <a:extLst>
              <a:ext uri="{FF2B5EF4-FFF2-40B4-BE49-F238E27FC236}">
                <a16:creationId xmlns:a16="http://schemas.microsoft.com/office/drawing/2014/main" id="{2F7BF8AA-B5C8-4A34-AB4C-4EEBCA50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45729" cy="826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8582F-C439-4FFE-A634-4AF423E51317}"/>
              </a:ext>
            </a:extLst>
          </p:cNvPr>
          <p:cNvSpPr txBox="1"/>
          <p:nvPr/>
        </p:nvSpPr>
        <p:spPr>
          <a:xfrm>
            <a:off x="2199504" y="0"/>
            <a:ext cx="846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Благодарю за внимание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8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69F5A-53EB-43E7-9253-AC565B0A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81" y="365919"/>
            <a:ext cx="10972800" cy="1143000"/>
          </a:xfrm>
        </p:spPr>
        <p:txBody>
          <a:bodyPr>
            <a:noAutofit/>
          </a:bodyPr>
          <a:lstStyle/>
          <a:p>
            <a:r>
              <a:rPr lang="ru-RU" sz="2400" dirty="0"/>
              <a:t>Даже если согласиться с тем, что парниковый эффект и потепление климата — это глобальный фейк, остаётся проблема разрушения рациональных основ мышления управленцев. России нужен собственный климатический дискурс, построенный на твёрдых научно-рациональных основаниях</a:t>
            </a:r>
            <a:endParaRPr lang="en-US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9DAB800-CC40-4364-B721-7E5241F90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18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10F5-A71A-4E64-B88C-C64BA861643C}"/>
              </a:ext>
            </a:extLst>
          </p:cNvPr>
          <p:cNvSpPr txBox="1"/>
          <p:nvPr/>
        </p:nvSpPr>
        <p:spPr>
          <a:xfrm>
            <a:off x="7736441" y="2149165"/>
            <a:ext cx="35651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этот фейк с детской искренней наивностью верят очень серьёзные и уважаемые люди, в том числе в России. От результатов их мышления зависят решения, которые будут приняты на самых верхних уровнях.</a:t>
            </a:r>
          </a:p>
          <a:p>
            <a:r>
              <a:rPr lang="ru-RU" dirty="0"/>
              <a:t>Если рациональная основа их мышления подорвана, то вряд ли стоит ожидать от них какой-то иной логики, чем та, что воспроизведена на первом слайде презентации.</a:t>
            </a:r>
            <a:endParaRPr lang="en-US" dirty="0"/>
          </a:p>
        </p:txBody>
      </p:sp>
      <p:pic>
        <p:nvPicPr>
          <p:cNvPr id="6" name="Рисунок 5">
            <a:hlinkClick r:id="rId2"/>
            <a:extLst>
              <a:ext uri="{FF2B5EF4-FFF2-40B4-BE49-F238E27FC236}">
                <a16:creationId xmlns:a16="http://schemas.microsoft.com/office/drawing/2014/main" id="{26D87AF1-CD48-4ECF-B898-E8A1410B6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4" t="5843" r="28333" b="14007"/>
          <a:stretch/>
        </p:blipFill>
        <p:spPr>
          <a:xfrm>
            <a:off x="609600" y="2154223"/>
            <a:ext cx="6397012" cy="4202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2C5D0B-39B9-4D78-BC6C-3C1569D39009}"/>
              </a:ext>
            </a:extLst>
          </p:cNvPr>
          <p:cNvSpPr txBox="1"/>
          <p:nvPr/>
        </p:nvSpPr>
        <p:spPr>
          <a:xfrm>
            <a:off x="609600" y="6538915"/>
            <a:ext cx="6243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2"/>
              </a:rPr>
              <a:t>https://www.youtube.com/watch?v=nGbTniNSMCw&amp;list=PLg-84tainHs-lPA00-Uu7Cc9wiovZA5yf&amp;index=8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64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3DB92-5821-4740-B9F6-C6008C27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Подрыв рациональных основ мышления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AB1E64-ACE8-45B9-9DEC-9EA3A903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91CF0-6BE3-458D-9D33-83423A37079A}"/>
              </a:ext>
            </a:extLst>
          </p:cNvPr>
          <p:cNvSpPr txBox="1"/>
          <p:nvPr/>
        </p:nvSpPr>
        <p:spPr>
          <a:xfrm>
            <a:off x="609600" y="1417638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Презентация о проблеме парникового эффекта иллюстрирует общие тенденции, которые наблюдаются при попытке человечества решать сверхкомплексные проблемы.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Во многих случаях можно констатировать, что происходит имитация решения или предлагается якобы решение, которое не выдерживает критики.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Как правило, вначале декларируется в качестве важной некая проблема, при этом часто сама формулировка проблемы вызывает множество вопросов и далека от идеала научного обсуждения.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Затем декларируется некая цель, связанная с решением сформулированной проблемы (иногда весьма косвенно связанная, то есть по достижении заявленной цели проблема не может быть решена).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После этого предлагаются и внедряются решения, которые не только не ведут к продекларированной цели, но и фактически способствуют достижению цели прямо противоположной.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При этом о решении проблемы, которая преподносилась как важная, как правило, забывают, и все вовлечённые в процесс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Helvetica Neue"/>
              </a:rPr>
              <a:t>акторы</a:t>
            </a:r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 погружаются в ситуации, определяющие их сиюминутные интересы и локальные выигрыши.  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Если считать проблему климата действительно важной, то её необходимо решать совершенно иными методами, чем те, что используются сегодня.</a:t>
            </a:r>
          </a:p>
        </p:txBody>
      </p:sp>
    </p:spTree>
    <p:extLst>
      <p:ext uri="{BB962C8B-B14F-4D97-AF65-F5344CB8AC3E}">
        <p14:creationId xmlns:p14="http://schemas.microsoft.com/office/powerpoint/2010/main" val="97677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F76F2-4F96-49DA-BE85-F7D6EF1C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России нужна собственная редакция экологической повестки, возможность задать своё направление дискурса, поскольку экология претендует на роль идеологии внешней политики США, и находиться в чужом идеологическом и дискурсивном тренде означает быть ведомыми</a:t>
            </a:r>
            <a:endParaRPr lang="en-US" sz="2000" b="1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31E471-0EE6-40DF-B849-0811FC61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4A8D0-B628-4ADB-892E-0DA6282EF57F}"/>
              </a:ext>
            </a:extLst>
          </p:cNvPr>
          <p:cNvSpPr txBox="1"/>
          <p:nvPr/>
        </p:nvSpPr>
        <p:spPr>
          <a:xfrm>
            <a:off x="609600" y="1788607"/>
            <a:ext cx="65749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72727"/>
                </a:solidFill>
                <a:effectLst/>
                <a:latin typeface="Lato" panose="020F0502020204030203" pitchFamily="34" charset="0"/>
              </a:rPr>
              <a:t>Климатическая повестка в ближайшие четыре года и, возможно, даже десятилетие будет основной темой и инструментом внешней политики США. Критерием определения, кто относится к единомышленникам, а кто является источником зла, может стать величина углеродного следа, которая рассчитывается в тоннах в абсолютных величинах или в пересчёте на душу населения. В связи с этим можно обратиться к таблице из «</a:t>
            </a:r>
            <a:r>
              <a:rPr lang="ru-RU" b="0" i="0" dirty="0">
                <a:solidFill>
                  <a:srgbClr val="071114"/>
                </a:solidFill>
                <a:effectLst/>
                <a:latin typeface="Lato" panose="020F0502020204030203" pitchFamily="34" charset="0"/>
              </a:rPr>
              <a:t>Доклада о разрыве в уровнях выбросов </a:t>
            </a:r>
            <a:r>
              <a:rPr lang="ru-RU" b="0" i="0" dirty="0">
                <a:solidFill>
                  <a:srgbClr val="272727"/>
                </a:solidFill>
                <a:effectLst/>
                <a:latin typeface="Lato" panose="020F0502020204030203" pitchFamily="34" charset="0"/>
              </a:rPr>
              <a:t>–</a:t>
            </a:r>
            <a:r>
              <a:rPr lang="ru-RU" b="0" i="0" dirty="0">
                <a:solidFill>
                  <a:srgbClr val="071114"/>
                </a:solidFill>
                <a:effectLst/>
                <a:latin typeface="Lato" panose="020F0502020204030203" pitchFamily="34" charset="0"/>
              </a:rPr>
              <a:t> 2020» Программы по окружающей среде ООН. На графиках видно, что абсолютным лидером по количеству выделяемых парниковых газов выступает Китай, а США и Евросоюз находятся на втором и третьем месте, в то время как Россия на пятом. Однако на другом графике в расчёте на душу населения Китай уже на четвёртом месте, а на первом и втором </a:t>
            </a:r>
            <a:r>
              <a:rPr lang="ru-RU" b="0" i="0" dirty="0">
                <a:solidFill>
                  <a:srgbClr val="272727"/>
                </a:solidFill>
                <a:effectLst/>
                <a:latin typeface="Lato" panose="020F0502020204030203" pitchFamily="34" charset="0"/>
              </a:rPr>
              <a:t>–</a:t>
            </a:r>
            <a:r>
              <a:rPr lang="ru-RU" b="0" i="0" dirty="0">
                <a:solidFill>
                  <a:srgbClr val="071114"/>
                </a:solidFill>
                <a:effectLst/>
                <a:latin typeface="Lato" panose="020F0502020204030203" pitchFamily="34" charset="0"/>
              </a:rPr>
              <a:t> США и Россия соответственно, </a:t>
            </a:r>
            <a:r>
              <a:rPr lang="ru-RU" b="0" i="0" dirty="0">
                <a:solidFill>
                  <a:srgbClr val="272727"/>
                </a:solidFill>
                <a:effectLst/>
                <a:latin typeface="Lato" panose="020F0502020204030203" pitchFamily="34" charset="0"/>
              </a:rPr>
              <a:t>Евросоюз же на пятом, пропустив вперёд Японию и Китай.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6B8A25-082A-47B6-AB91-5834CDFEF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34" y="1539959"/>
            <a:ext cx="4672571" cy="48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F074F-5EC3-4863-B1AD-6428AB45FB9F}"/>
              </a:ext>
            </a:extLst>
          </p:cNvPr>
          <p:cNvSpPr txBox="1"/>
          <p:nvPr/>
        </p:nvSpPr>
        <p:spPr>
          <a:xfrm>
            <a:off x="1393284" y="6048576"/>
            <a:ext cx="551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https://ru.valdaiclub.com/a/highlights/klimaticheskiy-manifest-baydena/</a:t>
            </a:r>
            <a:endParaRPr lang="ru-RU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534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CA05445-8269-411D-8D24-DA8FB056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062-A109-403D-BA01-85C555E4ACD2}" type="slidenum">
              <a:rPr lang="ru-RU" smtClean="0"/>
              <a:t>4</a:t>
            </a:fld>
            <a:endParaRPr lang="ru-RU"/>
          </a:p>
        </p:txBody>
      </p:sp>
      <p:pic>
        <p:nvPicPr>
          <p:cNvPr id="2052" name="Picture 4" descr="Ученый заявил о рекордной концентрации углекислого газа в атмосфере - РИА  Новости, 23.02.2021">
            <a:extLst>
              <a:ext uri="{FF2B5EF4-FFF2-40B4-BE49-F238E27FC236}">
                <a16:creationId xmlns:a16="http://schemas.microsoft.com/office/drawing/2014/main" id="{A5793714-F404-4D7E-8C44-D1676B69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EF927E-2CF1-49C6-A3F6-AFA195221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5" t="3153" r="33333" b="6152"/>
          <a:stretch/>
        </p:blipFill>
        <p:spPr>
          <a:xfrm>
            <a:off x="5563420" y="319084"/>
            <a:ext cx="6525342" cy="6219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8B53C5-FBC9-44E8-BB45-7196658E22E1}"/>
              </a:ext>
            </a:extLst>
          </p:cNvPr>
          <p:cNvSpPr txBox="1"/>
          <p:nvPr/>
        </p:nvSpPr>
        <p:spPr>
          <a:xfrm>
            <a:off x="5563420" y="6567589"/>
            <a:ext cx="4739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Источник </a:t>
            </a:r>
            <a:r>
              <a:rPr lang="en-US" sz="1400" dirty="0">
                <a:hlinkClick r:id="rId4"/>
              </a:rPr>
              <a:t>https://news.un.org/ru/story/2020/12/1392282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97F73-1308-4270-A7E1-1485778958FA}"/>
              </a:ext>
            </a:extLst>
          </p:cNvPr>
          <p:cNvSpPr txBox="1"/>
          <p:nvPr/>
        </p:nvSpPr>
        <p:spPr>
          <a:xfrm>
            <a:off x="319549" y="331215"/>
            <a:ext cx="4463845" cy="3139321"/>
          </a:xfrm>
          <a:prstGeom prst="rect">
            <a:avLst/>
          </a:prstGeom>
          <a:solidFill>
            <a:schemeClr val="accent1">
              <a:alpha val="49000"/>
            </a:schemeClr>
          </a:solidFill>
          <a:effectLst>
            <a:outerShdw blurRad="431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Все усилия ООН и мирового сообщества сегодня направлены на декарбонизацию экономики, то есть на сокращение выброса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CO2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атмосферу.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Принято считать, что именно увеличение выброса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CO2 </a:t>
            </a:r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является главной причиной глобального потепления климата на планете. </a:t>
            </a: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Это считается очевидным фактом.</a:t>
            </a:r>
          </a:p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Однако, можно прийти к другим выводам.</a:t>
            </a:r>
          </a:p>
        </p:txBody>
      </p:sp>
      <p:pic>
        <p:nvPicPr>
          <p:cNvPr id="2054" name="Picture 6" descr="2020 год стал одним из трех самых теплых лет в истории наблюдений |  Всемирная Mетеорологическая Oрганизация">
            <a:extLst>
              <a:ext uri="{FF2B5EF4-FFF2-40B4-BE49-F238E27FC236}">
                <a16:creationId xmlns:a16="http://schemas.microsoft.com/office/drawing/2014/main" id="{CC345178-742B-4D92-8AD9-FB817A9E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170355"/>
            <a:ext cx="4497644" cy="25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5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BA0EF-1D3D-4E25-8948-67E9E1EC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922"/>
            <a:ext cx="10972800" cy="1384300"/>
          </a:xfrm>
        </p:spPr>
        <p:txBody>
          <a:bodyPr/>
          <a:lstStyle/>
          <a:p>
            <a:r>
              <a:rPr lang="ru-RU" dirty="0"/>
              <a:t>Каков вклад разных парниковых газов в нагревание атмосферы Земли?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D875BA-E1DF-45DE-84E3-BFBBAFF5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BEE3B-F72B-4FE5-BE24-961A5C185066}"/>
              </a:ext>
            </a:extLst>
          </p:cNvPr>
          <p:cNvSpPr txBox="1"/>
          <p:nvPr/>
        </p:nvSpPr>
        <p:spPr>
          <a:xfrm>
            <a:off x="508000" y="1473160"/>
            <a:ext cx="6832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/>
            <a:r>
              <a:rPr lang="ru-RU" sz="18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Атмосферные </a:t>
            </a:r>
            <a:r>
              <a:rPr lang="ru-RU" sz="18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газы</a:t>
            </a:r>
            <a:r>
              <a:rPr lang="ru-RU" sz="18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(водяной пар, углекислый газ, метан, закись азота и др.) задерживают часть длинноволнового излучения от поверхности Земли и рассеивают его в разные стороны, в</a:t>
            </a:r>
            <a:br>
              <a:rPr lang="ru-RU" sz="18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результате чего происходит нагревание атмосферы.</a:t>
            </a:r>
          </a:p>
          <a:p>
            <a:pPr indent="355600" algn="just"/>
            <a:r>
              <a:rPr lang="ru-RU" sz="18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 отсутствие парниковых газов приповерхностная температура воздуха была бы на 33°С меньше, т.е. климат Земли был бы практически непригоден для существования человеческой цивилизации.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Влияние &amp;quot;парникового эффекта&amp;quot; на изменение климата -">
            <a:extLst>
              <a:ext uri="{FF2B5EF4-FFF2-40B4-BE49-F238E27FC236}">
                <a16:creationId xmlns:a16="http://schemas.microsoft.com/office/drawing/2014/main" id="{C5180EEB-0673-4EDF-B9A4-47FFE896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1473160"/>
            <a:ext cx="4241800" cy="24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47ED9A-1874-4C0D-9CFA-D58D61669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967568"/>
            <a:ext cx="11143424" cy="2819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781052-C030-4318-9559-550157C6B382}"/>
              </a:ext>
            </a:extLst>
          </p:cNvPr>
          <p:cNvSpPr txBox="1"/>
          <p:nvPr/>
        </p:nvSpPr>
        <p:spPr>
          <a:xfrm>
            <a:off x="508000" y="3713652"/>
            <a:ext cx="7175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Малинин В. Н. Влагосодержание атмосферы и парниковый эффект. Общество. Среда. Развитие. 2014. № 3. С. 139-145.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9C73D-8755-4970-B711-78C211784574}"/>
              </a:ext>
            </a:extLst>
          </p:cNvPr>
          <p:cNvSpPr txBox="1"/>
          <p:nvPr/>
        </p:nvSpPr>
        <p:spPr>
          <a:xfrm>
            <a:off x="508000" y="6648578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*ВА – влагосодержание атмосферы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816713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400F2-05E8-4FF8-9BCA-A8ADBB1A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2044700"/>
          </a:xfrm>
        </p:spPr>
        <p:txBody>
          <a:bodyPr/>
          <a:lstStyle/>
          <a:p>
            <a:r>
              <a:rPr lang="ru-RU" dirty="0"/>
              <a:t>Информация о том, что водяной пар и влагосодержание атмосферы являются основным фактором, создающим парниковый эффект, не является секретом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9E564C-EB6D-48C6-97CB-DA99D627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D77B0-7F98-47E9-A012-4620B1B30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" b="27223"/>
          <a:stretch/>
        </p:blipFill>
        <p:spPr>
          <a:xfrm>
            <a:off x="0" y="2254251"/>
            <a:ext cx="12192000" cy="453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6B9CE2-4446-4956-9571-079E35032A63}"/>
              </a:ext>
            </a:extLst>
          </p:cNvPr>
          <p:cNvSpPr txBox="1"/>
          <p:nvPr/>
        </p:nvSpPr>
        <p:spPr>
          <a:xfrm>
            <a:off x="7899400" y="6529230"/>
            <a:ext cx="3873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hlinkClick r:id="rId3"/>
              </a:rPr>
              <a:t>Источник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5793757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BA0EF-1D3D-4E25-8948-67E9E1EC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922"/>
            <a:ext cx="10972800" cy="1384300"/>
          </a:xfrm>
        </p:spPr>
        <p:txBody>
          <a:bodyPr/>
          <a:lstStyle/>
          <a:p>
            <a:r>
              <a:rPr lang="ru-RU" dirty="0"/>
              <a:t>Какова доля человечества в производстве </a:t>
            </a:r>
            <a:r>
              <a:rPr lang="en-US" dirty="0"/>
              <a:t>CO2?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D875BA-E1DF-45DE-84E3-BFBBAFF5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0009AA0-13AB-40B3-98B9-13F5B3780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93265"/>
              </p:ext>
            </p:extLst>
          </p:nvPr>
        </p:nvGraphicFramePr>
        <p:xfrm>
          <a:off x="609599" y="1161518"/>
          <a:ext cx="10597979" cy="22002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755562">
                  <a:extLst>
                    <a:ext uri="{9D8B030D-6E8A-4147-A177-3AD203B41FA5}">
                      <a16:colId xmlns:a16="http://schemas.microsoft.com/office/drawing/2014/main" val="584271579"/>
                    </a:ext>
                  </a:extLst>
                </a:gridCol>
                <a:gridCol w="3071477">
                  <a:extLst>
                    <a:ext uri="{9D8B030D-6E8A-4147-A177-3AD203B41FA5}">
                      <a16:colId xmlns:a16="http://schemas.microsoft.com/office/drawing/2014/main" val="3476850980"/>
                    </a:ext>
                  </a:extLst>
                </a:gridCol>
                <a:gridCol w="1770940">
                  <a:extLst>
                    <a:ext uri="{9D8B030D-6E8A-4147-A177-3AD203B41FA5}">
                      <a16:colId xmlns:a16="http://schemas.microsoft.com/office/drawing/2014/main" val="795920636"/>
                    </a:ext>
                  </a:extLst>
                </a:gridCol>
              </a:tblGrid>
              <a:tr h="3036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В год в атмосферу выбрасывается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Тонн </a:t>
                      </a:r>
                      <a:r>
                        <a:rPr lang="en-US" sz="2000" u="none" strike="noStrike" dirty="0">
                          <a:effectLst/>
                        </a:rPr>
                        <a:t>CO2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Доля, 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3039139"/>
                  </a:ext>
                </a:extLst>
              </a:tr>
              <a:tr h="30362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CO2 в результате гниения органики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 220 000 000 000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33,6%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8440296"/>
                  </a:ext>
                </a:extLst>
              </a:tr>
              <a:tr h="30362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CO2 </a:t>
                      </a:r>
                      <a:r>
                        <a:rPr lang="ru-RU" sz="2000" u="none" strike="noStrike" dirty="0">
                          <a:effectLst/>
                        </a:rPr>
                        <a:t>выделяет океан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 330 000 000 000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50,3%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4901893"/>
                  </a:ext>
                </a:extLst>
              </a:tr>
              <a:tr h="30362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CO2 </a:t>
                      </a:r>
                      <a:r>
                        <a:rPr lang="ru-RU" sz="2000" u="none" strike="noStrike">
                          <a:effectLst/>
                        </a:rPr>
                        <a:t>дают лесные пожары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   50 000 000 000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7,6%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56677"/>
                  </a:ext>
                </a:extLst>
              </a:tr>
              <a:tr h="30362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CO2 </a:t>
                      </a:r>
                      <a:r>
                        <a:rPr lang="ru-RU" sz="2000" u="none" strike="noStrike" dirty="0">
                          <a:effectLst/>
                        </a:rPr>
                        <a:t>дают вулканы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  200 000 000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0,0%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4358253"/>
                  </a:ext>
                </a:extLst>
              </a:tr>
              <a:tr h="30362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CO2 в результате человеческой деятельности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   55 300 000 000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8,4%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5798882"/>
                  </a:ext>
                </a:extLst>
              </a:tr>
              <a:tr h="30362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effectLst/>
                        </a:rPr>
                        <a:t>Общее количество CO2 в год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 655 500 000 000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100,0%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72544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4A046BB-3269-447F-826B-481D30516FDA}"/>
              </a:ext>
            </a:extLst>
          </p:cNvPr>
          <p:cNvSpPr txBox="1"/>
          <p:nvPr/>
        </p:nvSpPr>
        <p:spPr>
          <a:xfrm>
            <a:off x="3212757" y="4624064"/>
            <a:ext cx="79948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Поглощается растениями и микроорганизмами около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550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млрд. тонн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CO2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год. 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Остаётся непоглощенным 105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,3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млрд. тонн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CO2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ежегодно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По оценкам масса атмосферы Земли составляет 5 300 триллионов тонн.</a:t>
            </a:r>
          </a:p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Среднее содержание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CO2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в атмосфере земли составляет сегодня 0,04% (400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ppm)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Общее количество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CO2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атмосфере составляет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млрд.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тонн. </a:t>
            </a:r>
          </a:p>
          <a:p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Таким образом, ежегодно в последние годы количество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CO2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атмосфере увеличивается на 5% в год.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494E8-E0ED-4D84-B154-6125C3C63F89}"/>
              </a:ext>
            </a:extLst>
          </p:cNvPr>
          <p:cNvSpPr txBox="1"/>
          <p:nvPr/>
        </p:nvSpPr>
        <p:spPr>
          <a:xfrm>
            <a:off x="609599" y="6428854"/>
            <a:ext cx="11425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мировом океане растворено в 62 раза больше </a:t>
            </a:r>
            <a:r>
              <a:rPr lang="en-US" sz="1600" dirty="0"/>
              <a:t>CO2</a:t>
            </a:r>
            <a:r>
              <a:rPr lang="ru-RU" sz="1600" dirty="0"/>
              <a:t>, чем находится  в атмосфере Земли (132 триллиона тонн).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44B64-0805-4D8F-812A-15480060EC1E}"/>
              </a:ext>
            </a:extLst>
          </p:cNvPr>
          <p:cNvSpPr txBox="1"/>
          <p:nvPr/>
        </p:nvSpPr>
        <p:spPr>
          <a:xfrm>
            <a:off x="523099" y="3430361"/>
            <a:ext cx="10597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Учитывая вклад </a:t>
            </a:r>
            <a:r>
              <a:rPr lang="en-US" dirty="0"/>
              <a:t>CO2 </a:t>
            </a:r>
            <a:r>
              <a:rPr lang="ru-RU" dirty="0"/>
              <a:t>в парниковый эффект 20%, вклад человечества в парниковый эффект = </a:t>
            </a:r>
            <a:r>
              <a:rPr lang="ru-RU" sz="2800" b="1" dirty="0"/>
              <a:t>1,7%</a:t>
            </a:r>
          </a:p>
          <a:p>
            <a:r>
              <a:rPr lang="ru-RU" dirty="0"/>
              <a:t>Если снизить выбросы </a:t>
            </a:r>
            <a:r>
              <a:rPr lang="en-US" dirty="0"/>
              <a:t>CO2</a:t>
            </a:r>
            <a:r>
              <a:rPr lang="ru-RU" dirty="0"/>
              <a:t> на 40%, то</a:t>
            </a:r>
            <a:r>
              <a:rPr lang="en-US" dirty="0"/>
              <a:t> </a:t>
            </a:r>
            <a:r>
              <a:rPr lang="ru-RU" dirty="0"/>
              <a:t>вклад человечества в парниковый эффект станет = </a:t>
            </a:r>
            <a:r>
              <a:rPr lang="ru-RU" b="1" dirty="0">
                <a:solidFill>
                  <a:srgbClr val="7030A0"/>
                </a:solidFill>
              </a:rPr>
              <a:t>1%. </a:t>
            </a:r>
          </a:p>
          <a:p>
            <a:r>
              <a:rPr lang="ru-RU" b="1" dirty="0">
                <a:solidFill>
                  <a:srgbClr val="7030A0"/>
                </a:solidFill>
              </a:rPr>
              <a:t>Это явно не решение проблемы климатических изменений. Это имитация решения.</a:t>
            </a:r>
            <a:endParaRPr lang="en-US" b="1" dirty="0"/>
          </a:p>
        </p:txBody>
      </p:sp>
      <p:pic>
        <p:nvPicPr>
          <p:cNvPr id="8194" name="Picture 2" descr="Carbon dioxide 3D Model CO2 3D Model $5 - .obj .unknown .3ds .fbx .max -  Free3D">
            <a:extLst>
              <a:ext uri="{FF2B5EF4-FFF2-40B4-BE49-F238E27FC236}">
                <a16:creationId xmlns:a16="http://schemas.microsoft.com/office/drawing/2014/main" id="{48C04CA8-35CC-439C-A775-14660B55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24" y="5214093"/>
            <a:ext cx="2160642" cy="121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358BE4-230B-4F5E-A880-E5A6EBE1A76B}"/>
              </a:ext>
            </a:extLst>
          </p:cNvPr>
          <p:cNvSpPr txBox="1"/>
          <p:nvPr/>
        </p:nvSpPr>
        <p:spPr>
          <a:xfrm>
            <a:off x="1011468" y="4803930"/>
            <a:ext cx="2133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CO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60812-F992-4868-AE12-9119C3E3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459244"/>
          </a:xfrm>
        </p:spPr>
        <p:txBody>
          <a:bodyPr/>
          <a:lstStyle/>
          <a:p>
            <a:r>
              <a:rPr lang="ru-RU" dirty="0"/>
              <a:t>Исследование превращается в расследование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9202A8A-AAFE-4DFD-BA5C-C08BF576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E5217-3799-43D9-A2A4-9AAD74A34BFA}"/>
              </a:ext>
            </a:extLst>
          </p:cNvPr>
          <p:cNvSpPr txBox="1"/>
          <p:nvPr/>
        </p:nvSpPr>
        <p:spPr>
          <a:xfrm>
            <a:off x="609600" y="744060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Несмотря, на казалось бы, очевидные вещи, с подачи Межправительственной группы экспертов по изменению климата (МГЭИК, создана в 1988 году) происходит игнорирование роли ВА* в современных изменениях климата и считается, что ВА является только их следствием.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F62A4-B974-48B4-AE63-1772C52AA614}"/>
              </a:ext>
            </a:extLst>
          </p:cNvPr>
          <p:cNvSpPr txBox="1"/>
          <p:nvPr/>
        </p:nvSpPr>
        <p:spPr>
          <a:xfrm>
            <a:off x="609600" y="1690782"/>
            <a:ext cx="1054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*ВА – влагосодержание атмосферы </a:t>
            </a:r>
            <a:r>
              <a:rPr lang="ru-RU" sz="1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представляе</a:t>
            </a:r>
            <a:r>
              <a:rPr lang="ru-RU" sz="1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1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собой суммарный запас водяного пара в столбе воздуха единичной толщины и выражается в кг/м2 или в толщине слоя воды (мм). Поскольку его вертикальное распределение близко к экспоненциальному закону, то концентрация водяного пара быстро убывает по высоте и выше тропосферы становится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 пренебрежимо малой величиной.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E8F18B-E133-4BB9-A1E9-CAD29D8340B4}"/>
              </a:ext>
            </a:extLst>
          </p:cNvPr>
          <p:cNvSpPr txBox="1"/>
          <p:nvPr/>
        </p:nvSpPr>
        <p:spPr>
          <a:xfrm>
            <a:off x="6761068" y="2887682"/>
            <a:ext cx="49055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Основная суть «работы» парниковых газов состоит в том, что их молекулы способны </a:t>
            </a:r>
            <a:r>
              <a:rPr lang="ru-RU" sz="1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поглощать</a:t>
            </a:r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проходящие сквозь атмосферу ИК фотоны с различными длинами волн. Именно этот факт усложняет процесс вычисления вклада в парниковый эффект каждого отдельного газа. Например, водяной пар поглощает ИК фотоны с длинами волн 790 </a:t>
            </a:r>
            <a:r>
              <a:rPr lang="ru-RU" sz="14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нм</a:t>
            </a:r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940 </a:t>
            </a:r>
            <a:r>
              <a:rPr lang="ru-RU" sz="14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нм</a:t>
            </a:r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1375 </a:t>
            </a:r>
            <a:r>
              <a:rPr lang="ru-RU" sz="14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нм</a:t>
            </a:r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и др. При этом молекула СО2 также способна поглощать фотоны с длиной волны 1375 </a:t>
            </a:r>
            <a:r>
              <a:rPr lang="ru-RU" sz="14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нм</a:t>
            </a:r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Отсюда понятно, что трудно сказать, какая часть ИК радиации с длиной волны λ = 1375 </a:t>
            </a:r>
            <a:r>
              <a:rPr lang="ru-RU" sz="14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нм</a:t>
            </a:r>
            <a:r>
              <a:rPr lang="ru-RU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поглощается водяным паром, а какая – диоксидом углерода. </a:t>
            </a:r>
            <a:br>
              <a:rPr lang="ru-RU" sz="1400" dirty="0"/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Поэтому из климатических моделей последовательно удаляют один парниковый газ за другим, чтобы в итоге получить некую усреднённую оценку вклада каждого из них. Если убрать из модели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0,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то ПЭ сократится на 36%, но при этом возрастёт доля других газов в поглощении ИК излучения. Значит, реальная доля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 ПЭ существенно выше.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61595-7ED9-4E09-9681-78710BD1BB3E}"/>
              </a:ext>
            </a:extLst>
          </p:cNvPr>
          <p:cNvSpPr txBox="1"/>
          <p:nvPr/>
        </p:nvSpPr>
        <p:spPr>
          <a:xfrm>
            <a:off x="6761068" y="2577361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Скучные подробности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287247-90D3-4E34-9796-8D55F76D8E77}"/>
              </a:ext>
            </a:extLst>
          </p:cNvPr>
          <p:cNvSpPr txBox="1"/>
          <p:nvPr/>
        </p:nvSpPr>
        <p:spPr>
          <a:xfrm>
            <a:off x="609600" y="3359862"/>
            <a:ext cx="164715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отчёте МГЭИК от 1990 года роль ВА в ПЭ признаётся на уровне 60-70%, но </a:t>
            </a:r>
            <a:r>
              <a:rPr lang="ru-RU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каждым новым отчетом (1995, 2001, 2007, 2013, 2018) все больший</a:t>
            </a:r>
            <a:br>
              <a:rPr lang="ru-RU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крен делается на антропогенный характер</a:t>
            </a:r>
            <a:br>
              <a:rPr lang="ru-RU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глобального потепления</a:t>
            </a:r>
            <a:endParaRPr lang="en-US" sz="140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C7CF1-1431-46FE-925F-2614EE351F08}"/>
              </a:ext>
            </a:extLst>
          </p:cNvPr>
          <p:cNvSpPr txBox="1"/>
          <p:nvPr/>
        </p:nvSpPr>
        <p:spPr>
          <a:xfrm>
            <a:off x="609600" y="6252962"/>
            <a:ext cx="922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3"/>
              </a:rPr>
              <a:t>Источник</a:t>
            </a:r>
            <a:endParaRPr lang="en-US" sz="1200" dirty="0"/>
          </a:p>
        </p:txBody>
      </p:sp>
      <p:pic>
        <p:nvPicPr>
          <p:cNvPr id="9222" name="Picture 6" descr="Парниковый эффект — Википедия">
            <a:extLst>
              <a:ext uri="{FF2B5EF4-FFF2-40B4-BE49-F238E27FC236}">
                <a16:creationId xmlns:a16="http://schemas.microsoft.com/office/drawing/2014/main" id="{21CE27DA-48F1-45B4-BF4E-E05F98C2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87" y="2684356"/>
            <a:ext cx="4056783" cy="40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CFE77F3-1577-4112-A85A-E4AC30052AB7}"/>
              </a:ext>
            </a:extLst>
          </p:cNvPr>
          <p:cNvSpPr/>
          <p:nvPr/>
        </p:nvSpPr>
        <p:spPr>
          <a:xfrm>
            <a:off x="609600" y="2777416"/>
            <a:ext cx="1562889" cy="58244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85259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Исследователи показали модель атмосферы древней Земли - Индикатор">
            <a:extLst>
              <a:ext uri="{FF2B5EF4-FFF2-40B4-BE49-F238E27FC236}">
                <a16:creationId xmlns:a16="http://schemas.microsoft.com/office/drawing/2014/main" id="{8D0CF5C1-B843-4945-8B15-C39CB09B7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5"/>
          <a:stretch/>
        </p:blipFill>
        <p:spPr bwMode="auto">
          <a:xfrm>
            <a:off x="0" y="0"/>
            <a:ext cx="12192000" cy="67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FC596-52BD-425F-A174-255FD576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3344"/>
            <a:ext cx="10972800" cy="13843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Корреляция между изменениями величины испарения с поверхности мирового океана и изменением температуры воздуха у поверхности океана может быть записана в виде уравнения линейной регрессии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0653238-8BEF-411B-955D-866388D6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34BE-FA6F-4B0B-8549-6E05CBDA7E07}" type="slidenum">
              <a:rPr lang="ru-RU" smtClean="0"/>
              <a:t>9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7E9EB-38AB-40BB-83F9-2D2141047CAB}"/>
              </a:ext>
            </a:extLst>
          </p:cNvPr>
          <p:cNvSpPr txBox="1"/>
          <p:nvPr/>
        </p:nvSpPr>
        <p:spPr>
          <a:xfrm>
            <a:off x="184151" y="2319843"/>
            <a:ext cx="5911849" cy="4031873"/>
          </a:xfrm>
          <a:prstGeom prst="rect">
            <a:avLst/>
          </a:prstGeom>
          <a:solidFill>
            <a:srgbClr val="FFFFFF">
              <a:alpha val="54000"/>
            </a:srgbClr>
          </a:solidFill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242021"/>
                </a:solidFill>
                <a:effectLst/>
              </a:rPr>
              <a:t>Исходными данными по водяному пару послужили спутниковые ежемесячные значения ВА в сетке 1 градус×1 градус с</a:t>
            </a:r>
            <a:br>
              <a:rPr lang="ru-RU" sz="1600" b="0" i="0" dirty="0">
                <a:solidFill>
                  <a:srgbClr val="242021"/>
                </a:solidFill>
                <a:effectLst/>
              </a:rPr>
            </a:br>
            <a:r>
              <a:rPr lang="ru-RU" sz="1600" b="0" i="0" dirty="0">
                <a:solidFill>
                  <a:srgbClr val="242021"/>
                </a:solidFill>
                <a:effectLst/>
              </a:rPr>
              <a:t>1988 года в базе (ftp://ftp.remss.com/vapor/</a:t>
            </a:r>
            <a:br>
              <a:rPr lang="ru-RU" sz="1600" b="0" i="0" dirty="0">
                <a:solidFill>
                  <a:srgbClr val="242021"/>
                </a:solidFill>
                <a:effectLst/>
              </a:rPr>
            </a:br>
            <a:r>
              <a:rPr lang="ru-RU" sz="1600" b="0" i="0" dirty="0">
                <a:solidFill>
                  <a:srgbClr val="242021"/>
                </a:solidFill>
                <a:effectLst/>
              </a:rPr>
              <a:t>monthly_1deg/), получаемые в рамках проекта NASA Water </a:t>
            </a:r>
            <a:r>
              <a:rPr lang="ru-RU" sz="1600" b="0" i="0" dirty="0" err="1">
                <a:solidFill>
                  <a:srgbClr val="242021"/>
                </a:solidFill>
                <a:effectLst/>
              </a:rPr>
              <a:t>Vapor</a:t>
            </a:r>
            <a:r>
              <a:rPr lang="ru-RU" sz="1600" b="0" i="0" dirty="0">
                <a:solidFill>
                  <a:srgbClr val="242021"/>
                </a:solidFill>
                <a:effectLst/>
              </a:rPr>
              <a:t> Project. </a:t>
            </a:r>
          </a:p>
          <a:p>
            <a:r>
              <a:rPr lang="ru-RU" sz="1600" b="0" i="0" dirty="0">
                <a:solidFill>
                  <a:srgbClr val="242021"/>
                </a:solidFill>
                <a:effectLst/>
              </a:rPr>
              <a:t>Для оценки средних для всего Мирового океана значений ВА МО исходные данные пересчитывались с учетом площадей одноградусных квадратов на соответствующей</a:t>
            </a:r>
            <a:br>
              <a:rPr lang="ru-RU" sz="1600" b="0" i="0" dirty="0">
                <a:solidFill>
                  <a:srgbClr val="242021"/>
                </a:solidFill>
                <a:effectLst/>
              </a:rPr>
            </a:br>
            <a:r>
              <a:rPr lang="ru-RU" sz="1600" b="0" i="0" dirty="0">
                <a:solidFill>
                  <a:srgbClr val="242021"/>
                </a:solidFill>
                <a:effectLst/>
              </a:rPr>
              <a:t>широте и рассматривались в пределах широтной зоны 60 градусов </a:t>
            </a:r>
            <a:r>
              <a:rPr lang="ru-RU" sz="1600" b="0" i="0" dirty="0" err="1">
                <a:solidFill>
                  <a:srgbClr val="242021"/>
                </a:solidFill>
                <a:effectLst/>
              </a:rPr>
              <a:t>ю.ш</a:t>
            </a:r>
            <a:r>
              <a:rPr lang="ru-RU" sz="1600" b="0" i="0" dirty="0">
                <a:solidFill>
                  <a:srgbClr val="242021"/>
                </a:solidFill>
                <a:effectLst/>
              </a:rPr>
              <a:t>. – 60 градусов </a:t>
            </a:r>
            <a:r>
              <a:rPr lang="ru-RU" sz="1600" b="0" i="0" dirty="0" err="1">
                <a:solidFill>
                  <a:srgbClr val="242021"/>
                </a:solidFill>
                <a:effectLst/>
              </a:rPr>
              <a:t>с.ш</a:t>
            </a:r>
            <a:r>
              <a:rPr lang="ru-RU" sz="1600" b="0" i="0" dirty="0">
                <a:solidFill>
                  <a:srgbClr val="242021"/>
                </a:solidFill>
                <a:effectLst/>
              </a:rPr>
              <a:t>. над свободной ото льда акваторией Мирового океана. Средние годовые значения аномалий глобальной приповерхностной температуры воздуха ∆</a:t>
            </a:r>
            <a:r>
              <a:rPr lang="ru-RU" sz="1600" b="0" i="0" dirty="0" err="1">
                <a:solidFill>
                  <a:srgbClr val="242021"/>
                </a:solidFill>
                <a:effectLst/>
              </a:rPr>
              <a:t>TВгл</a:t>
            </a:r>
            <a:r>
              <a:rPr lang="ru-RU" sz="1600" b="0" i="0" dirty="0">
                <a:solidFill>
                  <a:srgbClr val="242021"/>
                </a:solidFill>
                <a:effectLst/>
              </a:rPr>
              <a:t> были заимствованы непосредственно из архива HadCRUT4 (http://www.cru.uea.ac.uk/cru/data/temperature/).</a:t>
            </a:r>
            <a:br>
              <a:rPr lang="ru-RU" sz="1600" b="0" i="0" dirty="0">
                <a:solidFill>
                  <a:srgbClr val="242021"/>
                </a:solidFill>
                <a:effectLst/>
              </a:rPr>
            </a:br>
            <a:r>
              <a:rPr lang="ru-RU" sz="1600" b="0" i="0" dirty="0">
                <a:solidFill>
                  <a:srgbClr val="242021"/>
                </a:solidFill>
                <a:effectLst/>
              </a:rPr>
              <a:t>Важно, что эти данные являются независимыми по отношению друг другу.</a:t>
            </a:r>
            <a:r>
              <a:rPr lang="ru-RU" sz="1600" dirty="0"/>
              <a:t> </a:t>
            </a:r>
            <a:endParaRPr lang="en-US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15FBE1-B629-49D5-AB8F-34203452A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51" y="2333686"/>
            <a:ext cx="5632449" cy="39296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945EE7-B54B-4FA9-A3D0-DF1670B7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668" y="6379332"/>
            <a:ext cx="3981450" cy="390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F9EE9-FB3E-48C5-958E-071860E9739C}"/>
              </a:ext>
            </a:extLst>
          </p:cNvPr>
          <p:cNvSpPr txBox="1"/>
          <p:nvPr/>
        </p:nvSpPr>
        <p:spPr>
          <a:xfrm>
            <a:off x="184151" y="6379332"/>
            <a:ext cx="6654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Корреляция показателей подтверждает их взаимообусловленность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70135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shokhov">
  <a:themeElements>
    <a:clrScheme name="Practicum">
      <a:dk1>
        <a:srgbClr val="080808"/>
      </a:dk1>
      <a:lt1>
        <a:srgbClr val="080808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hokhov" id="{EE2F919F-8AC7-470B-95BB-83BC254B4DFD}" vid="{FA76E449-E430-4821-B6DE-C1674C673F3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shokhov</Template>
  <TotalTime>2203</TotalTime>
  <Words>2526</Words>
  <Application>Microsoft Office PowerPoint</Application>
  <PresentationFormat>Широкоэкранный</PresentationFormat>
  <Paragraphs>186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Helvetica Neue</vt:lpstr>
      <vt:lpstr>Lato</vt:lpstr>
      <vt:lpstr>Tahoma</vt:lpstr>
      <vt:lpstr>Times New Roman</vt:lpstr>
      <vt:lpstr>Wingdings</vt:lpstr>
      <vt:lpstr>shokhov</vt:lpstr>
      <vt:lpstr>Тема Office</vt:lpstr>
      <vt:lpstr>1_Океан</vt:lpstr>
      <vt:lpstr>2_Океан</vt:lpstr>
      <vt:lpstr>Ошибочные и эффективные решения проблемы парникового эффекта</vt:lpstr>
      <vt:lpstr>Подрыв рациональных основ мышления</vt:lpstr>
      <vt:lpstr>России нужна собственная редакция экологической повестки, возможность задать своё направление дискурса, поскольку экология претендует на роль идеологии внешней политики США, и находиться в чужом идеологическом и дискурсивном тренде означает быть ведомыми</vt:lpstr>
      <vt:lpstr>Презентация PowerPoint</vt:lpstr>
      <vt:lpstr>Каков вклад разных парниковых газов в нагревание атмосферы Земли?</vt:lpstr>
      <vt:lpstr>Информация о том, что водяной пар и влагосодержание атмосферы являются основным фактором, создающим парниковый эффект, не является секретом</vt:lpstr>
      <vt:lpstr>Какова доля человечества в производстве CO2?</vt:lpstr>
      <vt:lpstr>Исследование превращается в расследование</vt:lpstr>
      <vt:lpstr>Корреляция между изменениями величины испарения с поверхности мирового океана и изменением температуры воздуха у поверхности океана может быть записана в виде уравнения линейной регрессии </vt:lpstr>
      <vt:lpstr>Общая логическая цепочка взаимосвязи факторов парникового эффекта</vt:lpstr>
      <vt:lpstr>Стратегия экспертов МГЭИК (Межправительственная группа экспертов по изменению климата) и ООН по предотвращению глобального потепления</vt:lpstr>
      <vt:lpstr>Фьючерсы квот на выбросы CO2 идут вверх</vt:lpstr>
      <vt:lpstr>Одним из вариантов декарбонизации экономики является переход с углеводородного топлива на водородное</vt:lpstr>
      <vt:lpstr>Тепловой купол – проблема лета 2021</vt:lpstr>
      <vt:lpstr>Эффективное решение проблемы глобального потепления</vt:lpstr>
      <vt:lpstr>Возможная идея технического решения: система центрального кондиционирования Земли</vt:lpstr>
      <vt:lpstr>Презентация PowerPoint</vt:lpstr>
      <vt:lpstr>Даже если согласиться с тем, что парниковый эффект и потепление климата — это глобальный фейк, остаётся проблема разрушения рациональных основ мышления управленцев. России нужен собственный климатический дискурс, построенный на твёрдых научно-рациональных основаниях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Ошибочные и эффективные решения проблемы парникового эффекта</dc:title>
  <dc:creator>Александр Шохов</dc:creator>
  <cp:lastModifiedBy>Александр Шохов</cp:lastModifiedBy>
  <cp:revision>56</cp:revision>
  <dcterms:created xsi:type="dcterms:W3CDTF">2021-07-14T18:54:54Z</dcterms:created>
  <dcterms:modified xsi:type="dcterms:W3CDTF">2021-07-27T11:39:11Z</dcterms:modified>
</cp:coreProperties>
</file>