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85" r:id="rId2"/>
    <p:sldId id="314" r:id="rId3"/>
    <p:sldId id="401" r:id="rId4"/>
    <p:sldId id="403" r:id="rId5"/>
    <p:sldId id="346" r:id="rId6"/>
    <p:sldId id="383" r:id="rId7"/>
    <p:sldId id="404" r:id="rId8"/>
    <p:sldId id="343" r:id="rId9"/>
    <p:sldId id="370" r:id="rId10"/>
    <p:sldId id="384" r:id="rId11"/>
    <p:sldId id="405" r:id="rId12"/>
    <p:sldId id="385" r:id="rId13"/>
    <p:sldId id="355" r:id="rId14"/>
    <p:sldId id="379" r:id="rId15"/>
    <p:sldId id="380" r:id="rId16"/>
    <p:sldId id="376" r:id="rId17"/>
    <p:sldId id="381" r:id="rId18"/>
    <p:sldId id="406" r:id="rId19"/>
    <p:sldId id="377" r:id="rId20"/>
    <p:sldId id="374" r:id="rId21"/>
    <p:sldId id="407" r:id="rId22"/>
    <p:sldId id="353" r:id="rId23"/>
    <p:sldId id="408" r:id="rId24"/>
    <p:sldId id="411" r:id="rId25"/>
    <p:sldId id="409" r:id="rId26"/>
    <p:sldId id="363" r:id="rId27"/>
    <p:sldId id="412" r:id="rId28"/>
    <p:sldId id="372" r:id="rId29"/>
    <p:sldId id="348" r:id="rId30"/>
    <p:sldId id="342" r:id="rId31"/>
    <p:sldId id="349" r:id="rId32"/>
    <p:sldId id="365" r:id="rId33"/>
    <p:sldId id="366" r:id="rId34"/>
    <p:sldId id="367" r:id="rId35"/>
    <p:sldId id="410" r:id="rId36"/>
    <p:sldId id="375" r:id="rId37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mitry Panyukov" initials="DP" lastIdx="1" clrIdx="0">
    <p:extLst>
      <p:ext uri="{19B8F6BF-5375-455C-9EA6-DF929625EA0E}">
        <p15:presenceInfo xmlns:p15="http://schemas.microsoft.com/office/powerpoint/2012/main" userId="9fc964271d020e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5D07"/>
    <a:srgbClr val="D2E9D2"/>
    <a:srgbClr val="6B9D21"/>
    <a:srgbClr val="9D640F"/>
    <a:srgbClr val="812E09"/>
    <a:srgbClr val="722908"/>
    <a:srgbClr val="EE5612"/>
    <a:srgbClr val="AE0E9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4" autoAdjust="0"/>
    <p:restoredTop sz="94280" autoAdjust="0"/>
  </p:normalViewPr>
  <p:slideViewPr>
    <p:cSldViewPr>
      <p:cViewPr varScale="1">
        <p:scale>
          <a:sx n="64" d="100"/>
          <a:sy n="64" d="100"/>
        </p:scale>
        <p:origin x="159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B55E58-2C6A-4397-8252-A57A075264E5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DDAF282D-3E82-49A9-A1CC-452054F5AA4A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Кооперация и агротехнологии</a:t>
          </a:r>
        </a:p>
      </dgm:t>
    </dgm:pt>
    <dgm:pt modelId="{40223184-A193-4031-807C-1C5C68E117AD}" type="parTrans" cxnId="{9486D0FF-C2A9-4143-9788-5AF6FF70460D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B9B9F8-FCCF-48FB-8FE6-FCE563F7690D}" type="sibTrans" cxnId="{9486D0FF-C2A9-4143-9788-5AF6FF70460D}">
      <dgm:prSet custT="1"/>
      <dgm:spPr/>
      <dgm:t>
        <a:bodyPr/>
        <a:lstStyle/>
        <a:p>
          <a:endParaRPr lang="ru-RU" sz="105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12AAD0-8950-4727-9379-F190840179B1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Практика и обучение</a:t>
          </a:r>
        </a:p>
      </dgm:t>
    </dgm:pt>
    <dgm:pt modelId="{DCDD4D93-9784-4731-9EC5-1B20E8775A0D}" type="parTrans" cxnId="{013D8257-2BF0-4AF1-AC7A-EBECBA9646C8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4422EC-A8CC-4439-BC1E-4C171D12A8D1}" type="sibTrans" cxnId="{013D8257-2BF0-4AF1-AC7A-EBECBA9646C8}">
      <dgm:prSet custT="1"/>
      <dgm:spPr/>
      <dgm:t>
        <a:bodyPr/>
        <a:lstStyle/>
        <a:p>
          <a:endParaRPr lang="ru-RU" sz="105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CBC001-4BCF-4457-81DE-F898B4561164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Информационные</a:t>
          </a:r>
          <a:r>
            <a:rPr lang="en-US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spcAft>
              <a:spcPts val="0"/>
            </a:spcAft>
          </a:pPr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</a:t>
          </a:r>
          <a:endParaRPr 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финансовые технологии</a:t>
          </a:r>
        </a:p>
      </dgm:t>
    </dgm:pt>
    <dgm:pt modelId="{AA930376-984E-4018-9BE7-57DA3800A5BE}" type="parTrans" cxnId="{2E828522-1C76-40B5-A50D-B5AB6495907E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2A1CDA-D6B5-4CD2-A6EC-D355CC29DED7}" type="sibTrans" cxnId="{2E828522-1C76-40B5-A50D-B5AB6495907E}">
      <dgm:prSet custT="1"/>
      <dgm:spPr/>
      <dgm:t>
        <a:bodyPr/>
        <a:lstStyle/>
        <a:p>
          <a:endParaRPr lang="ru-RU" sz="105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2255D9-B772-4B79-BC16-2E8EF682BEFF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Ресурсное обеспечение и</a:t>
          </a:r>
          <a:b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самофинансирование агрокластеров </a:t>
          </a:r>
        </a:p>
      </dgm:t>
    </dgm:pt>
    <dgm:pt modelId="{82A1DA32-917F-4EBD-AA7C-B8DF9A8BC591}" type="parTrans" cxnId="{6A80C872-760F-4451-9C2F-1CB2F3B3439F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3B3069-538F-4529-917B-8DFE480923C1}" type="sibTrans" cxnId="{6A80C872-760F-4451-9C2F-1CB2F3B3439F}">
      <dgm:prSet/>
      <dgm:spPr/>
      <dgm:t>
        <a:bodyPr/>
        <a:lstStyle/>
        <a:p>
          <a:endParaRPr lang="ru-RU" sz="2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0AB7AB-48B3-42D3-898D-D6DFD39BA2D3}" type="pres">
      <dgm:prSet presAssocID="{EEB55E58-2C6A-4397-8252-A57A075264E5}" presName="Name0" presStyleCnt="0">
        <dgm:presLayoutVars>
          <dgm:dir/>
          <dgm:resizeHandles val="exact"/>
        </dgm:presLayoutVars>
      </dgm:prSet>
      <dgm:spPr/>
    </dgm:pt>
    <dgm:pt modelId="{48B1D817-1D34-49ED-9EDF-323C21A36A7E}" type="pres">
      <dgm:prSet presAssocID="{DDAF282D-3E82-49A9-A1CC-452054F5AA4A}" presName="node" presStyleLbl="node1" presStyleIdx="0" presStyleCnt="4" custScaleX="116876">
        <dgm:presLayoutVars>
          <dgm:bulletEnabled val="1"/>
        </dgm:presLayoutVars>
      </dgm:prSet>
      <dgm:spPr/>
    </dgm:pt>
    <dgm:pt modelId="{5C16EFDE-F6F7-47DD-95B2-D7A97067E611}" type="pres">
      <dgm:prSet presAssocID="{67B9B9F8-FCCF-48FB-8FE6-FCE563F7690D}" presName="sibTrans" presStyleLbl="sibTrans2D1" presStyleIdx="0" presStyleCnt="3"/>
      <dgm:spPr/>
    </dgm:pt>
    <dgm:pt modelId="{A2836BD9-361C-4C69-8FFF-15E46DD3AFB9}" type="pres">
      <dgm:prSet presAssocID="{67B9B9F8-FCCF-48FB-8FE6-FCE563F7690D}" presName="connectorText" presStyleLbl="sibTrans2D1" presStyleIdx="0" presStyleCnt="3"/>
      <dgm:spPr/>
    </dgm:pt>
    <dgm:pt modelId="{79FC90B7-22FD-4A94-912A-441B65B3007F}" type="pres">
      <dgm:prSet presAssocID="{E112AAD0-8950-4727-9379-F190840179B1}" presName="node" presStyleLbl="node1" presStyleIdx="1" presStyleCnt="4" custScaleX="119055">
        <dgm:presLayoutVars>
          <dgm:bulletEnabled val="1"/>
        </dgm:presLayoutVars>
      </dgm:prSet>
      <dgm:spPr/>
    </dgm:pt>
    <dgm:pt modelId="{59B60F50-0F1A-4651-8470-113C9FE8A23A}" type="pres">
      <dgm:prSet presAssocID="{4B4422EC-A8CC-4439-BC1E-4C171D12A8D1}" presName="sibTrans" presStyleLbl="sibTrans2D1" presStyleIdx="1" presStyleCnt="3"/>
      <dgm:spPr/>
    </dgm:pt>
    <dgm:pt modelId="{57E76A91-E854-4717-9B84-CF9CA89AF874}" type="pres">
      <dgm:prSet presAssocID="{4B4422EC-A8CC-4439-BC1E-4C171D12A8D1}" presName="connectorText" presStyleLbl="sibTrans2D1" presStyleIdx="1" presStyleCnt="3"/>
      <dgm:spPr/>
    </dgm:pt>
    <dgm:pt modelId="{07B9915C-6B36-4F61-A1D7-514F6407C267}" type="pres">
      <dgm:prSet presAssocID="{09CBC001-4BCF-4457-81DE-F898B4561164}" presName="node" presStyleLbl="node1" presStyleIdx="2" presStyleCnt="4" custScaleX="130539">
        <dgm:presLayoutVars>
          <dgm:bulletEnabled val="1"/>
        </dgm:presLayoutVars>
      </dgm:prSet>
      <dgm:spPr/>
    </dgm:pt>
    <dgm:pt modelId="{46A554C3-1186-4C9D-96DB-DB3EC1CE92A6}" type="pres">
      <dgm:prSet presAssocID="{852A1CDA-D6B5-4CD2-A6EC-D355CC29DED7}" presName="sibTrans" presStyleLbl="sibTrans2D1" presStyleIdx="2" presStyleCnt="3"/>
      <dgm:spPr/>
    </dgm:pt>
    <dgm:pt modelId="{73FED52B-6391-4B94-A8E0-4F492D83C0C3}" type="pres">
      <dgm:prSet presAssocID="{852A1CDA-D6B5-4CD2-A6EC-D355CC29DED7}" presName="connectorText" presStyleLbl="sibTrans2D1" presStyleIdx="2" presStyleCnt="3"/>
      <dgm:spPr/>
    </dgm:pt>
    <dgm:pt modelId="{23F27E52-3523-4938-AA90-6F05ACC287B9}" type="pres">
      <dgm:prSet presAssocID="{502255D9-B772-4B79-BC16-2E8EF682BEFF}" presName="node" presStyleLbl="node1" presStyleIdx="3" presStyleCnt="4" custScaleX="141528">
        <dgm:presLayoutVars>
          <dgm:bulletEnabled val="1"/>
        </dgm:presLayoutVars>
      </dgm:prSet>
      <dgm:spPr/>
    </dgm:pt>
  </dgm:ptLst>
  <dgm:cxnLst>
    <dgm:cxn modelId="{075E0620-F1BD-4E7E-8DF1-84B6B21A11A1}" type="presOf" srcId="{67B9B9F8-FCCF-48FB-8FE6-FCE563F7690D}" destId="{A2836BD9-361C-4C69-8FFF-15E46DD3AFB9}" srcOrd="1" destOrd="0" presId="urn:microsoft.com/office/officeart/2005/8/layout/process1"/>
    <dgm:cxn modelId="{2E828522-1C76-40B5-A50D-B5AB6495907E}" srcId="{EEB55E58-2C6A-4397-8252-A57A075264E5}" destId="{09CBC001-4BCF-4457-81DE-F898B4561164}" srcOrd="2" destOrd="0" parTransId="{AA930376-984E-4018-9BE7-57DA3800A5BE}" sibTransId="{852A1CDA-D6B5-4CD2-A6EC-D355CC29DED7}"/>
    <dgm:cxn modelId="{D6E81A30-8C45-4369-B4CB-BBA30FAAAFC5}" type="presOf" srcId="{E112AAD0-8950-4727-9379-F190840179B1}" destId="{79FC90B7-22FD-4A94-912A-441B65B3007F}" srcOrd="0" destOrd="0" presId="urn:microsoft.com/office/officeart/2005/8/layout/process1"/>
    <dgm:cxn modelId="{0B929332-33FA-4BF5-979E-CFA35F49538A}" type="presOf" srcId="{DDAF282D-3E82-49A9-A1CC-452054F5AA4A}" destId="{48B1D817-1D34-49ED-9EDF-323C21A36A7E}" srcOrd="0" destOrd="0" presId="urn:microsoft.com/office/officeart/2005/8/layout/process1"/>
    <dgm:cxn modelId="{F52E6C4B-AF4E-436D-B7DA-6280FFEC068E}" type="presOf" srcId="{4B4422EC-A8CC-4439-BC1E-4C171D12A8D1}" destId="{59B60F50-0F1A-4651-8470-113C9FE8A23A}" srcOrd="0" destOrd="0" presId="urn:microsoft.com/office/officeart/2005/8/layout/process1"/>
    <dgm:cxn modelId="{6A80C872-760F-4451-9C2F-1CB2F3B3439F}" srcId="{EEB55E58-2C6A-4397-8252-A57A075264E5}" destId="{502255D9-B772-4B79-BC16-2E8EF682BEFF}" srcOrd="3" destOrd="0" parTransId="{82A1DA32-917F-4EBD-AA7C-B8DF9A8BC591}" sibTransId="{F43B3069-538F-4529-917B-8DFE480923C1}"/>
    <dgm:cxn modelId="{013D8257-2BF0-4AF1-AC7A-EBECBA9646C8}" srcId="{EEB55E58-2C6A-4397-8252-A57A075264E5}" destId="{E112AAD0-8950-4727-9379-F190840179B1}" srcOrd="1" destOrd="0" parTransId="{DCDD4D93-9784-4731-9EC5-1B20E8775A0D}" sibTransId="{4B4422EC-A8CC-4439-BC1E-4C171D12A8D1}"/>
    <dgm:cxn modelId="{50A4269A-4F96-4DAA-A530-8165EF6D681E}" type="presOf" srcId="{852A1CDA-D6B5-4CD2-A6EC-D355CC29DED7}" destId="{73FED52B-6391-4B94-A8E0-4F492D83C0C3}" srcOrd="1" destOrd="0" presId="urn:microsoft.com/office/officeart/2005/8/layout/process1"/>
    <dgm:cxn modelId="{41D0B39B-8CA2-4B16-8F28-F76C9C225114}" type="presOf" srcId="{4B4422EC-A8CC-4439-BC1E-4C171D12A8D1}" destId="{57E76A91-E854-4717-9B84-CF9CA89AF874}" srcOrd="1" destOrd="0" presId="urn:microsoft.com/office/officeart/2005/8/layout/process1"/>
    <dgm:cxn modelId="{9A894C9F-8E76-43D1-8C13-B30D94C33B49}" type="presOf" srcId="{502255D9-B772-4B79-BC16-2E8EF682BEFF}" destId="{23F27E52-3523-4938-AA90-6F05ACC287B9}" srcOrd="0" destOrd="0" presId="urn:microsoft.com/office/officeart/2005/8/layout/process1"/>
    <dgm:cxn modelId="{047458D2-BB4D-4A60-8FEA-A9515B9169CB}" type="presOf" srcId="{852A1CDA-D6B5-4CD2-A6EC-D355CC29DED7}" destId="{46A554C3-1186-4C9D-96DB-DB3EC1CE92A6}" srcOrd="0" destOrd="0" presId="urn:microsoft.com/office/officeart/2005/8/layout/process1"/>
    <dgm:cxn modelId="{103BFED6-498A-4A69-99A6-EA183E7738F7}" type="presOf" srcId="{09CBC001-4BCF-4457-81DE-F898B4561164}" destId="{07B9915C-6B36-4F61-A1D7-514F6407C267}" srcOrd="0" destOrd="0" presId="urn:microsoft.com/office/officeart/2005/8/layout/process1"/>
    <dgm:cxn modelId="{A060E6E0-C900-419A-8203-72759B22A28C}" type="presOf" srcId="{67B9B9F8-FCCF-48FB-8FE6-FCE563F7690D}" destId="{5C16EFDE-F6F7-47DD-95B2-D7A97067E611}" srcOrd="0" destOrd="0" presId="urn:microsoft.com/office/officeart/2005/8/layout/process1"/>
    <dgm:cxn modelId="{7A5D8CFF-16FF-4683-BD55-BE549015CA75}" type="presOf" srcId="{EEB55E58-2C6A-4397-8252-A57A075264E5}" destId="{B90AB7AB-48B3-42D3-898D-D6DFD39BA2D3}" srcOrd="0" destOrd="0" presId="urn:microsoft.com/office/officeart/2005/8/layout/process1"/>
    <dgm:cxn modelId="{9486D0FF-C2A9-4143-9788-5AF6FF70460D}" srcId="{EEB55E58-2C6A-4397-8252-A57A075264E5}" destId="{DDAF282D-3E82-49A9-A1CC-452054F5AA4A}" srcOrd="0" destOrd="0" parTransId="{40223184-A193-4031-807C-1C5C68E117AD}" sibTransId="{67B9B9F8-FCCF-48FB-8FE6-FCE563F7690D}"/>
    <dgm:cxn modelId="{EBD5CBC0-A84D-43FD-91DD-3249C288DEB6}" type="presParOf" srcId="{B90AB7AB-48B3-42D3-898D-D6DFD39BA2D3}" destId="{48B1D817-1D34-49ED-9EDF-323C21A36A7E}" srcOrd="0" destOrd="0" presId="urn:microsoft.com/office/officeart/2005/8/layout/process1"/>
    <dgm:cxn modelId="{5B5838CA-DB18-4D99-A4FB-D4B440FDDB73}" type="presParOf" srcId="{B90AB7AB-48B3-42D3-898D-D6DFD39BA2D3}" destId="{5C16EFDE-F6F7-47DD-95B2-D7A97067E611}" srcOrd="1" destOrd="0" presId="urn:microsoft.com/office/officeart/2005/8/layout/process1"/>
    <dgm:cxn modelId="{262D8532-4036-4550-B3F0-0FB1A6024929}" type="presParOf" srcId="{5C16EFDE-F6F7-47DD-95B2-D7A97067E611}" destId="{A2836BD9-361C-4C69-8FFF-15E46DD3AFB9}" srcOrd="0" destOrd="0" presId="urn:microsoft.com/office/officeart/2005/8/layout/process1"/>
    <dgm:cxn modelId="{FB4EDED0-E7B6-4062-B397-9A7B02962204}" type="presParOf" srcId="{B90AB7AB-48B3-42D3-898D-D6DFD39BA2D3}" destId="{79FC90B7-22FD-4A94-912A-441B65B3007F}" srcOrd="2" destOrd="0" presId="urn:microsoft.com/office/officeart/2005/8/layout/process1"/>
    <dgm:cxn modelId="{22A02099-B9EC-4642-AB0D-3C493A16C707}" type="presParOf" srcId="{B90AB7AB-48B3-42D3-898D-D6DFD39BA2D3}" destId="{59B60F50-0F1A-4651-8470-113C9FE8A23A}" srcOrd="3" destOrd="0" presId="urn:microsoft.com/office/officeart/2005/8/layout/process1"/>
    <dgm:cxn modelId="{ED6BAB78-6A8C-4696-BFB4-43726D89D7BE}" type="presParOf" srcId="{59B60F50-0F1A-4651-8470-113C9FE8A23A}" destId="{57E76A91-E854-4717-9B84-CF9CA89AF874}" srcOrd="0" destOrd="0" presId="urn:microsoft.com/office/officeart/2005/8/layout/process1"/>
    <dgm:cxn modelId="{29AA8A3F-4A27-4399-985C-18D9275F3744}" type="presParOf" srcId="{B90AB7AB-48B3-42D3-898D-D6DFD39BA2D3}" destId="{07B9915C-6B36-4F61-A1D7-514F6407C267}" srcOrd="4" destOrd="0" presId="urn:microsoft.com/office/officeart/2005/8/layout/process1"/>
    <dgm:cxn modelId="{D2E05092-1D27-4930-8594-0886ABB036EF}" type="presParOf" srcId="{B90AB7AB-48B3-42D3-898D-D6DFD39BA2D3}" destId="{46A554C3-1186-4C9D-96DB-DB3EC1CE92A6}" srcOrd="5" destOrd="0" presId="urn:microsoft.com/office/officeart/2005/8/layout/process1"/>
    <dgm:cxn modelId="{97BFE854-09DA-46B4-9C59-1BC414D567DC}" type="presParOf" srcId="{46A554C3-1186-4C9D-96DB-DB3EC1CE92A6}" destId="{73FED52B-6391-4B94-A8E0-4F492D83C0C3}" srcOrd="0" destOrd="0" presId="urn:microsoft.com/office/officeart/2005/8/layout/process1"/>
    <dgm:cxn modelId="{BCF06A9F-817E-4096-975F-557FD66D5931}" type="presParOf" srcId="{B90AB7AB-48B3-42D3-898D-D6DFD39BA2D3}" destId="{23F27E52-3523-4938-AA90-6F05ACC287B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648F2F-F06B-4768-9868-645F4FC72923}" type="doc">
      <dgm:prSet loTypeId="urn:microsoft.com/office/officeart/2005/8/layout/chevron2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93E80943-4C68-417E-906F-367F8035962E}">
      <dgm:prSet phldrT="[Текст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FFCF8C-2469-4C1B-936A-1815CAF5622C}" type="parTrans" cxnId="{3945FEDE-F1B9-4CBB-861F-FA1A319FF710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7E5EAE-91EB-4B47-AC87-7CED2C62CBBD}" type="sibTrans" cxnId="{3945FEDE-F1B9-4CBB-861F-FA1A319FF710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3AD240-E8E5-45DC-9676-95A4B6287336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Выбор пилотных территорий</a:t>
          </a:r>
        </a:p>
      </dgm:t>
    </dgm:pt>
    <dgm:pt modelId="{F1CD6566-22C7-457E-8AD2-FCD8901E4C3A}" type="parTrans" cxnId="{DD681B23-8F7C-44AB-9C7A-5877569114BD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62804D-2B72-4CFD-9F09-E8746C2D2D68}" type="sibTrans" cxnId="{DD681B23-8F7C-44AB-9C7A-5877569114BD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2D3C87-2F79-4ACB-A937-83FC42D5872D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Отработка вариантов организации кооперативной </a:t>
          </a:r>
          <a:b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аграрно</a:t>
          </a: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– промышленной экономики</a:t>
          </a:r>
        </a:p>
      </dgm:t>
    </dgm:pt>
    <dgm:pt modelId="{605DE642-20DA-4662-B85F-D74B8AA24AB1}" type="parTrans" cxnId="{E1EF7D1A-180B-4275-87F2-80D68D20540D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A9F902-4985-423A-A6D1-67BAA9770D0E}" type="sibTrans" cxnId="{E1EF7D1A-180B-4275-87F2-80D68D20540D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7105B0-750E-42AA-9639-335D4751EAEF}">
      <dgm:prSet custT="1"/>
      <dgm:spPr/>
      <dgm:t>
        <a:bodyPr/>
        <a:lstStyle/>
        <a:p>
          <a:r>
            <a:rPr lang="ru-RU" sz="1800">
              <a:latin typeface="Times New Roman" panose="02020603050405020304" pitchFamily="18" charset="0"/>
              <a:cs typeface="Times New Roman" panose="02020603050405020304" pitchFamily="18" charset="0"/>
            </a:rPr>
            <a:t>Отбор лучших практик кооперации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9BE65E-AA5B-42A9-91FA-D8DF993D564C}" type="parTrans" cxnId="{9EE0E6C5-0BBE-4821-B807-F5DFDB1883B7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D81E48-5D81-4548-95DD-9A3D584BB0B7}" type="sibTrans" cxnId="{9EE0E6C5-0BBE-4821-B807-F5DFDB1883B7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86439D-F509-4BB8-8945-E9E98651B1FC}">
      <dgm:prSet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Внедрение и распространение лучших практик </a:t>
          </a:r>
          <a:b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по территории Российской Федерации</a:t>
          </a:r>
        </a:p>
      </dgm:t>
    </dgm:pt>
    <dgm:pt modelId="{29579B6E-10D1-470D-8979-6764F0896BC8}" type="parTrans" cxnId="{84CC8B6F-3029-4171-99EB-13F11FE2EC1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ADEF3F-D885-409B-B21B-AA81535BDFCB}" type="sibTrans" cxnId="{84CC8B6F-3029-4171-99EB-13F11FE2EC14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FCFBD6-E9E9-4773-B863-32B2755C95EF}">
      <dgm:prSet phldrT="[Текст]"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68CD05-17F2-4ED5-94FC-0339821361F1}" type="parTrans" cxnId="{7F5C07C2-F320-4CF4-B8F4-41BD7CF3BDC0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B8C384-4A87-4BDE-A4CC-A2E764C6E613}" type="sibTrans" cxnId="{7F5C07C2-F320-4CF4-B8F4-41BD7CF3BDC0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65CC94-8365-4FA5-927D-3124A831F89C}">
      <dgm:prSet custT="1"/>
      <dgm:spPr/>
      <dgm:t>
        <a:bodyPr/>
        <a:lstStyle/>
        <a:p>
          <a:r>
            <a:rPr lang="en-US" sz="16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48A673-04C6-4E23-98AE-81A6E23325BA}" type="parTrans" cxnId="{6809C3FC-1BF9-4C04-AD7E-A03BFDA70A3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B34C98-178C-4877-BD65-1264C53A3107}" type="sibTrans" cxnId="{6809C3FC-1BF9-4C04-AD7E-A03BFDA70A3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14E32D-0993-4559-AD68-9263465C314C}">
      <dgm:prSet custT="1"/>
      <dgm:spPr/>
      <dgm:t>
        <a:bodyPr/>
        <a:lstStyle/>
        <a:p>
          <a:r>
            <a:rPr lang="en-US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AEABE1-F8F4-4645-857D-0823E5EFA620}" type="parTrans" cxnId="{E5BB06DF-26D8-4A22-A2C7-A459389F5CD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3E36AA-1482-4C68-8450-7B2B485C8DBC}" type="sibTrans" cxnId="{E5BB06DF-26D8-4A22-A2C7-A459389F5CD6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1F594D-E489-4187-8DAB-72B618EB0DEC}" type="pres">
      <dgm:prSet presAssocID="{06648F2F-F06B-4768-9868-645F4FC72923}" presName="linearFlow" presStyleCnt="0">
        <dgm:presLayoutVars>
          <dgm:dir/>
          <dgm:animLvl val="lvl"/>
          <dgm:resizeHandles val="exact"/>
        </dgm:presLayoutVars>
      </dgm:prSet>
      <dgm:spPr/>
    </dgm:pt>
    <dgm:pt modelId="{3D994DD8-1CD8-4181-8312-9899D2750178}" type="pres">
      <dgm:prSet presAssocID="{93E80943-4C68-417E-906F-367F8035962E}" presName="composite" presStyleCnt="0"/>
      <dgm:spPr/>
    </dgm:pt>
    <dgm:pt modelId="{86155880-0274-4726-ADDB-9E6A7577F97B}" type="pres">
      <dgm:prSet presAssocID="{93E80943-4C68-417E-906F-367F8035962E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62106D9E-8095-448C-8250-3DA3702911B9}" type="pres">
      <dgm:prSet presAssocID="{93E80943-4C68-417E-906F-367F8035962E}" presName="descendantText" presStyleLbl="alignAcc1" presStyleIdx="0" presStyleCnt="4">
        <dgm:presLayoutVars>
          <dgm:bulletEnabled val="1"/>
        </dgm:presLayoutVars>
      </dgm:prSet>
      <dgm:spPr/>
    </dgm:pt>
    <dgm:pt modelId="{8A14BC1F-304C-4A25-B9B3-7179A9537DD5}" type="pres">
      <dgm:prSet presAssocID="{EA7E5EAE-91EB-4B47-AC87-7CED2C62CBBD}" presName="sp" presStyleCnt="0"/>
      <dgm:spPr/>
    </dgm:pt>
    <dgm:pt modelId="{AD63ABD9-D365-469F-8F46-B8DDC82ED80B}" type="pres">
      <dgm:prSet presAssocID="{8DFCFBD6-E9E9-4773-B863-32B2755C95EF}" presName="composite" presStyleCnt="0"/>
      <dgm:spPr/>
    </dgm:pt>
    <dgm:pt modelId="{71771104-7324-47F5-83C0-B4F58949C4DA}" type="pres">
      <dgm:prSet presAssocID="{8DFCFBD6-E9E9-4773-B863-32B2755C95E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6BEF6ED8-6F98-4D75-A1E8-9BA50046642D}" type="pres">
      <dgm:prSet presAssocID="{8DFCFBD6-E9E9-4773-B863-32B2755C95EF}" presName="descendantText" presStyleLbl="alignAcc1" presStyleIdx="1" presStyleCnt="4">
        <dgm:presLayoutVars>
          <dgm:bulletEnabled val="1"/>
        </dgm:presLayoutVars>
      </dgm:prSet>
      <dgm:spPr/>
    </dgm:pt>
    <dgm:pt modelId="{F0E762A4-BF9E-4B2C-A3F6-0BF2475ED398}" type="pres">
      <dgm:prSet presAssocID="{7FB8C384-4A87-4BDE-A4CC-A2E764C6E613}" presName="sp" presStyleCnt="0"/>
      <dgm:spPr/>
    </dgm:pt>
    <dgm:pt modelId="{AC3AEB77-23A6-4781-99C0-C640C0EDBFE3}" type="pres">
      <dgm:prSet presAssocID="{0165CC94-8365-4FA5-927D-3124A831F89C}" presName="composite" presStyleCnt="0"/>
      <dgm:spPr/>
    </dgm:pt>
    <dgm:pt modelId="{8BE17B65-F014-446E-BCBB-0ED728D5C9F8}" type="pres">
      <dgm:prSet presAssocID="{0165CC94-8365-4FA5-927D-3124A831F89C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BDF1FCE8-FD70-4266-B324-DF03FF984633}" type="pres">
      <dgm:prSet presAssocID="{0165CC94-8365-4FA5-927D-3124A831F89C}" presName="descendantText" presStyleLbl="alignAcc1" presStyleIdx="2" presStyleCnt="4">
        <dgm:presLayoutVars>
          <dgm:bulletEnabled val="1"/>
        </dgm:presLayoutVars>
      </dgm:prSet>
      <dgm:spPr/>
    </dgm:pt>
    <dgm:pt modelId="{5E1C9F8C-3590-4F9E-960E-3D76594454B8}" type="pres">
      <dgm:prSet presAssocID="{99B34C98-178C-4877-BD65-1264C53A3107}" presName="sp" presStyleCnt="0"/>
      <dgm:spPr/>
    </dgm:pt>
    <dgm:pt modelId="{75E2D175-6D97-48E4-A0AD-3A694B87ED5F}" type="pres">
      <dgm:prSet presAssocID="{CE14E32D-0993-4559-AD68-9263465C314C}" presName="composite" presStyleCnt="0"/>
      <dgm:spPr/>
    </dgm:pt>
    <dgm:pt modelId="{0585ECFC-D568-4B6E-AF4A-476899539D82}" type="pres">
      <dgm:prSet presAssocID="{CE14E32D-0993-4559-AD68-9263465C314C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CC8CF419-F2EA-46BB-937E-C82F9235AC53}" type="pres">
      <dgm:prSet presAssocID="{CE14E32D-0993-4559-AD68-9263465C314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9D08870E-321D-47C9-9E8B-53492C8189EF}" type="presOf" srcId="{93E80943-4C68-417E-906F-367F8035962E}" destId="{86155880-0274-4726-ADDB-9E6A7577F97B}" srcOrd="0" destOrd="0" presId="urn:microsoft.com/office/officeart/2005/8/layout/chevron2"/>
    <dgm:cxn modelId="{E1EF7D1A-180B-4275-87F2-80D68D20540D}" srcId="{8DFCFBD6-E9E9-4773-B863-32B2755C95EF}" destId="{272D3C87-2F79-4ACB-A937-83FC42D5872D}" srcOrd="0" destOrd="0" parTransId="{605DE642-20DA-4662-B85F-D74B8AA24AB1}" sibTransId="{C3A9F902-4985-423A-A6D1-67BAA9770D0E}"/>
    <dgm:cxn modelId="{DD681B23-8F7C-44AB-9C7A-5877569114BD}" srcId="{93E80943-4C68-417E-906F-367F8035962E}" destId="{473AD240-E8E5-45DC-9676-95A4B6287336}" srcOrd="0" destOrd="0" parTransId="{F1CD6566-22C7-457E-8AD2-FCD8901E4C3A}" sibTransId="{EC62804D-2B72-4CFD-9F09-E8746C2D2D68}"/>
    <dgm:cxn modelId="{2A5EE824-1CC5-4EBD-A9EA-2510D3BF1D83}" type="presOf" srcId="{9A7105B0-750E-42AA-9639-335D4751EAEF}" destId="{BDF1FCE8-FD70-4266-B324-DF03FF984633}" srcOrd="0" destOrd="0" presId="urn:microsoft.com/office/officeart/2005/8/layout/chevron2"/>
    <dgm:cxn modelId="{E23CD335-FEE9-495D-9623-BFB1FCA9763A}" type="presOf" srcId="{0165CC94-8365-4FA5-927D-3124A831F89C}" destId="{8BE17B65-F014-446E-BCBB-0ED728D5C9F8}" srcOrd="0" destOrd="0" presId="urn:microsoft.com/office/officeart/2005/8/layout/chevron2"/>
    <dgm:cxn modelId="{48C0704D-93B1-4EC4-9418-C827E5E61E50}" type="presOf" srcId="{8DFCFBD6-E9E9-4773-B863-32B2755C95EF}" destId="{71771104-7324-47F5-83C0-B4F58949C4DA}" srcOrd="0" destOrd="0" presId="urn:microsoft.com/office/officeart/2005/8/layout/chevron2"/>
    <dgm:cxn modelId="{84CC8B6F-3029-4171-99EB-13F11FE2EC14}" srcId="{CE14E32D-0993-4559-AD68-9263465C314C}" destId="{3686439D-F509-4BB8-8945-E9E98651B1FC}" srcOrd="0" destOrd="0" parTransId="{29579B6E-10D1-470D-8979-6764F0896BC8}" sibTransId="{1BADEF3F-D885-409B-B21B-AA81535BDFCB}"/>
    <dgm:cxn modelId="{DDB9317C-570E-494D-8D78-72A8AADF927D}" type="presOf" srcId="{06648F2F-F06B-4768-9868-645F4FC72923}" destId="{861F594D-E489-4187-8DAB-72B618EB0DEC}" srcOrd="0" destOrd="0" presId="urn:microsoft.com/office/officeart/2005/8/layout/chevron2"/>
    <dgm:cxn modelId="{5917D897-EBA9-4284-9676-F8F6524E9DA1}" type="presOf" srcId="{272D3C87-2F79-4ACB-A937-83FC42D5872D}" destId="{6BEF6ED8-6F98-4D75-A1E8-9BA50046642D}" srcOrd="0" destOrd="0" presId="urn:microsoft.com/office/officeart/2005/8/layout/chevron2"/>
    <dgm:cxn modelId="{93D573A2-F450-4A8A-B513-5765BBB90E09}" type="presOf" srcId="{CE14E32D-0993-4559-AD68-9263465C314C}" destId="{0585ECFC-D568-4B6E-AF4A-476899539D82}" srcOrd="0" destOrd="0" presId="urn:microsoft.com/office/officeart/2005/8/layout/chevron2"/>
    <dgm:cxn modelId="{8A6F79A7-DBDB-40CC-B0AF-01EE35CBC387}" type="presOf" srcId="{473AD240-E8E5-45DC-9676-95A4B6287336}" destId="{62106D9E-8095-448C-8250-3DA3702911B9}" srcOrd="0" destOrd="0" presId="urn:microsoft.com/office/officeart/2005/8/layout/chevron2"/>
    <dgm:cxn modelId="{CA78B4A8-372B-48BE-8CA8-4EDB2601F902}" type="presOf" srcId="{3686439D-F509-4BB8-8945-E9E98651B1FC}" destId="{CC8CF419-F2EA-46BB-937E-C82F9235AC53}" srcOrd="0" destOrd="0" presId="urn:microsoft.com/office/officeart/2005/8/layout/chevron2"/>
    <dgm:cxn modelId="{7F5C07C2-F320-4CF4-B8F4-41BD7CF3BDC0}" srcId="{06648F2F-F06B-4768-9868-645F4FC72923}" destId="{8DFCFBD6-E9E9-4773-B863-32B2755C95EF}" srcOrd="1" destOrd="0" parTransId="{EC68CD05-17F2-4ED5-94FC-0339821361F1}" sibTransId="{7FB8C384-4A87-4BDE-A4CC-A2E764C6E613}"/>
    <dgm:cxn modelId="{9EE0E6C5-0BBE-4821-B807-F5DFDB1883B7}" srcId="{0165CC94-8365-4FA5-927D-3124A831F89C}" destId="{9A7105B0-750E-42AA-9639-335D4751EAEF}" srcOrd="0" destOrd="0" parTransId="{1A9BE65E-AA5B-42A9-91FA-D8DF993D564C}" sibTransId="{CED81E48-5D81-4548-95DD-9A3D584BB0B7}"/>
    <dgm:cxn modelId="{3945FEDE-F1B9-4CBB-861F-FA1A319FF710}" srcId="{06648F2F-F06B-4768-9868-645F4FC72923}" destId="{93E80943-4C68-417E-906F-367F8035962E}" srcOrd="0" destOrd="0" parTransId="{44FFCF8C-2469-4C1B-936A-1815CAF5622C}" sibTransId="{EA7E5EAE-91EB-4B47-AC87-7CED2C62CBBD}"/>
    <dgm:cxn modelId="{E5BB06DF-26D8-4A22-A2C7-A459389F5CD6}" srcId="{06648F2F-F06B-4768-9868-645F4FC72923}" destId="{CE14E32D-0993-4559-AD68-9263465C314C}" srcOrd="3" destOrd="0" parTransId="{E5AEABE1-F8F4-4645-857D-0823E5EFA620}" sibTransId="{BA3E36AA-1482-4C68-8450-7B2B485C8DBC}"/>
    <dgm:cxn modelId="{6809C3FC-1BF9-4C04-AD7E-A03BFDA70A39}" srcId="{06648F2F-F06B-4768-9868-645F4FC72923}" destId="{0165CC94-8365-4FA5-927D-3124A831F89C}" srcOrd="2" destOrd="0" parTransId="{7248A673-04C6-4E23-98AE-81A6E23325BA}" sibTransId="{99B34C98-178C-4877-BD65-1264C53A3107}"/>
    <dgm:cxn modelId="{9ABCA2BC-659D-4105-BA6C-915646B8B8EC}" type="presParOf" srcId="{861F594D-E489-4187-8DAB-72B618EB0DEC}" destId="{3D994DD8-1CD8-4181-8312-9899D2750178}" srcOrd="0" destOrd="0" presId="urn:microsoft.com/office/officeart/2005/8/layout/chevron2"/>
    <dgm:cxn modelId="{1DF189C7-179F-4B08-BF15-F809B7EB05D2}" type="presParOf" srcId="{3D994DD8-1CD8-4181-8312-9899D2750178}" destId="{86155880-0274-4726-ADDB-9E6A7577F97B}" srcOrd="0" destOrd="0" presId="urn:microsoft.com/office/officeart/2005/8/layout/chevron2"/>
    <dgm:cxn modelId="{EAB5FD2D-BD50-42BC-99FE-2A111610B3FA}" type="presParOf" srcId="{3D994DD8-1CD8-4181-8312-9899D2750178}" destId="{62106D9E-8095-448C-8250-3DA3702911B9}" srcOrd="1" destOrd="0" presId="urn:microsoft.com/office/officeart/2005/8/layout/chevron2"/>
    <dgm:cxn modelId="{C6176F06-FEA5-4C04-A89D-6B5C63473728}" type="presParOf" srcId="{861F594D-E489-4187-8DAB-72B618EB0DEC}" destId="{8A14BC1F-304C-4A25-B9B3-7179A9537DD5}" srcOrd="1" destOrd="0" presId="urn:microsoft.com/office/officeart/2005/8/layout/chevron2"/>
    <dgm:cxn modelId="{483278C1-02F5-40A8-8F56-AA5FCD5277C7}" type="presParOf" srcId="{861F594D-E489-4187-8DAB-72B618EB0DEC}" destId="{AD63ABD9-D365-469F-8F46-B8DDC82ED80B}" srcOrd="2" destOrd="0" presId="urn:microsoft.com/office/officeart/2005/8/layout/chevron2"/>
    <dgm:cxn modelId="{318EF539-483B-4155-A6A2-D089FD24CD99}" type="presParOf" srcId="{AD63ABD9-D365-469F-8F46-B8DDC82ED80B}" destId="{71771104-7324-47F5-83C0-B4F58949C4DA}" srcOrd="0" destOrd="0" presId="urn:microsoft.com/office/officeart/2005/8/layout/chevron2"/>
    <dgm:cxn modelId="{F4073270-9DAA-4A01-B867-41B2FD7CEB5B}" type="presParOf" srcId="{AD63ABD9-D365-469F-8F46-B8DDC82ED80B}" destId="{6BEF6ED8-6F98-4D75-A1E8-9BA50046642D}" srcOrd="1" destOrd="0" presId="urn:microsoft.com/office/officeart/2005/8/layout/chevron2"/>
    <dgm:cxn modelId="{B4B78B70-17FA-4F6A-935D-A54EC4E7D7CF}" type="presParOf" srcId="{861F594D-E489-4187-8DAB-72B618EB0DEC}" destId="{F0E762A4-BF9E-4B2C-A3F6-0BF2475ED398}" srcOrd="3" destOrd="0" presId="urn:microsoft.com/office/officeart/2005/8/layout/chevron2"/>
    <dgm:cxn modelId="{436FD148-8F4B-41AB-A28D-9B2B2596DDFF}" type="presParOf" srcId="{861F594D-E489-4187-8DAB-72B618EB0DEC}" destId="{AC3AEB77-23A6-4781-99C0-C640C0EDBFE3}" srcOrd="4" destOrd="0" presId="urn:microsoft.com/office/officeart/2005/8/layout/chevron2"/>
    <dgm:cxn modelId="{87DAAD72-5D87-4D38-89A3-B464E28EC18D}" type="presParOf" srcId="{AC3AEB77-23A6-4781-99C0-C640C0EDBFE3}" destId="{8BE17B65-F014-446E-BCBB-0ED728D5C9F8}" srcOrd="0" destOrd="0" presId="urn:microsoft.com/office/officeart/2005/8/layout/chevron2"/>
    <dgm:cxn modelId="{11AB41F8-31FB-4468-8297-AE6D21C2676A}" type="presParOf" srcId="{AC3AEB77-23A6-4781-99C0-C640C0EDBFE3}" destId="{BDF1FCE8-FD70-4266-B324-DF03FF984633}" srcOrd="1" destOrd="0" presId="urn:microsoft.com/office/officeart/2005/8/layout/chevron2"/>
    <dgm:cxn modelId="{D75502AC-6B3C-4F37-BD1C-5DC6EE3F0D37}" type="presParOf" srcId="{861F594D-E489-4187-8DAB-72B618EB0DEC}" destId="{5E1C9F8C-3590-4F9E-960E-3D76594454B8}" srcOrd="5" destOrd="0" presId="urn:microsoft.com/office/officeart/2005/8/layout/chevron2"/>
    <dgm:cxn modelId="{00325C2B-5F81-4056-834F-7EFC97A7EEC8}" type="presParOf" srcId="{861F594D-E489-4187-8DAB-72B618EB0DEC}" destId="{75E2D175-6D97-48E4-A0AD-3A694B87ED5F}" srcOrd="6" destOrd="0" presId="urn:microsoft.com/office/officeart/2005/8/layout/chevron2"/>
    <dgm:cxn modelId="{74C29D68-139D-40B7-9880-1F9AF18D5E9B}" type="presParOf" srcId="{75E2D175-6D97-48E4-A0AD-3A694B87ED5F}" destId="{0585ECFC-D568-4B6E-AF4A-476899539D82}" srcOrd="0" destOrd="0" presId="urn:microsoft.com/office/officeart/2005/8/layout/chevron2"/>
    <dgm:cxn modelId="{B0610E6F-3B9C-458B-8AC9-1CF1BB413D20}" type="presParOf" srcId="{75E2D175-6D97-48E4-A0AD-3A694B87ED5F}" destId="{CC8CF419-F2EA-46BB-937E-C82F9235AC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8E6515-269F-403E-9F0C-DDB80007C9EF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01FBC082-98A3-4C0E-B8BC-C71FD9EA8BB2}">
      <dgm:prSet phldrT="[Текст]" custT="1"/>
      <dgm:spPr/>
      <dgm:t>
        <a:bodyPr/>
        <a:lstStyle/>
        <a:p>
          <a:pPr algn="ctr"/>
          <a:r>
            <a:rPr lang="ru-RU" sz="1800" b="0" dirty="0">
              <a:latin typeface="Times New Roman" panose="02020603050405020304" pitchFamily="18" charset="0"/>
              <a:cs typeface="Times New Roman" panose="02020603050405020304" pitchFamily="18" charset="0"/>
            </a:rPr>
            <a:t>Заселение и освоение великолепного русского пространства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2FB425-C5C0-4B3B-849C-545CF25CB30B}" type="parTrans" cxnId="{2DCE5F96-CA0A-4035-B82D-7908021D5C4F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1E41E3-1606-43CD-9C8A-D18A1AFDF18C}" type="sibTrans" cxnId="{2DCE5F96-CA0A-4035-B82D-7908021D5C4F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AAD4D-1ACA-401A-BCD9-B519D8070878}">
      <dgm:prSet custT="1"/>
      <dgm:spPr/>
      <dgm:t>
        <a:bodyPr/>
        <a:lstStyle/>
        <a:p>
          <a:pPr algn="ctr"/>
          <a:r>
            <a:rPr lang="ru-RU" sz="1800" b="0">
              <a:latin typeface="Times New Roman" panose="02020603050405020304" pitchFamily="18" charset="0"/>
              <a:cs typeface="Times New Roman" panose="02020603050405020304" pitchFamily="18" charset="0"/>
            </a:rPr>
            <a:t>Размножение и сбережение народов России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2DDE81-7F86-45AC-9A4E-F22E69295CC7}" type="parTrans" cxnId="{CF62D357-6472-469F-BC0A-F888E237D5B8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F03315-6967-4EF7-BAED-2775CA51A118}" type="sibTrans" cxnId="{CF62D357-6472-469F-BC0A-F888E237D5B8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B4CF01-670B-47F1-8686-E4C38E9DEECE}">
      <dgm:prSet custT="1"/>
      <dgm:spPr/>
      <dgm:t>
        <a:bodyPr/>
        <a:lstStyle/>
        <a:p>
          <a:pPr algn="ctr"/>
          <a:r>
            <a:rPr lang="ru-RU" sz="1800" b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Достижение продовольственной независимости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8A8453-02A8-43CF-A272-FA3524C58070}" type="parTrans" cxnId="{E24AFB27-E1FD-4B1F-83E7-1621708F4889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FE54B5-D5C1-44DC-A1B2-EFEE57062447}" type="sibTrans" cxnId="{E24AFB27-E1FD-4B1F-83E7-1621708F4889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0D2F17-8F91-4B7C-8C96-B6471C3BD92C}">
      <dgm:prSet custT="1"/>
      <dgm:spPr/>
      <dgm:t>
        <a:bodyPr/>
        <a:lstStyle/>
        <a:p>
          <a:pPr algn="ctr"/>
          <a:r>
            <a:rPr lang="ru-RU" sz="1800" b="0">
              <a:latin typeface="Times New Roman" panose="02020603050405020304" pitchFamily="18" charset="0"/>
              <a:cs typeface="Times New Roman" panose="02020603050405020304" pitchFamily="18" charset="0"/>
            </a:rPr>
            <a:t>Ликвидация безработицы и искоренение бедности</a:t>
          </a:r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133586-E1F1-4E3E-9C72-9AAEECB0A79C}" type="parTrans" cxnId="{B8BF15D5-6128-46F4-9543-F852FB7D5546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E92AE8-14B5-4A59-B5A4-4FF61304AD9C}" type="sibTrans" cxnId="{B8BF15D5-6128-46F4-9543-F852FB7D5546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0E6E3C-1CC1-49BA-8E29-5904C4A375C1}">
      <dgm:prSet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0" dirty="0">
              <a:latin typeface="Times New Roman" panose="02020603050405020304" pitchFamily="18" charset="0"/>
              <a:cs typeface="Times New Roman" panose="02020603050405020304" pitchFamily="18" charset="0"/>
            </a:rPr>
            <a:t>Стимулирование технологического развития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800" b="0" dirty="0">
              <a:latin typeface="Times New Roman" panose="02020603050405020304" pitchFamily="18" charset="0"/>
              <a:cs typeface="Times New Roman" panose="02020603050405020304" pitchFamily="18" charset="0"/>
            </a:rPr>
            <a:t>различных отраслей промышленности</a:t>
          </a:r>
        </a:p>
      </dgm:t>
    </dgm:pt>
    <dgm:pt modelId="{1CA22420-9678-47F2-8732-8B91ED3CD2EE}" type="parTrans" cxnId="{5B4CF990-65EA-4EC2-86EE-81B173EBF758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38D372-48E2-4474-87FD-6D1F4ED01670}" type="sibTrans" cxnId="{5B4CF990-65EA-4EC2-86EE-81B173EBF758}">
      <dgm:prSet/>
      <dgm:spPr/>
      <dgm:t>
        <a:bodyPr/>
        <a:lstStyle/>
        <a:p>
          <a:pPr algn="ctr"/>
          <a:endParaRPr lang="ru-RU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2C8802-4A61-4FE4-9035-DF3F34930E57}" type="pres">
      <dgm:prSet presAssocID="{8B8E6515-269F-403E-9F0C-DDB80007C9EF}" presName="linear" presStyleCnt="0">
        <dgm:presLayoutVars>
          <dgm:animLvl val="lvl"/>
          <dgm:resizeHandles val="exact"/>
        </dgm:presLayoutVars>
      </dgm:prSet>
      <dgm:spPr/>
    </dgm:pt>
    <dgm:pt modelId="{4146E842-4A45-408A-81B4-4EFC774F01A7}" type="pres">
      <dgm:prSet presAssocID="{01FBC082-98A3-4C0E-B8BC-C71FD9EA8BB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0297500-9CAE-462F-9FAB-1AD4EF303F28}" type="pres">
      <dgm:prSet presAssocID="{1E1E41E3-1606-43CD-9C8A-D18A1AFDF18C}" presName="spacer" presStyleCnt="0"/>
      <dgm:spPr/>
    </dgm:pt>
    <dgm:pt modelId="{0771886A-C057-4F9F-8BD5-2112F6703662}" type="pres">
      <dgm:prSet presAssocID="{5FBAAD4D-1ACA-401A-BCD9-B519D807087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4AC25F0-7C38-4007-ACBA-1D3AC7C8765D}" type="pres">
      <dgm:prSet presAssocID="{D5F03315-6967-4EF7-BAED-2775CA51A118}" presName="spacer" presStyleCnt="0"/>
      <dgm:spPr/>
    </dgm:pt>
    <dgm:pt modelId="{01A6DE57-57F2-4CAC-AE7A-19BCD01DFE76}" type="pres">
      <dgm:prSet presAssocID="{1EB4CF01-670B-47F1-8686-E4C38E9DEEC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AF899EF-0DEC-4D0E-9389-694031122774}" type="pres">
      <dgm:prSet presAssocID="{78FE54B5-D5C1-44DC-A1B2-EFEE57062447}" presName="spacer" presStyleCnt="0"/>
      <dgm:spPr/>
    </dgm:pt>
    <dgm:pt modelId="{1ECDDCD6-7AC0-4E72-AF52-0518852F9CD6}" type="pres">
      <dgm:prSet presAssocID="{B00D2F17-8F91-4B7C-8C96-B6471C3BD92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2559474-131C-45FB-B4A6-AFE9336C3A6A}" type="pres">
      <dgm:prSet presAssocID="{D4E92AE8-14B5-4A59-B5A4-4FF61304AD9C}" presName="spacer" presStyleCnt="0"/>
      <dgm:spPr/>
    </dgm:pt>
    <dgm:pt modelId="{2BB37EFE-359E-43A7-AE9A-5728424EDF88}" type="pres">
      <dgm:prSet presAssocID="{650E6E3C-1CC1-49BA-8E29-5904C4A375C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E100013-E3A2-4D04-9D0A-0F6063A76B61}" type="presOf" srcId="{5FBAAD4D-1ACA-401A-BCD9-B519D8070878}" destId="{0771886A-C057-4F9F-8BD5-2112F6703662}" srcOrd="0" destOrd="0" presId="urn:microsoft.com/office/officeart/2005/8/layout/vList2"/>
    <dgm:cxn modelId="{E24AFB27-E1FD-4B1F-83E7-1621708F4889}" srcId="{8B8E6515-269F-403E-9F0C-DDB80007C9EF}" destId="{1EB4CF01-670B-47F1-8686-E4C38E9DEECE}" srcOrd="2" destOrd="0" parTransId="{6A8A8453-02A8-43CF-A272-FA3524C58070}" sibTransId="{78FE54B5-D5C1-44DC-A1B2-EFEE57062447}"/>
    <dgm:cxn modelId="{05A84454-4CA9-433A-8AC5-3D06DE5587EB}" type="presOf" srcId="{1EB4CF01-670B-47F1-8686-E4C38E9DEECE}" destId="{01A6DE57-57F2-4CAC-AE7A-19BCD01DFE76}" srcOrd="0" destOrd="0" presId="urn:microsoft.com/office/officeart/2005/8/layout/vList2"/>
    <dgm:cxn modelId="{CF62D357-6472-469F-BC0A-F888E237D5B8}" srcId="{8B8E6515-269F-403E-9F0C-DDB80007C9EF}" destId="{5FBAAD4D-1ACA-401A-BCD9-B519D8070878}" srcOrd="1" destOrd="0" parTransId="{B12DDE81-7F86-45AC-9A4E-F22E69295CC7}" sibTransId="{D5F03315-6967-4EF7-BAED-2775CA51A118}"/>
    <dgm:cxn modelId="{5B4CF990-65EA-4EC2-86EE-81B173EBF758}" srcId="{8B8E6515-269F-403E-9F0C-DDB80007C9EF}" destId="{650E6E3C-1CC1-49BA-8E29-5904C4A375C1}" srcOrd="4" destOrd="0" parTransId="{1CA22420-9678-47F2-8732-8B91ED3CD2EE}" sibTransId="{B538D372-48E2-4474-87FD-6D1F4ED01670}"/>
    <dgm:cxn modelId="{8A43A191-FFBE-4C7F-BCB9-6A464AA24912}" type="presOf" srcId="{01FBC082-98A3-4C0E-B8BC-C71FD9EA8BB2}" destId="{4146E842-4A45-408A-81B4-4EFC774F01A7}" srcOrd="0" destOrd="0" presId="urn:microsoft.com/office/officeart/2005/8/layout/vList2"/>
    <dgm:cxn modelId="{2DCE5F96-CA0A-4035-B82D-7908021D5C4F}" srcId="{8B8E6515-269F-403E-9F0C-DDB80007C9EF}" destId="{01FBC082-98A3-4C0E-B8BC-C71FD9EA8BB2}" srcOrd="0" destOrd="0" parTransId="{C72FB425-C5C0-4B3B-849C-545CF25CB30B}" sibTransId="{1E1E41E3-1606-43CD-9C8A-D18A1AFDF18C}"/>
    <dgm:cxn modelId="{BFBA0D97-D43C-4E02-8766-ED43B48F7773}" type="presOf" srcId="{8B8E6515-269F-403E-9F0C-DDB80007C9EF}" destId="{DB2C8802-4A61-4FE4-9035-DF3F34930E57}" srcOrd="0" destOrd="0" presId="urn:microsoft.com/office/officeart/2005/8/layout/vList2"/>
    <dgm:cxn modelId="{2EB1A1A2-3358-48CD-8703-845DFC2AEC6C}" type="presOf" srcId="{650E6E3C-1CC1-49BA-8E29-5904C4A375C1}" destId="{2BB37EFE-359E-43A7-AE9A-5728424EDF88}" srcOrd="0" destOrd="0" presId="urn:microsoft.com/office/officeart/2005/8/layout/vList2"/>
    <dgm:cxn modelId="{B8BF15D5-6128-46F4-9543-F852FB7D5546}" srcId="{8B8E6515-269F-403E-9F0C-DDB80007C9EF}" destId="{B00D2F17-8F91-4B7C-8C96-B6471C3BD92C}" srcOrd="3" destOrd="0" parTransId="{5C133586-E1F1-4E3E-9C72-9AAEECB0A79C}" sibTransId="{D4E92AE8-14B5-4A59-B5A4-4FF61304AD9C}"/>
    <dgm:cxn modelId="{664AD8F8-9A84-4BF8-8A27-F2C709FF23E5}" type="presOf" srcId="{B00D2F17-8F91-4B7C-8C96-B6471C3BD92C}" destId="{1ECDDCD6-7AC0-4E72-AF52-0518852F9CD6}" srcOrd="0" destOrd="0" presId="urn:microsoft.com/office/officeart/2005/8/layout/vList2"/>
    <dgm:cxn modelId="{9B67678B-E047-4430-A052-8EE1082899E0}" type="presParOf" srcId="{DB2C8802-4A61-4FE4-9035-DF3F34930E57}" destId="{4146E842-4A45-408A-81B4-4EFC774F01A7}" srcOrd="0" destOrd="0" presId="urn:microsoft.com/office/officeart/2005/8/layout/vList2"/>
    <dgm:cxn modelId="{29C0EDB6-44CD-4FA0-8481-EDCEE4BA4B9E}" type="presParOf" srcId="{DB2C8802-4A61-4FE4-9035-DF3F34930E57}" destId="{D0297500-9CAE-462F-9FAB-1AD4EF303F28}" srcOrd="1" destOrd="0" presId="urn:microsoft.com/office/officeart/2005/8/layout/vList2"/>
    <dgm:cxn modelId="{082F8A06-A25B-4827-88DA-2C9A0DF3E52F}" type="presParOf" srcId="{DB2C8802-4A61-4FE4-9035-DF3F34930E57}" destId="{0771886A-C057-4F9F-8BD5-2112F6703662}" srcOrd="2" destOrd="0" presId="urn:microsoft.com/office/officeart/2005/8/layout/vList2"/>
    <dgm:cxn modelId="{A1F32347-8A9C-4A03-966E-98AB0C07C8B2}" type="presParOf" srcId="{DB2C8802-4A61-4FE4-9035-DF3F34930E57}" destId="{44AC25F0-7C38-4007-ACBA-1D3AC7C8765D}" srcOrd="3" destOrd="0" presId="urn:microsoft.com/office/officeart/2005/8/layout/vList2"/>
    <dgm:cxn modelId="{A642257B-AD16-431E-9515-AE9A2354A8C2}" type="presParOf" srcId="{DB2C8802-4A61-4FE4-9035-DF3F34930E57}" destId="{01A6DE57-57F2-4CAC-AE7A-19BCD01DFE76}" srcOrd="4" destOrd="0" presId="urn:microsoft.com/office/officeart/2005/8/layout/vList2"/>
    <dgm:cxn modelId="{08C31528-075F-4ACF-A083-2560B20F5F18}" type="presParOf" srcId="{DB2C8802-4A61-4FE4-9035-DF3F34930E57}" destId="{FAF899EF-0DEC-4D0E-9389-694031122774}" srcOrd="5" destOrd="0" presId="urn:microsoft.com/office/officeart/2005/8/layout/vList2"/>
    <dgm:cxn modelId="{E940E6D8-B0A1-4A6D-8061-E32312A0F5AF}" type="presParOf" srcId="{DB2C8802-4A61-4FE4-9035-DF3F34930E57}" destId="{1ECDDCD6-7AC0-4E72-AF52-0518852F9CD6}" srcOrd="6" destOrd="0" presId="urn:microsoft.com/office/officeart/2005/8/layout/vList2"/>
    <dgm:cxn modelId="{F4B3B0E3-C8BE-4DB8-8F4A-925D49D51B86}" type="presParOf" srcId="{DB2C8802-4A61-4FE4-9035-DF3F34930E57}" destId="{92559474-131C-45FB-B4A6-AFE9336C3A6A}" srcOrd="7" destOrd="0" presId="urn:microsoft.com/office/officeart/2005/8/layout/vList2"/>
    <dgm:cxn modelId="{EEFEA846-CA36-4744-B87B-947E1678B46E}" type="presParOf" srcId="{DB2C8802-4A61-4FE4-9035-DF3F34930E57}" destId="{2BB37EFE-359E-43A7-AE9A-5728424EDF8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5A94E9-87A1-43A2-8D2B-600AEACE2F7C}" type="doc">
      <dgm:prSet loTypeId="urn:microsoft.com/office/officeart/2005/8/layout/vList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266A255-0D58-4BEB-8D8E-B1FF8206181E}">
      <dgm:prSet phldrT="[Текст]" custT="1"/>
      <dgm:spPr>
        <a:xfrm>
          <a:off x="0" y="0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ts val="1200"/>
            </a:lnSpc>
            <a:buNone/>
          </a:pP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Бизнес</a:t>
          </a:r>
        </a:p>
      </dgm:t>
    </dgm:pt>
    <dgm:pt modelId="{EDA3CABE-9C58-4C85-B3AC-F4F655703650}" type="parTrans" cxnId="{CDB3B8C3-B490-46CA-8800-0211A50CE233}">
      <dgm:prSet/>
      <dgm:spPr/>
      <dgm:t>
        <a:bodyPr/>
        <a:lstStyle/>
        <a:p>
          <a:endParaRPr lang="ru-RU" sz="2000">
            <a:latin typeface="DejaVu Serif Condensed" panose="02060606050605020204" pitchFamily="18" charset="0"/>
            <a:ea typeface="DejaVu Serif Condensed" panose="02060606050605020204" pitchFamily="18" charset="0"/>
          </a:endParaRPr>
        </a:p>
      </dgm:t>
    </dgm:pt>
    <dgm:pt modelId="{5C551D43-9AF8-4F09-A0CA-77EC38853CEA}" type="sibTrans" cxnId="{CDB3B8C3-B490-46CA-8800-0211A50CE233}">
      <dgm:prSet/>
      <dgm:spPr/>
      <dgm:t>
        <a:bodyPr/>
        <a:lstStyle/>
        <a:p>
          <a:endParaRPr lang="ru-RU" sz="2000">
            <a:latin typeface="DejaVu Serif Condensed" panose="02060606050605020204" pitchFamily="18" charset="0"/>
            <a:ea typeface="DejaVu Serif Condensed" panose="02060606050605020204" pitchFamily="18" charset="0"/>
          </a:endParaRPr>
        </a:p>
      </dgm:t>
    </dgm:pt>
    <dgm:pt modelId="{F6F7B949-9BD1-450C-9B5F-0EEA5431E727}">
      <dgm:prSet phldrT="[Текст]" custT="1"/>
      <dgm:spPr>
        <a:xfrm>
          <a:off x="0" y="1359725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ct val="90000"/>
            </a:lnSpc>
            <a:buNone/>
          </a:pPr>
          <a:r>
            <a:rPr lang="ru-RU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Общество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82F0134-D9F8-4B43-97BA-8462856E454D}" type="parTrans" cxnId="{940864D4-E181-4279-BDF9-F4A7C757D939}">
      <dgm:prSet/>
      <dgm:spPr/>
      <dgm:t>
        <a:bodyPr/>
        <a:lstStyle/>
        <a:p>
          <a:endParaRPr lang="ru-RU" sz="2000">
            <a:latin typeface="DejaVu Serif Condensed" panose="02060606050605020204" pitchFamily="18" charset="0"/>
            <a:ea typeface="DejaVu Serif Condensed" panose="02060606050605020204" pitchFamily="18" charset="0"/>
          </a:endParaRPr>
        </a:p>
      </dgm:t>
    </dgm:pt>
    <dgm:pt modelId="{23ECBCAE-0C5B-438C-9F16-3F1A8586A316}" type="sibTrans" cxnId="{940864D4-E181-4279-BDF9-F4A7C757D939}">
      <dgm:prSet/>
      <dgm:spPr/>
      <dgm:t>
        <a:bodyPr/>
        <a:lstStyle/>
        <a:p>
          <a:endParaRPr lang="ru-RU" sz="2000">
            <a:latin typeface="DejaVu Serif Condensed" panose="02060606050605020204" pitchFamily="18" charset="0"/>
            <a:ea typeface="DejaVu Serif Condensed" panose="02060606050605020204" pitchFamily="18" charset="0"/>
          </a:endParaRPr>
        </a:p>
      </dgm:t>
    </dgm:pt>
    <dgm:pt modelId="{CEE3B02E-D9D6-4D68-8BA6-D5527E6327A9}">
      <dgm:prSet phldrT="[Текст]" custT="1"/>
      <dgm:spPr>
        <a:xfrm>
          <a:off x="0" y="1359725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ct val="75000"/>
            </a:lnSpc>
            <a:buChar char="•"/>
          </a:pPr>
          <a:r>
            <a:rPr lang="ru-RU" sz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Общественный надзор процессов реализации, проектов</a:t>
          </a:r>
          <a:endParaRPr lang="ru-RU" sz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630D09D-9682-4932-9C03-36E4F755A350}" type="parTrans" cxnId="{BA78F834-7193-4106-A26E-E168004F303F}">
      <dgm:prSet/>
      <dgm:spPr/>
      <dgm:t>
        <a:bodyPr/>
        <a:lstStyle/>
        <a:p>
          <a:endParaRPr lang="ru-RU" sz="2000">
            <a:latin typeface="DejaVu Serif Condensed" panose="02060606050605020204" pitchFamily="18" charset="0"/>
            <a:ea typeface="DejaVu Serif Condensed" panose="02060606050605020204" pitchFamily="18" charset="0"/>
          </a:endParaRPr>
        </a:p>
      </dgm:t>
    </dgm:pt>
    <dgm:pt modelId="{D821B52D-08F3-4BC6-BBF7-4E854E148EDB}" type="sibTrans" cxnId="{BA78F834-7193-4106-A26E-E168004F303F}">
      <dgm:prSet/>
      <dgm:spPr/>
      <dgm:t>
        <a:bodyPr/>
        <a:lstStyle/>
        <a:p>
          <a:endParaRPr lang="ru-RU" sz="2000">
            <a:latin typeface="DejaVu Serif Condensed" panose="02060606050605020204" pitchFamily="18" charset="0"/>
            <a:ea typeface="DejaVu Serif Condensed" panose="02060606050605020204" pitchFamily="18" charset="0"/>
          </a:endParaRPr>
        </a:p>
      </dgm:t>
    </dgm:pt>
    <dgm:pt modelId="{1C1F0E22-40C1-4803-828B-3FC8F518A6F6}">
      <dgm:prSet phldrT="[Текст]" custT="1"/>
      <dgm:spPr>
        <a:xfrm>
          <a:off x="0" y="2719451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ct val="100000"/>
            </a:lnSpc>
            <a:buNone/>
          </a:pPr>
          <a:r>
            <a:rPr lang="ru-RU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Кредитные и финансовые организации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0227000-C48E-437C-A938-D58F81BBA792}" type="parTrans" cxnId="{B2F91903-DA4B-4A6C-8F34-C5FBA23C7A6C}">
      <dgm:prSet/>
      <dgm:spPr/>
      <dgm:t>
        <a:bodyPr/>
        <a:lstStyle/>
        <a:p>
          <a:endParaRPr lang="ru-RU" sz="2000">
            <a:latin typeface="DejaVu Serif Condensed" panose="02060606050605020204" pitchFamily="18" charset="0"/>
            <a:ea typeface="DejaVu Serif Condensed" panose="02060606050605020204" pitchFamily="18" charset="0"/>
          </a:endParaRPr>
        </a:p>
      </dgm:t>
    </dgm:pt>
    <dgm:pt modelId="{A2EF8623-BC80-43A4-9A63-DF3413EBAEFE}" type="sibTrans" cxnId="{B2F91903-DA4B-4A6C-8F34-C5FBA23C7A6C}">
      <dgm:prSet/>
      <dgm:spPr/>
      <dgm:t>
        <a:bodyPr/>
        <a:lstStyle/>
        <a:p>
          <a:endParaRPr lang="ru-RU" sz="2000">
            <a:latin typeface="DejaVu Serif Condensed" panose="02060606050605020204" pitchFamily="18" charset="0"/>
            <a:ea typeface="DejaVu Serif Condensed" panose="02060606050605020204" pitchFamily="18" charset="0"/>
          </a:endParaRPr>
        </a:p>
      </dgm:t>
    </dgm:pt>
    <dgm:pt modelId="{6CEEEBE0-C96E-4A33-91AE-7418D31D76FF}">
      <dgm:prSet phldrT="[Текст]" custT="1"/>
      <dgm:spPr>
        <a:xfrm>
          <a:off x="0" y="2719451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ct val="100000"/>
            </a:lnSpc>
            <a:buChar char="•"/>
          </a:pPr>
          <a:r>
            <a:rPr lang="ru-RU" sz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Прозрачность деятельности финансируемых организаций и проектов</a:t>
          </a:r>
          <a:endParaRPr lang="ru-RU" sz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238FCAD-F9B5-413E-AAFA-799346EA8D5D}" type="parTrans" cxnId="{F0F33119-C48F-4825-89EF-0BE51C63943A}">
      <dgm:prSet/>
      <dgm:spPr/>
      <dgm:t>
        <a:bodyPr/>
        <a:lstStyle/>
        <a:p>
          <a:endParaRPr lang="ru-RU" sz="2000">
            <a:latin typeface="DejaVu Serif Condensed" panose="02060606050605020204" pitchFamily="18" charset="0"/>
            <a:ea typeface="DejaVu Serif Condensed" panose="02060606050605020204" pitchFamily="18" charset="0"/>
          </a:endParaRPr>
        </a:p>
      </dgm:t>
    </dgm:pt>
    <dgm:pt modelId="{72FDA52F-4DCE-453A-BEAC-0174FBEFBC48}" type="sibTrans" cxnId="{F0F33119-C48F-4825-89EF-0BE51C63943A}">
      <dgm:prSet/>
      <dgm:spPr/>
      <dgm:t>
        <a:bodyPr/>
        <a:lstStyle/>
        <a:p>
          <a:endParaRPr lang="ru-RU" sz="2000">
            <a:latin typeface="DejaVu Serif Condensed" panose="02060606050605020204" pitchFamily="18" charset="0"/>
            <a:ea typeface="DejaVu Serif Condensed" panose="02060606050605020204" pitchFamily="18" charset="0"/>
          </a:endParaRPr>
        </a:p>
      </dgm:t>
    </dgm:pt>
    <dgm:pt modelId="{1047042D-89B5-43EA-AFF4-F59923000403}">
      <dgm:prSet phldrT="[Текст]" custT="1"/>
      <dgm:spPr>
        <a:xfrm>
          <a:off x="0" y="0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ts val="1200"/>
            </a:lnSpc>
            <a:buChar char="•"/>
          </a:pPr>
          <a:r>
            <a:rPr lang="ru-RU" sz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Доступ к новым ресурсам посредством кооперации</a:t>
          </a:r>
          <a:endParaRPr lang="ru-RU" sz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04D5C09-675C-4762-AAF6-0B28A4DF389E}" type="sibTrans" cxnId="{DD87B9DD-7A93-42AF-B8C4-F93393AF183E}">
      <dgm:prSet/>
      <dgm:spPr/>
      <dgm:t>
        <a:bodyPr/>
        <a:lstStyle/>
        <a:p>
          <a:endParaRPr lang="ru-RU" sz="2000">
            <a:latin typeface="DejaVu Serif Condensed" panose="02060606050605020204" pitchFamily="18" charset="0"/>
            <a:ea typeface="DejaVu Serif Condensed" panose="02060606050605020204" pitchFamily="18" charset="0"/>
          </a:endParaRPr>
        </a:p>
      </dgm:t>
    </dgm:pt>
    <dgm:pt modelId="{87B1558F-50EB-4951-A367-7534C5E12B59}" type="parTrans" cxnId="{DD87B9DD-7A93-42AF-B8C4-F93393AF183E}">
      <dgm:prSet/>
      <dgm:spPr/>
      <dgm:t>
        <a:bodyPr/>
        <a:lstStyle/>
        <a:p>
          <a:endParaRPr lang="ru-RU" sz="2000">
            <a:latin typeface="DejaVu Serif Condensed" panose="02060606050605020204" pitchFamily="18" charset="0"/>
            <a:ea typeface="DejaVu Serif Condensed" panose="02060606050605020204" pitchFamily="18" charset="0"/>
          </a:endParaRPr>
        </a:p>
      </dgm:t>
    </dgm:pt>
    <dgm:pt modelId="{9050CDCE-124B-44BE-9EC6-6FE2726AFE9E}">
      <dgm:prSet custT="1"/>
      <dgm:spPr>
        <a:xfrm>
          <a:off x="0" y="0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ts val="1200"/>
            </a:lnSpc>
            <a:buChar char="•"/>
          </a:pPr>
          <a:r>
            <a:rPr lang="ru-RU" sz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Кредиты со сниженной ставкой, проектное финансирование</a:t>
          </a:r>
          <a:endParaRPr lang="ru-RU" sz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B02C3C9-2648-40B3-8201-F25AAF2C1325}" type="parTrans" cxnId="{54578870-E827-4A52-B500-E3A90F0300D7}">
      <dgm:prSet/>
      <dgm:spPr/>
      <dgm:t>
        <a:bodyPr/>
        <a:lstStyle/>
        <a:p>
          <a:endParaRPr lang="ru-RU"/>
        </a:p>
      </dgm:t>
    </dgm:pt>
    <dgm:pt modelId="{4F975450-7A92-4DB0-9144-E1DD7C9B81D6}" type="sibTrans" cxnId="{54578870-E827-4A52-B500-E3A90F0300D7}">
      <dgm:prSet/>
      <dgm:spPr/>
      <dgm:t>
        <a:bodyPr/>
        <a:lstStyle/>
        <a:p>
          <a:endParaRPr lang="ru-RU"/>
        </a:p>
      </dgm:t>
    </dgm:pt>
    <dgm:pt modelId="{01D83646-71B2-413C-83F6-7F1E4117CB7E}">
      <dgm:prSet custT="1"/>
      <dgm:spPr>
        <a:xfrm>
          <a:off x="0" y="0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ts val="1200"/>
            </a:lnSpc>
            <a:buChar char="•"/>
          </a:pPr>
          <a:r>
            <a:rPr lang="ru-RU" sz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Одобренные сообществом проекты (гарантия реализации проекта и социальная направленность)</a:t>
          </a:r>
        </a:p>
      </dgm:t>
    </dgm:pt>
    <dgm:pt modelId="{4CB15265-7763-475A-9491-30045735D568}" type="parTrans" cxnId="{B3027ADA-EEC0-4702-BB20-2A7A6DA6A224}">
      <dgm:prSet/>
      <dgm:spPr/>
      <dgm:t>
        <a:bodyPr/>
        <a:lstStyle/>
        <a:p>
          <a:endParaRPr lang="ru-RU"/>
        </a:p>
      </dgm:t>
    </dgm:pt>
    <dgm:pt modelId="{77667F4B-3F87-4C93-8A2A-895D09D5AE94}" type="sibTrans" cxnId="{B3027ADA-EEC0-4702-BB20-2A7A6DA6A224}">
      <dgm:prSet/>
      <dgm:spPr/>
      <dgm:t>
        <a:bodyPr/>
        <a:lstStyle/>
        <a:p>
          <a:endParaRPr lang="ru-RU"/>
        </a:p>
      </dgm:t>
    </dgm:pt>
    <dgm:pt modelId="{64ECF0C6-9B9C-4637-9C7B-B0D40AFE1A2C}">
      <dgm:prSet custT="1"/>
      <dgm:spPr>
        <a:xfrm>
          <a:off x="0" y="0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ts val="1200"/>
            </a:lnSpc>
            <a:buChar char="•"/>
          </a:pPr>
          <a:r>
            <a:rPr lang="ru-RU" sz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Проектные партнеры по бизнесу, «территория доверия»</a:t>
          </a:r>
          <a:endParaRPr lang="ru-RU" sz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3A7808ED-05CB-4D7F-8D32-4393692DFFBC}" type="parTrans" cxnId="{621DB045-401C-4D68-A275-25888E0651F3}">
      <dgm:prSet/>
      <dgm:spPr/>
      <dgm:t>
        <a:bodyPr/>
        <a:lstStyle/>
        <a:p>
          <a:endParaRPr lang="ru-RU"/>
        </a:p>
      </dgm:t>
    </dgm:pt>
    <dgm:pt modelId="{58E6896F-90B9-496E-90FD-7A021AC5C9FD}" type="sibTrans" cxnId="{621DB045-401C-4D68-A275-25888E0651F3}">
      <dgm:prSet/>
      <dgm:spPr/>
      <dgm:t>
        <a:bodyPr/>
        <a:lstStyle/>
        <a:p>
          <a:endParaRPr lang="ru-RU"/>
        </a:p>
      </dgm:t>
    </dgm:pt>
    <dgm:pt modelId="{E975D9A7-8087-41B1-8547-D82B5FE1CFEE}">
      <dgm:prSet custT="1"/>
      <dgm:spPr>
        <a:xfrm>
          <a:off x="0" y="1359725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ct val="75000"/>
            </a:lnSpc>
            <a:buChar char="•"/>
          </a:pPr>
          <a:r>
            <a:rPr lang="ru-RU" sz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Консолидация общества совместными проектами</a:t>
          </a:r>
          <a:endParaRPr lang="ru-RU" sz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2E06589-7CE5-4205-A5D8-3A4410C20132}" type="parTrans" cxnId="{9A0D3CCC-ECF8-4D47-BB6E-95B60583C329}">
      <dgm:prSet/>
      <dgm:spPr/>
      <dgm:t>
        <a:bodyPr/>
        <a:lstStyle/>
        <a:p>
          <a:endParaRPr lang="ru-RU"/>
        </a:p>
      </dgm:t>
    </dgm:pt>
    <dgm:pt modelId="{DDC1609F-C068-4271-B21E-A4A277E74FE5}" type="sibTrans" cxnId="{9A0D3CCC-ECF8-4D47-BB6E-95B60583C329}">
      <dgm:prSet/>
      <dgm:spPr/>
      <dgm:t>
        <a:bodyPr/>
        <a:lstStyle/>
        <a:p>
          <a:endParaRPr lang="ru-RU"/>
        </a:p>
      </dgm:t>
    </dgm:pt>
    <dgm:pt modelId="{CBC851F2-4C5B-4E6E-A73D-E6ECFB09C755}">
      <dgm:prSet custT="1"/>
      <dgm:spPr>
        <a:xfrm>
          <a:off x="0" y="2719451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ct val="75000"/>
            </a:lnSpc>
            <a:buChar char="•"/>
          </a:pPr>
          <a:r>
            <a:rPr lang="ru-RU" sz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Синдицированное обеспечение, взаимное поручительство</a:t>
          </a:r>
          <a:endParaRPr lang="ru-RU" sz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55D8356-4DD0-40BA-A8F7-8A6D277CC66E}" type="parTrans" cxnId="{B1542D84-7E61-4FED-9C97-7B026130BE64}">
      <dgm:prSet/>
      <dgm:spPr/>
      <dgm:t>
        <a:bodyPr/>
        <a:lstStyle/>
        <a:p>
          <a:endParaRPr lang="ru-RU"/>
        </a:p>
      </dgm:t>
    </dgm:pt>
    <dgm:pt modelId="{C2C9F574-5B15-4CB5-A74A-C91FCB9E607F}" type="sibTrans" cxnId="{B1542D84-7E61-4FED-9C97-7B026130BE64}">
      <dgm:prSet/>
      <dgm:spPr/>
      <dgm:t>
        <a:bodyPr/>
        <a:lstStyle/>
        <a:p>
          <a:endParaRPr lang="ru-RU"/>
        </a:p>
      </dgm:t>
    </dgm:pt>
    <dgm:pt modelId="{A06EFA6F-2A3C-814C-8958-FA615D97F9C2}">
      <dgm:prSet custT="1"/>
      <dgm:spPr>
        <a:xfrm>
          <a:off x="0" y="4082292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ct val="100000"/>
            </a:lnSpc>
            <a:buNone/>
          </a:pPr>
          <a:r>
            <a:rPr lang="ru-RU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Институты развития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FD4CE8A-7FF0-9B45-A2CD-529E765A6C64}" type="parTrans" cxnId="{1719F6B2-B152-1C4F-999B-F2BEEC0D65B9}">
      <dgm:prSet/>
      <dgm:spPr/>
      <dgm:t>
        <a:bodyPr/>
        <a:lstStyle/>
        <a:p>
          <a:endParaRPr lang="ru-RU"/>
        </a:p>
      </dgm:t>
    </dgm:pt>
    <dgm:pt modelId="{FCF97780-6587-424C-A0B4-826669F8E79A}" type="sibTrans" cxnId="{1719F6B2-B152-1C4F-999B-F2BEEC0D65B9}">
      <dgm:prSet/>
      <dgm:spPr/>
      <dgm:t>
        <a:bodyPr/>
        <a:lstStyle/>
        <a:p>
          <a:endParaRPr lang="ru-RU"/>
        </a:p>
      </dgm:t>
    </dgm:pt>
    <dgm:pt modelId="{31747D87-D0D1-7A4A-B520-B7BE86D0263C}">
      <dgm:prSet custT="1"/>
      <dgm:spPr>
        <a:xfrm>
          <a:off x="0" y="4082292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ct val="100000"/>
            </a:lnSpc>
            <a:buChar char="•"/>
          </a:pPr>
          <a:r>
            <a:rPr lang="ru-RU" sz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Прозрачная система мониторинга и оценка эффективности</a:t>
          </a:r>
          <a:endParaRPr lang="ru-RU" sz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D79FB76-C720-434D-8BA3-270DE5CA77D1}" type="parTrans" cxnId="{99859A8E-6599-B744-AE9B-7F26A44DFE38}">
      <dgm:prSet/>
      <dgm:spPr/>
      <dgm:t>
        <a:bodyPr/>
        <a:lstStyle/>
        <a:p>
          <a:endParaRPr lang="ru-RU"/>
        </a:p>
      </dgm:t>
    </dgm:pt>
    <dgm:pt modelId="{8C715E05-6A2F-4540-88CC-131FECDBFD89}" type="sibTrans" cxnId="{99859A8E-6599-B744-AE9B-7F26A44DFE38}">
      <dgm:prSet/>
      <dgm:spPr/>
      <dgm:t>
        <a:bodyPr/>
        <a:lstStyle/>
        <a:p>
          <a:endParaRPr lang="ru-RU"/>
        </a:p>
      </dgm:t>
    </dgm:pt>
    <dgm:pt modelId="{C793083E-899A-664B-A2FE-DABDAF5A5DC8}">
      <dgm:prSet custT="1"/>
      <dgm:spPr>
        <a:xfrm>
          <a:off x="0" y="4082292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ct val="100000"/>
            </a:lnSpc>
            <a:buChar char="•"/>
          </a:pPr>
          <a:r>
            <a:rPr lang="ru-RU" sz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Инструмент систематизации подходов реализации проектов</a:t>
          </a:r>
          <a:endParaRPr lang="ru-RU" sz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41888FA-A381-FB4B-97D8-F22BC531F625}" type="parTrans" cxnId="{771C3157-7C7F-654B-8886-B40B9CD05B18}">
      <dgm:prSet/>
      <dgm:spPr/>
      <dgm:t>
        <a:bodyPr/>
        <a:lstStyle/>
        <a:p>
          <a:endParaRPr lang="ru-RU"/>
        </a:p>
      </dgm:t>
    </dgm:pt>
    <dgm:pt modelId="{52E17768-EA7D-974B-8692-D69DFFE69F75}" type="sibTrans" cxnId="{771C3157-7C7F-654B-8886-B40B9CD05B18}">
      <dgm:prSet/>
      <dgm:spPr/>
      <dgm:t>
        <a:bodyPr/>
        <a:lstStyle/>
        <a:p>
          <a:endParaRPr lang="ru-RU"/>
        </a:p>
      </dgm:t>
    </dgm:pt>
    <dgm:pt modelId="{4E43C554-B5F2-FE43-89DF-1EF9213DF1B2}">
      <dgm:prSet custT="1"/>
      <dgm:spPr>
        <a:xfrm>
          <a:off x="0" y="1359725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ct val="75000"/>
            </a:lnSpc>
            <a:buChar char="•"/>
          </a:pPr>
          <a:r>
            <a:rPr lang="ru-RU" sz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творческого, предпринимательского потенциала</a:t>
          </a:r>
          <a:endParaRPr lang="ru-RU" sz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75B4C02-9A3A-2943-90E5-0A15B7155C93}" type="parTrans" cxnId="{CFF361EB-1E68-D84F-A074-46C4E37DCFF3}">
      <dgm:prSet/>
      <dgm:spPr/>
      <dgm:t>
        <a:bodyPr/>
        <a:lstStyle/>
        <a:p>
          <a:endParaRPr lang="ru-RU"/>
        </a:p>
      </dgm:t>
    </dgm:pt>
    <dgm:pt modelId="{D00AA3BA-FE5C-A74E-A582-8CCE7B981762}" type="sibTrans" cxnId="{CFF361EB-1E68-D84F-A074-46C4E37DCFF3}">
      <dgm:prSet/>
      <dgm:spPr/>
      <dgm:t>
        <a:bodyPr/>
        <a:lstStyle/>
        <a:p>
          <a:endParaRPr lang="ru-RU"/>
        </a:p>
      </dgm:t>
    </dgm:pt>
    <dgm:pt modelId="{4FD40B93-9094-42C1-A583-5ADE58047B17}">
      <dgm:prSet custT="1"/>
      <dgm:spPr>
        <a:xfrm>
          <a:off x="0" y="1359725"/>
          <a:ext cx="5209003" cy="1236114"/>
        </a:xfrm>
        <a:prstGeom prst="roundRect">
          <a:avLst>
            <a:gd name="adj" fmla="val 10000"/>
          </a:avLst>
        </a:prstGeom>
      </dgm:spPr>
      <dgm:t>
        <a:bodyPr/>
        <a:lstStyle/>
        <a:p>
          <a:pPr>
            <a:lnSpc>
              <a:spcPct val="75000"/>
            </a:lnSpc>
            <a:buChar char="•"/>
          </a:pPr>
          <a:r>
            <a:rPr lang="ru-RU" sz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Вовлечение сбережений населения в деловой оборот</a:t>
          </a:r>
          <a:endParaRPr lang="ru-RU" sz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3ACA98A-E2B6-4422-9320-3E560C7CF694}" type="parTrans" cxnId="{855118CC-ED31-4B1C-80D7-A340BB26D984}">
      <dgm:prSet/>
      <dgm:spPr/>
      <dgm:t>
        <a:bodyPr/>
        <a:lstStyle/>
        <a:p>
          <a:endParaRPr lang="ru-RU"/>
        </a:p>
      </dgm:t>
    </dgm:pt>
    <dgm:pt modelId="{8762133E-D666-4905-B0BC-7DA0BE656A16}" type="sibTrans" cxnId="{855118CC-ED31-4B1C-80D7-A340BB26D984}">
      <dgm:prSet/>
      <dgm:spPr/>
      <dgm:t>
        <a:bodyPr/>
        <a:lstStyle/>
        <a:p>
          <a:endParaRPr lang="ru-RU"/>
        </a:p>
      </dgm:t>
    </dgm:pt>
    <dgm:pt modelId="{C1BD895F-13C7-4F61-8442-FA07314AAD53}" type="pres">
      <dgm:prSet presAssocID="{735A94E9-87A1-43A2-8D2B-600AEACE2F7C}" presName="linear" presStyleCnt="0">
        <dgm:presLayoutVars>
          <dgm:dir/>
          <dgm:resizeHandles val="exact"/>
        </dgm:presLayoutVars>
      </dgm:prSet>
      <dgm:spPr/>
    </dgm:pt>
    <dgm:pt modelId="{9411632F-A443-41E6-BB0F-198E793E77A6}" type="pres">
      <dgm:prSet presAssocID="{2266A255-0D58-4BEB-8D8E-B1FF8206181E}" presName="comp" presStyleCnt="0"/>
      <dgm:spPr/>
    </dgm:pt>
    <dgm:pt modelId="{81C35CAA-0483-49F3-8B59-B64447CAFA13}" type="pres">
      <dgm:prSet presAssocID="{2266A255-0D58-4BEB-8D8E-B1FF8206181E}" presName="box" presStyleLbl="node1" presStyleIdx="0" presStyleCnt="4" custScaleY="124817" custLinFactNeighborY="-1032"/>
      <dgm:spPr/>
    </dgm:pt>
    <dgm:pt modelId="{3D0F393D-1904-4C81-AFBE-1668B1D51503}" type="pres">
      <dgm:prSet presAssocID="{2266A255-0D58-4BEB-8D8E-B1FF8206181E}" presName="img" presStyleLbl="fgImgPlace1" presStyleIdx="0" presStyleCnt="4" custScaleX="85328"/>
      <dgm:spPr>
        <a:xfrm>
          <a:off x="200037" y="123611"/>
          <a:ext cx="888947" cy="9888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F8C9AF9-608A-4229-89C6-A27392C31A28}" type="pres">
      <dgm:prSet presAssocID="{2266A255-0D58-4BEB-8D8E-B1FF8206181E}" presName="text" presStyleLbl="node1" presStyleIdx="0" presStyleCnt="4">
        <dgm:presLayoutVars>
          <dgm:bulletEnabled val="1"/>
        </dgm:presLayoutVars>
      </dgm:prSet>
      <dgm:spPr/>
    </dgm:pt>
    <dgm:pt modelId="{E7BEAC51-63D9-4C00-AC52-BBA028356AE2}" type="pres">
      <dgm:prSet presAssocID="{5C551D43-9AF8-4F09-A0CA-77EC38853CEA}" presName="spacer" presStyleCnt="0"/>
      <dgm:spPr/>
    </dgm:pt>
    <dgm:pt modelId="{C5E219F3-CD8A-4437-910D-DEEC35376505}" type="pres">
      <dgm:prSet presAssocID="{F6F7B949-9BD1-450C-9B5F-0EEA5431E727}" presName="comp" presStyleCnt="0"/>
      <dgm:spPr/>
    </dgm:pt>
    <dgm:pt modelId="{3BFA4C07-59E6-441F-A7B6-F5595BF405FB}" type="pres">
      <dgm:prSet presAssocID="{F6F7B949-9BD1-450C-9B5F-0EEA5431E727}" presName="box" presStyleLbl="node1" presStyleIdx="1" presStyleCnt="4" custLinFactNeighborX="-206"/>
      <dgm:spPr/>
    </dgm:pt>
    <dgm:pt modelId="{9E79DCAB-62CA-47EE-82D2-8EAFF9DE7555}" type="pres">
      <dgm:prSet presAssocID="{F6F7B949-9BD1-450C-9B5F-0EEA5431E727}" presName="img" presStyleLbl="fgImgPlace1" presStyleIdx="1" presStyleCnt="4" custScaleX="85328"/>
      <dgm:spPr>
        <a:xfrm>
          <a:off x="200037" y="1483336"/>
          <a:ext cx="888947" cy="9888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C5E0596-5B2A-436D-98E9-C3DDF6DDCA3A}" type="pres">
      <dgm:prSet presAssocID="{F6F7B949-9BD1-450C-9B5F-0EEA5431E727}" presName="text" presStyleLbl="node1" presStyleIdx="1" presStyleCnt="4">
        <dgm:presLayoutVars>
          <dgm:bulletEnabled val="1"/>
        </dgm:presLayoutVars>
      </dgm:prSet>
      <dgm:spPr/>
    </dgm:pt>
    <dgm:pt modelId="{AAE3C218-1A2A-42F8-B016-80606E9B2C37}" type="pres">
      <dgm:prSet presAssocID="{23ECBCAE-0C5B-438C-9F16-3F1A8586A316}" presName="spacer" presStyleCnt="0"/>
      <dgm:spPr/>
    </dgm:pt>
    <dgm:pt modelId="{E8906098-2460-4823-B14C-F7FF86CBEAAF}" type="pres">
      <dgm:prSet presAssocID="{1C1F0E22-40C1-4803-828B-3FC8F518A6F6}" presName="comp" presStyleCnt="0"/>
      <dgm:spPr/>
    </dgm:pt>
    <dgm:pt modelId="{C3C2BD85-1B2D-4DE7-8CEE-7C07C46F28B3}" type="pres">
      <dgm:prSet presAssocID="{1C1F0E22-40C1-4803-828B-3FC8F518A6F6}" presName="box" presStyleLbl="node1" presStyleIdx="2" presStyleCnt="4"/>
      <dgm:spPr/>
    </dgm:pt>
    <dgm:pt modelId="{02DA0273-B91B-4B30-A2B2-6B0E4BBFB400}" type="pres">
      <dgm:prSet presAssocID="{1C1F0E22-40C1-4803-828B-3FC8F518A6F6}" presName="img" presStyleLbl="fgImgPlace1" presStyleIdx="2" presStyleCnt="4" custScaleX="85328"/>
      <dgm:spPr>
        <a:xfrm>
          <a:off x="200037" y="2843062"/>
          <a:ext cx="888947" cy="9888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7437A02-307F-4DD6-9F89-9018FF23BD66}" type="pres">
      <dgm:prSet presAssocID="{1C1F0E22-40C1-4803-828B-3FC8F518A6F6}" presName="text" presStyleLbl="node1" presStyleIdx="2" presStyleCnt="4">
        <dgm:presLayoutVars>
          <dgm:bulletEnabled val="1"/>
        </dgm:presLayoutVars>
      </dgm:prSet>
      <dgm:spPr/>
    </dgm:pt>
    <dgm:pt modelId="{86223F62-0B3E-4B02-B28E-A068B02562E8}" type="pres">
      <dgm:prSet presAssocID="{A2EF8623-BC80-43A4-9A63-DF3413EBAEFE}" presName="spacer" presStyleCnt="0"/>
      <dgm:spPr/>
    </dgm:pt>
    <dgm:pt modelId="{BE8D083E-CFFB-F54C-91A5-E8DCD74BD0AA}" type="pres">
      <dgm:prSet presAssocID="{A06EFA6F-2A3C-814C-8958-FA615D97F9C2}" presName="comp" presStyleCnt="0"/>
      <dgm:spPr/>
    </dgm:pt>
    <dgm:pt modelId="{5F3AD350-4A63-D244-AFC3-5634EE00A8A4}" type="pres">
      <dgm:prSet presAssocID="{A06EFA6F-2A3C-814C-8958-FA615D97F9C2}" presName="box" presStyleLbl="node1" presStyleIdx="3" presStyleCnt="4" custScaleY="92182" custLinFactNeighborX="9686" custLinFactNeighborY="1079"/>
      <dgm:spPr/>
    </dgm:pt>
    <dgm:pt modelId="{A0801477-D569-404D-9651-6329DE65ADB9}" type="pres">
      <dgm:prSet presAssocID="{A06EFA6F-2A3C-814C-8958-FA615D97F9C2}" presName="img" presStyleLbl="fgImgPlace1" presStyleIdx="3" presStyleCnt="4" custScaleX="85471" custLinFactNeighborY="4498"/>
      <dgm:spPr>
        <a:xfrm>
          <a:off x="199293" y="4247268"/>
          <a:ext cx="890437" cy="9888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903F7DE-C543-9447-80C1-B590C129ED08}" type="pres">
      <dgm:prSet presAssocID="{A06EFA6F-2A3C-814C-8958-FA615D97F9C2}" presName="text" presStyleLbl="node1" presStyleIdx="3" presStyleCnt="4">
        <dgm:presLayoutVars>
          <dgm:bulletEnabled val="1"/>
        </dgm:presLayoutVars>
      </dgm:prSet>
      <dgm:spPr/>
    </dgm:pt>
  </dgm:ptLst>
  <dgm:cxnLst>
    <dgm:cxn modelId="{B2F91903-DA4B-4A6C-8F34-C5FBA23C7A6C}" srcId="{735A94E9-87A1-43A2-8D2B-600AEACE2F7C}" destId="{1C1F0E22-40C1-4803-828B-3FC8F518A6F6}" srcOrd="2" destOrd="0" parTransId="{F0227000-C48E-437C-A938-D58F81BBA792}" sibTransId="{A2EF8623-BC80-43A4-9A63-DF3413EBAEFE}"/>
    <dgm:cxn modelId="{502BF208-3F5A-E848-9D1E-E73DEC2C8E1D}" type="presOf" srcId="{2266A255-0D58-4BEB-8D8E-B1FF8206181E}" destId="{CF8C9AF9-608A-4229-89C6-A27392C31A28}" srcOrd="1" destOrd="0" presId="urn:microsoft.com/office/officeart/2005/8/layout/vList4"/>
    <dgm:cxn modelId="{0976740A-424F-D64A-B243-04316940954F}" type="presOf" srcId="{F6F7B949-9BD1-450C-9B5F-0EEA5431E727}" destId="{3BFA4C07-59E6-441F-A7B6-F5595BF405FB}" srcOrd="0" destOrd="0" presId="urn:microsoft.com/office/officeart/2005/8/layout/vList4"/>
    <dgm:cxn modelId="{3AE4F50A-651A-9344-A441-E789BD13C4C3}" type="presOf" srcId="{1047042D-89B5-43EA-AFF4-F59923000403}" destId="{81C35CAA-0483-49F3-8B59-B64447CAFA13}" srcOrd="0" destOrd="1" presId="urn:microsoft.com/office/officeart/2005/8/layout/vList4"/>
    <dgm:cxn modelId="{473DB90C-BA9F-B848-91C7-24BA64280380}" type="presOf" srcId="{9050CDCE-124B-44BE-9EC6-6FE2726AFE9E}" destId="{81C35CAA-0483-49F3-8B59-B64447CAFA13}" srcOrd="0" destOrd="2" presId="urn:microsoft.com/office/officeart/2005/8/layout/vList4"/>
    <dgm:cxn modelId="{5A17010F-E15B-45E4-B777-D82EFAD422D2}" type="presOf" srcId="{4FD40B93-9094-42C1-A583-5ADE58047B17}" destId="{3BFA4C07-59E6-441F-A7B6-F5595BF405FB}" srcOrd="0" destOrd="3" presId="urn:microsoft.com/office/officeart/2005/8/layout/vList4"/>
    <dgm:cxn modelId="{CAAE5D10-81FE-004B-8EFC-88C700C770B1}" type="presOf" srcId="{31747D87-D0D1-7A4A-B520-B7BE86D0263C}" destId="{5F3AD350-4A63-D244-AFC3-5634EE00A8A4}" srcOrd="0" destOrd="1" presId="urn:microsoft.com/office/officeart/2005/8/layout/vList4"/>
    <dgm:cxn modelId="{F0F33119-C48F-4825-89EF-0BE51C63943A}" srcId="{1C1F0E22-40C1-4803-828B-3FC8F518A6F6}" destId="{6CEEEBE0-C96E-4A33-91AE-7418D31D76FF}" srcOrd="0" destOrd="0" parTransId="{A238FCAD-F9B5-413E-AAFA-799346EA8D5D}" sibTransId="{72FDA52F-4DCE-453A-BEAC-0174FBEFBC48}"/>
    <dgm:cxn modelId="{BA78F834-7193-4106-A26E-E168004F303F}" srcId="{F6F7B949-9BD1-450C-9B5F-0EEA5431E727}" destId="{CEE3B02E-D9D6-4D68-8BA6-D5527E6327A9}" srcOrd="0" destOrd="0" parTransId="{A630D09D-9682-4932-9C03-36E4F755A350}" sibTransId="{D821B52D-08F3-4BC6-BBF7-4E854E148EDB}"/>
    <dgm:cxn modelId="{36D37236-01ED-6941-82E1-539E1BA8E03A}" type="presOf" srcId="{A06EFA6F-2A3C-814C-8958-FA615D97F9C2}" destId="{5F3AD350-4A63-D244-AFC3-5634EE00A8A4}" srcOrd="0" destOrd="0" presId="urn:microsoft.com/office/officeart/2005/8/layout/vList4"/>
    <dgm:cxn modelId="{C4D71037-98CA-E346-B967-A2BBEC617119}" type="presOf" srcId="{4E43C554-B5F2-FE43-89DF-1EF9213DF1B2}" destId="{6C5E0596-5B2A-436D-98E9-C3DDF6DDCA3A}" srcOrd="1" destOrd="4" presId="urn:microsoft.com/office/officeart/2005/8/layout/vList4"/>
    <dgm:cxn modelId="{49B3CF3A-8955-884A-9B05-D58378478AFC}" type="presOf" srcId="{CBC851F2-4C5B-4E6E-A73D-E6ECFB09C755}" destId="{07437A02-307F-4DD6-9F89-9018FF23BD66}" srcOrd="1" destOrd="2" presId="urn:microsoft.com/office/officeart/2005/8/layout/vList4"/>
    <dgm:cxn modelId="{621DB045-401C-4D68-A275-25888E0651F3}" srcId="{2266A255-0D58-4BEB-8D8E-B1FF8206181E}" destId="{64ECF0C6-9B9C-4637-9C7B-B0D40AFE1A2C}" srcOrd="3" destOrd="0" parTransId="{3A7808ED-05CB-4D7F-8D32-4393692DFFBC}" sibTransId="{58E6896F-90B9-496E-90FD-7A021AC5C9FD}"/>
    <dgm:cxn modelId="{54578870-E827-4A52-B500-E3A90F0300D7}" srcId="{2266A255-0D58-4BEB-8D8E-B1FF8206181E}" destId="{9050CDCE-124B-44BE-9EC6-6FE2726AFE9E}" srcOrd="1" destOrd="0" parTransId="{8B02C3C9-2648-40B3-8201-F25AAF2C1325}" sibTransId="{4F975450-7A92-4DB0-9144-E1DD7C9B81D6}"/>
    <dgm:cxn modelId="{8A515072-1EEB-3C4F-B7B4-E5A982A8878B}" type="presOf" srcId="{CEE3B02E-D9D6-4D68-8BA6-D5527E6327A9}" destId="{3BFA4C07-59E6-441F-A7B6-F5595BF405FB}" srcOrd="0" destOrd="1" presId="urn:microsoft.com/office/officeart/2005/8/layout/vList4"/>
    <dgm:cxn modelId="{CA98AC52-C2EF-8148-BA2C-7D4B31D1A9D6}" type="presOf" srcId="{31747D87-D0D1-7A4A-B520-B7BE86D0263C}" destId="{3903F7DE-C543-9447-80C1-B590C129ED08}" srcOrd="1" destOrd="1" presId="urn:microsoft.com/office/officeart/2005/8/layout/vList4"/>
    <dgm:cxn modelId="{DFB99953-EFC4-4147-AF38-D8DDA0902B50}" type="presOf" srcId="{F6F7B949-9BD1-450C-9B5F-0EEA5431E727}" destId="{6C5E0596-5B2A-436D-98E9-C3DDF6DDCA3A}" srcOrd="1" destOrd="0" presId="urn:microsoft.com/office/officeart/2005/8/layout/vList4"/>
    <dgm:cxn modelId="{18FCB254-FCB4-C34F-9FC0-CC6D892F0920}" type="presOf" srcId="{1047042D-89B5-43EA-AFF4-F59923000403}" destId="{CF8C9AF9-608A-4229-89C6-A27392C31A28}" srcOrd="1" destOrd="1" presId="urn:microsoft.com/office/officeart/2005/8/layout/vList4"/>
    <dgm:cxn modelId="{771C3157-7C7F-654B-8886-B40B9CD05B18}" srcId="{A06EFA6F-2A3C-814C-8958-FA615D97F9C2}" destId="{C793083E-899A-664B-A2FE-DABDAF5A5DC8}" srcOrd="1" destOrd="0" parTransId="{741888FA-A381-FB4B-97D8-F22BC531F625}" sibTransId="{52E17768-EA7D-974B-8692-D69DFFE69F75}"/>
    <dgm:cxn modelId="{7053EE5A-5660-B34D-A794-A60A252A2CD9}" type="presOf" srcId="{01D83646-71B2-413C-83F6-7F1E4117CB7E}" destId="{81C35CAA-0483-49F3-8B59-B64447CAFA13}" srcOrd="0" destOrd="3" presId="urn:microsoft.com/office/officeart/2005/8/layout/vList4"/>
    <dgm:cxn modelId="{B1542D84-7E61-4FED-9C97-7B026130BE64}" srcId="{1C1F0E22-40C1-4803-828B-3FC8F518A6F6}" destId="{CBC851F2-4C5B-4E6E-A73D-E6ECFB09C755}" srcOrd="1" destOrd="0" parTransId="{C55D8356-4DD0-40BA-A8F7-8A6D277CC66E}" sibTransId="{C2C9F574-5B15-4CB5-A74A-C91FCB9E607F}"/>
    <dgm:cxn modelId="{4FCC8186-D71B-A749-ADCC-8683A3503948}" type="presOf" srcId="{735A94E9-87A1-43A2-8D2B-600AEACE2F7C}" destId="{C1BD895F-13C7-4F61-8442-FA07314AAD53}" srcOrd="0" destOrd="0" presId="urn:microsoft.com/office/officeart/2005/8/layout/vList4"/>
    <dgm:cxn modelId="{C9F2498E-9733-4044-BBC4-A969843C751C}" type="presOf" srcId="{1C1F0E22-40C1-4803-828B-3FC8F518A6F6}" destId="{07437A02-307F-4DD6-9F89-9018FF23BD66}" srcOrd="1" destOrd="0" presId="urn:microsoft.com/office/officeart/2005/8/layout/vList4"/>
    <dgm:cxn modelId="{99859A8E-6599-B744-AE9B-7F26A44DFE38}" srcId="{A06EFA6F-2A3C-814C-8958-FA615D97F9C2}" destId="{31747D87-D0D1-7A4A-B520-B7BE86D0263C}" srcOrd="0" destOrd="0" parTransId="{7D79FB76-C720-434D-8BA3-270DE5CA77D1}" sibTransId="{8C715E05-6A2F-4540-88CC-131FECDBFD89}"/>
    <dgm:cxn modelId="{DB704C90-BC2D-6441-A7D7-6ECB2A4AE189}" type="presOf" srcId="{2266A255-0D58-4BEB-8D8E-B1FF8206181E}" destId="{81C35CAA-0483-49F3-8B59-B64447CAFA13}" srcOrd="0" destOrd="0" presId="urn:microsoft.com/office/officeart/2005/8/layout/vList4"/>
    <dgm:cxn modelId="{49391A93-2961-9B42-A611-B11FCA3AD510}" type="presOf" srcId="{4E43C554-B5F2-FE43-89DF-1EF9213DF1B2}" destId="{3BFA4C07-59E6-441F-A7B6-F5595BF405FB}" srcOrd="0" destOrd="4" presId="urn:microsoft.com/office/officeart/2005/8/layout/vList4"/>
    <dgm:cxn modelId="{11C4FF94-2151-194F-929C-6F67B01D9BCB}" type="presOf" srcId="{A06EFA6F-2A3C-814C-8958-FA615D97F9C2}" destId="{3903F7DE-C543-9447-80C1-B590C129ED08}" srcOrd="1" destOrd="0" presId="urn:microsoft.com/office/officeart/2005/8/layout/vList4"/>
    <dgm:cxn modelId="{3F28BE9B-5A09-2E48-923A-1B59F3F52B7C}" type="presOf" srcId="{6CEEEBE0-C96E-4A33-91AE-7418D31D76FF}" destId="{C3C2BD85-1B2D-4DE7-8CEE-7C07C46F28B3}" srcOrd="0" destOrd="1" presId="urn:microsoft.com/office/officeart/2005/8/layout/vList4"/>
    <dgm:cxn modelId="{3679359C-8D7F-AE4D-A3C8-A53E285FADA3}" type="presOf" srcId="{E975D9A7-8087-41B1-8547-D82B5FE1CFEE}" destId="{3BFA4C07-59E6-441F-A7B6-F5595BF405FB}" srcOrd="0" destOrd="2" presId="urn:microsoft.com/office/officeart/2005/8/layout/vList4"/>
    <dgm:cxn modelId="{6187EF9E-DF7A-1E46-AFF5-F3B140374598}" type="presOf" srcId="{1C1F0E22-40C1-4803-828B-3FC8F518A6F6}" destId="{C3C2BD85-1B2D-4DE7-8CEE-7C07C46F28B3}" srcOrd="0" destOrd="0" presId="urn:microsoft.com/office/officeart/2005/8/layout/vList4"/>
    <dgm:cxn modelId="{F2CF67A0-37DB-3547-89D4-B6A682062C8D}" type="presOf" srcId="{CEE3B02E-D9D6-4D68-8BA6-D5527E6327A9}" destId="{6C5E0596-5B2A-436D-98E9-C3DDF6DDCA3A}" srcOrd="1" destOrd="1" presId="urn:microsoft.com/office/officeart/2005/8/layout/vList4"/>
    <dgm:cxn modelId="{2A4B41A4-70A4-3E47-AE2E-CC8806C2335E}" type="presOf" srcId="{CBC851F2-4C5B-4E6E-A73D-E6ECFB09C755}" destId="{C3C2BD85-1B2D-4DE7-8CEE-7C07C46F28B3}" srcOrd="0" destOrd="2" presId="urn:microsoft.com/office/officeart/2005/8/layout/vList4"/>
    <dgm:cxn modelId="{8F4A93AF-B193-4DAC-99DB-D17C6EB2ED8B}" type="presOf" srcId="{4FD40B93-9094-42C1-A583-5ADE58047B17}" destId="{6C5E0596-5B2A-436D-98E9-C3DDF6DDCA3A}" srcOrd="1" destOrd="3" presId="urn:microsoft.com/office/officeart/2005/8/layout/vList4"/>
    <dgm:cxn modelId="{1719F6B2-B152-1C4F-999B-F2BEEC0D65B9}" srcId="{735A94E9-87A1-43A2-8D2B-600AEACE2F7C}" destId="{A06EFA6F-2A3C-814C-8958-FA615D97F9C2}" srcOrd="3" destOrd="0" parTransId="{2FD4CE8A-7FF0-9B45-A2CD-529E765A6C64}" sibTransId="{FCF97780-6587-424C-A0B4-826669F8E79A}"/>
    <dgm:cxn modelId="{9BB41EBC-80F3-8243-8527-601FDA9B5E06}" type="presOf" srcId="{6CEEEBE0-C96E-4A33-91AE-7418D31D76FF}" destId="{07437A02-307F-4DD6-9F89-9018FF23BD66}" srcOrd="1" destOrd="1" presId="urn:microsoft.com/office/officeart/2005/8/layout/vList4"/>
    <dgm:cxn modelId="{B69638C3-CBC0-8F45-952B-FB93E605F69E}" type="presOf" srcId="{9050CDCE-124B-44BE-9EC6-6FE2726AFE9E}" destId="{CF8C9AF9-608A-4229-89C6-A27392C31A28}" srcOrd="1" destOrd="2" presId="urn:microsoft.com/office/officeart/2005/8/layout/vList4"/>
    <dgm:cxn modelId="{CDB3B8C3-B490-46CA-8800-0211A50CE233}" srcId="{735A94E9-87A1-43A2-8D2B-600AEACE2F7C}" destId="{2266A255-0D58-4BEB-8D8E-B1FF8206181E}" srcOrd="0" destOrd="0" parTransId="{EDA3CABE-9C58-4C85-B3AC-F4F655703650}" sibTransId="{5C551D43-9AF8-4F09-A0CA-77EC38853CEA}"/>
    <dgm:cxn modelId="{855118CC-ED31-4B1C-80D7-A340BB26D984}" srcId="{F6F7B949-9BD1-450C-9B5F-0EEA5431E727}" destId="{4FD40B93-9094-42C1-A583-5ADE58047B17}" srcOrd="2" destOrd="0" parTransId="{53ACA98A-E2B6-4422-9320-3E560C7CF694}" sibTransId="{8762133E-D666-4905-B0BC-7DA0BE656A16}"/>
    <dgm:cxn modelId="{9A0D3CCC-ECF8-4D47-BB6E-95B60583C329}" srcId="{F6F7B949-9BD1-450C-9B5F-0EEA5431E727}" destId="{E975D9A7-8087-41B1-8547-D82B5FE1CFEE}" srcOrd="1" destOrd="0" parTransId="{52E06589-7CE5-4205-A5D8-3A4410C20132}" sibTransId="{DDC1609F-C068-4271-B21E-A4A277E74FE5}"/>
    <dgm:cxn modelId="{1D864CCD-B6C1-6349-A8F6-23462C02D757}" type="presOf" srcId="{E975D9A7-8087-41B1-8547-D82B5FE1CFEE}" destId="{6C5E0596-5B2A-436D-98E9-C3DDF6DDCA3A}" srcOrd="1" destOrd="2" presId="urn:microsoft.com/office/officeart/2005/8/layout/vList4"/>
    <dgm:cxn modelId="{940864D4-E181-4279-BDF9-F4A7C757D939}" srcId="{735A94E9-87A1-43A2-8D2B-600AEACE2F7C}" destId="{F6F7B949-9BD1-450C-9B5F-0EEA5431E727}" srcOrd="1" destOrd="0" parTransId="{E82F0134-D9F8-4B43-97BA-8462856E454D}" sibTransId="{23ECBCAE-0C5B-438C-9F16-3F1A8586A316}"/>
    <dgm:cxn modelId="{B3027ADA-EEC0-4702-BB20-2A7A6DA6A224}" srcId="{2266A255-0D58-4BEB-8D8E-B1FF8206181E}" destId="{01D83646-71B2-413C-83F6-7F1E4117CB7E}" srcOrd="2" destOrd="0" parTransId="{4CB15265-7763-475A-9491-30045735D568}" sibTransId="{77667F4B-3F87-4C93-8A2A-895D09D5AE94}"/>
    <dgm:cxn modelId="{DD87B9DD-7A93-42AF-B8C4-F93393AF183E}" srcId="{2266A255-0D58-4BEB-8D8E-B1FF8206181E}" destId="{1047042D-89B5-43EA-AFF4-F59923000403}" srcOrd="0" destOrd="0" parTransId="{87B1558F-50EB-4951-A367-7534C5E12B59}" sibTransId="{004D5C09-675C-4762-AAF6-0B28A4DF389E}"/>
    <dgm:cxn modelId="{E34244E3-4835-6649-8FA9-7B77DECCA463}" type="presOf" srcId="{01D83646-71B2-413C-83F6-7F1E4117CB7E}" destId="{CF8C9AF9-608A-4229-89C6-A27392C31A28}" srcOrd="1" destOrd="3" presId="urn:microsoft.com/office/officeart/2005/8/layout/vList4"/>
    <dgm:cxn modelId="{1FDFC1E3-261B-5C45-B218-F15A3D2BD7C1}" type="presOf" srcId="{64ECF0C6-9B9C-4637-9C7B-B0D40AFE1A2C}" destId="{81C35CAA-0483-49F3-8B59-B64447CAFA13}" srcOrd="0" destOrd="4" presId="urn:microsoft.com/office/officeart/2005/8/layout/vList4"/>
    <dgm:cxn modelId="{E7747AE6-5918-5D48-AA48-DC634022BD65}" type="presOf" srcId="{64ECF0C6-9B9C-4637-9C7B-B0D40AFE1A2C}" destId="{CF8C9AF9-608A-4229-89C6-A27392C31A28}" srcOrd="1" destOrd="4" presId="urn:microsoft.com/office/officeart/2005/8/layout/vList4"/>
    <dgm:cxn modelId="{CFF361EB-1E68-D84F-A074-46C4E37DCFF3}" srcId="{F6F7B949-9BD1-450C-9B5F-0EEA5431E727}" destId="{4E43C554-B5F2-FE43-89DF-1EF9213DF1B2}" srcOrd="3" destOrd="0" parTransId="{F75B4C02-9A3A-2943-90E5-0A15B7155C93}" sibTransId="{D00AA3BA-FE5C-A74E-A582-8CCE7B981762}"/>
    <dgm:cxn modelId="{6E9F80F3-DAF2-7943-940B-C6A9B26E85B5}" type="presOf" srcId="{C793083E-899A-664B-A2FE-DABDAF5A5DC8}" destId="{3903F7DE-C543-9447-80C1-B590C129ED08}" srcOrd="1" destOrd="2" presId="urn:microsoft.com/office/officeart/2005/8/layout/vList4"/>
    <dgm:cxn modelId="{9A6F43F8-7CB2-1A4A-800C-53EDA1472A33}" type="presOf" srcId="{C793083E-899A-664B-A2FE-DABDAF5A5DC8}" destId="{5F3AD350-4A63-D244-AFC3-5634EE00A8A4}" srcOrd="0" destOrd="2" presId="urn:microsoft.com/office/officeart/2005/8/layout/vList4"/>
    <dgm:cxn modelId="{4DB7A727-7CA9-C343-85AA-6DB7FB8FE47B}" type="presParOf" srcId="{C1BD895F-13C7-4F61-8442-FA07314AAD53}" destId="{9411632F-A443-41E6-BB0F-198E793E77A6}" srcOrd="0" destOrd="0" presId="urn:microsoft.com/office/officeart/2005/8/layout/vList4"/>
    <dgm:cxn modelId="{C6C82C95-8E88-694B-9E59-BEC5B248E2BC}" type="presParOf" srcId="{9411632F-A443-41E6-BB0F-198E793E77A6}" destId="{81C35CAA-0483-49F3-8B59-B64447CAFA13}" srcOrd="0" destOrd="0" presId="urn:microsoft.com/office/officeart/2005/8/layout/vList4"/>
    <dgm:cxn modelId="{8FDCA3D2-27A0-C04F-ADE5-8361C30EDC94}" type="presParOf" srcId="{9411632F-A443-41E6-BB0F-198E793E77A6}" destId="{3D0F393D-1904-4C81-AFBE-1668B1D51503}" srcOrd="1" destOrd="0" presId="urn:microsoft.com/office/officeart/2005/8/layout/vList4"/>
    <dgm:cxn modelId="{A7FE4033-E9CF-604F-917E-C75E00CD4651}" type="presParOf" srcId="{9411632F-A443-41E6-BB0F-198E793E77A6}" destId="{CF8C9AF9-608A-4229-89C6-A27392C31A28}" srcOrd="2" destOrd="0" presId="urn:microsoft.com/office/officeart/2005/8/layout/vList4"/>
    <dgm:cxn modelId="{9774EAED-03F7-FC40-949B-4FD8BC79F4E1}" type="presParOf" srcId="{C1BD895F-13C7-4F61-8442-FA07314AAD53}" destId="{E7BEAC51-63D9-4C00-AC52-BBA028356AE2}" srcOrd="1" destOrd="0" presId="urn:microsoft.com/office/officeart/2005/8/layout/vList4"/>
    <dgm:cxn modelId="{0BE7AB98-43BD-9646-A859-98A282E95AC7}" type="presParOf" srcId="{C1BD895F-13C7-4F61-8442-FA07314AAD53}" destId="{C5E219F3-CD8A-4437-910D-DEEC35376505}" srcOrd="2" destOrd="0" presId="urn:microsoft.com/office/officeart/2005/8/layout/vList4"/>
    <dgm:cxn modelId="{25D3AB26-1C40-8543-8F85-01896E450813}" type="presParOf" srcId="{C5E219F3-CD8A-4437-910D-DEEC35376505}" destId="{3BFA4C07-59E6-441F-A7B6-F5595BF405FB}" srcOrd="0" destOrd="0" presId="urn:microsoft.com/office/officeart/2005/8/layout/vList4"/>
    <dgm:cxn modelId="{63D29B08-98BB-0047-86E6-05E426923B32}" type="presParOf" srcId="{C5E219F3-CD8A-4437-910D-DEEC35376505}" destId="{9E79DCAB-62CA-47EE-82D2-8EAFF9DE7555}" srcOrd="1" destOrd="0" presId="urn:microsoft.com/office/officeart/2005/8/layout/vList4"/>
    <dgm:cxn modelId="{E3B43945-74BD-FF46-8DAE-1053657217AD}" type="presParOf" srcId="{C5E219F3-CD8A-4437-910D-DEEC35376505}" destId="{6C5E0596-5B2A-436D-98E9-C3DDF6DDCA3A}" srcOrd="2" destOrd="0" presId="urn:microsoft.com/office/officeart/2005/8/layout/vList4"/>
    <dgm:cxn modelId="{E645CB2D-114F-0340-9AD1-F48CCD75911B}" type="presParOf" srcId="{C1BD895F-13C7-4F61-8442-FA07314AAD53}" destId="{AAE3C218-1A2A-42F8-B016-80606E9B2C37}" srcOrd="3" destOrd="0" presId="urn:microsoft.com/office/officeart/2005/8/layout/vList4"/>
    <dgm:cxn modelId="{60EE21D3-F8F3-574F-8D20-687AE50F5D76}" type="presParOf" srcId="{C1BD895F-13C7-4F61-8442-FA07314AAD53}" destId="{E8906098-2460-4823-B14C-F7FF86CBEAAF}" srcOrd="4" destOrd="0" presId="urn:microsoft.com/office/officeart/2005/8/layout/vList4"/>
    <dgm:cxn modelId="{A26EB843-C00A-E946-8712-85ECE0199092}" type="presParOf" srcId="{E8906098-2460-4823-B14C-F7FF86CBEAAF}" destId="{C3C2BD85-1B2D-4DE7-8CEE-7C07C46F28B3}" srcOrd="0" destOrd="0" presId="urn:microsoft.com/office/officeart/2005/8/layout/vList4"/>
    <dgm:cxn modelId="{2924C4B5-0971-2240-88A1-5FFA8885F85D}" type="presParOf" srcId="{E8906098-2460-4823-B14C-F7FF86CBEAAF}" destId="{02DA0273-B91B-4B30-A2B2-6B0E4BBFB400}" srcOrd="1" destOrd="0" presId="urn:microsoft.com/office/officeart/2005/8/layout/vList4"/>
    <dgm:cxn modelId="{F39FAC1B-54BC-434A-8A5E-00AA34522727}" type="presParOf" srcId="{E8906098-2460-4823-B14C-F7FF86CBEAAF}" destId="{07437A02-307F-4DD6-9F89-9018FF23BD66}" srcOrd="2" destOrd="0" presId="urn:microsoft.com/office/officeart/2005/8/layout/vList4"/>
    <dgm:cxn modelId="{F60A26CD-766B-2247-8835-055D25DF00FD}" type="presParOf" srcId="{C1BD895F-13C7-4F61-8442-FA07314AAD53}" destId="{86223F62-0B3E-4B02-B28E-A068B02562E8}" srcOrd="5" destOrd="0" presId="urn:microsoft.com/office/officeart/2005/8/layout/vList4"/>
    <dgm:cxn modelId="{67C4507E-07F3-7E41-8052-A1C7085E106E}" type="presParOf" srcId="{C1BD895F-13C7-4F61-8442-FA07314AAD53}" destId="{BE8D083E-CFFB-F54C-91A5-E8DCD74BD0AA}" srcOrd="6" destOrd="0" presId="urn:microsoft.com/office/officeart/2005/8/layout/vList4"/>
    <dgm:cxn modelId="{1AEEF0EE-4AA0-504F-BD10-014C8B35560D}" type="presParOf" srcId="{BE8D083E-CFFB-F54C-91A5-E8DCD74BD0AA}" destId="{5F3AD350-4A63-D244-AFC3-5634EE00A8A4}" srcOrd="0" destOrd="0" presId="urn:microsoft.com/office/officeart/2005/8/layout/vList4"/>
    <dgm:cxn modelId="{F7E60D1D-5CC7-094B-9F28-204A456A1229}" type="presParOf" srcId="{BE8D083E-CFFB-F54C-91A5-E8DCD74BD0AA}" destId="{A0801477-D569-404D-9651-6329DE65ADB9}" srcOrd="1" destOrd="0" presId="urn:microsoft.com/office/officeart/2005/8/layout/vList4"/>
    <dgm:cxn modelId="{BCF974D5-BE82-DF44-9220-A874946D27BC}" type="presParOf" srcId="{BE8D083E-CFFB-F54C-91A5-E8DCD74BD0AA}" destId="{3903F7DE-C543-9447-80C1-B590C129ED0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AEC2BB-4BAA-4AAD-A108-FA1737840CAA}" type="doc">
      <dgm:prSet loTypeId="urn:microsoft.com/office/officeart/2005/8/layout/cycle3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6FDA277-D583-4931-AED8-8B7EA843ABC5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70 000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КФХ и семейных ферм</a:t>
          </a:r>
        </a:p>
      </dgm:t>
    </dgm:pt>
    <dgm:pt modelId="{F085F65C-4764-48B4-9AEB-009687AF369A}" type="parTrans" cxnId="{CCEC61D1-D2CB-4033-9220-CD29929844AD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AF17EB-17B4-4ADD-9B10-CD75FEB50E68}" type="sibTrans" cxnId="{CCEC61D1-D2CB-4033-9220-CD29929844AD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F08E1-2B84-41A0-9C67-B8B4CBC6F3CC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СППК в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3000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сельских районах</a:t>
          </a:r>
        </a:p>
      </dgm:t>
    </dgm:pt>
    <dgm:pt modelId="{75B79FA7-0981-4E9F-8A89-1D16DDFB9E13}" type="parTrans" cxnId="{65E44095-D7DC-4218-ABBF-9ADA02C72FD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460DB6-B7EB-4BEA-BBC5-1D63E828D0B2}" type="sibTrans" cxnId="{65E44095-D7DC-4218-ABBF-9ADA02C72FD3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2B764C-5391-4E30-BEAC-B4E5C313D4E2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Охват до 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50 000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сельских населенных пунктов</a:t>
          </a:r>
        </a:p>
      </dgm:t>
    </dgm:pt>
    <dgm:pt modelId="{EF4A7080-810E-4531-A862-D483BF925D87}" type="parTrans" cxnId="{5427A802-7514-4957-A4A5-637BE082E3A2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3F7C42-50E3-4728-B2D1-8F644AE26E12}" type="sibTrans" cxnId="{5427A802-7514-4957-A4A5-637BE082E3A2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88C22F-E51C-4913-AE5E-7A3503A64C28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15 000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кооперативных перерабатывающих производств и центров оказания услуг</a:t>
          </a:r>
        </a:p>
      </dgm:t>
    </dgm:pt>
    <dgm:pt modelId="{8ACB58D6-415C-4BCE-A7AD-14C8D8277310}" type="parTrans" cxnId="{FB9C2E33-8BCC-4E25-A41D-944DB8131011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F6D717-49C9-4A6B-9605-880AF7065E5D}" type="sibTrans" cxnId="{FB9C2E33-8BCC-4E25-A41D-944DB8131011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9BA245-1171-47C3-8B07-C83D2638E3D9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1 500 000 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рабочих мест в сельхоз отрасли</a:t>
          </a:r>
        </a:p>
      </dgm:t>
    </dgm:pt>
    <dgm:pt modelId="{2880960E-D9EC-4A72-9788-1C9AA8DACD6E}" type="parTrans" cxnId="{D92E22DD-7885-4546-B381-92C5C4A350DD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3AE68A-D0A5-44AA-9E3F-C7B183F0E24C}" type="sibTrans" cxnId="{D92E22DD-7885-4546-B381-92C5C4A350DD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4DB46D-09B3-49C0-B425-436489EDFB4B}" type="pres">
      <dgm:prSet presAssocID="{2EAEC2BB-4BAA-4AAD-A108-FA1737840CAA}" presName="Name0" presStyleCnt="0">
        <dgm:presLayoutVars>
          <dgm:dir/>
          <dgm:resizeHandles val="exact"/>
        </dgm:presLayoutVars>
      </dgm:prSet>
      <dgm:spPr/>
    </dgm:pt>
    <dgm:pt modelId="{D157CC78-225C-4D3B-B3AF-E8361C56E18D}" type="pres">
      <dgm:prSet presAssocID="{2EAEC2BB-4BAA-4AAD-A108-FA1737840CAA}" presName="cycle" presStyleCnt="0"/>
      <dgm:spPr/>
    </dgm:pt>
    <dgm:pt modelId="{E901BFBE-65F4-479C-8CD2-C7FDCD02EA7F}" type="pres">
      <dgm:prSet presAssocID="{D6FDA277-D583-4931-AED8-8B7EA843ABC5}" presName="nodeFirstNode" presStyleLbl="node1" presStyleIdx="0" presStyleCnt="5">
        <dgm:presLayoutVars>
          <dgm:bulletEnabled val="1"/>
        </dgm:presLayoutVars>
      </dgm:prSet>
      <dgm:spPr/>
    </dgm:pt>
    <dgm:pt modelId="{566E12D4-AACF-43FB-ADD2-0A9F007B5561}" type="pres">
      <dgm:prSet presAssocID="{99AF17EB-17B4-4ADD-9B10-CD75FEB50E68}" presName="sibTransFirstNode" presStyleLbl="bgShp" presStyleIdx="0" presStyleCnt="1"/>
      <dgm:spPr/>
    </dgm:pt>
    <dgm:pt modelId="{C8CADDFE-21F9-46B3-A2CA-03DCDB82A666}" type="pres">
      <dgm:prSet presAssocID="{CC4F08E1-2B84-41A0-9C67-B8B4CBC6F3CC}" presName="nodeFollowingNodes" presStyleLbl="node1" presStyleIdx="1" presStyleCnt="5">
        <dgm:presLayoutVars>
          <dgm:bulletEnabled val="1"/>
        </dgm:presLayoutVars>
      </dgm:prSet>
      <dgm:spPr/>
    </dgm:pt>
    <dgm:pt modelId="{8280E5B1-8609-4A80-982F-D879453FEB22}" type="pres">
      <dgm:prSet presAssocID="{8C2B764C-5391-4E30-BEAC-B4E5C313D4E2}" presName="nodeFollowingNodes" presStyleLbl="node1" presStyleIdx="2" presStyleCnt="5">
        <dgm:presLayoutVars>
          <dgm:bulletEnabled val="1"/>
        </dgm:presLayoutVars>
      </dgm:prSet>
      <dgm:spPr/>
    </dgm:pt>
    <dgm:pt modelId="{B72EAB62-2A03-4B7C-92DE-C0D76BFA258C}" type="pres">
      <dgm:prSet presAssocID="{A088C22F-E51C-4913-AE5E-7A3503A64C28}" presName="nodeFollowingNodes" presStyleLbl="node1" presStyleIdx="3" presStyleCnt="5">
        <dgm:presLayoutVars>
          <dgm:bulletEnabled val="1"/>
        </dgm:presLayoutVars>
      </dgm:prSet>
      <dgm:spPr/>
    </dgm:pt>
    <dgm:pt modelId="{B0247735-5A03-47DB-806D-BAAAF8CAAAAC}" type="pres">
      <dgm:prSet presAssocID="{699BA245-1171-47C3-8B07-C83D2638E3D9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5427A802-7514-4957-A4A5-637BE082E3A2}" srcId="{2EAEC2BB-4BAA-4AAD-A108-FA1737840CAA}" destId="{8C2B764C-5391-4E30-BEAC-B4E5C313D4E2}" srcOrd="2" destOrd="0" parTransId="{EF4A7080-810E-4531-A862-D483BF925D87}" sibTransId="{533F7C42-50E3-4728-B2D1-8F644AE26E12}"/>
    <dgm:cxn modelId="{FB9C2E33-8BCC-4E25-A41D-944DB8131011}" srcId="{2EAEC2BB-4BAA-4AAD-A108-FA1737840CAA}" destId="{A088C22F-E51C-4913-AE5E-7A3503A64C28}" srcOrd="3" destOrd="0" parTransId="{8ACB58D6-415C-4BCE-A7AD-14C8D8277310}" sibTransId="{3FF6D717-49C9-4A6B-9605-880AF7065E5D}"/>
    <dgm:cxn modelId="{D679955C-06C7-4C2B-A6C4-252084EAA203}" type="presOf" srcId="{699BA245-1171-47C3-8B07-C83D2638E3D9}" destId="{B0247735-5A03-47DB-806D-BAAAF8CAAAAC}" srcOrd="0" destOrd="0" presId="urn:microsoft.com/office/officeart/2005/8/layout/cycle3"/>
    <dgm:cxn modelId="{DC816263-3080-4D96-A1C4-F1EC9493B2F3}" type="presOf" srcId="{99AF17EB-17B4-4ADD-9B10-CD75FEB50E68}" destId="{566E12D4-AACF-43FB-ADD2-0A9F007B5561}" srcOrd="0" destOrd="0" presId="urn:microsoft.com/office/officeart/2005/8/layout/cycle3"/>
    <dgm:cxn modelId="{7A65244A-E6DB-4D6F-B7ED-BBFDEFED4EAA}" type="presOf" srcId="{CC4F08E1-2B84-41A0-9C67-B8B4CBC6F3CC}" destId="{C8CADDFE-21F9-46B3-A2CA-03DCDB82A666}" srcOrd="0" destOrd="0" presId="urn:microsoft.com/office/officeart/2005/8/layout/cycle3"/>
    <dgm:cxn modelId="{3B458279-0D11-4AC2-AC80-A3EFC984E123}" type="presOf" srcId="{D6FDA277-D583-4931-AED8-8B7EA843ABC5}" destId="{E901BFBE-65F4-479C-8CD2-C7FDCD02EA7F}" srcOrd="0" destOrd="0" presId="urn:microsoft.com/office/officeart/2005/8/layout/cycle3"/>
    <dgm:cxn modelId="{0042A387-0CDB-469A-A816-2E42BFF727A0}" type="presOf" srcId="{2EAEC2BB-4BAA-4AAD-A108-FA1737840CAA}" destId="{444DB46D-09B3-49C0-B425-436489EDFB4B}" srcOrd="0" destOrd="0" presId="urn:microsoft.com/office/officeart/2005/8/layout/cycle3"/>
    <dgm:cxn modelId="{65E44095-D7DC-4218-ABBF-9ADA02C72FD3}" srcId="{2EAEC2BB-4BAA-4AAD-A108-FA1737840CAA}" destId="{CC4F08E1-2B84-41A0-9C67-B8B4CBC6F3CC}" srcOrd="1" destOrd="0" parTransId="{75B79FA7-0981-4E9F-8A89-1D16DDFB9E13}" sibTransId="{2B460DB6-B7EB-4BEA-BBC5-1D63E828D0B2}"/>
    <dgm:cxn modelId="{BBC8719D-59A6-4BC0-963C-C476F03632DF}" type="presOf" srcId="{8C2B764C-5391-4E30-BEAC-B4E5C313D4E2}" destId="{8280E5B1-8609-4A80-982F-D879453FEB22}" srcOrd="0" destOrd="0" presId="urn:microsoft.com/office/officeart/2005/8/layout/cycle3"/>
    <dgm:cxn modelId="{CCEC61D1-D2CB-4033-9220-CD29929844AD}" srcId="{2EAEC2BB-4BAA-4AAD-A108-FA1737840CAA}" destId="{D6FDA277-D583-4931-AED8-8B7EA843ABC5}" srcOrd="0" destOrd="0" parTransId="{F085F65C-4764-48B4-9AEB-009687AF369A}" sibTransId="{99AF17EB-17B4-4ADD-9B10-CD75FEB50E68}"/>
    <dgm:cxn modelId="{67A949DB-F68D-43FA-BB03-1954E9E32B0B}" type="presOf" srcId="{A088C22F-E51C-4913-AE5E-7A3503A64C28}" destId="{B72EAB62-2A03-4B7C-92DE-C0D76BFA258C}" srcOrd="0" destOrd="0" presId="urn:microsoft.com/office/officeart/2005/8/layout/cycle3"/>
    <dgm:cxn modelId="{D92E22DD-7885-4546-B381-92C5C4A350DD}" srcId="{2EAEC2BB-4BAA-4AAD-A108-FA1737840CAA}" destId="{699BA245-1171-47C3-8B07-C83D2638E3D9}" srcOrd="4" destOrd="0" parTransId="{2880960E-D9EC-4A72-9788-1C9AA8DACD6E}" sibTransId="{0F3AE68A-D0A5-44AA-9E3F-C7B183F0E24C}"/>
    <dgm:cxn modelId="{A17DE14F-FEBA-4ED1-ABF5-A5828505C3EF}" type="presParOf" srcId="{444DB46D-09B3-49C0-B425-436489EDFB4B}" destId="{D157CC78-225C-4D3B-B3AF-E8361C56E18D}" srcOrd="0" destOrd="0" presId="urn:microsoft.com/office/officeart/2005/8/layout/cycle3"/>
    <dgm:cxn modelId="{D02C8DBB-FD7A-40E3-BEF7-389D3ED07F00}" type="presParOf" srcId="{D157CC78-225C-4D3B-B3AF-E8361C56E18D}" destId="{E901BFBE-65F4-479C-8CD2-C7FDCD02EA7F}" srcOrd="0" destOrd="0" presId="urn:microsoft.com/office/officeart/2005/8/layout/cycle3"/>
    <dgm:cxn modelId="{3FA74BF0-5CA2-4717-9CFB-1A486D6F1E9E}" type="presParOf" srcId="{D157CC78-225C-4D3B-B3AF-E8361C56E18D}" destId="{566E12D4-AACF-43FB-ADD2-0A9F007B5561}" srcOrd="1" destOrd="0" presId="urn:microsoft.com/office/officeart/2005/8/layout/cycle3"/>
    <dgm:cxn modelId="{014CFD1C-8554-4FA3-9EFE-A8CBFE5F8DE6}" type="presParOf" srcId="{D157CC78-225C-4D3B-B3AF-E8361C56E18D}" destId="{C8CADDFE-21F9-46B3-A2CA-03DCDB82A666}" srcOrd="2" destOrd="0" presId="urn:microsoft.com/office/officeart/2005/8/layout/cycle3"/>
    <dgm:cxn modelId="{E45C9A0B-F78E-4A9E-8C5E-600EB05B6E19}" type="presParOf" srcId="{D157CC78-225C-4D3B-B3AF-E8361C56E18D}" destId="{8280E5B1-8609-4A80-982F-D879453FEB22}" srcOrd="3" destOrd="0" presId="urn:microsoft.com/office/officeart/2005/8/layout/cycle3"/>
    <dgm:cxn modelId="{6A7D2773-6E7C-4FAC-8B2D-294BC2EDDA21}" type="presParOf" srcId="{D157CC78-225C-4D3B-B3AF-E8361C56E18D}" destId="{B72EAB62-2A03-4B7C-92DE-C0D76BFA258C}" srcOrd="4" destOrd="0" presId="urn:microsoft.com/office/officeart/2005/8/layout/cycle3"/>
    <dgm:cxn modelId="{B1F0E20C-264E-4F3E-B7EC-407DB28BB42C}" type="presParOf" srcId="{D157CC78-225C-4D3B-B3AF-E8361C56E18D}" destId="{B0247735-5A03-47DB-806D-BAAAF8CAAAAC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224503-5015-4FE2-A9DE-E52CF610CFF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6CFE7E92-A67F-4784-B693-DA86D0A41DD6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pPr algn="ctr"/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Ежегодное производство</a:t>
          </a:r>
        </a:p>
      </dgm:t>
    </dgm:pt>
    <dgm:pt modelId="{17784BF1-F532-4CDE-9C90-B891D6471EF8}" type="parTrans" cxnId="{68662F79-0E7D-48E3-B182-261541F02E4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9EF9E6-9352-4747-84A5-BC63C437BEC8}" type="sibTrans" cxnId="{68662F79-0E7D-48E3-B182-261541F02E44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AA8817-6D31-45C4-BDE6-3BCEB8A8ADA9}">
      <dgm:prSet phldrT="[Текст]"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молока –       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6 000 000 тонн</a:t>
          </a:r>
        </a:p>
      </dgm:t>
    </dgm:pt>
    <dgm:pt modelId="{042DF658-DAE9-4063-B1D8-7BA5A4C0DF53}" type="parTrans" cxnId="{C30918B7-8DDF-4922-B495-A06DBF22167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12B071-F292-4A0C-BA51-9A3BCE178482}" type="sibTrans" cxnId="{C30918B7-8DDF-4922-B495-A06DBF22167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A9F1E9-A2C6-4211-B8FE-5D116AE071CF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мяса –           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1 000 000 тонн</a:t>
          </a:r>
        </a:p>
      </dgm:t>
    </dgm:pt>
    <dgm:pt modelId="{3D90F197-CB74-45B7-83D6-B5CF22D212D6}" type="parTrans" cxnId="{206F0354-9C35-4F23-86DB-1E3E496C0D63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F909BF-E006-4871-89E7-D80993118E28}" type="sibTrans" cxnId="{206F0354-9C35-4F23-86DB-1E3E496C0D63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D1554F-4DA4-4502-8B5F-4FCD0A70AA2C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овощей –    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20 000 000 тонн</a:t>
          </a:r>
        </a:p>
      </dgm:t>
    </dgm:pt>
    <dgm:pt modelId="{87FA7B3C-A792-4925-84DB-D77CE7E10477}" type="parTrans" cxnId="{50200175-7372-45CC-905D-3DB3508EAB0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BF4700-05F9-4CD9-B51C-6EBF39EF1AF6}" type="sibTrans" cxnId="{50200175-7372-45CC-905D-3DB3508EAB0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1F4B43-4DE2-49CC-946E-D956F1897163}">
      <dgm:prSet custT="1"/>
      <dgm:spPr/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зерна –        </a:t>
          </a:r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12 000 000 тонн</a:t>
          </a:r>
        </a:p>
      </dgm:t>
    </dgm:pt>
    <dgm:pt modelId="{BBCB8DA3-2385-4F2A-AFE9-C4CE7AC82756}" type="parTrans" cxnId="{E3A2BF0B-8F67-4092-867E-B4C81C243A29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C6EE4A-F85E-4A67-A1EC-1FF193BC6EDF}" type="sibTrans" cxnId="{E3A2BF0B-8F67-4092-867E-B4C81C243A29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496E8-7C9C-4FBB-B872-C992DE61BEE8}" type="pres">
      <dgm:prSet presAssocID="{92224503-5015-4FE2-A9DE-E52CF610CFF4}" presName="linear" presStyleCnt="0">
        <dgm:presLayoutVars>
          <dgm:animLvl val="lvl"/>
          <dgm:resizeHandles val="exact"/>
        </dgm:presLayoutVars>
      </dgm:prSet>
      <dgm:spPr/>
    </dgm:pt>
    <dgm:pt modelId="{9D4B4367-710E-477B-9620-010515E422C0}" type="pres">
      <dgm:prSet presAssocID="{6CFE7E92-A67F-4784-B693-DA86D0A41DD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89FE69C1-FFF1-4697-97ED-65EE0487BDD5}" type="pres">
      <dgm:prSet presAssocID="{6CFE7E92-A67F-4784-B693-DA86D0A41DD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D137B02-4C80-4E02-B328-E0F267D1E7FA}" type="presOf" srcId="{7B1F4B43-4DE2-49CC-946E-D956F1897163}" destId="{89FE69C1-FFF1-4697-97ED-65EE0487BDD5}" srcOrd="0" destOrd="3" presId="urn:microsoft.com/office/officeart/2005/8/layout/vList2"/>
    <dgm:cxn modelId="{7216DB02-D9A9-42C7-918F-9270141E34E0}" type="presOf" srcId="{92224503-5015-4FE2-A9DE-E52CF610CFF4}" destId="{488496E8-7C9C-4FBB-B872-C992DE61BEE8}" srcOrd="0" destOrd="0" presId="urn:microsoft.com/office/officeart/2005/8/layout/vList2"/>
    <dgm:cxn modelId="{E3A2BF0B-8F67-4092-867E-B4C81C243A29}" srcId="{6CFE7E92-A67F-4784-B693-DA86D0A41DD6}" destId="{7B1F4B43-4DE2-49CC-946E-D956F1897163}" srcOrd="3" destOrd="0" parTransId="{BBCB8DA3-2385-4F2A-AFE9-C4CE7AC82756}" sibTransId="{3CC6EE4A-F85E-4A67-A1EC-1FF193BC6EDF}"/>
    <dgm:cxn modelId="{206F0354-9C35-4F23-86DB-1E3E496C0D63}" srcId="{6CFE7E92-A67F-4784-B693-DA86D0A41DD6}" destId="{DFA9F1E9-A2C6-4211-B8FE-5D116AE071CF}" srcOrd="1" destOrd="0" parTransId="{3D90F197-CB74-45B7-83D6-B5CF22D212D6}" sibTransId="{21F909BF-E006-4871-89E7-D80993118E28}"/>
    <dgm:cxn modelId="{FF05BA54-9CBC-4CA5-96C0-515B904F2847}" type="presOf" srcId="{ACD1554F-4DA4-4502-8B5F-4FCD0A70AA2C}" destId="{89FE69C1-FFF1-4697-97ED-65EE0487BDD5}" srcOrd="0" destOrd="2" presId="urn:microsoft.com/office/officeart/2005/8/layout/vList2"/>
    <dgm:cxn modelId="{50200175-7372-45CC-905D-3DB3508EAB06}" srcId="{6CFE7E92-A67F-4784-B693-DA86D0A41DD6}" destId="{ACD1554F-4DA4-4502-8B5F-4FCD0A70AA2C}" srcOrd="2" destOrd="0" parTransId="{87FA7B3C-A792-4925-84DB-D77CE7E10477}" sibTransId="{F9BF4700-05F9-4CD9-B51C-6EBF39EF1AF6}"/>
    <dgm:cxn modelId="{F3A8A657-9C9A-42A1-89ED-E0FB832E03D7}" type="presOf" srcId="{DFA9F1E9-A2C6-4211-B8FE-5D116AE071CF}" destId="{89FE69C1-FFF1-4697-97ED-65EE0487BDD5}" srcOrd="0" destOrd="1" presId="urn:microsoft.com/office/officeart/2005/8/layout/vList2"/>
    <dgm:cxn modelId="{68662F79-0E7D-48E3-B182-261541F02E44}" srcId="{92224503-5015-4FE2-A9DE-E52CF610CFF4}" destId="{6CFE7E92-A67F-4784-B693-DA86D0A41DD6}" srcOrd="0" destOrd="0" parTransId="{17784BF1-F532-4CDE-9C90-B891D6471EF8}" sibTransId="{549EF9E6-9352-4747-84A5-BC63C437BEC8}"/>
    <dgm:cxn modelId="{DD23B98D-AE70-422E-8CD4-95E19B9DD5FC}" type="presOf" srcId="{83AA8817-6D31-45C4-BDE6-3BCEB8A8ADA9}" destId="{89FE69C1-FFF1-4697-97ED-65EE0487BDD5}" srcOrd="0" destOrd="0" presId="urn:microsoft.com/office/officeart/2005/8/layout/vList2"/>
    <dgm:cxn modelId="{C30918B7-8DDF-4922-B495-A06DBF22167E}" srcId="{6CFE7E92-A67F-4784-B693-DA86D0A41DD6}" destId="{83AA8817-6D31-45C4-BDE6-3BCEB8A8ADA9}" srcOrd="0" destOrd="0" parTransId="{042DF658-DAE9-4063-B1D8-7BA5A4C0DF53}" sibTransId="{2812B071-F292-4A0C-BA51-9A3BCE178482}"/>
    <dgm:cxn modelId="{34B74ECB-CA45-4E83-A313-3A06AF7A3984}" type="presOf" srcId="{6CFE7E92-A67F-4784-B693-DA86D0A41DD6}" destId="{9D4B4367-710E-477B-9620-010515E422C0}" srcOrd="0" destOrd="0" presId="urn:microsoft.com/office/officeart/2005/8/layout/vList2"/>
    <dgm:cxn modelId="{1FFD0D36-0678-45F8-AEC5-5690A07C86A1}" type="presParOf" srcId="{488496E8-7C9C-4FBB-B872-C992DE61BEE8}" destId="{9D4B4367-710E-477B-9620-010515E422C0}" srcOrd="0" destOrd="0" presId="urn:microsoft.com/office/officeart/2005/8/layout/vList2"/>
    <dgm:cxn modelId="{E9372E48-F78C-4825-A180-D9768F6C1C26}" type="presParOf" srcId="{488496E8-7C9C-4FBB-B872-C992DE61BEE8}" destId="{89FE69C1-FFF1-4697-97ED-65EE0487BDD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9068F6-388B-4B35-A953-ED2C01CD6A57}" type="doc">
      <dgm:prSet loTypeId="urn:microsoft.com/office/officeart/2005/8/layout/chevron1" loCatId="process" qsTypeId="urn:microsoft.com/office/officeart/2005/8/quickstyle/simple1" qsCatId="simple" csTypeId="urn:microsoft.com/office/officeart/2005/8/colors/accent2_3" csCatId="accent2" phldr="1"/>
      <dgm:spPr/>
    </dgm:pt>
    <dgm:pt modelId="{C9275367-4ACE-4086-98D0-E53422655DED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Освоение и заселение территорий</a:t>
          </a:r>
          <a:endParaRPr lang="ru-RU" sz="1600" dirty="0"/>
        </a:p>
      </dgm:t>
    </dgm:pt>
    <dgm:pt modelId="{15EA1F1B-FCDF-458A-B283-54933BCA47E4}" type="parTrans" cxnId="{D41B7E30-6EB6-460C-83F6-D5D1D29B28DF}">
      <dgm:prSet/>
      <dgm:spPr/>
      <dgm:t>
        <a:bodyPr/>
        <a:lstStyle/>
        <a:p>
          <a:endParaRPr lang="ru-RU" sz="1600"/>
        </a:p>
      </dgm:t>
    </dgm:pt>
    <dgm:pt modelId="{9EA133A7-AAB3-4848-B71A-2A27572364D0}" type="sibTrans" cxnId="{D41B7E30-6EB6-460C-83F6-D5D1D29B28DF}">
      <dgm:prSet/>
      <dgm:spPr/>
      <dgm:t>
        <a:bodyPr/>
        <a:lstStyle/>
        <a:p>
          <a:endParaRPr lang="ru-RU" sz="1600"/>
        </a:p>
      </dgm:t>
    </dgm:pt>
    <dgm:pt modelId="{61EBCB51-DFB3-4EFD-AB47-F3FA685A4675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Достижение продовольственной независимости </a:t>
          </a:r>
        </a:p>
      </dgm:t>
    </dgm:pt>
    <dgm:pt modelId="{5D3E7769-EE90-47B3-A0FA-0D2DC9014876}" type="parTrans" cxnId="{7E88A04A-7FEA-405E-B00B-F0B7462EED37}">
      <dgm:prSet/>
      <dgm:spPr/>
      <dgm:t>
        <a:bodyPr/>
        <a:lstStyle/>
        <a:p>
          <a:endParaRPr lang="ru-RU" sz="1600"/>
        </a:p>
      </dgm:t>
    </dgm:pt>
    <dgm:pt modelId="{84989C8D-5340-48EE-93EB-00652A58DD2D}" type="sibTrans" cxnId="{7E88A04A-7FEA-405E-B00B-F0B7462EED37}">
      <dgm:prSet/>
      <dgm:spPr/>
      <dgm:t>
        <a:bodyPr/>
        <a:lstStyle/>
        <a:p>
          <a:endParaRPr lang="ru-RU" sz="1600"/>
        </a:p>
      </dgm:t>
    </dgm:pt>
    <dgm:pt modelId="{BF1D3AA4-E72C-4F8A-AF30-16311244FCC6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Достижение финансовой стабильности и ликвидация бедности</a:t>
          </a:r>
        </a:p>
      </dgm:t>
    </dgm:pt>
    <dgm:pt modelId="{323D4817-FF4A-4927-9DA9-3C2F573EA8C1}" type="parTrans" cxnId="{8B708A28-7AB7-428D-B0DE-023D7E314D06}">
      <dgm:prSet/>
      <dgm:spPr/>
      <dgm:t>
        <a:bodyPr/>
        <a:lstStyle/>
        <a:p>
          <a:endParaRPr lang="ru-RU" sz="1600"/>
        </a:p>
      </dgm:t>
    </dgm:pt>
    <dgm:pt modelId="{A5D4CE18-A0DB-4874-A131-F11F2166D4D9}" type="sibTrans" cxnId="{8B708A28-7AB7-428D-B0DE-023D7E314D06}">
      <dgm:prSet/>
      <dgm:spPr/>
      <dgm:t>
        <a:bodyPr/>
        <a:lstStyle/>
        <a:p>
          <a:endParaRPr lang="ru-RU" sz="1600"/>
        </a:p>
      </dgm:t>
    </dgm:pt>
    <dgm:pt modelId="{64FF2C72-805A-4028-9A3C-26D365C6442E}" type="pres">
      <dgm:prSet presAssocID="{D09068F6-388B-4B35-A953-ED2C01CD6A57}" presName="Name0" presStyleCnt="0">
        <dgm:presLayoutVars>
          <dgm:dir/>
          <dgm:animLvl val="lvl"/>
          <dgm:resizeHandles val="exact"/>
        </dgm:presLayoutVars>
      </dgm:prSet>
      <dgm:spPr/>
    </dgm:pt>
    <dgm:pt modelId="{641F8E4B-B076-4F64-804B-AC3D47AC8D9B}" type="pres">
      <dgm:prSet presAssocID="{C9275367-4ACE-4086-98D0-E53422655DE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17260FE-2CE7-4829-888C-444808769C5D}" type="pres">
      <dgm:prSet presAssocID="{9EA133A7-AAB3-4848-B71A-2A27572364D0}" presName="parTxOnlySpace" presStyleCnt="0"/>
      <dgm:spPr/>
    </dgm:pt>
    <dgm:pt modelId="{44E8AF0F-B8DA-497F-A8E7-6E17DD3BE665}" type="pres">
      <dgm:prSet presAssocID="{61EBCB51-DFB3-4EFD-AB47-F3FA685A467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5EF47B9-C5F9-4A41-933F-307C9E86C0B9}" type="pres">
      <dgm:prSet presAssocID="{84989C8D-5340-48EE-93EB-00652A58DD2D}" presName="parTxOnlySpace" presStyleCnt="0"/>
      <dgm:spPr/>
    </dgm:pt>
    <dgm:pt modelId="{0085216B-A3F8-4F9B-BD7F-FDFD24BE05CE}" type="pres">
      <dgm:prSet presAssocID="{BF1D3AA4-E72C-4F8A-AF30-16311244FCC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F9C1C1B-D5BC-4E80-8A4E-9452E1B8125E}" type="presOf" srcId="{D09068F6-388B-4B35-A953-ED2C01CD6A57}" destId="{64FF2C72-805A-4028-9A3C-26D365C6442E}" srcOrd="0" destOrd="0" presId="urn:microsoft.com/office/officeart/2005/8/layout/chevron1"/>
    <dgm:cxn modelId="{3F0C8D25-2D00-4D88-A162-EC5A17D8C9CB}" type="presOf" srcId="{C9275367-4ACE-4086-98D0-E53422655DED}" destId="{641F8E4B-B076-4F64-804B-AC3D47AC8D9B}" srcOrd="0" destOrd="0" presId="urn:microsoft.com/office/officeart/2005/8/layout/chevron1"/>
    <dgm:cxn modelId="{8B708A28-7AB7-428D-B0DE-023D7E314D06}" srcId="{D09068F6-388B-4B35-A953-ED2C01CD6A57}" destId="{BF1D3AA4-E72C-4F8A-AF30-16311244FCC6}" srcOrd="2" destOrd="0" parTransId="{323D4817-FF4A-4927-9DA9-3C2F573EA8C1}" sibTransId="{A5D4CE18-A0DB-4874-A131-F11F2166D4D9}"/>
    <dgm:cxn modelId="{D41B7E30-6EB6-460C-83F6-D5D1D29B28DF}" srcId="{D09068F6-388B-4B35-A953-ED2C01CD6A57}" destId="{C9275367-4ACE-4086-98D0-E53422655DED}" srcOrd="0" destOrd="0" parTransId="{15EA1F1B-FCDF-458A-B283-54933BCA47E4}" sibTransId="{9EA133A7-AAB3-4848-B71A-2A27572364D0}"/>
    <dgm:cxn modelId="{951B1765-5799-4F18-B24F-B96106C5E7DE}" type="presOf" srcId="{BF1D3AA4-E72C-4F8A-AF30-16311244FCC6}" destId="{0085216B-A3F8-4F9B-BD7F-FDFD24BE05CE}" srcOrd="0" destOrd="0" presId="urn:microsoft.com/office/officeart/2005/8/layout/chevron1"/>
    <dgm:cxn modelId="{7E88A04A-7FEA-405E-B00B-F0B7462EED37}" srcId="{D09068F6-388B-4B35-A953-ED2C01CD6A57}" destId="{61EBCB51-DFB3-4EFD-AB47-F3FA685A4675}" srcOrd="1" destOrd="0" parTransId="{5D3E7769-EE90-47B3-A0FA-0D2DC9014876}" sibTransId="{84989C8D-5340-48EE-93EB-00652A58DD2D}"/>
    <dgm:cxn modelId="{EEE16FEA-1DCE-4675-859F-57EFBBD3D167}" type="presOf" srcId="{61EBCB51-DFB3-4EFD-AB47-F3FA685A4675}" destId="{44E8AF0F-B8DA-497F-A8E7-6E17DD3BE665}" srcOrd="0" destOrd="0" presId="urn:microsoft.com/office/officeart/2005/8/layout/chevron1"/>
    <dgm:cxn modelId="{50EB2D7A-95DC-4845-8C80-84F8D7347111}" type="presParOf" srcId="{64FF2C72-805A-4028-9A3C-26D365C6442E}" destId="{641F8E4B-B076-4F64-804B-AC3D47AC8D9B}" srcOrd="0" destOrd="0" presId="urn:microsoft.com/office/officeart/2005/8/layout/chevron1"/>
    <dgm:cxn modelId="{1B8F9F3E-E27B-42A2-BFF4-63FC6B2B36B5}" type="presParOf" srcId="{64FF2C72-805A-4028-9A3C-26D365C6442E}" destId="{717260FE-2CE7-4829-888C-444808769C5D}" srcOrd="1" destOrd="0" presId="urn:microsoft.com/office/officeart/2005/8/layout/chevron1"/>
    <dgm:cxn modelId="{0915ECF5-0532-4D15-BA3D-50BC5E2475EA}" type="presParOf" srcId="{64FF2C72-805A-4028-9A3C-26D365C6442E}" destId="{44E8AF0F-B8DA-497F-A8E7-6E17DD3BE665}" srcOrd="2" destOrd="0" presId="urn:microsoft.com/office/officeart/2005/8/layout/chevron1"/>
    <dgm:cxn modelId="{8AF833AA-FCCC-405B-BDE9-5A1A0D561A34}" type="presParOf" srcId="{64FF2C72-805A-4028-9A3C-26D365C6442E}" destId="{05EF47B9-C5F9-4A41-933F-307C9E86C0B9}" srcOrd="3" destOrd="0" presId="urn:microsoft.com/office/officeart/2005/8/layout/chevron1"/>
    <dgm:cxn modelId="{E0B960CB-C00F-47FF-93F2-E953C927077E}" type="presParOf" srcId="{64FF2C72-805A-4028-9A3C-26D365C6442E}" destId="{0085216B-A3F8-4F9B-BD7F-FDFD24BE05CE}" srcOrd="4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7EB373-5A10-41CF-8F61-C7CF8D375CB7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CBE4B73B-B9F9-4AA9-9C2A-51EDD8CF0BBB}">
      <dgm:prSet phldrT="[Текст]"/>
      <dgm:spPr/>
      <dgm:t>
        <a:bodyPr/>
        <a:lstStyle/>
        <a:p>
          <a:r>
            <a:rPr lang="ru-RU" i="0" dirty="0">
              <a:latin typeface="Times New Roman" panose="02020603050405020304" pitchFamily="18" charset="0"/>
              <a:cs typeface="Times New Roman" panose="02020603050405020304" pitchFamily="18" charset="0"/>
            </a:rPr>
            <a:t>Раньше</a:t>
          </a:r>
        </a:p>
      </dgm:t>
    </dgm:pt>
    <dgm:pt modelId="{88CA19DF-52AA-4DB4-936D-FFB427CAAC27}" type="parTrans" cxnId="{E7291841-B1E3-48D0-9956-90D9059D93F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A57A4B-E85E-44D0-9B28-DF8531E57069}" type="sibTrans" cxnId="{E7291841-B1E3-48D0-9956-90D9059D93F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535859-E21C-4F96-9678-FA9FC1C7838B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2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1994 году на этой территории проживало 6400 человек</a:t>
          </a:r>
        </a:p>
      </dgm:t>
    </dgm:pt>
    <dgm:pt modelId="{7DD4EF22-0C41-4E68-A2A7-41C1F86FC744}" type="parTrans" cxnId="{1C7C3C3F-EE0B-4B92-8C98-66FD72835B2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32DC3B-25A1-464D-8B52-1AD13678F2B1}" type="sibTrans" cxnId="{1C7C3C3F-EE0B-4B92-8C98-66FD72835B27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5D317E-7758-4DC4-BA63-907B6DC7C828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Сейчас</a:t>
          </a:r>
        </a:p>
      </dgm:t>
    </dgm:pt>
    <dgm:pt modelId="{2C53D36B-07B3-4D21-8F29-24AB42A07258}" type="parTrans" cxnId="{9B0ACE89-4EC2-44E9-BF33-65D27B45FA5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7C8585-D6F7-4747-A0C2-CCF9A539ED59}" type="sibTrans" cxnId="{9B0ACE89-4EC2-44E9-BF33-65D27B45FA5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219C49-5492-42BE-9A8C-A0224C957BA2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2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территории в </a:t>
          </a:r>
          <a:r>
            <a: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600 км</a:t>
          </a:r>
          <a:r>
            <a:rPr lang="ru-RU" sz="12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2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15 населённых пунктов, в которых проживает 3125 человек</a:t>
          </a:r>
        </a:p>
      </dgm:t>
    </dgm:pt>
    <dgm:pt modelId="{A8F4AD2C-988D-4D2A-9CDD-B9DA61B82B23}" type="parTrans" cxnId="{F2EBB1A9-7778-473D-BC6B-17378B0C9AD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32E0B8-BEAB-4B5B-BB70-8A675DBA427B}" type="sibTrans" cxnId="{F2EBB1A9-7778-473D-BC6B-17378B0C9AD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CF88F9-6B7F-41A8-97E7-751F9601AF2E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Будет сделано</a:t>
          </a:r>
        </a:p>
      </dgm:t>
    </dgm:pt>
    <dgm:pt modelId="{9F8809E7-C701-4397-BC14-31D1BCE1E01F}" type="parTrans" cxnId="{428D9655-D340-4489-B03A-92F21CB009B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037ED4-17F6-4C7F-B116-7C5180B29EE7}" type="sibTrans" cxnId="{428D9655-D340-4489-B03A-92F21CB009B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A196C9-D125-4C53-9C93-7FF7B494516B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200" b="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новых КФХ и семейных ферм на территории  МО Галкинское сельское поселение</a:t>
          </a:r>
        </a:p>
      </dgm:t>
    </dgm:pt>
    <dgm:pt modelId="{A8FD8DCC-0965-4B26-B639-70002D688CF4}" type="parTrans" cxnId="{E820D33D-0F4D-4076-977B-3D2CA2357FB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DF68A7-6EDA-41BA-A080-53C4D5139D71}" type="sibTrans" cxnId="{E820D33D-0F4D-4076-977B-3D2CA2357FB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29EB31-6F23-44CA-BC27-B7011FC393F3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2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свиней в сельхозпредприятиях составляло 7000 голов и в ЛПХ – 2500 голов</a:t>
          </a:r>
        </a:p>
      </dgm:t>
    </dgm:pt>
    <dgm:pt modelId="{7F79207C-3861-4EAB-AC53-60E81B6F70B4}" type="parTrans" cxnId="{81ACAB78-E3EE-4DFF-8BC2-F27F312080E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1AA983-8129-4EFA-A502-5894AD3B9B4F}" type="sibTrans" cxnId="{81ACAB78-E3EE-4DFF-8BC2-F27F312080E3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FD9076-8FB9-467D-B7AE-B7FB629F87AF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2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Действовало 6 крупных сельхозпредприятий</a:t>
          </a:r>
        </a:p>
      </dgm:t>
    </dgm:pt>
    <dgm:pt modelId="{C7CF4D00-CEC4-472C-94B1-CAB9A91274E1}" type="parTrans" cxnId="{9D44FBB7-2A0F-43ED-BF65-8E9821BB542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14A307-5D89-4239-85C9-B207305B252A}" type="sibTrans" cxnId="{9D44FBB7-2A0F-43ED-BF65-8E9821BB5428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579637-B330-4BFC-9692-08044B317757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2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КФХ и около 800 ЛПХ</a:t>
          </a:r>
        </a:p>
      </dgm:t>
    </dgm:pt>
    <dgm:pt modelId="{C99C4E21-FA0F-4135-968B-13003F436E94}" type="parTrans" cxnId="{8E9463C7-2D8B-40B7-B36B-5B2EC651A26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965698-FF35-4521-89BB-7CBBCC6A03D1}" type="sibTrans" cxnId="{8E9463C7-2D8B-40B7-B36B-5B2EC651A26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58E3E3-45F6-4758-9833-2D6C4E9E8F47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2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КРС в сельхозпредприятиях составляло 10000 голов и в ЛПХ – свыше 2000 голов</a:t>
          </a:r>
        </a:p>
      </dgm:t>
    </dgm:pt>
    <dgm:pt modelId="{0A2987BE-BD13-4875-8C42-784A20099FCD}" type="parTrans" cxnId="{062C622E-A615-4E84-944B-E6102A28A66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B43677-28B5-4B27-BC11-544CA9A9C616}" type="sibTrans" cxnId="{062C622E-A615-4E84-944B-E6102A28A660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BF7FB0-3B64-4CB4-8C18-93E1869890A7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2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ИП «Мурзаинов» в селе Куровское – МТФ 200 коров дойного стада</a:t>
          </a:r>
        </a:p>
      </dgm:t>
    </dgm:pt>
    <dgm:pt modelId="{DF67463E-A66C-4D48-86D8-E5FAB62AE9DC}" type="parTrans" cxnId="{D68DB9F1-B090-45CB-B15A-9ACEBE1EB0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7699DA-3077-4F50-8EEF-C5E8219BC6DB}" type="sibTrans" cxnId="{D68DB9F1-B090-45CB-B15A-9ACEBE1EB0CC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1EFCF6-2CB6-4DEA-878F-08449007E719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2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«Галкинское» в селе Галкинское – овощи 2000 тонн, зерновые 1000 тонн</a:t>
          </a:r>
        </a:p>
      </dgm:t>
    </dgm:pt>
    <dgm:pt modelId="{D6F058C5-2327-4402-B5B7-D29A419EF83F}" type="parTrans" cxnId="{3FC2BCEB-1772-4977-829D-F36D737A39B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FCCBBCB-EF81-4835-BE31-DBF8D9219EE3}" type="sibTrans" cxnId="{3FC2BCEB-1772-4977-829D-F36D737A39B2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0046D9-1EB8-4FC5-AE97-059888D5CBEC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2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АПК «Диетпродукт» в селе Галкинское – кролеферма на 400 кролематок</a:t>
          </a:r>
        </a:p>
      </dgm:t>
    </dgm:pt>
    <dgm:pt modelId="{BD74F5EB-7EF7-4FE5-83A9-0666552E0E8C}" type="parTrans" cxnId="{5860CDAC-A7DA-40D0-9E7C-63E08509DB8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0D620B-B366-4703-A871-44E57D2B154A}" type="sibTrans" cxnId="{5860CDAC-A7DA-40D0-9E7C-63E08509DB8B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393769-98B9-4A77-9F06-7A522FBD39A5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2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КФХ, 2 ИП и 400 ЛПХ</a:t>
          </a:r>
        </a:p>
      </dgm:t>
    </dgm:pt>
    <dgm:pt modelId="{8C9464EF-A2CC-4EA8-A99C-F884C570972F}" type="parTrans" cxnId="{4E6F5B60-3CFF-4118-AACE-CBA9BFF4468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FEF1E9-10F0-4D22-857C-431FD4C3CBC3}" type="sibTrans" cxnId="{4E6F5B60-3CFF-4118-AACE-CBA9BFF4468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B4FFD1-F06A-4EDD-B332-B4B88C52437D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20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КФХ «Юрмач» в селе Квашнинское – МТФ 180 коров дойного стада</a:t>
          </a:r>
        </a:p>
      </dgm:t>
    </dgm:pt>
    <dgm:pt modelId="{BFE32475-E6FB-4038-961C-13E7C7793E49}" type="parTrans" cxnId="{9AD2C2B0-ED28-4FB7-814F-70B4D43C2F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DF37F4-EBDE-4474-8753-6D987BA7365F}" type="sibTrans" cxnId="{9AD2C2B0-ED28-4FB7-814F-70B4D43C2FB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C75E07-0AFC-4CA8-98D9-B57714E73178}">
      <dgm:prSet custT="1"/>
      <dgm:spPr/>
      <dgm:t>
        <a:bodyPr/>
        <a:lstStyle/>
        <a:p>
          <a:r>
            <a:rPr lang="ru-RU" sz="1200" b="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 эти хозяйства будут вовлечены в производственную деятельность СППК «УралАгроКооперация»</a:t>
          </a:r>
        </a:p>
      </dgm:t>
    </dgm:pt>
    <dgm:pt modelId="{D2F8ACB8-F5A6-439E-A76A-6E5C523ABB28}" type="parTrans" cxnId="{F8BBDC8C-2F5E-4357-A228-38994A461F49}">
      <dgm:prSet/>
      <dgm:spPr/>
      <dgm:t>
        <a:bodyPr/>
        <a:lstStyle/>
        <a:p>
          <a:endParaRPr lang="ru-RU"/>
        </a:p>
      </dgm:t>
    </dgm:pt>
    <dgm:pt modelId="{1C1B17D9-8948-4E40-A004-B3C4C8B2A441}" type="sibTrans" cxnId="{F8BBDC8C-2F5E-4357-A228-38994A461F49}">
      <dgm:prSet/>
      <dgm:spPr/>
      <dgm:t>
        <a:bodyPr/>
        <a:lstStyle/>
        <a:p>
          <a:endParaRPr lang="ru-RU"/>
        </a:p>
      </dgm:t>
    </dgm:pt>
    <dgm:pt modelId="{762F994B-AD1F-4B17-8EC1-F2D59369431C}">
      <dgm:prSet custT="1"/>
      <dgm:spPr/>
      <dgm:t>
        <a:bodyPr/>
        <a:lstStyle/>
        <a:p>
          <a:r>
            <a:rPr lang="ru-RU" sz="1200" b="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перерабатывающие производства сельскохозяйственной продукции</a:t>
          </a:r>
        </a:p>
      </dgm:t>
    </dgm:pt>
    <dgm:pt modelId="{6B47D640-BDAF-48A8-92BA-BA0FE7A503EA}" type="parTrans" cxnId="{F96F6B6F-1DFB-435B-B2C9-E7295A1C717D}">
      <dgm:prSet/>
      <dgm:spPr/>
      <dgm:t>
        <a:bodyPr/>
        <a:lstStyle/>
        <a:p>
          <a:endParaRPr lang="ru-RU"/>
        </a:p>
      </dgm:t>
    </dgm:pt>
    <dgm:pt modelId="{5233BBA9-DE28-4FFF-B7BD-A5EBC8632C85}" type="sibTrans" cxnId="{F96F6B6F-1DFB-435B-B2C9-E7295A1C717D}">
      <dgm:prSet/>
      <dgm:spPr/>
      <dgm:t>
        <a:bodyPr/>
        <a:lstStyle/>
        <a:p>
          <a:endParaRPr lang="ru-RU"/>
        </a:p>
      </dgm:t>
    </dgm:pt>
    <dgm:pt modelId="{2B777251-C4D7-45D0-8303-DF30C3ABDC1C}">
      <dgm:prSet custT="1"/>
      <dgm:spPr/>
      <dgm:t>
        <a:bodyPr/>
        <a:lstStyle/>
        <a:p>
          <a:r>
            <a:rPr lang="ru-RU" sz="1200" b="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Инженерно – Технологический центр и Машино – Тракторная станция</a:t>
          </a:r>
        </a:p>
      </dgm:t>
    </dgm:pt>
    <dgm:pt modelId="{A1B03409-3AC5-4088-8CCB-FF7607CC04A3}" type="parTrans" cxnId="{59DB0FDC-E431-4DF8-BCEF-61FF7572A196}">
      <dgm:prSet/>
      <dgm:spPr/>
      <dgm:t>
        <a:bodyPr/>
        <a:lstStyle/>
        <a:p>
          <a:endParaRPr lang="ru-RU"/>
        </a:p>
      </dgm:t>
    </dgm:pt>
    <dgm:pt modelId="{B6AE70D7-652D-4FB6-BD9E-554C60F2BE20}" type="sibTrans" cxnId="{59DB0FDC-E431-4DF8-BCEF-61FF7572A196}">
      <dgm:prSet/>
      <dgm:spPr/>
      <dgm:t>
        <a:bodyPr/>
        <a:lstStyle/>
        <a:p>
          <a:endParaRPr lang="ru-RU"/>
        </a:p>
      </dgm:t>
    </dgm:pt>
    <dgm:pt modelId="{5673B02D-77A2-4DA7-A0BA-E7A449B89837}">
      <dgm:prSet custT="1"/>
      <dgm:spPr/>
      <dgm:t>
        <a:bodyPr/>
        <a:lstStyle/>
        <a:p>
          <a:r>
            <a:rPr lang="ru-RU" sz="1200" b="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промышленных производства на основе местных ресурсов</a:t>
          </a:r>
        </a:p>
      </dgm:t>
    </dgm:pt>
    <dgm:pt modelId="{72BC0AFB-1017-4CB8-8A06-2BAF35A1F436}" type="parTrans" cxnId="{C53FCDA8-AC27-4286-A1CE-DC5E4C9046D4}">
      <dgm:prSet/>
      <dgm:spPr/>
      <dgm:t>
        <a:bodyPr/>
        <a:lstStyle/>
        <a:p>
          <a:endParaRPr lang="ru-RU"/>
        </a:p>
      </dgm:t>
    </dgm:pt>
    <dgm:pt modelId="{4067392C-593E-4B4B-AB01-0AC45DAE8C82}" type="sibTrans" cxnId="{C53FCDA8-AC27-4286-A1CE-DC5E4C9046D4}">
      <dgm:prSet/>
      <dgm:spPr/>
      <dgm:t>
        <a:bodyPr/>
        <a:lstStyle/>
        <a:p>
          <a:endParaRPr lang="ru-RU"/>
        </a:p>
      </dgm:t>
    </dgm:pt>
    <dgm:pt modelId="{9965D892-3CD4-4F2A-93D2-F32BFF8A8DD8}">
      <dgm:prSet custT="1"/>
      <dgm:spPr/>
      <dgm:t>
        <a:bodyPr/>
        <a:lstStyle/>
        <a:p>
          <a:r>
            <a:rPr lang="ru-RU" sz="1200" b="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340 новых рабочих мест в созданных кооперативных и промышленных производствах</a:t>
          </a:r>
        </a:p>
      </dgm:t>
    </dgm:pt>
    <dgm:pt modelId="{F9997A69-4AB4-4088-A2FE-736C08076B5A}" type="parTrans" cxnId="{253D09C8-6B8C-4F95-82FA-F7609C84A712}">
      <dgm:prSet/>
      <dgm:spPr/>
      <dgm:t>
        <a:bodyPr/>
        <a:lstStyle/>
        <a:p>
          <a:endParaRPr lang="ru-RU"/>
        </a:p>
      </dgm:t>
    </dgm:pt>
    <dgm:pt modelId="{19E4DF24-8973-4CF8-80E9-AB35FC7DC79F}" type="sibTrans" cxnId="{253D09C8-6B8C-4F95-82FA-F7609C84A712}">
      <dgm:prSet/>
      <dgm:spPr/>
      <dgm:t>
        <a:bodyPr/>
        <a:lstStyle/>
        <a:p>
          <a:endParaRPr lang="ru-RU"/>
        </a:p>
      </dgm:t>
    </dgm:pt>
    <dgm:pt modelId="{7D327F0C-F271-4DBD-98B8-57A752150E6B}">
      <dgm:prSet custT="1"/>
      <dgm:spPr/>
      <dgm:t>
        <a:bodyPr/>
        <a:lstStyle/>
        <a:p>
          <a:r>
            <a:rPr lang="ru-RU" sz="1200" b="0" i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производства территории возрастет до 2500 миллионов рублей</a:t>
          </a:r>
        </a:p>
      </dgm:t>
    </dgm:pt>
    <dgm:pt modelId="{CDE94C9D-D36B-4D27-81AA-33BA798D2933}" type="parTrans" cxnId="{15A41B7B-6219-496A-8EFF-0BF807464B37}">
      <dgm:prSet/>
      <dgm:spPr/>
      <dgm:t>
        <a:bodyPr/>
        <a:lstStyle/>
        <a:p>
          <a:endParaRPr lang="ru-RU"/>
        </a:p>
      </dgm:t>
    </dgm:pt>
    <dgm:pt modelId="{DF0B2072-2381-4F16-9BB1-86D2DF9A13F7}" type="sibTrans" cxnId="{15A41B7B-6219-496A-8EFF-0BF807464B37}">
      <dgm:prSet/>
      <dgm:spPr/>
      <dgm:t>
        <a:bodyPr/>
        <a:lstStyle/>
        <a:p>
          <a:endParaRPr lang="ru-RU"/>
        </a:p>
      </dgm:t>
    </dgm:pt>
    <dgm:pt modelId="{C243FD98-EAE9-450C-A194-F9A906450B0B}" type="pres">
      <dgm:prSet presAssocID="{B07EB373-5A10-41CF-8F61-C7CF8D375CB7}" presName="Name0" presStyleCnt="0">
        <dgm:presLayoutVars>
          <dgm:dir/>
          <dgm:animLvl val="lvl"/>
          <dgm:resizeHandles val="exact"/>
        </dgm:presLayoutVars>
      </dgm:prSet>
      <dgm:spPr/>
    </dgm:pt>
    <dgm:pt modelId="{CBD113E4-A070-4AA7-9F9B-4B8743E35F08}" type="pres">
      <dgm:prSet presAssocID="{CBE4B73B-B9F9-4AA9-9C2A-51EDD8CF0BBB}" presName="linNode" presStyleCnt="0"/>
      <dgm:spPr/>
    </dgm:pt>
    <dgm:pt modelId="{29B63885-284F-4ED3-B04C-4617ECE86198}" type="pres">
      <dgm:prSet presAssocID="{CBE4B73B-B9F9-4AA9-9C2A-51EDD8CF0BBB}" presName="parentText" presStyleLbl="node1" presStyleIdx="0" presStyleCnt="3" custScaleX="40016" custLinFactY="5004" custLinFactNeighborX="152" custLinFactNeighborY="100000">
        <dgm:presLayoutVars>
          <dgm:chMax val="1"/>
          <dgm:bulletEnabled val="1"/>
        </dgm:presLayoutVars>
      </dgm:prSet>
      <dgm:spPr/>
    </dgm:pt>
    <dgm:pt modelId="{220E3708-006C-4A6B-B72E-4CA997A9AED1}" type="pres">
      <dgm:prSet presAssocID="{CBE4B73B-B9F9-4AA9-9C2A-51EDD8CF0BBB}" presName="descendantText" presStyleLbl="alignAccFollowNode1" presStyleIdx="0" presStyleCnt="3" custScaleX="133173" custScaleY="89447" custLinFactY="31728" custLinFactNeighborX="8750" custLinFactNeighborY="100000">
        <dgm:presLayoutVars>
          <dgm:bulletEnabled val="1"/>
        </dgm:presLayoutVars>
      </dgm:prSet>
      <dgm:spPr/>
    </dgm:pt>
    <dgm:pt modelId="{61982252-4CEC-4DE0-9C7D-59EB7EC06B03}" type="pres">
      <dgm:prSet presAssocID="{F2A57A4B-E85E-44D0-9B28-DF8531E57069}" presName="sp" presStyleCnt="0"/>
      <dgm:spPr/>
    </dgm:pt>
    <dgm:pt modelId="{1FCFDA89-4DB8-49CE-9C1E-240DC409C5D5}" type="pres">
      <dgm:prSet presAssocID="{CD5D317E-7758-4DC4-BA63-907B6DC7C828}" presName="linNode" presStyleCnt="0"/>
      <dgm:spPr/>
    </dgm:pt>
    <dgm:pt modelId="{382F7610-4A36-486C-AFDD-77EB0317BC81}" type="pres">
      <dgm:prSet presAssocID="{CD5D317E-7758-4DC4-BA63-907B6DC7C828}" presName="parentText" presStyleLbl="node1" presStyleIdx="1" presStyleCnt="3" custScaleX="45355" custLinFactY="-5151" custLinFactNeighborX="0" custLinFactNeighborY="-100000">
        <dgm:presLayoutVars>
          <dgm:chMax val="1"/>
          <dgm:bulletEnabled val="1"/>
        </dgm:presLayoutVars>
      </dgm:prSet>
      <dgm:spPr/>
    </dgm:pt>
    <dgm:pt modelId="{03B21E80-121A-406C-A7D2-D3681D95D7CF}" type="pres">
      <dgm:prSet presAssocID="{CD5D317E-7758-4DC4-BA63-907B6DC7C828}" presName="descendantText" presStyleLbl="alignAccFollowNode1" presStyleIdx="1" presStyleCnt="3" custScaleX="146161" custScaleY="101445" custLinFactY="-33124" custLinFactNeighborX="507" custLinFactNeighborY="-100000">
        <dgm:presLayoutVars>
          <dgm:bulletEnabled val="1"/>
        </dgm:presLayoutVars>
      </dgm:prSet>
      <dgm:spPr/>
    </dgm:pt>
    <dgm:pt modelId="{7186F575-EE07-4229-9052-38914F658CEA}" type="pres">
      <dgm:prSet presAssocID="{5D7C8585-D6F7-4747-A0C2-CCF9A539ED59}" presName="sp" presStyleCnt="0"/>
      <dgm:spPr/>
    </dgm:pt>
    <dgm:pt modelId="{FC5B1561-66F5-42FC-8A79-BF379BC335A4}" type="pres">
      <dgm:prSet presAssocID="{95CF88F9-6B7F-41A8-97E7-751F9601AF2E}" presName="linNode" presStyleCnt="0"/>
      <dgm:spPr/>
    </dgm:pt>
    <dgm:pt modelId="{00F8146D-1442-4D3F-A771-A0D5608FEDF1}" type="pres">
      <dgm:prSet presAssocID="{95CF88F9-6B7F-41A8-97E7-751F9601AF2E}" presName="parentText" presStyleLbl="node1" presStyleIdx="2" presStyleCnt="3" custScaleX="45720">
        <dgm:presLayoutVars>
          <dgm:chMax val="1"/>
          <dgm:bulletEnabled val="1"/>
        </dgm:presLayoutVars>
      </dgm:prSet>
      <dgm:spPr/>
    </dgm:pt>
    <dgm:pt modelId="{7CA19BAD-5146-4871-A935-BF0A1D5197D8}" type="pres">
      <dgm:prSet presAssocID="{95CF88F9-6B7F-41A8-97E7-751F9601AF2E}" presName="descendantText" presStyleLbl="alignAccFollowNode1" presStyleIdx="2" presStyleCnt="3" custScaleX="141471" custScaleY="124766" custLinFactNeighborX="569" custLinFactNeighborY="-4994">
        <dgm:presLayoutVars>
          <dgm:bulletEnabled val="1"/>
        </dgm:presLayoutVars>
      </dgm:prSet>
      <dgm:spPr/>
    </dgm:pt>
  </dgm:ptLst>
  <dgm:cxnLst>
    <dgm:cxn modelId="{61CC3905-D529-4036-92AD-D1AF045D0891}" type="presOf" srcId="{762F994B-AD1F-4B17-8EC1-F2D59369431C}" destId="{7CA19BAD-5146-4871-A935-BF0A1D5197D8}" srcOrd="0" destOrd="2" presId="urn:microsoft.com/office/officeart/2005/8/layout/vList5"/>
    <dgm:cxn modelId="{3319BB1F-7FC6-4960-B8EF-0AD948B71E36}" type="presOf" srcId="{6D0046D9-1EB8-4FC5-AE97-059888D5CBEC}" destId="{03B21E80-121A-406C-A7D2-D3681D95D7CF}" srcOrd="0" destOrd="4" presId="urn:microsoft.com/office/officeart/2005/8/layout/vList5"/>
    <dgm:cxn modelId="{062C622E-A615-4E84-944B-E6102A28A660}" srcId="{CBE4B73B-B9F9-4AA9-9C2A-51EDD8CF0BBB}" destId="{0658E3E3-45F6-4758-9833-2D6C4E9E8F47}" srcOrd="3" destOrd="0" parTransId="{0A2987BE-BD13-4875-8C42-784A20099FCD}" sibTransId="{49B43677-28B5-4B27-BC11-544CA9A9C616}"/>
    <dgm:cxn modelId="{E820D33D-0F4D-4076-977B-3D2CA2357FB4}" srcId="{95CF88F9-6B7F-41A8-97E7-751F9601AF2E}" destId="{65A196C9-D125-4C53-9C93-7FF7B494516B}" srcOrd="0" destOrd="0" parTransId="{A8FD8DCC-0965-4B26-B639-70002D688CF4}" sibTransId="{52DF68A7-6EDA-41BA-A080-53C4D5139D71}"/>
    <dgm:cxn modelId="{1C7C3C3F-EE0B-4B92-8C98-66FD72835B27}" srcId="{CBE4B73B-B9F9-4AA9-9C2A-51EDD8CF0BBB}" destId="{4F535859-E21C-4F96-9678-FA9FC1C7838B}" srcOrd="0" destOrd="0" parTransId="{7DD4EF22-0C41-4E68-A2A7-41C1F86FC744}" sibTransId="{9432DC3B-25A1-464D-8B52-1AD13678F2B1}"/>
    <dgm:cxn modelId="{21C5E65D-71E2-48FF-95D4-C1D639FD1E9E}" type="presOf" srcId="{0658E3E3-45F6-4758-9833-2D6C4E9E8F47}" destId="{220E3708-006C-4A6B-B72E-4CA997A9AED1}" srcOrd="0" destOrd="3" presId="urn:microsoft.com/office/officeart/2005/8/layout/vList5"/>
    <dgm:cxn modelId="{4E6F5B60-3CFF-4118-AACE-CBA9BFF44685}" srcId="{CD5D317E-7758-4DC4-BA63-907B6DC7C828}" destId="{B7393769-98B9-4A77-9F06-7A522FBD39A5}" srcOrd="5" destOrd="0" parTransId="{8C9464EF-A2CC-4EA8-A99C-F884C570972F}" sibTransId="{78FEF1E9-10F0-4D22-857C-431FD4C3CBC3}"/>
    <dgm:cxn modelId="{E7291841-B1E3-48D0-9956-90D9059D93FC}" srcId="{B07EB373-5A10-41CF-8F61-C7CF8D375CB7}" destId="{CBE4B73B-B9F9-4AA9-9C2A-51EDD8CF0BBB}" srcOrd="0" destOrd="0" parTransId="{88CA19DF-52AA-4DB4-936D-FFB427CAAC27}" sibTransId="{F2A57A4B-E85E-44D0-9B28-DF8531E57069}"/>
    <dgm:cxn modelId="{B4104B68-A6C1-41D0-A4BB-87E78156C025}" type="presOf" srcId="{65A196C9-D125-4C53-9C93-7FF7B494516B}" destId="{7CA19BAD-5146-4871-A935-BF0A1D5197D8}" srcOrd="0" destOrd="0" presId="urn:microsoft.com/office/officeart/2005/8/layout/vList5"/>
    <dgm:cxn modelId="{6DC77948-C81F-4416-9DDC-0405C24B761D}" type="presOf" srcId="{4F535859-E21C-4F96-9678-FA9FC1C7838B}" destId="{220E3708-006C-4A6B-B72E-4CA997A9AED1}" srcOrd="0" destOrd="0" presId="urn:microsoft.com/office/officeart/2005/8/layout/vList5"/>
    <dgm:cxn modelId="{B11B8C4C-49A9-4ED2-B963-B695FBEF53A1}" type="presOf" srcId="{CD5D317E-7758-4DC4-BA63-907B6DC7C828}" destId="{382F7610-4A36-486C-AFDD-77EB0317BC81}" srcOrd="0" destOrd="0" presId="urn:microsoft.com/office/officeart/2005/8/layout/vList5"/>
    <dgm:cxn modelId="{F96F6B6F-1DFB-435B-B2C9-E7295A1C717D}" srcId="{95CF88F9-6B7F-41A8-97E7-751F9601AF2E}" destId="{762F994B-AD1F-4B17-8EC1-F2D59369431C}" srcOrd="2" destOrd="0" parTransId="{6B47D640-BDAF-48A8-92BA-BA0FE7A503EA}" sibTransId="{5233BBA9-DE28-4FFF-B7BD-A5EBC8632C85}"/>
    <dgm:cxn modelId="{F19A4A71-FAE4-4D6D-A0D0-53A201A72461}" type="presOf" srcId="{B07EB373-5A10-41CF-8F61-C7CF8D375CB7}" destId="{C243FD98-EAE9-450C-A194-F9A906450B0B}" srcOrd="0" destOrd="0" presId="urn:microsoft.com/office/officeart/2005/8/layout/vList5"/>
    <dgm:cxn modelId="{0700EF53-898A-4543-B92B-85C9BFB5A525}" type="presOf" srcId="{B7393769-98B9-4A77-9F06-7A522FBD39A5}" destId="{03B21E80-121A-406C-A7D2-D3681D95D7CF}" srcOrd="0" destOrd="5" presId="urn:microsoft.com/office/officeart/2005/8/layout/vList5"/>
    <dgm:cxn modelId="{D08C0255-13F5-4232-B303-9572918A89CA}" type="presOf" srcId="{2B777251-C4D7-45D0-8303-DF30C3ABDC1C}" destId="{7CA19BAD-5146-4871-A935-BF0A1D5197D8}" srcOrd="0" destOrd="3" presId="urn:microsoft.com/office/officeart/2005/8/layout/vList5"/>
    <dgm:cxn modelId="{428D9655-D340-4489-B03A-92F21CB009B0}" srcId="{B07EB373-5A10-41CF-8F61-C7CF8D375CB7}" destId="{95CF88F9-6B7F-41A8-97E7-751F9601AF2E}" srcOrd="2" destOrd="0" parTransId="{9F8809E7-C701-4397-BC14-31D1BCE1E01F}" sibTransId="{97037ED4-17F6-4C7F-B116-7C5180B29EE7}"/>
    <dgm:cxn modelId="{81ACAB78-E3EE-4DFF-8BC2-F27F312080E3}" srcId="{CBE4B73B-B9F9-4AA9-9C2A-51EDD8CF0BBB}" destId="{0F29EB31-6F23-44CA-BC27-B7011FC393F3}" srcOrd="4" destOrd="0" parTransId="{7F79207C-3861-4EAB-AC53-60E81B6F70B4}" sibTransId="{AC1AA983-8129-4EFA-A502-5894AD3B9B4F}"/>
    <dgm:cxn modelId="{4AB9B07A-5C8E-424F-9E1D-807228573A7E}" type="presOf" srcId="{5673B02D-77A2-4DA7-A0BA-E7A449B89837}" destId="{7CA19BAD-5146-4871-A935-BF0A1D5197D8}" srcOrd="0" destOrd="4" presId="urn:microsoft.com/office/officeart/2005/8/layout/vList5"/>
    <dgm:cxn modelId="{15A41B7B-6219-496A-8EFF-0BF807464B37}" srcId="{95CF88F9-6B7F-41A8-97E7-751F9601AF2E}" destId="{7D327F0C-F271-4DBD-98B8-57A752150E6B}" srcOrd="6" destOrd="0" parTransId="{CDE94C9D-D36B-4D27-81AA-33BA798D2933}" sibTransId="{DF0B2072-2381-4F16-9BB1-86D2DF9A13F7}"/>
    <dgm:cxn modelId="{3708EF81-0401-43D2-87C9-4EAEF259DA5A}" type="presOf" srcId="{7D327F0C-F271-4DBD-98B8-57A752150E6B}" destId="{7CA19BAD-5146-4871-A935-BF0A1D5197D8}" srcOrd="0" destOrd="6" presId="urn:microsoft.com/office/officeart/2005/8/layout/vList5"/>
    <dgm:cxn modelId="{FA8E2489-97C8-4455-8822-2E24500FC407}" type="presOf" srcId="{CBE4B73B-B9F9-4AA9-9C2A-51EDD8CF0BBB}" destId="{29B63885-284F-4ED3-B04C-4617ECE86198}" srcOrd="0" destOrd="0" presId="urn:microsoft.com/office/officeart/2005/8/layout/vList5"/>
    <dgm:cxn modelId="{9B0ACE89-4EC2-44E9-BF33-65D27B45FA52}" srcId="{B07EB373-5A10-41CF-8F61-C7CF8D375CB7}" destId="{CD5D317E-7758-4DC4-BA63-907B6DC7C828}" srcOrd="1" destOrd="0" parTransId="{2C53D36B-07B3-4D21-8F29-24AB42A07258}" sibTransId="{5D7C8585-D6F7-4747-A0C2-CCF9A539ED59}"/>
    <dgm:cxn modelId="{F8BBDC8C-2F5E-4357-A228-38994A461F49}" srcId="{95CF88F9-6B7F-41A8-97E7-751F9601AF2E}" destId="{12C75E07-0AFC-4CA8-98D9-B57714E73178}" srcOrd="1" destOrd="0" parTransId="{D2F8ACB8-F5A6-439E-A76A-6E5C523ABB28}" sibTransId="{1C1B17D9-8948-4E40-A004-B3C4C8B2A441}"/>
    <dgm:cxn modelId="{EFD7BA96-2171-4E34-AFC7-FD72F78DABB3}" type="presOf" srcId="{93BF7FB0-3B64-4CB4-8C18-93E1869890A7}" destId="{03B21E80-121A-406C-A7D2-D3681D95D7CF}" srcOrd="0" destOrd="2" presId="urn:microsoft.com/office/officeart/2005/8/layout/vList5"/>
    <dgm:cxn modelId="{54F4B39C-AA47-4501-854C-D27F7921D90B}" type="presOf" srcId="{861EFCF6-2CB6-4DEA-878F-08449007E719}" destId="{03B21E80-121A-406C-A7D2-D3681D95D7CF}" srcOrd="0" destOrd="3" presId="urn:microsoft.com/office/officeart/2005/8/layout/vList5"/>
    <dgm:cxn modelId="{C53FCDA8-AC27-4286-A1CE-DC5E4C9046D4}" srcId="{95CF88F9-6B7F-41A8-97E7-751F9601AF2E}" destId="{5673B02D-77A2-4DA7-A0BA-E7A449B89837}" srcOrd="4" destOrd="0" parTransId="{72BC0AFB-1017-4CB8-8A06-2BAF35A1F436}" sibTransId="{4067392C-593E-4B4B-AB01-0AC45DAE8C82}"/>
    <dgm:cxn modelId="{F2EBB1A9-7778-473D-BC6B-17378B0C9AD8}" srcId="{CD5D317E-7758-4DC4-BA63-907B6DC7C828}" destId="{AE219C49-5492-42BE-9A8C-A0224C957BA2}" srcOrd="0" destOrd="0" parTransId="{A8F4AD2C-988D-4D2A-9CDD-B9DA61B82B23}" sibTransId="{CD32E0B8-BEAB-4B5B-BB70-8A675DBA427B}"/>
    <dgm:cxn modelId="{9D3A25AC-86DA-40EE-9B25-D86967F384A1}" type="presOf" srcId="{9965D892-3CD4-4F2A-93D2-F32BFF8A8DD8}" destId="{7CA19BAD-5146-4871-A935-BF0A1D5197D8}" srcOrd="0" destOrd="5" presId="urn:microsoft.com/office/officeart/2005/8/layout/vList5"/>
    <dgm:cxn modelId="{5860CDAC-A7DA-40D0-9E7C-63E08509DB8B}" srcId="{CD5D317E-7758-4DC4-BA63-907B6DC7C828}" destId="{6D0046D9-1EB8-4FC5-AE97-059888D5CBEC}" srcOrd="4" destOrd="0" parTransId="{BD74F5EB-7EF7-4FE5-83A9-0666552E0E8C}" sibTransId="{7F0D620B-B366-4703-A871-44E57D2B154A}"/>
    <dgm:cxn modelId="{01D2BAAD-8A17-49B9-A179-98DF6062AEA7}" type="presOf" srcId="{34B4FFD1-F06A-4EDD-B332-B4B88C52437D}" destId="{03B21E80-121A-406C-A7D2-D3681D95D7CF}" srcOrd="0" destOrd="1" presId="urn:microsoft.com/office/officeart/2005/8/layout/vList5"/>
    <dgm:cxn modelId="{CCEE6EAE-5335-4547-9F68-DEF30BC054D1}" type="presOf" srcId="{AE219C49-5492-42BE-9A8C-A0224C957BA2}" destId="{03B21E80-121A-406C-A7D2-D3681D95D7CF}" srcOrd="0" destOrd="0" presId="urn:microsoft.com/office/officeart/2005/8/layout/vList5"/>
    <dgm:cxn modelId="{9AD2C2B0-ED28-4FB7-814F-70B4D43C2FB1}" srcId="{CD5D317E-7758-4DC4-BA63-907B6DC7C828}" destId="{34B4FFD1-F06A-4EDD-B332-B4B88C52437D}" srcOrd="1" destOrd="0" parTransId="{BFE32475-E6FB-4038-961C-13E7C7793E49}" sibTransId="{36DF37F4-EBDE-4474-8753-6D987BA7365F}"/>
    <dgm:cxn modelId="{9D44FBB7-2A0F-43ED-BF65-8E9821BB5428}" srcId="{CBE4B73B-B9F9-4AA9-9C2A-51EDD8CF0BBB}" destId="{5CFD9076-8FB9-467D-B7AE-B7FB629F87AF}" srcOrd="1" destOrd="0" parTransId="{C7CF4D00-CEC4-472C-94B1-CAB9A91274E1}" sibTransId="{9C14A307-5D89-4239-85C9-B207305B252A}"/>
    <dgm:cxn modelId="{8E9463C7-2D8B-40B7-B36B-5B2EC651A261}" srcId="{CBE4B73B-B9F9-4AA9-9C2A-51EDD8CF0BBB}" destId="{CC579637-B330-4BFC-9692-08044B317757}" srcOrd="2" destOrd="0" parTransId="{C99C4E21-FA0F-4135-968B-13003F436E94}" sibTransId="{10965698-FF35-4521-89BB-7CBBCC6A03D1}"/>
    <dgm:cxn modelId="{253D09C8-6B8C-4F95-82FA-F7609C84A712}" srcId="{95CF88F9-6B7F-41A8-97E7-751F9601AF2E}" destId="{9965D892-3CD4-4F2A-93D2-F32BFF8A8DD8}" srcOrd="5" destOrd="0" parTransId="{F9997A69-4AB4-4088-A2FE-736C08076B5A}" sibTransId="{19E4DF24-8973-4CF8-80E9-AB35FC7DC79F}"/>
    <dgm:cxn modelId="{44A435CD-0713-4276-BDEC-41E0F4C4C6E7}" type="presOf" srcId="{CC579637-B330-4BFC-9692-08044B317757}" destId="{220E3708-006C-4A6B-B72E-4CA997A9AED1}" srcOrd="0" destOrd="2" presId="urn:microsoft.com/office/officeart/2005/8/layout/vList5"/>
    <dgm:cxn modelId="{59DB0FDC-E431-4DF8-BCEF-61FF7572A196}" srcId="{95CF88F9-6B7F-41A8-97E7-751F9601AF2E}" destId="{2B777251-C4D7-45D0-8303-DF30C3ABDC1C}" srcOrd="3" destOrd="0" parTransId="{A1B03409-3AC5-4088-8CCB-FF7607CC04A3}" sibTransId="{B6AE70D7-652D-4FB6-BD9E-554C60F2BE20}"/>
    <dgm:cxn modelId="{E72B78EB-012F-45CB-A291-913F948CF93F}" type="presOf" srcId="{95CF88F9-6B7F-41A8-97E7-751F9601AF2E}" destId="{00F8146D-1442-4D3F-A771-A0D5608FEDF1}" srcOrd="0" destOrd="0" presId="urn:microsoft.com/office/officeart/2005/8/layout/vList5"/>
    <dgm:cxn modelId="{3FC2BCEB-1772-4977-829D-F36D737A39B2}" srcId="{CD5D317E-7758-4DC4-BA63-907B6DC7C828}" destId="{861EFCF6-2CB6-4DEA-878F-08449007E719}" srcOrd="3" destOrd="0" parTransId="{D6F058C5-2327-4402-B5B7-D29A419EF83F}" sibTransId="{6FCCBBCB-EF81-4835-BE31-DBF8D9219EE3}"/>
    <dgm:cxn modelId="{E44420F0-550B-46E9-A9F7-40AB8FA5BCA8}" type="presOf" srcId="{0F29EB31-6F23-44CA-BC27-B7011FC393F3}" destId="{220E3708-006C-4A6B-B72E-4CA997A9AED1}" srcOrd="0" destOrd="4" presId="urn:microsoft.com/office/officeart/2005/8/layout/vList5"/>
    <dgm:cxn modelId="{18050BF1-14C2-4754-A0ED-907D91C0AA78}" type="presOf" srcId="{12C75E07-0AFC-4CA8-98D9-B57714E73178}" destId="{7CA19BAD-5146-4871-A935-BF0A1D5197D8}" srcOrd="0" destOrd="1" presId="urn:microsoft.com/office/officeart/2005/8/layout/vList5"/>
    <dgm:cxn modelId="{C7B04EF1-8017-46A6-9A84-A25BD93FBE9C}" type="presOf" srcId="{5CFD9076-8FB9-467D-B7AE-B7FB629F87AF}" destId="{220E3708-006C-4A6B-B72E-4CA997A9AED1}" srcOrd="0" destOrd="1" presId="urn:microsoft.com/office/officeart/2005/8/layout/vList5"/>
    <dgm:cxn modelId="{D68DB9F1-B090-45CB-B15A-9ACEBE1EB0CC}" srcId="{CD5D317E-7758-4DC4-BA63-907B6DC7C828}" destId="{93BF7FB0-3B64-4CB4-8C18-93E1869890A7}" srcOrd="2" destOrd="0" parTransId="{DF67463E-A66C-4D48-86D8-E5FAB62AE9DC}" sibTransId="{2A7699DA-3077-4F50-8EEF-C5E8219BC6DB}"/>
    <dgm:cxn modelId="{22DEFA55-8B6A-47C2-8353-4E303F192062}" type="presParOf" srcId="{C243FD98-EAE9-450C-A194-F9A906450B0B}" destId="{CBD113E4-A070-4AA7-9F9B-4B8743E35F08}" srcOrd="0" destOrd="0" presId="urn:microsoft.com/office/officeart/2005/8/layout/vList5"/>
    <dgm:cxn modelId="{67131CA6-F2C0-4975-9FA8-1459120FEF15}" type="presParOf" srcId="{CBD113E4-A070-4AA7-9F9B-4B8743E35F08}" destId="{29B63885-284F-4ED3-B04C-4617ECE86198}" srcOrd="0" destOrd="0" presId="urn:microsoft.com/office/officeart/2005/8/layout/vList5"/>
    <dgm:cxn modelId="{EFA68F51-7A82-4643-9521-5BC9342BF51E}" type="presParOf" srcId="{CBD113E4-A070-4AA7-9F9B-4B8743E35F08}" destId="{220E3708-006C-4A6B-B72E-4CA997A9AED1}" srcOrd="1" destOrd="0" presId="urn:microsoft.com/office/officeart/2005/8/layout/vList5"/>
    <dgm:cxn modelId="{89849D5D-2A63-4846-9A96-1E3B18EAF941}" type="presParOf" srcId="{C243FD98-EAE9-450C-A194-F9A906450B0B}" destId="{61982252-4CEC-4DE0-9C7D-59EB7EC06B03}" srcOrd="1" destOrd="0" presId="urn:microsoft.com/office/officeart/2005/8/layout/vList5"/>
    <dgm:cxn modelId="{947D26E0-FEBA-4915-B96C-EC38E4AE2471}" type="presParOf" srcId="{C243FD98-EAE9-450C-A194-F9A906450B0B}" destId="{1FCFDA89-4DB8-49CE-9C1E-240DC409C5D5}" srcOrd="2" destOrd="0" presId="urn:microsoft.com/office/officeart/2005/8/layout/vList5"/>
    <dgm:cxn modelId="{3F86C460-9428-49D4-90CD-674873851DC7}" type="presParOf" srcId="{1FCFDA89-4DB8-49CE-9C1E-240DC409C5D5}" destId="{382F7610-4A36-486C-AFDD-77EB0317BC81}" srcOrd="0" destOrd="0" presId="urn:microsoft.com/office/officeart/2005/8/layout/vList5"/>
    <dgm:cxn modelId="{90CF7D07-D60E-45C2-A1BB-218DB6AEAF9C}" type="presParOf" srcId="{1FCFDA89-4DB8-49CE-9C1E-240DC409C5D5}" destId="{03B21E80-121A-406C-A7D2-D3681D95D7CF}" srcOrd="1" destOrd="0" presId="urn:microsoft.com/office/officeart/2005/8/layout/vList5"/>
    <dgm:cxn modelId="{AD6E7205-85B4-414B-97AD-A46DD6B16AF1}" type="presParOf" srcId="{C243FD98-EAE9-450C-A194-F9A906450B0B}" destId="{7186F575-EE07-4229-9052-38914F658CEA}" srcOrd="3" destOrd="0" presId="urn:microsoft.com/office/officeart/2005/8/layout/vList5"/>
    <dgm:cxn modelId="{7A55A8C5-9A65-4E70-B720-B236C20AFAB5}" type="presParOf" srcId="{C243FD98-EAE9-450C-A194-F9A906450B0B}" destId="{FC5B1561-66F5-42FC-8A79-BF379BC335A4}" srcOrd="4" destOrd="0" presId="urn:microsoft.com/office/officeart/2005/8/layout/vList5"/>
    <dgm:cxn modelId="{ED5B577A-164D-4DB6-A56C-3AE35EB3B0BE}" type="presParOf" srcId="{FC5B1561-66F5-42FC-8A79-BF379BC335A4}" destId="{00F8146D-1442-4D3F-A771-A0D5608FEDF1}" srcOrd="0" destOrd="0" presId="urn:microsoft.com/office/officeart/2005/8/layout/vList5"/>
    <dgm:cxn modelId="{28BBE49A-89D1-4781-ADF4-D2EFAA70947E}" type="presParOf" srcId="{FC5B1561-66F5-42FC-8A79-BF379BC335A4}" destId="{7CA19BAD-5146-4871-A935-BF0A1D5197D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B1D817-1D34-49ED-9EDF-323C21A36A7E}">
      <dsp:nvSpPr>
        <dsp:cNvPr id="0" name=""/>
        <dsp:cNvSpPr/>
      </dsp:nvSpPr>
      <dsp:spPr>
        <a:xfrm>
          <a:off x="6085" y="543626"/>
          <a:ext cx="1699514" cy="102673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Кооперация и агротехнологии</a:t>
          </a:r>
        </a:p>
      </dsp:txBody>
      <dsp:txXfrm>
        <a:off x="36157" y="573698"/>
        <a:ext cx="1639370" cy="966591"/>
      </dsp:txXfrm>
    </dsp:sp>
    <dsp:sp modelId="{5C16EFDE-F6F7-47DD-95B2-D7A97067E611}">
      <dsp:nvSpPr>
        <dsp:cNvPr id="0" name=""/>
        <dsp:cNvSpPr/>
      </dsp:nvSpPr>
      <dsp:spPr>
        <a:xfrm>
          <a:off x="1851011" y="876683"/>
          <a:ext cx="308272" cy="360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1011" y="948807"/>
        <a:ext cx="215790" cy="216373"/>
      </dsp:txXfrm>
    </dsp:sp>
    <dsp:sp modelId="{79FC90B7-22FD-4A94-912A-441B65B3007F}">
      <dsp:nvSpPr>
        <dsp:cNvPr id="0" name=""/>
        <dsp:cNvSpPr/>
      </dsp:nvSpPr>
      <dsp:spPr>
        <a:xfrm>
          <a:off x="2287246" y="543626"/>
          <a:ext cx="1731199" cy="102673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168990"/>
            <a:satOff val="-10723"/>
            <a:lumOff val="10725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Практика и обучение</a:t>
          </a:r>
        </a:p>
      </dsp:txBody>
      <dsp:txXfrm>
        <a:off x="2317318" y="573698"/>
        <a:ext cx="1671055" cy="966591"/>
      </dsp:txXfrm>
    </dsp:sp>
    <dsp:sp modelId="{59B60F50-0F1A-4651-8470-113C9FE8A23A}">
      <dsp:nvSpPr>
        <dsp:cNvPr id="0" name=""/>
        <dsp:cNvSpPr/>
      </dsp:nvSpPr>
      <dsp:spPr>
        <a:xfrm>
          <a:off x="4163858" y="876683"/>
          <a:ext cx="308272" cy="360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253447"/>
            <a:satOff val="-15857"/>
            <a:lumOff val="150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63858" y="948807"/>
        <a:ext cx="215790" cy="216373"/>
      </dsp:txXfrm>
    </dsp:sp>
    <dsp:sp modelId="{07B9915C-6B36-4F61-A1D7-514F6407C267}">
      <dsp:nvSpPr>
        <dsp:cNvPr id="0" name=""/>
        <dsp:cNvSpPr/>
      </dsp:nvSpPr>
      <dsp:spPr>
        <a:xfrm>
          <a:off x="4600093" y="543626"/>
          <a:ext cx="1898190" cy="102673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337980"/>
            <a:satOff val="-21447"/>
            <a:lumOff val="2145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Информационные</a:t>
          </a:r>
          <a:r>
            <a:rPr lang="en-US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</a:t>
          </a:r>
          <a:endParaRPr 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финансовые технологии</a:t>
          </a:r>
        </a:p>
      </dsp:txBody>
      <dsp:txXfrm>
        <a:off x="4630165" y="573698"/>
        <a:ext cx="1838046" cy="966591"/>
      </dsp:txXfrm>
    </dsp:sp>
    <dsp:sp modelId="{46A554C3-1186-4C9D-96DB-DB3EC1CE92A6}">
      <dsp:nvSpPr>
        <dsp:cNvPr id="0" name=""/>
        <dsp:cNvSpPr/>
      </dsp:nvSpPr>
      <dsp:spPr>
        <a:xfrm>
          <a:off x="6643695" y="876683"/>
          <a:ext cx="308272" cy="3606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506895"/>
            <a:satOff val="-31713"/>
            <a:lumOff val="300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0" kern="1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43695" y="948807"/>
        <a:ext cx="215790" cy="216373"/>
      </dsp:txXfrm>
    </dsp:sp>
    <dsp:sp modelId="{23F27E52-3523-4938-AA90-6F05ACC287B9}">
      <dsp:nvSpPr>
        <dsp:cNvPr id="0" name=""/>
        <dsp:cNvSpPr/>
      </dsp:nvSpPr>
      <dsp:spPr>
        <a:xfrm>
          <a:off x="7079931" y="543626"/>
          <a:ext cx="2057983" cy="102673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506970"/>
            <a:satOff val="-32170"/>
            <a:lumOff val="32175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Ресурсное обеспечение и</a:t>
          </a:r>
          <a:b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6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самофинансирование агрокластеров </a:t>
          </a:r>
        </a:p>
      </dsp:txBody>
      <dsp:txXfrm>
        <a:off x="7110003" y="573698"/>
        <a:ext cx="1997839" cy="9665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155880-0274-4726-ADDB-9E6A7577F97B}">
      <dsp:nvSpPr>
        <dsp:cNvPr id="0" name=""/>
        <dsp:cNvSpPr/>
      </dsp:nvSpPr>
      <dsp:spPr>
        <a:xfrm rot="5400000">
          <a:off x="-117358" y="120682"/>
          <a:ext cx="782392" cy="547674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77160"/>
        <a:ext cx="547674" cy="234718"/>
      </dsp:txXfrm>
    </dsp:sp>
    <dsp:sp modelId="{62106D9E-8095-448C-8250-3DA3702911B9}">
      <dsp:nvSpPr>
        <dsp:cNvPr id="0" name=""/>
        <dsp:cNvSpPr/>
      </dsp:nvSpPr>
      <dsp:spPr>
        <a:xfrm rot="5400000">
          <a:off x="3578647" y="-3027649"/>
          <a:ext cx="508555" cy="65705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Выбор пилотных территорий</a:t>
          </a:r>
        </a:p>
      </dsp:txBody>
      <dsp:txXfrm rot="-5400000">
        <a:off x="547674" y="28150"/>
        <a:ext cx="6545675" cy="458903"/>
      </dsp:txXfrm>
    </dsp:sp>
    <dsp:sp modelId="{71771104-7324-47F5-83C0-B4F58949C4DA}">
      <dsp:nvSpPr>
        <dsp:cNvPr id="0" name=""/>
        <dsp:cNvSpPr/>
      </dsp:nvSpPr>
      <dsp:spPr>
        <a:xfrm rot="5400000">
          <a:off x="-117358" y="745767"/>
          <a:ext cx="782392" cy="547674"/>
        </a:xfrm>
        <a:prstGeom prst="chevron">
          <a:avLst/>
        </a:prstGeom>
        <a:solidFill>
          <a:schemeClr val="accent2">
            <a:shade val="80000"/>
            <a:hueOff val="168990"/>
            <a:satOff val="-10723"/>
            <a:lumOff val="10725"/>
            <a:alphaOff val="0"/>
          </a:schemeClr>
        </a:solidFill>
        <a:ln w="12700" cap="flat" cmpd="sng" algn="ctr">
          <a:solidFill>
            <a:schemeClr val="accent2">
              <a:shade val="80000"/>
              <a:hueOff val="168990"/>
              <a:satOff val="-10723"/>
              <a:lumOff val="107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902245"/>
        <a:ext cx="547674" cy="234718"/>
      </dsp:txXfrm>
    </dsp:sp>
    <dsp:sp modelId="{6BEF6ED8-6F98-4D75-A1E8-9BA50046642D}">
      <dsp:nvSpPr>
        <dsp:cNvPr id="0" name=""/>
        <dsp:cNvSpPr/>
      </dsp:nvSpPr>
      <dsp:spPr>
        <a:xfrm rot="5400000">
          <a:off x="3578647" y="-2402564"/>
          <a:ext cx="508555" cy="65705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168990"/>
              <a:satOff val="-10723"/>
              <a:lumOff val="107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Отработка вариантов организации кооперативной </a:t>
          </a:r>
          <a:b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аграрно</a:t>
          </a: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– промышленной экономики</a:t>
          </a:r>
        </a:p>
      </dsp:txBody>
      <dsp:txXfrm rot="-5400000">
        <a:off x="547674" y="653235"/>
        <a:ext cx="6545675" cy="458903"/>
      </dsp:txXfrm>
    </dsp:sp>
    <dsp:sp modelId="{8BE17B65-F014-446E-BCBB-0ED728D5C9F8}">
      <dsp:nvSpPr>
        <dsp:cNvPr id="0" name=""/>
        <dsp:cNvSpPr/>
      </dsp:nvSpPr>
      <dsp:spPr>
        <a:xfrm rot="5400000">
          <a:off x="-117358" y="1370853"/>
          <a:ext cx="782392" cy="547674"/>
        </a:xfrm>
        <a:prstGeom prst="chevron">
          <a:avLst/>
        </a:prstGeom>
        <a:solidFill>
          <a:schemeClr val="accent2">
            <a:shade val="80000"/>
            <a:hueOff val="337980"/>
            <a:satOff val="-21447"/>
            <a:lumOff val="21450"/>
            <a:alphaOff val="0"/>
          </a:schemeClr>
        </a:solidFill>
        <a:ln w="12700" cap="flat" cmpd="sng" algn="ctr">
          <a:solidFill>
            <a:schemeClr val="accent2">
              <a:shade val="80000"/>
              <a:hueOff val="337980"/>
              <a:satOff val="-21447"/>
              <a:lumOff val="214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527331"/>
        <a:ext cx="547674" cy="234718"/>
      </dsp:txXfrm>
    </dsp:sp>
    <dsp:sp modelId="{BDF1FCE8-FD70-4266-B324-DF03FF984633}">
      <dsp:nvSpPr>
        <dsp:cNvPr id="0" name=""/>
        <dsp:cNvSpPr/>
      </dsp:nvSpPr>
      <dsp:spPr>
        <a:xfrm rot="5400000">
          <a:off x="3578647" y="-1777478"/>
          <a:ext cx="508555" cy="65705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337980"/>
              <a:satOff val="-21447"/>
              <a:lumOff val="214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Отбор лучших практик кооперации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47674" y="1278321"/>
        <a:ext cx="6545675" cy="458903"/>
      </dsp:txXfrm>
    </dsp:sp>
    <dsp:sp modelId="{0585ECFC-D568-4B6E-AF4A-476899539D82}">
      <dsp:nvSpPr>
        <dsp:cNvPr id="0" name=""/>
        <dsp:cNvSpPr/>
      </dsp:nvSpPr>
      <dsp:spPr>
        <a:xfrm rot="5400000">
          <a:off x="-117358" y="1995939"/>
          <a:ext cx="782392" cy="547674"/>
        </a:xfrm>
        <a:prstGeom prst="chevron">
          <a:avLst/>
        </a:prstGeom>
        <a:solidFill>
          <a:schemeClr val="accent2">
            <a:shade val="80000"/>
            <a:hueOff val="506970"/>
            <a:satOff val="-32170"/>
            <a:lumOff val="32175"/>
            <a:alphaOff val="0"/>
          </a:schemeClr>
        </a:solidFill>
        <a:ln w="12700" cap="flat" cmpd="sng" algn="ctr">
          <a:solidFill>
            <a:schemeClr val="accent2">
              <a:shade val="80000"/>
              <a:hueOff val="506970"/>
              <a:satOff val="-32170"/>
              <a:lumOff val="321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152417"/>
        <a:ext cx="547674" cy="234718"/>
      </dsp:txXfrm>
    </dsp:sp>
    <dsp:sp modelId="{CC8CF419-F2EA-46BB-937E-C82F9235AC53}">
      <dsp:nvSpPr>
        <dsp:cNvPr id="0" name=""/>
        <dsp:cNvSpPr/>
      </dsp:nvSpPr>
      <dsp:spPr>
        <a:xfrm rot="5400000">
          <a:off x="3578647" y="-1152392"/>
          <a:ext cx="508555" cy="65705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506970"/>
              <a:satOff val="-32170"/>
              <a:lumOff val="321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Внедрение и распространение лучших практик </a:t>
          </a:r>
          <a:b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 территории Российской Федерации</a:t>
          </a:r>
        </a:p>
      </dsp:txBody>
      <dsp:txXfrm rot="-5400000">
        <a:off x="547674" y="1903407"/>
        <a:ext cx="6545675" cy="4589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6E842-4A45-408A-81B4-4EFC774F01A7}">
      <dsp:nvSpPr>
        <dsp:cNvPr id="0" name=""/>
        <dsp:cNvSpPr/>
      </dsp:nvSpPr>
      <dsp:spPr>
        <a:xfrm>
          <a:off x="0" y="1771"/>
          <a:ext cx="7118176" cy="566501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Заселение и освоение великолепного русского пространства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54" y="29425"/>
        <a:ext cx="7062868" cy="511193"/>
      </dsp:txXfrm>
    </dsp:sp>
    <dsp:sp modelId="{0771886A-C057-4F9F-8BD5-2112F6703662}">
      <dsp:nvSpPr>
        <dsp:cNvPr id="0" name=""/>
        <dsp:cNvSpPr/>
      </dsp:nvSpPr>
      <dsp:spPr>
        <a:xfrm>
          <a:off x="0" y="579340"/>
          <a:ext cx="7118176" cy="566501"/>
        </a:xfrm>
        <a:prstGeom prst="roundRect">
          <a:avLst/>
        </a:prstGeom>
        <a:solidFill>
          <a:schemeClr val="accent2">
            <a:shade val="80000"/>
            <a:hueOff val="126742"/>
            <a:satOff val="-8043"/>
            <a:lumOff val="80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Размножение и сбережение народов России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54" y="606994"/>
        <a:ext cx="7062868" cy="511193"/>
      </dsp:txXfrm>
    </dsp:sp>
    <dsp:sp modelId="{01A6DE57-57F2-4CAC-AE7A-19BCD01DFE76}">
      <dsp:nvSpPr>
        <dsp:cNvPr id="0" name=""/>
        <dsp:cNvSpPr/>
      </dsp:nvSpPr>
      <dsp:spPr>
        <a:xfrm>
          <a:off x="0" y="1156909"/>
          <a:ext cx="7118176" cy="566501"/>
        </a:xfrm>
        <a:prstGeom prst="roundRect">
          <a:avLst/>
        </a:prstGeom>
        <a:solidFill>
          <a:schemeClr val="accent2">
            <a:shade val="80000"/>
            <a:hueOff val="253485"/>
            <a:satOff val="-16085"/>
            <a:lumOff val="160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Достижение продовольственной независимости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54" y="1184563"/>
        <a:ext cx="7062868" cy="511193"/>
      </dsp:txXfrm>
    </dsp:sp>
    <dsp:sp modelId="{1ECDDCD6-7AC0-4E72-AF52-0518852F9CD6}">
      <dsp:nvSpPr>
        <dsp:cNvPr id="0" name=""/>
        <dsp:cNvSpPr/>
      </dsp:nvSpPr>
      <dsp:spPr>
        <a:xfrm>
          <a:off x="0" y="1734478"/>
          <a:ext cx="7118176" cy="566501"/>
        </a:xfrm>
        <a:prstGeom prst="roundRect">
          <a:avLst/>
        </a:prstGeom>
        <a:solidFill>
          <a:schemeClr val="accent2">
            <a:shade val="80000"/>
            <a:hueOff val="380227"/>
            <a:satOff val="-24128"/>
            <a:lumOff val="241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kern="1200">
              <a:latin typeface="Times New Roman" panose="02020603050405020304" pitchFamily="18" charset="0"/>
              <a:cs typeface="Times New Roman" panose="02020603050405020304" pitchFamily="18" charset="0"/>
            </a:rPr>
            <a:t>Ликвидация безработицы и искоренение бедности</a:t>
          </a:r>
          <a:endParaRPr lang="ru-RU" sz="1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654" y="1762132"/>
        <a:ext cx="7062868" cy="511193"/>
      </dsp:txXfrm>
    </dsp:sp>
    <dsp:sp modelId="{2BB37EFE-359E-43A7-AE9A-5728424EDF88}">
      <dsp:nvSpPr>
        <dsp:cNvPr id="0" name=""/>
        <dsp:cNvSpPr/>
      </dsp:nvSpPr>
      <dsp:spPr>
        <a:xfrm>
          <a:off x="0" y="2312046"/>
          <a:ext cx="7118176" cy="566501"/>
        </a:xfrm>
        <a:prstGeom prst="roundRect">
          <a:avLst/>
        </a:prstGeom>
        <a:solidFill>
          <a:schemeClr val="accent2">
            <a:shade val="80000"/>
            <a:hueOff val="506970"/>
            <a:satOff val="-32170"/>
            <a:lumOff val="321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Стимулирование технологического развития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различных отраслей промышленности</a:t>
          </a:r>
        </a:p>
      </dsp:txBody>
      <dsp:txXfrm>
        <a:off x="27654" y="2339700"/>
        <a:ext cx="7062868" cy="5111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35CAA-0483-49F3-8B59-B64447CAFA13}">
      <dsp:nvSpPr>
        <dsp:cNvPr id="0" name=""/>
        <dsp:cNvSpPr/>
      </dsp:nvSpPr>
      <dsp:spPr>
        <a:xfrm>
          <a:off x="0" y="0"/>
          <a:ext cx="5390731" cy="15435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ts val="12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Бизнес</a:t>
          </a:r>
        </a:p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Доступ к новым ресурсам посредством кооперации</a:t>
          </a:r>
          <a:endParaRPr lang="ru-RU" sz="1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Кредиты со сниженной ставкой, проектное финансирование</a:t>
          </a:r>
          <a:endParaRPr lang="ru-RU" sz="1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Одобренные сообществом проекты (гарантия реализации проекта и социальная направленность)</a:t>
          </a:r>
        </a:p>
        <a:p>
          <a:pPr marL="114300" lvl="1" indent="-114300" algn="l" defTabSz="533400">
            <a:lnSpc>
              <a:spcPts val="12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Проектные партнеры по бизнесу, «территория доверия»</a:t>
          </a:r>
          <a:endParaRPr lang="ru-RU" sz="1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247021" y="45209"/>
        <a:ext cx="4098500" cy="1453143"/>
      </dsp:txXfrm>
    </dsp:sp>
    <dsp:sp modelId="{3D0F393D-1904-4C81-AFBE-1668B1D51503}">
      <dsp:nvSpPr>
        <dsp:cNvPr id="0" name=""/>
        <dsp:cNvSpPr/>
      </dsp:nvSpPr>
      <dsp:spPr>
        <a:xfrm>
          <a:off x="202758" y="277116"/>
          <a:ext cx="919960" cy="9893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A4C07-59E6-441F-A7B6-F5595BF405FB}">
      <dsp:nvSpPr>
        <dsp:cNvPr id="0" name=""/>
        <dsp:cNvSpPr/>
      </dsp:nvSpPr>
      <dsp:spPr>
        <a:xfrm>
          <a:off x="0" y="1667227"/>
          <a:ext cx="5390731" cy="12366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Общество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75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Общественный надзор процессов реализации, проектов</a:t>
          </a:r>
          <a:endParaRPr lang="ru-RU" sz="1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75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Консолидация общества совместными проектами</a:t>
          </a:r>
          <a:endParaRPr lang="ru-RU" sz="1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75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Вовлечение сбережений населения в деловой оборот</a:t>
          </a:r>
          <a:endParaRPr lang="ru-RU" sz="1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75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творческого, предпринимательского потенциала</a:t>
          </a:r>
          <a:endParaRPr lang="ru-RU" sz="1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238033" y="1703448"/>
        <a:ext cx="4116476" cy="1164217"/>
      </dsp:txXfrm>
    </dsp:sp>
    <dsp:sp modelId="{9E79DCAB-62CA-47EE-82D2-8EAFF9DE7555}">
      <dsp:nvSpPr>
        <dsp:cNvPr id="0" name=""/>
        <dsp:cNvSpPr/>
      </dsp:nvSpPr>
      <dsp:spPr>
        <a:xfrm>
          <a:off x="202758" y="1790893"/>
          <a:ext cx="919960" cy="9893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2BD85-1B2D-4DE7-8CEE-7C07C46F28B3}">
      <dsp:nvSpPr>
        <dsp:cNvPr id="0" name=""/>
        <dsp:cNvSpPr/>
      </dsp:nvSpPr>
      <dsp:spPr>
        <a:xfrm>
          <a:off x="0" y="3027553"/>
          <a:ext cx="5390731" cy="12366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Кредитные и финансовые организации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Прозрачность деятельности финансируемых организаций и проектов</a:t>
          </a:r>
          <a:endParaRPr lang="ru-RU" sz="1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75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Синдицированное обеспечение, взаимное поручительство</a:t>
          </a:r>
          <a:endParaRPr lang="ru-RU" sz="1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238033" y="3063774"/>
        <a:ext cx="4116476" cy="1164217"/>
      </dsp:txXfrm>
    </dsp:sp>
    <dsp:sp modelId="{02DA0273-B91B-4B30-A2B2-6B0E4BBFB400}">
      <dsp:nvSpPr>
        <dsp:cNvPr id="0" name=""/>
        <dsp:cNvSpPr/>
      </dsp:nvSpPr>
      <dsp:spPr>
        <a:xfrm>
          <a:off x="202758" y="3151219"/>
          <a:ext cx="919960" cy="9893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3AD350-4A63-D244-AFC3-5634EE00A8A4}">
      <dsp:nvSpPr>
        <dsp:cNvPr id="0" name=""/>
        <dsp:cNvSpPr/>
      </dsp:nvSpPr>
      <dsp:spPr>
        <a:xfrm>
          <a:off x="0" y="4389889"/>
          <a:ext cx="5390731" cy="113997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Институты развития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Прозрачная система мониторинга и оценка эффективности</a:t>
          </a:r>
          <a:endParaRPr lang="ru-RU" sz="1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kern="120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Инструмент систематизации подходов реализации проектов</a:t>
          </a:r>
          <a:endParaRPr lang="ru-RU" sz="1200" kern="120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235201" y="4423278"/>
        <a:ext cx="4122140" cy="1073199"/>
      </dsp:txXfrm>
    </dsp:sp>
    <dsp:sp modelId="{A0801477-D569-404D-9651-6329DE65ADB9}">
      <dsp:nvSpPr>
        <dsp:cNvPr id="0" name=""/>
        <dsp:cNvSpPr/>
      </dsp:nvSpPr>
      <dsp:spPr>
        <a:xfrm>
          <a:off x="201987" y="4507703"/>
          <a:ext cx="921502" cy="9893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E12D4-AACF-43FB-ADD2-0A9F007B5561}">
      <dsp:nvSpPr>
        <dsp:cNvPr id="0" name=""/>
        <dsp:cNvSpPr/>
      </dsp:nvSpPr>
      <dsp:spPr>
        <a:xfrm>
          <a:off x="1090368" y="-24157"/>
          <a:ext cx="4191462" cy="4191462"/>
        </a:xfrm>
        <a:prstGeom prst="circularArrow">
          <a:avLst>
            <a:gd name="adj1" fmla="val 5544"/>
            <a:gd name="adj2" fmla="val 330680"/>
            <a:gd name="adj3" fmla="val 13808212"/>
            <a:gd name="adj4" fmla="val 17366346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01BFBE-65F4-479C-8CD2-C7FDCD02EA7F}">
      <dsp:nvSpPr>
        <dsp:cNvPr id="0" name=""/>
        <dsp:cNvSpPr/>
      </dsp:nvSpPr>
      <dsp:spPr>
        <a:xfrm>
          <a:off x="2218446" y="561"/>
          <a:ext cx="1935306" cy="9676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70 000 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КФХ и семейных ферм</a:t>
          </a:r>
        </a:p>
      </dsp:txBody>
      <dsp:txXfrm>
        <a:off x="2265683" y="47798"/>
        <a:ext cx="1840832" cy="873179"/>
      </dsp:txXfrm>
    </dsp:sp>
    <dsp:sp modelId="{C8CADDFE-21F9-46B3-A2CA-03DCDB82A666}">
      <dsp:nvSpPr>
        <dsp:cNvPr id="0" name=""/>
        <dsp:cNvSpPr/>
      </dsp:nvSpPr>
      <dsp:spPr>
        <a:xfrm>
          <a:off x="3918368" y="1235627"/>
          <a:ext cx="1935306" cy="9676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СППК в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3000 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сельских районах</a:t>
          </a:r>
        </a:p>
      </dsp:txBody>
      <dsp:txXfrm>
        <a:off x="3965605" y="1282864"/>
        <a:ext cx="1840832" cy="873179"/>
      </dsp:txXfrm>
    </dsp:sp>
    <dsp:sp modelId="{8280E5B1-8609-4A80-982F-D879453FEB22}">
      <dsp:nvSpPr>
        <dsp:cNvPr id="0" name=""/>
        <dsp:cNvSpPr/>
      </dsp:nvSpPr>
      <dsp:spPr>
        <a:xfrm>
          <a:off x="3269056" y="3234005"/>
          <a:ext cx="1935306" cy="9676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Охват до 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50 000 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сельских населенных пунктов</a:t>
          </a:r>
        </a:p>
      </dsp:txBody>
      <dsp:txXfrm>
        <a:off x="3316293" y="3281242"/>
        <a:ext cx="1840832" cy="873179"/>
      </dsp:txXfrm>
    </dsp:sp>
    <dsp:sp modelId="{B72EAB62-2A03-4B7C-92DE-C0D76BFA258C}">
      <dsp:nvSpPr>
        <dsp:cNvPr id="0" name=""/>
        <dsp:cNvSpPr/>
      </dsp:nvSpPr>
      <dsp:spPr>
        <a:xfrm>
          <a:off x="1167836" y="3234005"/>
          <a:ext cx="1935306" cy="9676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15 000 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кооперативных перерабатывающих производств и центров оказания услуг</a:t>
          </a:r>
        </a:p>
      </dsp:txBody>
      <dsp:txXfrm>
        <a:off x="1215073" y="3281242"/>
        <a:ext cx="1840832" cy="873179"/>
      </dsp:txXfrm>
    </dsp:sp>
    <dsp:sp modelId="{B0247735-5A03-47DB-806D-BAAAF8CAAAAC}">
      <dsp:nvSpPr>
        <dsp:cNvPr id="0" name=""/>
        <dsp:cNvSpPr/>
      </dsp:nvSpPr>
      <dsp:spPr>
        <a:xfrm>
          <a:off x="518524" y="1235627"/>
          <a:ext cx="1935306" cy="9676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1 500 000 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рабочих мест в сельхоз отрасли</a:t>
          </a:r>
        </a:p>
      </dsp:txBody>
      <dsp:txXfrm>
        <a:off x="565761" y="1282864"/>
        <a:ext cx="1840832" cy="8731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B4367-710E-477B-9620-010515E422C0}">
      <dsp:nvSpPr>
        <dsp:cNvPr id="0" name=""/>
        <dsp:cNvSpPr/>
      </dsp:nvSpPr>
      <dsp:spPr>
        <a:xfrm>
          <a:off x="0" y="4804"/>
          <a:ext cx="3015394" cy="1179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Ежегодное производство</a:t>
          </a:r>
        </a:p>
      </dsp:txBody>
      <dsp:txXfrm>
        <a:off x="57572" y="62376"/>
        <a:ext cx="2900250" cy="1064216"/>
      </dsp:txXfrm>
    </dsp:sp>
    <dsp:sp modelId="{89FE69C1-FFF1-4697-97ED-65EE0487BDD5}">
      <dsp:nvSpPr>
        <dsp:cNvPr id="0" name=""/>
        <dsp:cNvSpPr/>
      </dsp:nvSpPr>
      <dsp:spPr>
        <a:xfrm>
          <a:off x="0" y="1184163"/>
          <a:ext cx="3015394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3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молока –       </a:t>
          </a: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6 000 000 тонн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мяса –           </a:t>
          </a: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1 000 000 тонн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овощей –    </a:t>
          </a: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20 000 000 тонн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зерна –        </a:t>
          </a: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12 000 000 тонн</a:t>
          </a:r>
        </a:p>
      </dsp:txBody>
      <dsp:txXfrm>
        <a:off x="0" y="1184163"/>
        <a:ext cx="3015394" cy="10432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F8E4B-B076-4F64-804B-AC3D47AC8D9B}">
      <dsp:nvSpPr>
        <dsp:cNvPr id="0" name=""/>
        <dsp:cNvSpPr/>
      </dsp:nvSpPr>
      <dsp:spPr>
        <a:xfrm>
          <a:off x="2613" y="0"/>
          <a:ext cx="3184631" cy="1008139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Освоение и заселение территорий</a:t>
          </a:r>
          <a:endParaRPr lang="ru-RU" sz="1600" kern="1200" dirty="0"/>
        </a:p>
      </dsp:txBody>
      <dsp:txXfrm>
        <a:off x="506683" y="0"/>
        <a:ext cx="2176492" cy="1008139"/>
      </dsp:txXfrm>
    </dsp:sp>
    <dsp:sp modelId="{44E8AF0F-B8DA-497F-A8E7-6E17DD3BE665}">
      <dsp:nvSpPr>
        <dsp:cNvPr id="0" name=""/>
        <dsp:cNvSpPr/>
      </dsp:nvSpPr>
      <dsp:spPr>
        <a:xfrm>
          <a:off x="2868782" y="0"/>
          <a:ext cx="3184631" cy="1008139"/>
        </a:xfrm>
        <a:prstGeom prst="chevron">
          <a:avLst/>
        </a:prstGeom>
        <a:solidFill>
          <a:schemeClr val="accent2">
            <a:shade val="80000"/>
            <a:hueOff val="253485"/>
            <a:satOff val="-16085"/>
            <a:lumOff val="16088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Достижение продовольственной независимости </a:t>
          </a:r>
        </a:p>
      </dsp:txBody>
      <dsp:txXfrm>
        <a:off x="3372852" y="0"/>
        <a:ext cx="2176492" cy="1008139"/>
      </dsp:txXfrm>
    </dsp:sp>
    <dsp:sp modelId="{0085216B-A3F8-4F9B-BD7F-FDFD24BE05CE}">
      <dsp:nvSpPr>
        <dsp:cNvPr id="0" name=""/>
        <dsp:cNvSpPr/>
      </dsp:nvSpPr>
      <dsp:spPr>
        <a:xfrm>
          <a:off x="5734950" y="0"/>
          <a:ext cx="3184631" cy="1008139"/>
        </a:xfrm>
        <a:prstGeom prst="chevron">
          <a:avLst/>
        </a:prstGeom>
        <a:solidFill>
          <a:schemeClr val="accent2">
            <a:shade val="80000"/>
            <a:hueOff val="506970"/>
            <a:satOff val="-32170"/>
            <a:lumOff val="32175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Достижение финансовой стабильности и ликвидация бедности</a:t>
          </a:r>
        </a:p>
      </dsp:txBody>
      <dsp:txXfrm>
        <a:off x="6239020" y="0"/>
        <a:ext cx="2176492" cy="10081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E3708-006C-4A6B-B72E-4CA997A9AED1}">
      <dsp:nvSpPr>
        <dsp:cNvPr id="0" name=""/>
        <dsp:cNvSpPr/>
      </dsp:nvSpPr>
      <dsp:spPr>
        <a:xfrm rot="5400000">
          <a:off x="4604562" y="-1474220"/>
          <a:ext cx="1079353" cy="7640497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1994 году на этой территории проживало 6400 человек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Действовало 6 крупных сельхозпредприятий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КФХ и около 800 ЛПХ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КРС в сельхозпредприятиях составляло 10000 голов и в ЛПХ – свыше 2000 голов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Общее количество свиней в сельхозпредприятиях составляло 7000 голов и в ЛПХ – 2500 голов</a:t>
          </a:r>
        </a:p>
      </dsp:txBody>
      <dsp:txXfrm rot="-5400000">
        <a:off x="1323990" y="1859042"/>
        <a:ext cx="7587807" cy="973973"/>
      </dsp:txXfrm>
    </dsp:sp>
    <dsp:sp modelId="{29B63885-284F-4ED3-B04C-4617ECE86198}">
      <dsp:nvSpPr>
        <dsp:cNvPr id="0" name=""/>
        <dsp:cNvSpPr/>
      </dsp:nvSpPr>
      <dsp:spPr>
        <a:xfrm>
          <a:off x="8737" y="1586134"/>
          <a:ext cx="1291402" cy="150837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Раньше</a:t>
          </a:r>
        </a:p>
      </dsp:txBody>
      <dsp:txXfrm>
        <a:off x="71778" y="1649175"/>
        <a:ext cx="1165320" cy="1382288"/>
      </dsp:txXfrm>
    </dsp:sp>
    <dsp:sp modelId="{03B21E80-121A-406C-A7D2-D3681D95D7CF}">
      <dsp:nvSpPr>
        <dsp:cNvPr id="0" name=""/>
        <dsp:cNvSpPr/>
      </dsp:nvSpPr>
      <dsp:spPr>
        <a:xfrm rot="5400000">
          <a:off x="4536293" y="-3082270"/>
          <a:ext cx="1224133" cy="7632255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 территории в </a:t>
          </a:r>
          <a:r>
            <a:rPr lang="ru-RU" sz="120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600 км</a:t>
          </a:r>
          <a:r>
            <a:rPr lang="ru-RU" sz="1200" kern="1200" baseline="30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2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15 населённых пунктов, в которых проживает 3125 человек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КФХ «Юрмач» в селе Квашнинское – МТФ 180 коров дойного стада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ИП «Мурзаинов» в селе Куровское – МТФ 200 коров дойного стада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ООО «Галкинское» в селе Галкинское – овощи 2000 тонн, зерновые 1000 тонн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АПК «Диетпродукт» в селе Галкинское – кролеферма на 400 кролематок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КФХ, 2 ИП и 400 ЛПХ</a:t>
          </a:r>
        </a:p>
      </dsp:txBody>
      <dsp:txXfrm rot="-5400000">
        <a:off x="1332233" y="181547"/>
        <a:ext cx="7572498" cy="1104619"/>
      </dsp:txXfrm>
    </dsp:sp>
    <dsp:sp modelId="{382F7610-4A36-486C-AFDD-77EB0317BC81}">
      <dsp:nvSpPr>
        <dsp:cNvPr id="0" name=""/>
        <dsp:cNvSpPr/>
      </dsp:nvSpPr>
      <dsp:spPr>
        <a:xfrm>
          <a:off x="16" y="7"/>
          <a:ext cx="1332199" cy="1508370"/>
        </a:xfrm>
        <a:prstGeom prst="roundRect">
          <a:avLst/>
        </a:prstGeom>
        <a:solidFill>
          <a:schemeClr val="accent2">
            <a:shade val="80000"/>
            <a:hueOff val="253485"/>
            <a:satOff val="-16085"/>
            <a:lumOff val="160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Сейчас</a:t>
          </a:r>
        </a:p>
      </dsp:txBody>
      <dsp:txXfrm>
        <a:off x="65049" y="65040"/>
        <a:ext cx="1202133" cy="1378304"/>
      </dsp:txXfrm>
    </dsp:sp>
    <dsp:sp modelId="{7CA19BAD-5146-4871-A935-BF0A1D5197D8}">
      <dsp:nvSpPr>
        <dsp:cNvPr id="0" name=""/>
        <dsp:cNvSpPr/>
      </dsp:nvSpPr>
      <dsp:spPr>
        <a:xfrm rot="5400000">
          <a:off x="4418958" y="71031"/>
          <a:ext cx="1505547" cy="7585511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 новых КФХ и семейных ферм на территории  МО Галкинское сельское поселение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 эти хозяйства будут вовлечены в производственную деятельность СППК «УралАгроКооперация»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перерабатывающие производства сельскохозяйственной продукции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Инженерно – Технологический центр и Машино – Тракторная станция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 промышленных производства на основе местных ресурсов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340 новых рабочих мест в созданных кооперативных и промышленных производствах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200" b="0" i="0" kern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производства территории возрастет до 2500 миллионов рублей</a:t>
          </a:r>
        </a:p>
      </dsp:txBody>
      <dsp:txXfrm rot="-5400000">
        <a:off x="1378977" y="3184508"/>
        <a:ext cx="7512016" cy="1358557"/>
      </dsp:txXfrm>
    </dsp:sp>
    <dsp:sp modelId="{00F8146D-1442-4D3F-A771-A0D5608FEDF1}">
      <dsp:nvSpPr>
        <dsp:cNvPr id="0" name=""/>
        <dsp:cNvSpPr/>
      </dsp:nvSpPr>
      <dsp:spPr>
        <a:xfrm>
          <a:off x="16" y="3169863"/>
          <a:ext cx="1378942" cy="1508370"/>
        </a:xfrm>
        <a:prstGeom prst="roundRect">
          <a:avLst/>
        </a:prstGeom>
        <a:solidFill>
          <a:schemeClr val="accent2">
            <a:shade val="80000"/>
            <a:hueOff val="506970"/>
            <a:satOff val="-32170"/>
            <a:lumOff val="321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Будет сделано</a:t>
          </a:r>
        </a:p>
      </dsp:txBody>
      <dsp:txXfrm>
        <a:off x="67330" y="3237177"/>
        <a:ext cx="1244314" cy="1373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B2E7BF1D-D48E-4FCF-AC86-20DB378E1C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80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9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F76E54FA-809D-44C6-A645-1D8B2A206C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1701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E54FA-809D-44C6-A645-1D8B2A206C9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4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E54FA-809D-44C6-A645-1D8B2A206C9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852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E54FA-809D-44C6-A645-1D8B2A206C9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48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E54FA-809D-44C6-A645-1D8B2A206C9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1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E54FA-809D-44C6-A645-1D8B2A206C9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2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 cstate="screen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681538"/>
            <a:ext cx="1970088" cy="179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3" cstate="screen">
            <a:lum bright="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5163"/>
            <a:ext cx="2990850" cy="327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9144000" cy="3200400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76200" y="6477000"/>
            <a:ext cx="2895600" cy="3048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581400"/>
            <a:ext cx="7010400" cy="381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324600" y="6477000"/>
            <a:ext cx="2133600" cy="244475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6477000"/>
            <a:ext cx="457200" cy="244475"/>
          </a:xfrm>
        </p:spPr>
        <p:txBody>
          <a:bodyPr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fld id="{7F0C1ED8-3AD3-44C9-9BCC-894426BF6BF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514600"/>
            <a:ext cx="7010400" cy="685800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4500">
                <a:latin typeface="Arial" panose="020B0604020202020204" pitchFamily="34" charset="0"/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505200" y="5943600"/>
            <a:ext cx="251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D43636"/>
                </a:solidFill>
                <a:latin typeface="Arial Black" panose="020B0A04020102020204" pitchFamily="34" charset="0"/>
              </a:rPr>
              <a:t>L/O/G/O</a:t>
            </a:r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8667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B656348-218A-4E29-A591-A1660C58439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620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519659-C4BC-42FF-AB57-28306302D25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7772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1148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31C2D788-9B78-4411-AE03-516E67A199D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9144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8209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50838"/>
            <a:ext cx="7239000" cy="56356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304800" y="1219200"/>
            <a:ext cx="8382000" cy="5105400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114800" y="6537325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304800" y="6537325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C8343A86-66DF-4964-B670-D3968F95413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914400" y="6537325"/>
            <a:ext cx="2895600" cy="2444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1827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8BA385-9E31-491B-B98D-65FB364710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7692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D8BF31D-2BF0-4714-A6BA-925D5EFB99F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608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1739290-CF07-4A9B-8A64-19E76474336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9087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2C9B59-D927-4493-A7D5-CA14E25E49B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1682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1CF909-8C7F-46BD-AEE5-7C5CF80619B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745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9930367-3D7B-4ACA-BAD3-79EBF7AB9C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27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4BD92FE-8C1B-47EE-BB01-D9A02C806C2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942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CF63F97-6340-4CB9-B7BB-619962A8960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844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9144000" cy="1943100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6553200"/>
            <a:ext cx="9144000" cy="3048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187" name="Picture 163" descr="artplus_nature_naturalcity38_g"/>
          <p:cNvPicPr>
            <a:picLocks noChangeAspect="1" noChangeArrowheads="1"/>
          </p:cNvPicPr>
          <p:nvPr/>
        </p:nvPicPr>
        <p:blipFill>
          <a:blip r:embed="rId18" cstate="screen">
            <a:lum bright="12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5322888"/>
            <a:ext cx="1600200" cy="15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653732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1219200"/>
            <a:ext cx="8382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6537325"/>
            <a:ext cx="533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F8F283F5-922C-42E3-9EAD-1A4A5CAFB54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5967413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350838"/>
            <a:ext cx="7239000" cy="5635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9144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v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18" Type="http://schemas.openxmlformats.org/officeDocument/2006/relationships/image" Target="../media/image3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image" Target="../media/image14.png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19" Type="http://schemas.microsoft.com/office/2007/relationships/hdphoto" Target="../media/hdphoto1.wdp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8.jpg"/><Relationship Id="rId5" Type="http://schemas.openxmlformats.org/officeDocument/2006/relationships/image" Target="../media/image40.jpe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38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galkinskoe.ru/projects/ovosh.php" TargetMode="External"/><Relationship Id="rId13" Type="http://schemas.openxmlformats.org/officeDocument/2006/relationships/image" Target="../media/image68.jpeg"/><Relationship Id="rId18" Type="http://schemas.openxmlformats.org/officeDocument/2006/relationships/image" Target="../media/image14.png"/><Relationship Id="rId3" Type="http://schemas.openxmlformats.org/officeDocument/2006/relationships/image" Target="../media/image63.jpeg"/><Relationship Id="rId7" Type="http://schemas.openxmlformats.org/officeDocument/2006/relationships/image" Target="../media/image65.jpeg"/><Relationship Id="rId12" Type="http://schemas.openxmlformats.org/officeDocument/2006/relationships/hyperlink" Target="http://galkinskoe.ru/projects/kombi.php" TargetMode="External"/><Relationship Id="rId17" Type="http://schemas.openxmlformats.org/officeDocument/2006/relationships/image" Target="../media/image70.jpeg"/><Relationship Id="rId2" Type="http://schemas.openxmlformats.org/officeDocument/2006/relationships/hyperlink" Target="http://galkinskoe.ru/projects/rabbit.php" TargetMode="External"/><Relationship Id="rId16" Type="http://schemas.openxmlformats.org/officeDocument/2006/relationships/hyperlink" Target="http://galkinskoe.ru/projects/moloko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galkinskoe.ru/projects/koz.php" TargetMode="External"/><Relationship Id="rId11" Type="http://schemas.openxmlformats.org/officeDocument/2006/relationships/image" Target="../media/image67.jpeg"/><Relationship Id="rId5" Type="http://schemas.openxmlformats.org/officeDocument/2006/relationships/image" Target="../media/image64.jpeg"/><Relationship Id="rId15" Type="http://schemas.openxmlformats.org/officeDocument/2006/relationships/image" Target="../media/image69.jpeg"/><Relationship Id="rId10" Type="http://schemas.openxmlformats.org/officeDocument/2006/relationships/hyperlink" Target="http://galkinskoe.ru/projects/kartoshka.php" TargetMode="External"/><Relationship Id="rId4" Type="http://schemas.openxmlformats.org/officeDocument/2006/relationships/hyperlink" Target="http://galkinskoe.ru/projects/krs.php" TargetMode="External"/><Relationship Id="rId9" Type="http://schemas.openxmlformats.org/officeDocument/2006/relationships/image" Target="../media/image66.jpeg"/><Relationship Id="rId14" Type="http://schemas.openxmlformats.org/officeDocument/2006/relationships/hyperlink" Target="http://galkinskoe.ru/projects/pellets.php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2977"/>
            <a:ext cx="9144000" cy="36450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4067944" y="5877272"/>
            <a:ext cx="1368152" cy="50405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97614" y="1837243"/>
            <a:ext cx="6948772" cy="1584177"/>
          </a:xfrm>
        </p:spPr>
        <p:txBody>
          <a:bodyPr/>
          <a:lstStyle/>
          <a:p>
            <a:pPr>
              <a:tabLst>
                <a:tab pos="2743200" algn="l"/>
              </a:tabLst>
            </a:pPr>
            <a:r>
              <a:rPr lang="ru-RU" sz="2400" dirty="0">
                <a:solidFill>
                  <a:srgbClr val="109D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план социально-экономического </a:t>
            </a:r>
            <a:br>
              <a:rPr lang="en-US" sz="2400" dirty="0">
                <a:solidFill>
                  <a:srgbClr val="109D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09D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на сельских территориях </a:t>
            </a:r>
            <a:br>
              <a:rPr lang="ru-RU" sz="2400" dirty="0">
                <a:solidFill>
                  <a:srgbClr val="109D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109D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в малых городах</a:t>
            </a:r>
            <a:endParaRPr lang="en-US" sz="4000" dirty="0">
              <a:solidFill>
                <a:srgbClr val="063E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67" y="5420446"/>
            <a:ext cx="1342671" cy="9113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326460"/>
            <a:ext cx="1286862" cy="1099286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13C250E3-60EC-4B32-ABA1-EDA8B698B1A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0" y="3191625"/>
            <a:ext cx="9144000" cy="131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>
              <a:tabLst>
                <a:tab pos="2743200" algn="l"/>
              </a:tabLst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ПЯТИЛЕТКА </a:t>
            </a:r>
          </a:p>
          <a:p>
            <a:pPr>
              <a:tabLst>
                <a:tab pos="2743200" algn="l"/>
              </a:tabLst>
            </a:pP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УКОРЕНЕНИЯ НАРОДА НА ЗЕМЛЕ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5445224"/>
            <a:ext cx="2016225" cy="9887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68960"/>
            <a:ext cx="9144000" cy="3810744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1700808"/>
            <a:ext cx="9144000" cy="32903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5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5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6B9D2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8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B9D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Матрица финансового служения </a:t>
            </a:r>
          </a:p>
          <a:p>
            <a:pPr lvl="0">
              <a:lnSpc>
                <a:spcPct val="80000"/>
              </a:lnSpc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B9D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реализации </a:t>
            </a:r>
            <a:r>
              <a:rPr lang="ru-RU" sz="2800" dirty="0">
                <a:solidFill>
                  <a:srgbClr val="6B9D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Генерального плана социально-экономического </a:t>
            </a:r>
            <a:br>
              <a:rPr lang="ru-RU" sz="2800" dirty="0">
                <a:solidFill>
                  <a:srgbClr val="6B9D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6B9D2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на сельских территориях и в малых городах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6B9D2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8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B9D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«ПЯТИЛЕТКА УКОРЕНЕНИЕ НАРОДА НА ЗЕМЛЕ»</a:t>
            </a:r>
          </a:p>
          <a:p>
            <a:pPr marL="0" marR="0" lvl="0" indent="0" algn="ctr" defTabSz="685800" rtl="0" eaLnBrk="1" fontAlgn="base" latinLnBrk="0" hangingPunct="1">
              <a:lnSpc>
                <a:spcPct val="8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6B9D2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1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6B9D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НЕБЕСНАЯ ПЛАТФОРМА</a:t>
            </a:r>
          </a:p>
          <a:p>
            <a:pPr marL="0" marR="0" lvl="0" indent="0" algn="ctr" defTabSz="685800" rtl="0" eaLnBrk="1" fontAlgn="base" latinLnBrk="0" hangingPunct="1">
              <a:lnSpc>
                <a:spcPct val="11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6B9D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«СЕЛЬСОВЕТ»*</a:t>
            </a:r>
          </a:p>
          <a:p>
            <a:pPr marL="0" marR="0" lvl="0" indent="0" algn="ctr" defTabSz="685800" rtl="0" eaLnBrk="1" fontAlgn="base" latinLnBrk="0" hangingPunct="1">
              <a:lnSpc>
                <a:spcPct val="8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6B9D2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gray">
          <a:xfrm>
            <a:off x="-324544" y="5595433"/>
            <a:ext cx="8928992" cy="83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Облачная платформа на базе блокчейн технологии,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основа которой – Прозрачность, Безопасность,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Доверие и Децентрализация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475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50838"/>
            <a:ext cx="8136904" cy="56356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платформа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86172" y="1439295"/>
            <a:ext cx="8443664" cy="51054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/>
              <a:t>          </a:t>
            </a:r>
            <a:r>
              <a:rPr lang="ru-RU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Облачная платформа «СЕЛЬСОВЕТ» - это революционный рывок в существующей сегодня системе расчётов. Использование технологии блокчейн, содержащей в себе функцию удостоверяющего центра, позволяет в десятки раз снизить комиссии по платежам при гарантии их исполнения. Преимущество блокчейн-технологии «СЕЛЬСОВЕТ» состоит прежде всего в том, что она является технически завершённой системой, на базе которой можно конструировать эффективный инструментарий для широчайшего круга партнёров. </a:t>
            </a:r>
          </a:p>
        </p:txBody>
      </p:sp>
    </p:spTree>
    <p:extLst>
      <p:ext uri="{BB962C8B-B14F-4D97-AF65-F5344CB8AC3E}">
        <p14:creationId xmlns:p14="http://schemas.microsoft.com/office/powerpoint/2010/main" val="285733238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50838"/>
            <a:ext cx="8136904" cy="56356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Кооперация – Народная экономика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КАПИТАЛИЗМА БОЛЬШЕ НЕТ!</a:t>
            </a:r>
          </a:p>
          <a:p>
            <a:r>
              <a:rPr lang="ru-RU" b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Уходит в прошлое монетарная система и культ надбавленной стоимости.</a:t>
            </a:r>
          </a:p>
          <a:p>
            <a:r>
              <a:rPr lang="ru-RU" b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Уходит время ростовщиков-процентщиков.</a:t>
            </a:r>
          </a:p>
          <a:p>
            <a:r>
              <a:rPr lang="ru-RU" b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Мир строит новую экономическую модель – </a:t>
            </a:r>
          </a:p>
          <a:p>
            <a:pPr marL="0" indent="0">
              <a:buNone/>
            </a:pPr>
            <a:r>
              <a:rPr lang="ru-RU" b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Мир строит «глобальную деревню».</a:t>
            </a:r>
          </a:p>
          <a:p>
            <a:r>
              <a:rPr lang="ru-RU" b="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Максимальное внедрение в экономику сотрудничества, сотворчества, совладения и сопользования – новая экономическая формация – 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КООПЕРАЦИЯ</a:t>
            </a:r>
          </a:p>
        </p:txBody>
      </p:sp>
    </p:spTree>
    <p:extLst>
      <p:ext uri="{BB962C8B-B14F-4D97-AF65-F5344CB8AC3E}">
        <p14:creationId xmlns:p14="http://schemas.microsoft.com/office/powerpoint/2010/main" val="105606228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50838"/>
            <a:ext cx="8136904" cy="56356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показатели реализации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5290704"/>
            <a:ext cx="1475656" cy="12603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170811779"/>
              </p:ext>
            </p:extLst>
          </p:nvPr>
        </p:nvGraphicFramePr>
        <p:xfrm>
          <a:off x="2833700" y="1001441"/>
          <a:ext cx="6372200" cy="4202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93833167"/>
              </p:ext>
            </p:extLst>
          </p:nvPr>
        </p:nvGraphicFramePr>
        <p:xfrm>
          <a:off x="146906" y="2132856"/>
          <a:ext cx="3015394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643138824"/>
              </p:ext>
            </p:extLst>
          </p:nvPr>
        </p:nvGraphicFramePr>
        <p:xfrm>
          <a:off x="146906" y="5290702"/>
          <a:ext cx="8922196" cy="1008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8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340" r="98503">
                        <a14:backgroundMark x1="47912" y1="88743" x2="47912" y2="88743"/>
                        <a14:backgroundMark x1="47912" y1="88743" x2="47912" y2="88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081" y="1556792"/>
            <a:ext cx="2237215" cy="26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8981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5290704"/>
            <a:ext cx="1475656" cy="12603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02" y="476672"/>
            <a:ext cx="4500000" cy="298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0" y="3564168"/>
            <a:ext cx="4500000" cy="2986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702" y="3596969"/>
            <a:ext cx="4500000" cy="2954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806" y="476672"/>
            <a:ext cx="4500000" cy="300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52" y="2002793"/>
            <a:ext cx="4320496" cy="29667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7706" y="2326167"/>
            <a:ext cx="5292588" cy="22687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Сельская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кооперация: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</a:t>
            </a:r>
            <a:br>
              <a:rPr lang="ru-RU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</a:t>
            </a:r>
            <a:endParaRPr lang="ru-RU" sz="44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: вправо 11"/>
          <p:cNvSpPr/>
          <p:nvPr/>
        </p:nvSpPr>
        <p:spPr bwMode="auto">
          <a:xfrm>
            <a:off x="0" y="3068960"/>
            <a:ext cx="3203848" cy="864096"/>
          </a:xfrm>
          <a:prstGeom prst="rightArrow">
            <a:avLst>
              <a:gd name="adj1" fmla="val 50000"/>
              <a:gd name="adj2" fmla="val 84950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Стрелка: вправо 12"/>
          <p:cNvSpPr/>
          <p:nvPr/>
        </p:nvSpPr>
        <p:spPr bwMode="auto">
          <a:xfrm rot="10800000">
            <a:off x="6089661" y="3069669"/>
            <a:ext cx="3059832" cy="864096"/>
          </a:xfrm>
          <a:prstGeom prst="rightArrow">
            <a:avLst>
              <a:gd name="adj1" fmla="val 50000"/>
              <a:gd name="adj2" fmla="val 84950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Стрелка: вправо 13"/>
          <p:cNvSpPr/>
          <p:nvPr/>
        </p:nvSpPr>
        <p:spPr bwMode="auto">
          <a:xfrm rot="5400000">
            <a:off x="3388075" y="727509"/>
            <a:ext cx="2333220" cy="864096"/>
          </a:xfrm>
          <a:prstGeom prst="rightArrow">
            <a:avLst>
              <a:gd name="adj1" fmla="val 50000"/>
              <a:gd name="adj2" fmla="val 84950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Стрелка: вправо 14"/>
          <p:cNvSpPr/>
          <p:nvPr/>
        </p:nvSpPr>
        <p:spPr bwMode="auto">
          <a:xfrm rot="16200000">
            <a:off x="3388075" y="5254871"/>
            <a:ext cx="2333220" cy="864096"/>
          </a:xfrm>
          <a:prstGeom prst="rightArrow">
            <a:avLst>
              <a:gd name="adj1" fmla="val 50000"/>
              <a:gd name="adj2" fmla="val 84950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09676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5290704"/>
            <a:ext cx="1475656" cy="126039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0" y="3569394"/>
            <a:ext cx="4500000" cy="2981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0" y="442171"/>
            <a:ext cx="4500000" cy="29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71" y="442171"/>
            <a:ext cx="4500000" cy="299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542" y="1112808"/>
            <a:ext cx="3726430" cy="27066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5024"/>
            <a:ext cx="4500000" cy="290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52" y="2002793"/>
            <a:ext cx="4320496" cy="29667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7706" y="2326167"/>
            <a:ext cx="5292588" cy="22687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Сельская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кооперация: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</a:t>
            </a:r>
            <a:br>
              <a:rPr lang="ru-RU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</a:t>
            </a:r>
            <a:endParaRPr lang="ru-RU" sz="44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: вправо 11"/>
          <p:cNvSpPr/>
          <p:nvPr/>
        </p:nvSpPr>
        <p:spPr bwMode="auto">
          <a:xfrm>
            <a:off x="0" y="3068960"/>
            <a:ext cx="3203848" cy="864096"/>
          </a:xfrm>
          <a:prstGeom prst="rightArrow">
            <a:avLst>
              <a:gd name="adj1" fmla="val 50000"/>
              <a:gd name="adj2" fmla="val 84950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Стрелка: вправо 12"/>
          <p:cNvSpPr/>
          <p:nvPr/>
        </p:nvSpPr>
        <p:spPr bwMode="auto">
          <a:xfrm rot="10800000">
            <a:off x="6089661" y="3069669"/>
            <a:ext cx="3059832" cy="864096"/>
          </a:xfrm>
          <a:prstGeom prst="rightArrow">
            <a:avLst>
              <a:gd name="adj1" fmla="val 50000"/>
              <a:gd name="adj2" fmla="val 84950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Стрелка: вправо 13"/>
          <p:cNvSpPr/>
          <p:nvPr/>
        </p:nvSpPr>
        <p:spPr bwMode="auto">
          <a:xfrm rot="5400000">
            <a:off x="3388075" y="727509"/>
            <a:ext cx="2333220" cy="864096"/>
          </a:xfrm>
          <a:prstGeom prst="rightArrow">
            <a:avLst>
              <a:gd name="adj1" fmla="val 50000"/>
              <a:gd name="adj2" fmla="val 84950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Стрелка: вправо 14"/>
          <p:cNvSpPr/>
          <p:nvPr/>
        </p:nvSpPr>
        <p:spPr bwMode="auto">
          <a:xfrm rot="16200000">
            <a:off x="3388075" y="5254871"/>
            <a:ext cx="2333220" cy="864096"/>
          </a:xfrm>
          <a:prstGeom prst="rightArrow">
            <a:avLst>
              <a:gd name="adj1" fmla="val 50000"/>
              <a:gd name="adj2" fmla="val 84950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1400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50838"/>
            <a:ext cx="8136904" cy="56356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 влияния реализации проекта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914400"/>
            <a:ext cx="4141298" cy="2769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914399"/>
            <a:ext cx="4154241" cy="276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555107"/>
            <a:ext cx="4090997" cy="2738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855" y="3568679"/>
            <a:ext cx="4067944" cy="2710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549782" y="1069902"/>
            <a:ext cx="2209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62 000 комбайнов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96224" y="1069902"/>
            <a:ext cx="225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150 000 тракторов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2166" y="5754880"/>
            <a:ext cx="181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450 000 домов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3488" y="5502234"/>
            <a:ext cx="2077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15 000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заводов и цехов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3053476" y="3683893"/>
            <a:ext cx="3254356" cy="31741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А также:</a:t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Навесное и прицепное оборудование с/х машин;</a:t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Оборудование хранения и переработки сельхозпродукции;</a:t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фермы, хранилища, склады;</a:t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строительные материалы;</a:t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минеральные удобрения и</a:t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средства химической защиты растений;</a:t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</a:br>
            <a: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упаковочные материалы</a:t>
            </a:r>
            <a:br>
              <a:rPr kumimoji="0" lang="ru-RU" sz="1600" b="0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</a:b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4915" y="2209770"/>
            <a:ext cx="8201542" cy="13726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Для выполнения</a:t>
            </a:r>
            <a:br>
              <a:rPr lang="ru-RU" sz="2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2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Генерального плана</a:t>
            </a:r>
            <a:b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2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ПЯТИЛЕТКА УКОРЕНЕНИЯ НАРОДА НА ЗЕМЛЕ</a:t>
            </a:r>
            <a:b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2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необходимо обеспечить выпуск:</a:t>
            </a:r>
          </a:p>
        </p:txBody>
      </p:sp>
    </p:spTree>
    <p:extLst>
      <p:ext uri="{BB962C8B-B14F-4D97-AF65-F5344CB8AC3E}">
        <p14:creationId xmlns:p14="http://schemas.microsoft.com/office/powerpoint/2010/main" val="15177086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5290704"/>
            <a:ext cx="1475656" cy="126039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6938" y="3384139"/>
            <a:ext cx="4517061" cy="31669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5518"/>
            <a:ext cx="4355976" cy="25686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750575"/>
            <a:ext cx="4500000" cy="2812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976" y="807105"/>
            <a:ext cx="4500000" cy="25031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52" y="2002793"/>
            <a:ext cx="4320496" cy="29667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97706" y="2326167"/>
            <a:ext cx="5292588" cy="22687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Сельская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кооперация: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br>
              <a:rPr lang="ru-RU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</a:t>
            </a:r>
            <a:endParaRPr lang="ru-RU" sz="4400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: вправо 11"/>
          <p:cNvSpPr/>
          <p:nvPr/>
        </p:nvSpPr>
        <p:spPr bwMode="auto">
          <a:xfrm>
            <a:off x="0" y="3068960"/>
            <a:ext cx="3203848" cy="864096"/>
          </a:xfrm>
          <a:prstGeom prst="rightArrow">
            <a:avLst>
              <a:gd name="adj1" fmla="val 50000"/>
              <a:gd name="adj2" fmla="val 84950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Стрелка: вправо 12"/>
          <p:cNvSpPr/>
          <p:nvPr/>
        </p:nvSpPr>
        <p:spPr bwMode="auto">
          <a:xfrm rot="10800000">
            <a:off x="6089661" y="3069669"/>
            <a:ext cx="3059832" cy="864096"/>
          </a:xfrm>
          <a:prstGeom prst="rightArrow">
            <a:avLst>
              <a:gd name="adj1" fmla="val 50000"/>
              <a:gd name="adj2" fmla="val 84950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Стрелка: вправо 13"/>
          <p:cNvSpPr/>
          <p:nvPr/>
        </p:nvSpPr>
        <p:spPr bwMode="auto">
          <a:xfrm rot="5400000">
            <a:off x="3340714" y="774869"/>
            <a:ext cx="2427941" cy="864096"/>
          </a:xfrm>
          <a:prstGeom prst="rightArrow">
            <a:avLst>
              <a:gd name="adj1" fmla="val 50000"/>
              <a:gd name="adj2" fmla="val 84950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Стрелка: вправо 14"/>
          <p:cNvSpPr/>
          <p:nvPr/>
        </p:nvSpPr>
        <p:spPr bwMode="auto">
          <a:xfrm rot="16200000">
            <a:off x="3388075" y="5254871"/>
            <a:ext cx="2333220" cy="864096"/>
          </a:xfrm>
          <a:prstGeom prst="rightArrow">
            <a:avLst>
              <a:gd name="adj1" fmla="val 50000"/>
              <a:gd name="adj2" fmla="val 84950"/>
            </a:avLst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 bwMode="gray">
          <a:xfrm>
            <a:off x="-48607" y="1109487"/>
            <a:ext cx="3330116" cy="832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ru-RU" sz="3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Агротуризм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gray">
          <a:xfrm>
            <a:off x="1169885" y="5242433"/>
            <a:ext cx="3330116" cy="832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ru-RU" sz="3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Здоровье</a:t>
            </a:r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gray">
          <a:xfrm>
            <a:off x="5940821" y="4409681"/>
            <a:ext cx="3330116" cy="832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ru-RU" sz="3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Демография</a:t>
            </a:r>
          </a:p>
        </p:txBody>
      </p:sp>
      <p:sp>
        <p:nvSpPr>
          <p:cNvPr id="28" name="Заголовок 1"/>
          <p:cNvSpPr txBox="1">
            <a:spLocks/>
          </p:cNvSpPr>
          <p:nvPr/>
        </p:nvSpPr>
        <p:spPr bwMode="gray">
          <a:xfrm>
            <a:off x="4750856" y="5817613"/>
            <a:ext cx="3709575" cy="832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ru-RU" sz="3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Домостроение</a:t>
            </a:r>
          </a:p>
        </p:txBody>
      </p:sp>
      <p:sp>
        <p:nvSpPr>
          <p:cNvPr id="29" name="Заголовок 1"/>
          <p:cNvSpPr txBox="1">
            <a:spLocks/>
          </p:cNvSpPr>
          <p:nvPr/>
        </p:nvSpPr>
        <p:spPr bwMode="gray">
          <a:xfrm>
            <a:off x="5827860" y="807104"/>
            <a:ext cx="3330116" cy="832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ts val="3500"/>
              </a:lnSpc>
            </a:pPr>
            <a:r>
              <a:rPr lang="ru-RU" sz="36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21412751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563562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Ликвидировать безработицу – преодолеть бедность.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442274" y="1771616"/>
            <a:ext cx="8259452" cy="4769229"/>
          </a:xfrm>
        </p:spPr>
        <p:txBody>
          <a:bodyPr/>
          <a:lstStyle/>
          <a:p>
            <a:pPr marL="0" indent="0">
              <a:buNone/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17000 населённых пунктах России, отсутствуют производства, в 12000 сёлах и деревнях нет ни одного рабочего места. Есть дорога, электричество, в некоторых из них есть газ, но производства нет.</a:t>
            </a:r>
          </a:p>
          <a:p>
            <a:pPr marL="0" indent="0">
              <a:buNone/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Происходит обезлюдение территорий России, посредством ликвидации производственной деятельности – основы благополучия каждого общества. </a:t>
            </a:r>
          </a:p>
          <a:p>
            <a:pPr marL="0" indent="0">
              <a:buNone/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Задача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 и Общества </a:t>
            </a: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условия создания в каждом населённом пункте производства:</a:t>
            </a:r>
          </a:p>
          <a:p>
            <a:pPr marL="0" indent="0">
              <a:buNone/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семейная ферма, мини цех, перерабатывающие производства, деревообрабатывающие и другие товарные производства.</a:t>
            </a:r>
          </a:p>
        </p:txBody>
      </p:sp>
    </p:spTree>
    <p:extLst>
      <p:ext uri="{BB962C8B-B14F-4D97-AF65-F5344CB8AC3E}">
        <p14:creationId xmlns:p14="http://schemas.microsoft.com/office/powerpoint/2010/main" val="246076867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600" y="116633"/>
            <a:ext cx="8136904" cy="56356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рабочие места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4853511"/>
            <a:ext cx="9143999" cy="132190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lvl="0" indent="0" algn="ctr">
              <a:buClr>
                <a:srgbClr val="4D4D4D"/>
              </a:buClr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Генерального плана </a:t>
            </a:r>
          </a:p>
          <a:p>
            <a:pPr marL="0" lvl="0" indent="0" algn="ctr">
              <a:buClr>
                <a:srgbClr val="4D4D4D"/>
              </a:buClr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«ПЯТИЛЕТКА УКОРЕНЕНИЯ НАРОДА НА ЗЕМЛЕ»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buClr>
                <a:srgbClr val="4D4D4D"/>
              </a:buClr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создаст 9 миллионов новых рабочих мест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6299" y="116632"/>
            <a:ext cx="5131401" cy="2565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5"/>
          <a:stretch/>
        </p:blipFill>
        <p:spPr>
          <a:xfrm>
            <a:off x="530709" y="1617830"/>
            <a:ext cx="1440000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95"/>
          <a:stretch/>
        </p:blipFill>
        <p:spPr>
          <a:xfrm>
            <a:off x="3049872" y="3205944"/>
            <a:ext cx="1440000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356" y="3202917"/>
            <a:ext cx="1440000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9057" y="1617830"/>
            <a:ext cx="1440000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022066" y="2000269"/>
            <a:ext cx="5131401" cy="67512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 algn="ctr">
              <a:lnSpc>
                <a:spcPts val="1500"/>
              </a:lnSpc>
              <a:buClr>
                <a:srgbClr val="4D4D4D"/>
              </a:buClr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Одно рабочее место в сельскохозяйственном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 создаёт 5 – 6 новых рабочих мест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иных отраслях экономики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9281" y="2771621"/>
            <a:ext cx="1440000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1830" y="2771621"/>
            <a:ext cx="1440000" cy="144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9892782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04276"/>
            <a:ext cx="8928992" cy="56356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и инструменты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2402313"/>
            <a:ext cx="8928992" cy="2610863"/>
          </a:xfrm>
        </p:spPr>
        <p:txBody>
          <a:bodyPr/>
          <a:lstStyle/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территории – 66 миллионов человек</a:t>
            </a: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сёл и деревень – 38 миллионов человек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малых городов численностью до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тысяч жителей – 28 миллиона человек</a:t>
            </a:r>
          </a:p>
          <a:p>
            <a:pPr lvl="1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44% населения РФ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7308304" y="6551101"/>
            <a:ext cx="1835696" cy="306899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107504" y="1013389"/>
            <a:ext cx="8928992" cy="128762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план создания 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кооперативной аграрно-промышленной экономики 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сельских территориях и в малых городах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10641231"/>
              </p:ext>
            </p:extLst>
          </p:nvPr>
        </p:nvGraphicFramePr>
        <p:xfrm>
          <a:off x="-4548" y="4653136"/>
          <a:ext cx="9144000" cy="2113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344" y="5290704"/>
            <a:ext cx="1475656" cy="12603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551101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26712"/>
            <a:ext cx="9144000" cy="2268782"/>
          </a:xfrm>
        </p:spPr>
        <p:txBody>
          <a:bodyPr/>
          <a:lstStyle/>
          <a:p>
            <a:pPr algn="ctr">
              <a:lnSpc>
                <a:spcPts val="3500"/>
              </a:lnSpc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каждом селе свои производства 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семейные фермы </a:t>
            </a:r>
          </a:p>
        </p:txBody>
      </p:sp>
    </p:spTree>
    <p:extLst>
      <p:ext uri="{BB962C8B-B14F-4D97-AF65-F5344CB8AC3E}">
        <p14:creationId xmlns:p14="http://schemas.microsoft.com/office/powerpoint/2010/main" val="282490262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50838"/>
            <a:ext cx="8136904" cy="56356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рабочие места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386172" y="1056544"/>
            <a:ext cx="8443664" cy="5331901"/>
          </a:xfrm>
        </p:spPr>
        <p:txBody>
          <a:bodyPr/>
          <a:lstStyle/>
          <a:p>
            <a:pPr marL="0" indent="0">
              <a:buNone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Для организации одного крестьянского хозяйства с фермой КРС на 100 голов, потребуется:</a:t>
            </a:r>
          </a:p>
          <a:p>
            <a:pPr marL="0" indent="0">
              <a:buNone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- 3 трактора со шлейфом оборудования</a:t>
            </a:r>
          </a:p>
          <a:p>
            <a:pPr marL="0" indent="0">
              <a:buNone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Коровник</a:t>
            </a:r>
          </a:p>
          <a:p>
            <a:pPr marL="0" indent="0">
              <a:buNone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Автомобиль молоковоз</a:t>
            </a:r>
          </a:p>
          <a:p>
            <a:pPr marL="0" indent="0">
              <a:buNone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Дом для фермера и его специалистов</a:t>
            </a:r>
          </a:p>
          <a:p>
            <a:pPr marL="0" indent="0">
              <a:buNone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производства тракторов, машин, жилых домов и производственных помещений, оборудования переработки, и многого другого потребуется:</a:t>
            </a:r>
          </a:p>
          <a:p>
            <a:pPr>
              <a:buFontTx/>
              <a:buChar char="-"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металл, строительные материалы, топливо и др.</a:t>
            </a:r>
          </a:p>
          <a:p>
            <a:pPr>
              <a:buFontTx/>
              <a:buChar char="-"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конечно продукты питания.</a:t>
            </a:r>
          </a:p>
          <a:p>
            <a:pPr marL="0" indent="0">
              <a:buNone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Реализация проекта придаст импульс для организации работы многих предприятий – металлургической, строительной, и других индустрий, будут востребованы различные профессии.     </a:t>
            </a:r>
          </a:p>
        </p:txBody>
      </p:sp>
    </p:spTree>
    <p:extLst>
      <p:ext uri="{BB962C8B-B14F-4D97-AF65-F5344CB8AC3E}">
        <p14:creationId xmlns:p14="http://schemas.microsoft.com/office/powerpoint/2010/main" val="290327343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 bwMode="auto">
          <a:xfrm>
            <a:off x="7055768" y="4849842"/>
            <a:ext cx="2088232" cy="170126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15616" y="3047281"/>
            <a:ext cx="6912768" cy="3168352"/>
            <a:chOff x="28181" y="2309188"/>
            <a:chExt cx="9016052" cy="423247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81" y="2309188"/>
              <a:ext cx="9001000" cy="423247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9885" y="2852937"/>
              <a:ext cx="944348" cy="2715876"/>
            </a:xfrm>
            <a:prstGeom prst="rect">
              <a:avLst/>
            </a:prstGeom>
          </p:spPr>
        </p:pic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771" y="476235"/>
            <a:ext cx="9144000" cy="2978086"/>
          </a:xfrm>
        </p:spPr>
        <p:txBody>
          <a:bodyPr anchor="ctr"/>
          <a:lstStyle/>
          <a:p>
            <a:pPr marL="0" indent="0" algn="ctr">
              <a:lnSpc>
                <a:spcPts val="5000"/>
              </a:lnSpc>
              <a:spcBef>
                <a:spcPts val="0"/>
              </a:spcBef>
              <a:buNone/>
            </a:pPr>
            <a:r>
              <a:rPr lang="ru-RU" sz="4800" dirty="0">
                <a:solidFill>
                  <a:srgbClr val="3E5D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УКОРЕНЕНИЕ </a:t>
            </a:r>
          </a:p>
          <a:p>
            <a:pPr marL="0" indent="0" algn="ctr">
              <a:lnSpc>
                <a:spcPts val="5000"/>
              </a:lnSpc>
              <a:spcBef>
                <a:spcPts val="0"/>
              </a:spcBef>
              <a:buNone/>
            </a:pPr>
            <a:r>
              <a:rPr lang="ru-RU" sz="4800" dirty="0">
                <a:solidFill>
                  <a:srgbClr val="3E5D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НА ЗЕМЛЕ-</a:t>
            </a:r>
          </a:p>
          <a:p>
            <a:pPr marL="0" indent="0" algn="ctr">
              <a:lnSpc>
                <a:spcPts val="4500"/>
              </a:lnSpc>
              <a:spcBef>
                <a:spcPts val="0"/>
              </a:spcBef>
              <a:buNone/>
            </a:pPr>
            <a:r>
              <a:rPr lang="ru-RU" sz="4800" dirty="0">
                <a:solidFill>
                  <a:srgbClr val="3E5D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</a:p>
          <a:p>
            <a:pPr marL="0" indent="0" algn="ctr">
              <a:lnSpc>
                <a:spcPts val="4500"/>
              </a:lnSpc>
              <a:spcBef>
                <a:spcPts val="0"/>
              </a:spcBef>
              <a:buNone/>
            </a:pPr>
            <a:r>
              <a:rPr lang="ru-RU" sz="4800" dirty="0">
                <a:solidFill>
                  <a:srgbClr val="3E5D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проект!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6551101"/>
            <a:ext cx="9144000" cy="306899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12201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88840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Проект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«УКОРЕНЕНИЯ НАРОДА НА ЗЕМЛЕ»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опровергает негативные выводы ряда экспертных групп, которые предрекают стагнацию и негативный сценарий развития экономики России, не видят и не понимают великолепных перспектив Русского пространства. Наш проект отражает насущную потребность всех жителей сёл, деревень и малых городов в становлении и развитии самодостаточной экономики, способной формировать местные бюджеты для финансирования программ развития человеческого капитала. </a:t>
            </a:r>
            <a:endParaRPr lang="ru-RU" sz="2400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03548" y="648668"/>
            <a:ext cx="8136904" cy="563562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34400006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540" y="1195789"/>
            <a:ext cx="82809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Фонд «Спасти российское село» и общественное движение «Федеральный Сельсовет» заявляют о своей готовности: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выступить общественным координатором и оператором реализации Генерального плана «ПЯТИЛЕТКА УКОРЕНЕНИЯ НАРОДА НА ЗЕМЛЕ» по широкому распространению программ развития территорий и их технологического, финансового и коммуникационного обеспечения;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активных граждан, заинтересованных в организации кооперативных форм производств, коллективных форм управления хозяйствами и территориями, и помочь обрести им необходимые навыки хозяйствований;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методическое и консультационное сопровождение реализации Генерального плана совместно с законодательными и исполнительными органами власти всех субъектов Российской Федерации;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выступить разработчиком информационной кооперативной платформы для объединения и оптимизированного перераспределения материальных и финансовых ресурсов регионов страны;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выступить организатором привлечения и консолидации как частных, так и государственных инвестиций в проекты Генерального плана, создать проектную площадку, ориентированную на проекты, признанные общественным мнение.</a:t>
            </a:r>
          </a:p>
        </p:txBody>
      </p:sp>
    </p:spTree>
    <p:extLst>
      <p:ext uri="{BB962C8B-B14F-4D97-AF65-F5344CB8AC3E}">
        <p14:creationId xmlns:p14="http://schemas.microsoft.com/office/powerpoint/2010/main" val="412025421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2977"/>
            <a:ext cx="9144000" cy="36450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4067944" y="5877272"/>
            <a:ext cx="1368152" cy="50405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060848"/>
            <a:ext cx="9144000" cy="3247941"/>
          </a:xfrm>
        </p:spPr>
        <p:txBody>
          <a:bodyPr/>
          <a:lstStyle/>
          <a:p>
            <a:pPr>
              <a:tabLst>
                <a:tab pos="2743200" algn="l"/>
              </a:tabLst>
            </a:pPr>
            <a:r>
              <a:rPr lang="ru-RU" sz="5000" dirty="0">
                <a:solidFill>
                  <a:srgbClr val="109D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пилотного проекта</a:t>
            </a:r>
            <a:br>
              <a:rPr lang="ru-RU" sz="4000" dirty="0">
                <a:solidFill>
                  <a:srgbClr val="109D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solidFill>
                  <a:srgbClr val="109D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Свердловская область</a:t>
            </a:r>
            <a:endParaRPr lang="en-US" sz="4000" dirty="0">
              <a:solidFill>
                <a:srgbClr val="063E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295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053" y="5301208"/>
            <a:ext cx="1503947" cy="1249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"/>
            <a:ext cx="8955770" cy="1044691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ресурсы территории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«Галкинское сельское поселение» 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EC6B68-0069-4698-B60C-C9CFF21E9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4690"/>
            <a:ext cx="4936782" cy="55064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3CE100-792F-483E-A5F1-938213440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588" y="1264872"/>
            <a:ext cx="4590686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3828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0053" y="5301208"/>
            <a:ext cx="1503947" cy="124989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"/>
            <a:ext cx="8955770" cy="1044691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сельской территории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«Галкинское сельское поселение»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031606949"/>
              </p:ext>
            </p:extLst>
          </p:nvPr>
        </p:nvGraphicFramePr>
        <p:xfrm>
          <a:off x="98786" y="1044690"/>
          <a:ext cx="896448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 bwMode="auto">
          <a:xfrm>
            <a:off x="98786" y="5741301"/>
            <a:ext cx="8964488" cy="8152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реализации пилотного проекта, без создания новых производств и базового кооператива территория МО Галкинское сельское поселение Свердловской области обречена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потерю населения и ликвидацию оставшихся производств в период  до 2020 года</a:t>
            </a:r>
          </a:p>
        </p:txBody>
      </p:sp>
    </p:spTree>
    <p:extLst>
      <p:ext uri="{BB962C8B-B14F-4D97-AF65-F5344CB8AC3E}">
        <p14:creationId xmlns:p14="http://schemas.microsoft.com/office/powerpoint/2010/main" val="12713845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7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04800" y="0"/>
            <a:ext cx="851567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комплексного развития территории муниципального образования Галкинское сельское поселение Свердловской области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9512" y="707886"/>
            <a:ext cx="5112247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br>
              <a:rPr lang="ru-RU" sz="1200" dirty="0">
                <a:solidFill>
                  <a:prstClr val="black"/>
                </a:solidFill>
                <a:latin typeface="Arial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Растениеводство.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зерновых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Овощи и картофель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Бобовые кормовые культуры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Естественные сенокосы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Пастбища</a:t>
            </a:r>
          </a:p>
          <a:p>
            <a:pPr algn="l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Животноводство.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Молочный комплекс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Свиноферма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Овцеферма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Ферма коз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Кроликоферма</a:t>
            </a:r>
          </a:p>
          <a:p>
            <a:pPr algn="l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Переработка.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Мясокомбинат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Молочный комбинат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Комбикормовый завод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Хлебопекарня 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 шкур кроликов, овец, коз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и разлив минеральной и питьевой вод</a:t>
            </a:r>
          </a:p>
          <a:p>
            <a:pPr algn="l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Промышленное производство.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Деревообрабатывающее предприятие 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 органических минеральных удобрений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 биовитаминных добавок и ароматических масел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Деревообрабатывающий комплекс</a:t>
            </a:r>
          </a:p>
          <a:p>
            <a:pPr marL="742950" lvl="1" indent="-285750" algn="l">
              <a:buFontTx/>
              <a:buChar char="•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переработка диатомитов</a:t>
            </a:r>
          </a:p>
        </p:txBody>
      </p:sp>
      <p:pic>
        <p:nvPicPr>
          <p:cNvPr id="7" name="Picture 10" descr="krolik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6128" y="3034860"/>
            <a:ext cx="1263671" cy="160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cow-sm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5680" y="3034984"/>
            <a:ext cx="1263671" cy="160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goat-sm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35" y="3034860"/>
            <a:ext cx="1263671" cy="160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ovosh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56128" y="1209249"/>
            <a:ext cx="1263671" cy="160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 descr="kartoshka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15235" y="1209249"/>
            <a:ext cx="1263671" cy="160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" descr="kombi-sm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35681" y="1209249"/>
            <a:ext cx="1263671" cy="160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6" descr="pellets-sm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52745" y="4948713"/>
            <a:ext cx="1263671" cy="160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http://galkinskoe.ru/img/moloko-sm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13252" y="4951615"/>
            <a:ext cx="1263671" cy="1608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416" y="5229200"/>
            <a:ext cx="827584" cy="132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1534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3999" cy="563562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работы Пилотного проекта</a:t>
            </a:r>
          </a:p>
        </p:txBody>
      </p:sp>
      <p:graphicFrame>
        <p:nvGraphicFramePr>
          <p:cNvPr id="5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100791"/>
              </p:ext>
            </p:extLst>
          </p:nvPr>
        </p:nvGraphicFramePr>
        <p:xfrm>
          <a:off x="179512" y="1440911"/>
          <a:ext cx="8682556" cy="157275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783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9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858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833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окупаемости создаваемых производств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инвестиций по проекту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(всего)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созданных рабочих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 *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Выработка продукции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рабочее место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производства продукции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0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 год)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09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lang="ru-RU" sz="1600" b="1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1-6 лет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lang="ru-RU" sz="1600" b="1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2 125 млн. рублей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lang="ru-RU" sz="1600" b="1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lang="ru-RU" sz="1600" b="1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6,46 млн рублей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600" b="1" kern="8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2 597 млн. рублей</a:t>
                      </a:r>
                      <a:endParaRPr lang="ru-RU" sz="1600" b="1" kern="800" baseline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Прямоугольник 13"/>
          <p:cNvSpPr>
            <a:spLocks noChangeArrowheads="1"/>
          </p:cNvSpPr>
          <p:nvPr/>
        </p:nvSpPr>
        <p:spPr bwMode="auto">
          <a:xfrm>
            <a:off x="304800" y="6577699"/>
            <a:ext cx="80724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1200" i="1" dirty="0">
                <a:solidFill>
                  <a:srgbClr val="000000"/>
                </a:solidFill>
                <a:latin typeface="Arial" charset="0"/>
              </a:rPr>
              <a:t>* В сфере услуг территории потребуется создание еще около 300 рабочих мест.</a:t>
            </a:r>
          </a:p>
        </p:txBody>
      </p:sp>
      <p:graphicFrame>
        <p:nvGraphicFramePr>
          <p:cNvPr id="8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757504"/>
              </p:ext>
            </p:extLst>
          </p:nvPr>
        </p:nvGraphicFramePr>
        <p:xfrm>
          <a:off x="179511" y="3140968"/>
          <a:ext cx="8682555" cy="1463040"/>
        </p:xfrm>
        <a:graphic>
          <a:graphicData uri="http://schemas.openxmlformats.org/drawingml/2006/table">
            <a:tbl>
              <a:tblPr/>
              <a:tblGrid>
                <a:gridCol w="5239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3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Поступление налогов в муниципальные бюджеты территории (в год)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itchFamily="34" charset="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До реализации 2016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После реализации 2020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1,6 млн. рублей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36 млн. рублей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642356"/>
              </p:ext>
            </p:extLst>
          </p:nvPr>
        </p:nvGraphicFramePr>
        <p:xfrm>
          <a:off x="179512" y="4797152"/>
          <a:ext cx="8682554" cy="1606331"/>
        </p:xfrm>
        <a:graphic>
          <a:graphicData uri="http://schemas.openxmlformats.org/drawingml/2006/table">
            <a:tbl>
              <a:tblPr/>
              <a:tblGrid>
                <a:gridCol w="5209533">
                  <a:extLst>
                    <a:ext uri="{9D8B030D-6E8A-4147-A177-3AD203B41FA5}">
                      <a16:colId xmlns:a16="http://schemas.microsoft.com/office/drawing/2014/main" val="1394875328"/>
                    </a:ext>
                  </a:extLst>
                </a:gridCol>
                <a:gridCol w="3473021">
                  <a:extLst>
                    <a:ext uri="{9D8B030D-6E8A-4147-A177-3AD203B41FA5}">
                      <a16:colId xmlns:a16="http://schemas.microsoft.com/office/drawing/2014/main" val="62364263"/>
                    </a:ext>
                  </a:extLst>
                </a:gridCol>
              </a:tblGrid>
              <a:tr h="46926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Ежегодные отчисления в фонды после реализации  2020 г.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822378"/>
                  </a:ext>
                </a:extLst>
              </a:tr>
              <a:tr h="37902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Пенсионный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млн. рублей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972769"/>
                  </a:ext>
                </a:extLst>
              </a:tr>
              <a:tr h="37902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Социального страхования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млн. рублей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36388"/>
                  </a:ext>
                </a:extLst>
              </a:tr>
              <a:tr h="379022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Медицинского страхования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млн. рублей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38247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52841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7308304" y="6551101"/>
            <a:ext cx="1835696" cy="306899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gray">
          <a:xfrm>
            <a:off x="0" y="368331"/>
            <a:ext cx="9144000" cy="5635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Местное самоуправление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3"/>
            <a:ext cx="9144000" cy="506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5257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5445224"/>
            <a:ext cx="2016225" cy="9887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12977"/>
            <a:ext cx="9144000" cy="3645024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875" y="1967196"/>
            <a:ext cx="8350250" cy="3676650"/>
          </a:xfrm>
        </p:spPr>
        <p:txBody>
          <a:bodyPr/>
          <a:lstStyle/>
          <a:p>
            <a:r>
              <a:rPr lang="ru-RU" sz="44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село Галкинское исчезнет, то за это </a:t>
            </a:r>
            <a:br>
              <a:rPr lang="ru-RU" sz="44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НИКТО </a:t>
            </a:r>
            <a:br>
              <a:rPr lang="ru-RU" sz="44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ответит*</a:t>
            </a:r>
            <a:endParaRPr lang="en-US" sz="4400" dirty="0">
              <a:solidFill>
                <a:srgbClr val="063E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5320680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*за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лет в России ликвидировано более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25 000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сёл и городов</a:t>
            </a:r>
          </a:p>
          <a:p>
            <a:pPr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(Справка Росстата)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" y="2332"/>
            <a:ext cx="9144000" cy="978396"/>
          </a:xfrm>
        </p:spPr>
        <p:txBody>
          <a:bodyPr/>
          <a:lstStyle/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Производственные показатели пилотного проекта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815351"/>
              </p:ext>
            </p:extLst>
          </p:nvPr>
        </p:nvGraphicFramePr>
        <p:xfrm>
          <a:off x="0" y="980728"/>
          <a:ext cx="9143998" cy="55796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746">
                  <a:extLst>
                    <a:ext uri="{9D8B030D-6E8A-4147-A177-3AD203B41FA5}">
                      <a16:colId xmlns:a16="http://schemas.microsoft.com/office/drawing/2014/main" val="626104453"/>
                    </a:ext>
                  </a:extLst>
                </a:gridCol>
                <a:gridCol w="1672974">
                  <a:extLst>
                    <a:ext uri="{9D8B030D-6E8A-4147-A177-3AD203B41FA5}">
                      <a16:colId xmlns:a16="http://schemas.microsoft.com/office/drawing/2014/main" val="320128488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269824698"/>
                    </a:ext>
                  </a:extLst>
                </a:gridCol>
                <a:gridCol w="1015924">
                  <a:extLst>
                    <a:ext uri="{9D8B030D-6E8A-4147-A177-3AD203B41FA5}">
                      <a16:colId xmlns:a16="http://schemas.microsoft.com/office/drawing/2014/main" val="1627411321"/>
                    </a:ext>
                  </a:extLst>
                </a:gridCol>
                <a:gridCol w="667314">
                  <a:extLst>
                    <a:ext uri="{9D8B030D-6E8A-4147-A177-3AD203B41FA5}">
                      <a16:colId xmlns:a16="http://schemas.microsoft.com/office/drawing/2014/main" val="1332508027"/>
                    </a:ext>
                  </a:extLst>
                </a:gridCol>
                <a:gridCol w="649278">
                  <a:extLst>
                    <a:ext uri="{9D8B030D-6E8A-4147-A177-3AD203B41FA5}">
                      <a16:colId xmlns:a16="http://schemas.microsoft.com/office/drawing/2014/main" val="2549301201"/>
                    </a:ext>
                  </a:extLst>
                </a:gridCol>
                <a:gridCol w="793562">
                  <a:extLst>
                    <a:ext uri="{9D8B030D-6E8A-4147-A177-3AD203B41FA5}">
                      <a16:colId xmlns:a16="http://schemas.microsoft.com/office/drawing/2014/main" val="359272351"/>
                    </a:ext>
                  </a:extLst>
                </a:gridCol>
                <a:gridCol w="649278">
                  <a:extLst>
                    <a:ext uri="{9D8B030D-6E8A-4147-A177-3AD203B41FA5}">
                      <a16:colId xmlns:a16="http://schemas.microsoft.com/office/drawing/2014/main" val="3060209303"/>
                    </a:ext>
                  </a:extLst>
                </a:gridCol>
                <a:gridCol w="631242">
                  <a:extLst>
                    <a:ext uri="{9D8B030D-6E8A-4147-A177-3AD203B41FA5}">
                      <a16:colId xmlns:a16="http://schemas.microsoft.com/office/drawing/2014/main" val="2119624600"/>
                    </a:ext>
                  </a:extLst>
                </a:gridCol>
                <a:gridCol w="685348">
                  <a:extLst>
                    <a:ext uri="{9D8B030D-6E8A-4147-A177-3AD203B41FA5}">
                      <a16:colId xmlns:a16="http://schemas.microsoft.com/office/drawing/2014/main" val="1724903272"/>
                    </a:ext>
                  </a:extLst>
                </a:gridCol>
                <a:gridCol w="1136236">
                  <a:extLst>
                    <a:ext uri="{9D8B030D-6E8A-4147-A177-3AD203B41FA5}">
                      <a16:colId xmlns:a16="http://schemas.microsoft.com/office/drawing/2014/main" val="2663751824"/>
                    </a:ext>
                  </a:extLst>
                </a:gridCol>
              </a:tblGrid>
              <a:tr h="233127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Создаваемые предприятия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595232"/>
                  </a:ext>
                </a:extLst>
              </a:tr>
              <a:tr h="655814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производственных предприятий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Земельные угодья, га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Поголовье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Про-во молока,     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Про-во мяса,         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Заготовка сена,            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Про-во зерна,     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Про-во ягоды,        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Про-во овощей,     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Создаваемые рабочие места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279154"/>
                  </a:ext>
                </a:extLst>
              </a:tr>
              <a:tr h="233127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село Большое Пульниково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392084"/>
                  </a:ext>
                </a:extLst>
              </a:tr>
              <a:tr h="297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Семейная МТФ КРС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коров д/с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311963"/>
                  </a:ext>
                </a:extLst>
              </a:tr>
              <a:tr h="3811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Семейная МТФ КРС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коров д/с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049696"/>
                  </a:ext>
                </a:extLst>
              </a:tr>
              <a:tr h="2136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свиноферма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свиноматок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04135"/>
                  </a:ext>
                </a:extLst>
              </a:tr>
              <a:tr h="38111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Семейная козоферма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коз д/с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405988"/>
                  </a:ext>
                </a:extLst>
              </a:tr>
              <a:tr h="392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кроликоферма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маточное поголовье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668265"/>
                  </a:ext>
                </a:extLst>
              </a:tr>
              <a:tr h="392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овощи открытого грунта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474480"/>
                  </a:ext>
                </a:extLst>
              </a:tr>
              <a:tr h="392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овощи открытого грунта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319749"/>
                  </a:ext>
                </a:extLst>
              </a:tr>
              <a:tr h="392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овощи закрытого грунта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069703"/>
                  </a:ext>
                </a:extLst>
              </a:tr>
              <a:tr h="21365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Плодопитомник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6473938"/>
                  </a:ext>
                </a:extLst>
              </a:tr>
              <a:tr h="392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производство зерна и сена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298022"/>
                  </a:ext>
                </a:extLst>
              </a:tr>
              <a:tr h="392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пасека, иван-чай, лекарственные травы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798419"/>
                  </a:ext>
                </a:extLst>
              </a:tr>
              <a:tr h="39253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сельский туризм, конеферма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990266"/>
                  </a:ext>
                </a:extLst>
              </a:tr>
              <a:tr h="213655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27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462775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" y="2332"/>
            <a:ext cx="9144000" cy="978396"/>
          </a:xfrm>
        </p:spPr>
        <p:txBody>
          <a:bodyPr/>
          <a:lstStyle/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Производственные показатели пилотного проекта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562519"/>
              </p:ext>
            </p:extLst>
          </p:nvPr>
        </p:nvGraphicFramePr>
        <p:xfrm>
          <a:off x="0" y="980728"/>
          <a:ext cx="9143998" cy="5629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8746">
                  <a:extLst>
                    <a:ext uri="{9D8B030D-6E8A-4147-A177-3AD203B41FA5}">
                      <a16:colId xmlns:a16="http://schemas.microsoft.com/office/drawing/2014/main" val="3316104269"/>
                    </a:ext>
                  </a:extLst>
                </a:gridCol>
                <a:gridCol w="1744982">
                  <a:extLst>
                    <a:ext uri="{9D8B030D-6E8A-4147-A177-3AD203B41FA5}">
                      <a16:colId xmlns:a16="http://schemas.microsoft.com/office/drawing/2014/main" val="70215419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627671804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402582059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8807234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67768369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6294897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42495643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191407679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242664449"/>
                    </a:ext>
                  </a:extLst>
                </a:gridCol>
                <a:gridCol w="971598">
                  <a:extLst>
                    <a:ext uri="{9D8B030D-6E8A-4147-A177-3AD203B41FA5}">
                      <a16:colId xmlns:a16="http://schemas.microsoft.com/office/drawing/2014/main" val="66190807"/>
                    </a:ext>
                  </a:extLst>
                </a:gridCol>
              </a:tblGrid>
              <a:tr h="226430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Создаваемые предприятия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369666"/>
                  </a:ext>
                </a:extLst>
              </a:tr>
              <a:tr h="589092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производственных предприятий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Земельные угодья, га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Поголовье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Про-во молока,     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Про-во мяса,         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Заготовка сена,           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Про-во зерна,     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Про-во ягоды,    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Про-во овощей,         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Создаваемые рабочие места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493348"/>
                  </a:ext>
                </a:extLst>
              </a:tr>
              <a:tr h="226430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село Галкинское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781387"/>
                  </a:ext>
                </a:extLst>
              </a:tr>
              <a:tr h="5890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Семейная мясная ферма КРС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коров маточного поголовья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929359"/>
                  </a:ext>
                </a:extLst>
              </a:tr>
              <a:tr h="3096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Семейная МТФ КРС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коров д/с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59852"/>
                  </a:ext>
                </a:extLst>
              </a:tr>
              <a:tr h="2030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свиноферма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свиноматок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150805"/>
                  </a:ext>
                </a:extLst>
              </a:tr>
              <a:tr h="2030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свиноферма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свиноматок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8491846"/>
                  </a:ext>
                </a:extLst>
              </a:tr>
              <a:tr h="2030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овцеферма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овцематок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408638"/>
                  </a:ext>
                </a:extLst>
              </a:tr>
              <a:tr h="203066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0802224"/>
                  </a:ext>
                </a:extLst>
              </a:tr>
              <a:tr h="253026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создаваемым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65673"/>
                  </a:ext>
                </a:extLst>
              </a:tr>
              <a:tr h="203066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61748"/>
                  </a:ext>
                </a:extLst>
              </a:tr>
              <a:tr h="226430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Действующие предприятия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6603"/>
                  </a:ext>
                </a:extLst>
              </a:tr>
              <a:tr h="226430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село Галкинское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458753"/>
                  </a:ext>
                </a:extLst>
              </a:tr>
              <a:tr h="21524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СХП ООО "Галкинское"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901751"/>
                  </a:ext>
                </a:extLst>
              </a:tr>
              <a:tr h="3960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АПК ООО "Диетпродукт" Кроликоферма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маточное поголовье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707015"/>
                  </a:ext>
                </a:extLst>
              </a:tr>
              <a:tr h="195466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4468858"/>
                  </a:ext>
                </a:extLst>
              </a:tr>
              <a:tr h="203066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село Куровское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90480"/>
                  </a:ext>
                </a:extLst>
              </a:tr>
              <a:tr h="22953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Мурзаинов МТФ КРС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коров д/с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638467"/>
                  </a:ext>
                </a:extLst>
              </a:tr>
              <a:tr h="203066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059777"/>
                  </a:ext>
                </a:extLst>
              </a:tr>
              <a:tr h="203066"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село Квашнинское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675825"/>
                  </a:ext>
                </a:extLst>
              </a:tr>
              <a:tr h="2629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"Юрмач« МТФ КРС                     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 коров д/с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187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30739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" y="2332"/>
            <a:ext cx="9144000" cy="978396"/>
          </a:xfrm>
        </p:spPr>
        <p:txBody>
          <a:bodyPr/>
          <a:lstStyle/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показатели пилотного проекта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469731"/>
              </p:ext>
            </p:extLst>
          </p:nvPr>
        </p:nvGraphicFramePr>
        <p:xfrm>
          <a:off x="0" y="980728"/>
          <a:ext cx="9143996" cy="55703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5726">
                  <a:extLst>
                    <a:ext uri="{9D8B030D-6E8A-4147-A177-3AD203B41FA5}">
                      <a16:colId xmlns:a16="http://schemas.microsoft.com/office/drawing/2014/main" val="308809312"/>
                    </a:ext>
                  </a:extLst>
                </a:gridCol>
                <a:gridCol w="2108042">
                  <a:extLst>
                    <a:ext uri="{9D8B030D-6E8A-4147-A177-3AD203B41FA5}">
                      <a16:colId xmlns:a16="http://schemas.microsoft.com/office/drawing/2014/main" val="68588271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19522592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13637862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122469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2356832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71846292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425548988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580857468"/>
                    </a:ext>
                  </a:extLst>
                </a:gridCol>
                <a:gridCol w="755572">
                  <a:extLst>
                    <a:ext uri="{9D8B030D-6E8A-4147-A177-3AD203B41FA5}">
                      <a16:colId xmlns:a16="http://schemas.microsoft.com/office/drawing/2014/main" val="11496160"/>
                    </a:ext>
                  </a:extLst>
                </a:gridCol>
              </a:tblGrid>
              <a:tr h="584233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производственных предприятий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Создаваемые рабочие места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производства, тыс.рублей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Валовая прибыль, тыс.рублей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оплаты труда, тыс.рублей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Отчисления НДФЛ, тыс.рублей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Отчисления ЕСХН, тыс.рублей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Инвестиции, тыс.рублей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окупаемости, месяц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729081"/>
                  </a:ext>
                </a:extLst>
              </a:tr>
              <a:tr h="227424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село Большое Пульниково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776332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Семейная МТФ КРС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629068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Семейная МТФ КРС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752280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свиноферма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929451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Семейная козоферма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6493033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кроликоферма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290113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овощи открытого грунта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317866"/>
                  </a:ext>
                </a:extLst>
              </a:tr>
              <a:tr h="2185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овощи открытого грунта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611154"/>
                  </a:ext>
                </a:extLst>
              </a:tr>
              <a:tr h="2185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овощи закрытого грунта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15 800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675626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Плодопитомник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356346"/>
                  </a:ext>
                </a:extLst>
              </a:tr>
              <a:tr h="24331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производство зерна и сена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454420"/>
                  </a:ext>
                </a:extLst>
              </a:tr>
              <a:tr h="378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пасека, иван-чай, лекарственные травы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3150236"/>
                  </a:ext>
                </a:extLst>
              </a:tr>
              <a:tr h="378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сельский туризм, конеферма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41264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123 000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2 106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2 694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235 000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062697"/>
                  </a:ext>
                </a:extLst>
              </a:tr>
              <a:tr h="227424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село Галкинское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453034"/>
                  </a:ext>
                </a:extLst>
              </a:tr>
              <a:tr h="2053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Семейная мясная ферма КРС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487545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Семейная МТФ КРС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811667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свиноферма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028597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свиноферма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880248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КФХ овцеферма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966512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60 500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151 000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849240"/>
                  </a:ext>
                </a:extLst>
              </a:tr>
              <a:tr h="368901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создаваемым предприятиям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183 500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68 300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24 000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3 120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4 098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386 000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659" marR="8659" marT="8659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11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88716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" y="2332"/>
            <a:ext cx="9144000" cy="978396"/>
          </a:xfrm>
        </p:spPr>
        <p:txBody>
          <a:bodyPr/>
          <a:lstStyle/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показатели пилотного проекта</a:t>
            </a: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5849063"/>
              </p:ext>
            </p:extLst>
          </p:nvPr>
        </p:nvGraphicFramePr>
        <p:xfrm>
          <a:off x="0" y="1052737"/>
          <a:ext cx="9143998" cy="54983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575">
                  <a:extLst>
                    <a:ext uri="{9D8B030D-6E8A-4147-A177-3AD203B41FA5}">
                      <a16:colId xmlns:a16="http://schemas.microsoft.com/office/drawing/2014/main" val="3803981367"/>
                    </a:ext>
                  </a:extLst>
                </a:gridCol>
                <a:gridCol w="1339089">
                  <a:extLst>
                    <a:ext uri="{9D8B030D-6E8A-4147-A177-3AD203B41FA5}">
                      <a16:colId xmlns:a16="http://schemas.microsoft.com/office/drawing/2014/main" val="303381257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12188439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87243546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59713132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03461063"/>
                    </a:ext>
                  </a:extLst>
                </a:gridCol>
                <a:gridCol w="748684">
                  <a:extLst>
                    <a:ext uri="{9D8B030D-6E8A-4147-A177-3AD203B41FA5}">
                      <a16:colId xmlns:a16="http://schemas.microsoft.com/office/drawing/2014/main" val="1996824997"/>
                    </a:ext>
                  </a:extLst>
                </a:gridCol>
                <a:gridCol w="643858">
                  <a:extLst>
                    <a:ext uri="{9D8B030D-6E8A-4147-A177-3AD203B41FA5}">
                      <a16:colId xmlns:a16="http://schemas.microsoft.com/office/drawing/2014/main" val="698677253"/>
                    </a:ext>
                  </a:extLst>
                </a:gridCol>
                <a:gridCol w="640834">
                  <a:extLst>
                    <a:ext uri="{9D8B030D-6E8A-4147-A177-3AD203B41FA5}">
                      <a16:colId xmlns:a16="http://schemas.microsoft.com/office/drawing/2014/main" val="1545436874"/>
                    </a:ext>
                  </a:extLst>
                </a:gridCol>
                <a:gridCol w="689201">
                  <a:extLst>
                    <a:ext uri="{9D8B030D-6E8A-4147-A177-3AD203B41FA5}">
                      <a16:colId xmlns:a16="http://schemas.microsoft.com/office/drawing/2014/main" val="3939077882"/>
                    </a:ext>
                  </a:extLst>
                </a:gridCol>
                <a:gridCol w="749658">
                  <a:extLst>
                    <a:ext uri="{9D8B030D-6E8A-4147-A177-3AD203B41FA5}">
                      <a16:colId xmlns:a16="http://schemas.microsoft.com/office/drawing/2014/main" val="1852636824"/>
                    </a:ext>
                  </a:extLst>
                </a:gridCol>
                <a:gridCol w="1027755">
                  <a:extLst>
                    <a:ext uri="{9D8B030D-6E8A-4147-A177-3AD203B41FA5}">
                      <a16:colId xmlns:a16="http://schemas.microsoft.com/office/drawing/2014/main" val="628131870"/>
                    </a:ext>
                  </a:extLst>
                </a:gridCol>
              </a:tblGrid>
              <a:tr h="240601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Перерабатывающие предприятия СППК "УралАгроКооперация"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4792200"/>
                  </a:ext>
                </a:extLst>
              </a:tr>
              <a:tr h="1169428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мощность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Создаваемые рабочие места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Инвестиции, тыс.рублей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Объём производства, тыс.рублей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Валовая прибыль, тыс.рублей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оплаты труда, тыс.рублей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Выработка на 1 раб.место, тыс.рублей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Отчисления НДФЛ, тыс.рублей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окупаемости, месяц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Меры государственной поддержки, тыс.рублей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70917"/>
                  </a:ext>
                </a:extLst>
              </a:tr>
              <a:tr h="3398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Цех переработки молока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3 600 тонн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10 857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15944"/>
                  </a:ext>
                </a:extLst>
              </a:tr>
              <a:tr h="3982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Убойный цех и мясопереработка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 тонн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684"/>
                  </a:ext>
                </a:extLst>
              </a:tr>
              <a:tr h="49106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травяных и комбикормов для животных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7 200 тонн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5 867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010067"/>
                  </a:ext>
                </a:extLst>
              </a:tr>
              <a:tr h="3982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Цех по хранению и переработке овощей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5 400 тонн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904466"/>
                  </a:ext>
                </a:extLst>
              </a:tr>
              <a:tr h="3398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Скорняжно-швейный цех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428203"/>
                  </a:ext>
                </a:extLst>
              </a:tr>
              <a:tr h="3982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Машино-Тракторная станция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6 700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</a:t>
                      </a: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72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646526"/>
                  </a:ext>
                </a:extLst>
              </a:tr>
              <a:tr h="48025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Инженерно-технологический центр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12 000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</a:t>
                      </a: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078862"/>
                  </a:ext>
                </a:extLst>
              </a:tr>
              <a:tr h="39761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Цех переработки древесины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10 000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200265"/>
                  </a:ext>
                </a:extLst>
              </a:tr>
              <a:tr h="204666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191541"/>
                  </a:ext>
                </a:extLst>
              </a:tr>
              <a:tr h="23427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кооперативным площадкам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206 000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488 500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82 600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34 800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4 524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211608"/>
                  </a:ext>
                </a:extLst>
              </a:tr>
              <a:tr h="406004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СППК УралАгроКооперация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592 000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672 000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150 900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58 800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3 398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7 644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70 000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26" marR="8326" marT="8326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396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186215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29298"/>
            <a:ext cx="9143999" cy="843103"/>
          </a:xfrm>
        </p:spPr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показатели Генерального плана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ПЯТИЛЕТКА УКОРЕНЕНИЕ НАРОДА НА ЗЕМЛЕ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-1" y="1540776"/>
            <a:ext cx="9143998" cy="5010325"/>
          </a:xfrm>
          <a:gradFill>
            <a:gsLst>
              <a:gs pos="40000">
                <a:schemeClr val="accent1">
                  <a:lumMod val="5000"/>
                  <a:lumOff val="95000"/>
                </a:schemeClr>
              </a:gs>
              <a:gs pos="85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buNone/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объём финансовых затрат – 9,825 трлн. рублей, в том числе: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участников проекта – 430 млрд. рублей.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Привлечённые средства через банки и потребительские кооперативы – 6,95 трлн. рублей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в рамках существующих программ – 2,445 трлн. рублей.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объём производства продукции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4,1 трлн. рублей.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Ежегодные отчисление в бюджетные и внебюджетные фонды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 млрд. рублей.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Создано новых рабочих мест  –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9 000 000 </a:t>
            </a:r>
          </a:p>
          <a:p>
            <a:pPr marL="0" indent="0">
              <a:buNone/>
            </a:pPr>
            <a:r>
              <a:rPr lang="ru-RU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т.ч. 1 500 000 в с и до 7 500 000 рабочих мест в иных отраслях промышленности и сфере услуг)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6163641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5445224"/>
            <a:ext cx="2016225" cy="9887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40968"/>
            <a:ext cx="9144000" cy="3717033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76872"/>
            <a:ext cx="9144000" cy="2952328"/>
          </a:xfrm>
        </p:spPr>
        <p:txBody>
          <a:bodyPr anchor="t"/>
          <a:lstStyle/>
          <a:p>
            <a:r>
              <a:rPr lang="ru-RU" sz="30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ЖИТЕЛЯМ СЁЛ, ДЕРЕВЕНЬ И ГОРОДОВ!</a:t>
            </a:r>
            <a:br>
              <a:rPr lang="ru-RU" sz="32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Время и жизнь поставили перед нами важную цель:</a:t>
            </a:r>
            <a:br>
              <a:rPr lang="ru-RU" sz="28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Сберечь Россию для Себя,</a:t>
            </a:r>
            <a:br>
              <a:rPr lang="ru-RU" sz="48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063E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Себя сберечь для России!</a:t>
            </a:r>
            <a:endParaRPr lang="en-US" sz="4800" dirty="0">
              <a:solidFill>
                <a:srgbClr val="063E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867" y="5420446"/>
            <a:ext cx="1342671" cy="9113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326460"/>
            <a:ext cx="1286862" cy="109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34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7308304" y="6551101"/>
            <a:ext cx="1835696" cy="306899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gray">
          <a:xfrm>
            <a:off x="0" y="368030"/>
            <a:ext cx="9144000" cy="5635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Местное самоуправление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462372" y="1383626"/>
            <a:ext cx="8219256" cy="5149038"/>
          </a:xfrm>
        </p:spPr>
        <p:txBody>
          <a:bodyPr/>
          <a:lstStyle/>
          <a:p>
            <a:pPr marL="0" indent="0">
              <a:buNone/>
            </a:pP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сетевое сообщество участников и активистов местного территориального общественного самоуправления, лидеров местных сообществ по развитию территорий, заинтересованных в расширении возможностей местного самоуправления.</a:t>
            </a:r>
          </a:p>
          <a:p>
            <a:pPr marL="0" indent="0">
              <a:buNone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Подготовить комплекс предложений по реформированию институтов местного самоуправления, непосредственного осуществления народовластия, правовой среды их существования.</a:t>
            </a:r>
          </a:p>
          <a:p>
            <a:pPr marL="0" indent="0">
              <a:buNone/>
            </a:pPr>
            <a:r>
              <a:rPr lang="ru-RU" sz="2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Обобщить достижения, лучшие практики, проанализировать типовые проблемы и выработать рекомендации по их разрешению, создать коллективное информационное пространство (коллективной базы знаний по развитию муниципалитетов и сельских территорий, доступную всем лидерам местных сообществ и гражданским активистам).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866326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 этапы реализации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68194776"/>
              </p:ext>
            </p:extLst>
          </p:nvPr>
        </p:nvGraphicFramePr>
        <p:xfrm>
          <a:off x="1115616" y="4005064"/>
          <a:ext cx="7118176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76217126"/>
              </p:ext>
            </p:extLst>
          </p:nvPr>
        </p:nvGraphicFramePr>
        <p:xfrm>
          <a:off x="1115616" y="1124744"/>
          <a:ext cx="7118176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Скругленный прямоугольник 8"/>
          <p:cNvSpPr/>
          <p:nvPr/>
        </p:nvSpPr>
        <p:spPr bwMode="auto">
          <a:xfrm>
            <a:off x="467544" y="1268760"/>
            <a:ext cx="504056" cy="25922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467544" y="4005064"/>
            <a:ext cx="504056" cy="244827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</a:t>
            </a:r>
            <a:endParaRPr kumimoji="0" lang="ru-RU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01704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7308304" y="6551101"/>
            <a:ext cx="1835696" cy="306899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" y="1417344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Земля в собственности Помещиков (Агрохолдинги)</a:t>
            </a:r>
          </a:p>
        </p:txBody>
      </p:sp>
      <p:pic>
        <p:nvPicPr>
          <p:cNvPr id="12" name="Picture 74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492895"/>
            <a:ext cx="4572000" cy="4058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3088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ЗЕМЕЛЬНАЯ РЕФОРМА – БЛАГОПОЛУЧИЕ ДЛЯ ВСЕХ!!!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8" y="4126852"/>
            <a:ext cx="4572000" cy="24242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6" y="883101"/>
            <a:ext cx="4572000" cy="32865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4609" y="1438885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Земля принадлежит Народу</a:t>
            </a:r>
          </a:p>
        </p:txBody>
      </p:sp>
    </p:spTree>
    <p:extLst>
      <p:ext uri="{BB962C8B-B14F-4D97-AF65-F5344CB8AC3E}">
        <p14:creationId xmlns:p14="http://schemas.microsoft.com/office/powerpoint/2010/main" val="406725443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229200"/>
            <a:ext cx="1547664" cy="13219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7308304" y="6545754"/>
            <a:ext cx="1835696" cy="312247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gray">
          <a:xfrm>
            <a:off x="0" y="368030"/>
            <a:ext cx="9144000" cy="5635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anose="020B0604030504040204" pitchFamily="34" charset="0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Земельной реформы</a:t>
            </a:r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462372" y="1383626"/>
            <a:ext cx="8219256" cy="5149038"/>
          </a:xfrm>
        </p:spPr>
        <p:txBody>
          <a:bodyPr/>
          <a:lstStyle/>
          <a:p>
            <a:pPr marL="0" indent="0">
              <a:buNone/>
            </a:pPr>
            <a:r>
              <a:rPr lang="ru-RU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sz="1800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 bwMode="gray">
          <a:xfrm>
            <a:off x="314164" y="1268760"/>
            <a:ext cx="8515672" cy="527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v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 – это основа жизни не только крестьян, от земли зависит судьба всего человечества ! </a:t>
            </a:r>
          </a:p>
          <a:p>
            <a:pPr marL="0" indent="0" algn="ctr">
              <a:buNone/>
            </a:pPr>
            <a:endParaRPr lang="ru-RU" sz="2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России совершена ошибка в праве концентрации владения огромных земельных ресурсов одним лицом или семьёй. Создание крупных агрохолдингов повсеместно разоряют малые и средние производства, и обрекают жителей этих земель на нищету и бесправие. Неурегулированные права собственности не только сдерживают экономическое развитие страны и порождают коррупцию, но и оборачиваются серьёзными конфликтами.</a:t>
            </a:r>
          </a:p>
          <a:p>
            <a:pPr marL="0" indent="0" algn="just">
              <a:buNone/>
            </a:pP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Благотворительный Фонд «Спасти село» и общественное движение «Федеральный Сельсовет» заявляют:</a:t>
            </a:r>
          </a:p>
          <a:p>
            <a:pPr marL="0" indent="0" algn="just">
              <a:buNone/>
            </a:pP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завершить Земельную реформу с обязательным условием ограничения площади владения земельными участками в одной семье;</a:t>
            </a:r>
          </a:p>
          <a:p>
            <a:pPr marL="0" indent="0" algn="just">
              <a:buNone/>
            </a:pP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укрепить местное самоуправление;</a:t>
            </a:r>
          </a:p>
          <a:p>
            <a:pPr marL="0" indent="0" algn="just">
              <a:buNone/>
            </a:pPr>
            <a:r>
              <a:rPr lang="ru-RU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строить экономику на основе развития всех форм кооперации.</a:t>
            </a:r>
          </a:p>
          <a:p>
            <a:pPr marL="0" indent="0" algn="just">
              <a:buFont typeface="Wingdings" panose="05000000000000000000" pitchFamily="2" charset="2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104952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Рисунок 19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955" y="5180632"/>
            <a:ext cx="1729046" cy="1370469"/>
          </a:xfrm>
          <a:prstGeom prst="rect">
            <a:avLst/>
          </a:prstGeom>
        </p:spPr>
      </p:pic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реализации Генерального плана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9" name="Скругленный прямоугольник 6"/>
          <p:cNvSpPr/>
          <p:nvPr/>
        </p:nvSpPr>
        <p:spPr bwMode="auto">
          <a:xfrm>
            <a:off x="179512" y="1556792"/>
            <a:ext cx="8496944" cy="46085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9491" name="AutoShape 3"/>
          <p:cNvSpPr>
            <a:spLocks noChangeArrowheads="1"/>
          </p:cNvSpPr>
          <p:nvPr/>
        </p:nvSpPr>
        <p:spPr bwMode="gray">
          <a:xfrm>
            <a:off x="2454275" y="4148183"/>
            <a:ext cx="1860550" cy="947642"/>
          </a:xfrm>
          <a:prstGeom prst="roundRect">
            <a:avLst>
              <a:gd name="adj" fmla="val 5329"/>
            </a:avLst>
          </a:prstGeom>
          <a:solidFill>
            <a:schemeClr val="folHlink">
              <a:alpha val="50000"/>
            </a:schemeClr>
          </a:solidFill>
          <a:ln w="38100" cmpd="dbl">
            <a:solidFill>
              <a:srgbClr val="F8F8F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9492" name="Group 4"/>
          <p:cNvGrpSpPr>
            <a:grpSpLocks/>
          </p:cNvGrpSpPr>
          <p:nvPr/>
        </p:nvGrpSpPr>
        <p:grpSpPr bwMode="auto">
          <a:xfrm>
            <a:off x="2497138" y="3929108"/>
            <a:ext cx="1770062" cy="407988"/>
            <a:chOff x="602" y="1625"/>
            <a:chExt cx="1096" cy="210"/>
          </a:xfrm>
        </p:grpSpPr>
        <p:sp>
          <p:nvSpPr>
            <p:cNvPr id="319493" name="AutoShape 5"/>
            <p:cNvSpPr>
              <a:spLocks noChangeArrowheads="1"/>
            </p:cNvSpPr>
            <p:nvPr/>
          </p:nvSpPr>
          <p:spPr bwMode="gray">
            <a:xfrm>
              <a:off x="602" y="1625"/>
              <a:ext cx="1094" cy="210"/>
            </a:xfrm>
            <a:prstGeom prst="roundRect">
              <a:avLst>
                <a:gd name="adj" fmla="val 41602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7059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9494" name="Group 6"/>
            <p:cNvGrpSpPr>
              <a:grpSpLocks/>
            </p:cNvGrpSpPr>
            <p:nvPr/>
          </p:nvGrpSpPr>
          <p:grpSpPr bwMode="auto">
            <a:xfrm>
              <a:off x="606" y="1656"/>
              <a:ext cx="45" cy="163"/>
              <a:chOff x="1016" y="1768"/>
              <a:chExt cx="68" cy="198"/>
            </a:xfrm>
          </p:grpSpPr>
          <p:sp>
            <p:nvSpPr>
              <p:cNvPr id="319495" name="AutoShape 7"/>
              <p:cNvSpPr>
                <a:spLocks noChangeArrowheads="1"/>
              </p:cNvSpPr>
              <p:nvPr/>
            </p:nvSpPr>
            <p:spPr bwMode="gray">
              <a:xfrm rot="21332465" flipV="1">
                <a:off x="1016" y="1768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496" name="AutoShape 8"/>
              <p:cNvSpPr>
                <a:spLocks noChangeArrowheads="1"/>
              </p:cNvSpPr>
              <p:nvPr/>
            </p:nvSpPr>
            <p:spPr bwMode="gray">
              <a:xfrm rot="21332465" flipV="1">
                <a:off x="1020" y="1783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497" name="AutoShape 9"/>
              <p:cNvSpPr>
                <a:spLocks noChangeArrowheads="1"/>
              </p:cNvSpPr>
              <p:nvPr/>
            </p:nvSpPr>
            <p:spPr bwMode="gray">
              <a:xfrm rot="21332465" flipV="1">
                <a:off x="1018" y="1805"/>
                <a:ext cx="27" cy="123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9498" name="Group 10"/>
            <p:cNvGrpSpPr>
              <a:grpSpLocks/>
            </p:cNvGrpSpPr>
            <p:nvPr/>
          </p:nvGrpSpPr>
          <p:grpSpPr bwMode="auto">
            <a:xfrm>
              <a:off x="1649" y="1654"/>
              <a:ext cx="49" cy="172"/>
              <a:chOff x="2619" y="1771"/>
              <a:chExt cx="68" cy="198"/>
            </a:xfrm>
          </p:grpSpPr>
          <p:sp>
            <p:nvSpPr>
              <p:cNvPr id="319499" name="AutoShape 11"/>
              <p:cNvSpPr>
                <a:spLocks noChangeArrowheads="1"/>
              </p:cNvSpPr>
              <p:nvPr/>
            </p:nvSpPr>
            <p:spPr bwMode="gray">
              <a:xfrm rot="-42932465" flipH="1" flipV="1">
                <a:off x="2619" y="1771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00" name="AutoShape 12"/>
              <p:cNvSpPr>
                <a:spLocks noChangeArrowheads="1"/>
              </p:cNvSpPr>
              <p:nvPr/>
            </p:nvSpPr>
            <p:spPr bwMode="gray">
              <a:xfrm rot="-42932465" flipH="1" flipV="1">
                <a:off x="2641" y="1786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01" name="AutoShape 13"/>
              <p:cNvSpPr>
                <a:spLocks noChangeArrowheads="1"/>
              </p:cNvSpPr>
              <p:nvPr/>
            </p:nvSpPr>
            <p:spPr bwMode="gray">
              <a:xfrm rot="-42932465" flipH="1" flipV="1">
                <a:off x="2658" y="1808"/>
                <a:ext cx="27" cy="123"/>
              </a:xfrm>
              <a:prstGeom prst="moon">
                <a:avLst>
                  <a:gd name="adj" fmla="val 29657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19502" name="Picture 14" descr="high_line0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 rot="16200000">
              <a:off x="1079" y="1194"/>
              <a:ext cx="130" cy="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9503" name="AutoShape 15"/>
          <p:cNvSpPr>
            <a:spLocks noChangeArrowheads="1"/>
          </p:cNvSpPr>
          <p:nvPr/>
        </p:nvSpPr>
        <p:spPr bwMode="gray">
          <a:xfrm>
            <a:off x="6543675" y="4148183"/>
            <a:ext cx="1860550" cy="947642"/>
          </a:xfrm>
          <a:prstGeom prst="roundRect">
            <a:avLst>
              <a:gd name="adj" fmla="val 5329"/>
            </a:avLst>
          </a:prstGeom>
          <a:solidFill>
            <a:schemeClr val="hlink">
              <a:alpha val="50000"/>
            </a:schemeClr>
          </a:solidFill>
          <a:ln w="38100" cmpd="dbl">
            <a:solidFill>
              <a:srgbClr val="F8F8F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504" name="AutoShape 16"/>
          <p:cNvSpPr>
            <a:spLocks noChangeArrowheads="1"/>
          </p:cNvSpPr>
          <p:nvPr/>
        </p:nvSpPr>
        <p:spPr bwMode="gray">
          <a:xfrm>
            <a:off x="6642100" y="4524421"/>
            <a:ext cx="1658938" cy="336550"/>
          </a:xfrm>
          <a:prstGeom prst="roundRect">
            <a:avLst>
              <a:gd name="adj" fmla="val 32838"/>
            </a:avLst>
          </a:prstGeom>
          <a:solidFill>
            <a:srgbClr val="F8F8F8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508" name="AutoShape 20"/>
          <p:cNvSpPr>
            <a:spLocks noChangeArrowheads="1"/>
          </p:cNvSpPr>
          <p:nvPr/>
        </p:nvSpPr>
        <p:spPr bwMode="gray">
          <a:xfrm>
            <a:off x="4572000" y="4148183"/>
            <a:ext cx="1860550" cy="947642"/>
          </a:xfrm>
          <a:prstGeom prst="roundRect">
            <a:avLst>
              <a:gd name="adj" fmla="val 5329"/>
            </a:avLst>
          </a:prstGeom>
          <a:solidFill>
            <a:schemeClr val="hlink">
              <a:alpha val="50000"/>
            </a:schemeClr>
          </a:solidFill>
          <a:ln w="38100" cmpd="dbl">
            <a:solidFill>
              <a:srgbClr val="F8F8F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509" name="AutoShape 21"/>
          <p:cNvSpPr>
            <a:spLocks noChangeArrowheads="1"/>
          </p:cNvSpPr>
          <p:nvPr/>
        </p:nvSpPr>
        <p:spPr bwMode="gray">
          <a:xfrm>
            <a:off x="4670425" y="4524421"/>
            <a:ext cx="1658938" cy="336550"/>
          </a:xfrm>
          <a:prstGeom prst="roundRect">
            <a:avLst>
              <a:gd name="adj" fmla="val 32838"/>
            </a:avLst>
          </a:prstGeom>
          <a:solidFill>
            <a:srgbClr val="F8F8F8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513" name="AutoShape 25"/>
          <p:cNvSpPr>
            <a:spLocks noChangeArrowheads="1"/>
          </p:cNvSpPr>
          <p:nvPr/>
        </p:nvSpPr>
        <p:spPr bwMode="gray">
          <a:xfrm>
            <a:off x="2551113" y="4524421"/>
            <a:ext cx="1660525" cy="336550"/>
          </a:xfrm>
          <a:prstGeom prst="roundRect">
            <a:avLst>
              <a:gd name="adj" fmla="val 32838"/>
            </a:avLst>
          </a:prstGeom>
          <a:solidFill>
            <a:srgbClr val="F8F8F8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517" name="AutoShape 29"/>
          <p:cNvSpPr>
            <a:spLocks noChangeArrowheads="1"/>
          </p:cNvSpPr>
          <p:nvPr/>
        </p:nvSpPr>
        <p:spPr bwMode="gray">
          <a:xfrm>
            <a:off x="482600" y="4148183"/>
            <a:ext cx="1860550" cy="947642"/>
          </a:xfrm>
          <a:prstGeom prst="roundRect">
            <a:avLst>
              <a:gd name="adj" fmla="val 5329"/>
            </a:avLst>
          </a:prstGeom>
          <a:solidFill>
            <a:schemeClr val="folHlink">
              <a:alpha val="50000"/>
            </a:schemeClr>
          </a:solidFill>
          <a:ln w="38100" cmpd="dbl">
            <a:solidFill>
              <a:srgbClr val="F8F8F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9518" name="Group 30"/>
          <p:cNvGrpSpPr>
            <a:grpSpLocks/>
          </p:cNvGrpSpPr>
          <p:nvPr/>
        </p:nvGrpSpPr>
        <p:grpSpPr bwMode="auto">
          <a:xfrm>
            <a:off x="533400" y="3929108"/>
            <a:ext cx="1770063" cy="407988"/>
            <a:chOff x="602" y="1625"/>
            <a:chExt cx="1096" cy="210"/>
          </a:xfrm>
        </p:grpSpPr>
        <p:sp>
          <p:nvSpPr>
            <p:cNvPr id="319519" name="AutoShape 31"/>
            <p:cNvSpPr>
              <a:spLocks noChangeArrowheads="1"/>
            </p:cNvSpPr>
            <p:nvPr/>
          </p:nvSpPr>
          <p:spPr bwMode="gray">
            <a:xfrm>
              <a:off x="602" y="1625"/>
              <a:ext cx="1094" cy="210"/>
            </a:xfrm>
            <a:prstGeom prst="roundRect">
              <a:avLst>
                <a:gd name="adj" fmla="val 41602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7059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9520" name="Group 32"/>
            <p:cNvGrpSpPr>
              <a:grpSpLocks/>
            </p:cNvGrpSpPr>
            <p:nvPr/>
          </p:nvGrpSpPr>
          <p:grpSpPr bwMode="auto">
            <a:xfrm>
              <a:off x="606" y="1656"/>
              <a:ext cx="45" cy="163"/>
              <a:chOff x="1016" y="1768"/>
              <a:chExt cx="68" cy="198"/>
            </a:xfrm>
          </p:grpSpPr>
          <p:sp>
            <p:nvSpPr>
              <p:cNvPr id="319521" name="AutoShape 33"/>
              <p:cNvSpPr>
                <a:spLocks noChangeArrowheads="1"/>
              </p:cNvSpPr>
              <p:nvPr/>
            </p:nvSpPr>
            <p:spPr bwMode="gray">
              <a:xfrm rot="21332465" flipV="1">
                <a:off x="1016" y="1768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22" name="AutoShape 34"/>
              <p:cNvSpPr>
                <a:spLocks noChangeArrowheads="1"/>
              </p:cNvSpPr>
              <p:nvPr/>
            </p:nvSpPr>
            <p:spPr bwMode="gray">
              <a:xfrm rot="21332465" flipV="1">
                <a:off x="1020" y="1783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23" name="AutoShape 35"/>
              <p:cNvSpPr>
                <a:spLocks noChangeArrowheads="1"/>
              </p:cNvSpPr>
              <p:nvPr/>
            </p:nvSpPr>
            <p:spPr bwMode="gray">
              <a:xfrm rot="21332465" flipV="1">
                <a:off x="1018" y="1805"/>
                <a:ext cx="27" cy="123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9524" name="Group 36"/>
            <p:cNvGrpSpPr>
              <a:grpSpLocks/>
            </p:cNvGrpSpPr>
            <p:nvPr/>
          </p:nvGrpSpPr>
          <p:grpSpPr bwMode="auto">
            <a:xfrm>
              <a:off x="1649" y="1654"/>
              <a:ext cx="49" cy="172"/>
              <a:chOff x="2619" y="1771"/>
              <a:chExt cx="68" cy="198"/>
            </a:xfrm>
          </p:grpSpPr>
          <p:sp>
            <p:nvSpPr>
              <p:cNvPr id="319525" name="AutoShape 37"/>
              <p:cNvSpPr>
                <a:spLocks noChangeArrowheads="1"/>
              </p:cNvSpPr>
              <p:nvPr/>
            </p:nvSpPr>
            <p:spPr bwMode="gray">
              <a:xfrm rot="-42932465" flipH="1" flipV="1">
                <a:off x="2619" y="1771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26" name="AutoShape 38"/>
              <p:cNvSpPr>
                <a:spLocks noChangeArrowheads="1"/>
              </p:cNvSpPr>
              <p:nvPr/>
            </p:nvSpPr>
            <p:spPr bwMode="gray">
              <a:xfrm rot="-42932465" flipH="1" flipV="1">
                <a:off x="2641" y="1786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27" name="AutoShape 39"/>
              <p:cNvSpPr>
                <a:spLocks noChangeArrowheads="1"/>
              </p:cNvSpPr>
              <p:nvPr/>
            </p:nvSpPr>
            <p:spPr bwMode="gray">
              <a:xfrm rot="-42932465" flipH="1" flipV="1">
                <a:off x="2658" y="1808"/>
                <a:ext cx="27" cy="123"/>
              </a:xfrm>
              <a:prstGeom prst="moon">
                <a:avLst>
                  <a:gd name="adj" fmla="val 29657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19528" name="Picture 40" descr="high_line0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 rot="16200000">
              <a:off x="1079" y="1194"/>
              <a:ext cx="130" cy="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9529" name="Group 41"/>
          <p:cNvGrpSpPr>
            <a:grpSpLocks/>
          </p:cNvGrpSpPr>
          <p:nvPr/>
        </p:nvGrpSpPr>
        <p:grpSpPr bwMode="auto">
          <a:xfrm>
            <a:off x="4618038" y="3929108"/>
            <a:ext cx="1768475" cy="407988"/>
            <a:chOff x="602" y="1625"/>
            <a:chExt cx="1096" cy="210"/>
          </a:xfrm>
        </p:grpSpPr>
        <p:sp>
          <p:nvSpPr>
            <p:cNvPr id="319530" name="AutoShape 42"/>
            <p:cNvSpPr>
              <a:spLocks noChangeArrowheads="1"/>
            </p:cNvSpPr>
            <p:nvPr/>
          </p:nvSpPr>
          <p:spPr bwMode="gray">
            <a:xfrm>
              <a:off x="602" y="1625"/>
              <a:ext cx="1094" cy="210"/>
            </a:xfrm>
            <a:prstGeom prst="roundRect">
              <a:avLst>
                <a:gd name="adj" fmla="val 41602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9531" name="Group 43"/>
            <p:cNvGrpSpPr>
              <a:grpSpLocks/>
            </p:cNvGrpSpPr>
            <p:nvPr/>
          </p:nvGrpSpPr>
          <p:grpSpPr bwMode="auto">
            <a:xfrm>
              <a:off x="606" y="1656"/>
              <a:ext cx="45" cy="163"/>
              <a:chOff x="1016" y="1768"/>
              <a:chExt cx="68" cy="198"/>
            </a:xfrm>
          </p:grpSpPr>
          <p:sp>
            <p:nvSpPr>
              <p:cNvPr id="319532" name="AutoShape 44"/>
              <p:cNvSpPr>
                <a:spLocks noChangeArrowheads="1"/>
              </p:cNvSpPr>
              <p:nvPr/>
            </p:nvSpPr>
            <p:spPr bwMode="gray">
              <a:xfrm rot="21332465" flipV="1">
                <a:off x="1016" y="1768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33" name="AutoShape 45"/>
              <p:cNvSpPr>
                <a:spLocks noChangeArrowheads="1"/>
              </p:cNvSpPr>
              <p:nvPr/>
            </p:nvSpPr>
            <p:spPr bwMode="gray">
              <a:xfrm rot="21332465" flipV="1">
                <a:off x="1020" y="1783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34" name="AutoShape 46"/>
              <p:cNvSpPr>
                <a:spLocks noChangeArrowheads="1"/>
              </p:cNvSpPr>
              <p:nvPr/>
            </p:nvSpPr>
            <p:spPr bwMode="gray">
              <a:xfrm rot="21332465" flipV="1">
                <a:off x="1018" y="1805"/>
                <a:ext cx="27" cy="123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9535" name="Group 47"/>
            <p:cNvGrpSpPr>
              <a:grpSpLocks/>
            </p:cNvGrpSpPr>
            <p:nvPr/>
          </p:nvGrpSpPr>
          <p:grpSpPr bwMode="auto">
            <a:xfrm>
              <a:off x="1649" y="1654"/>
              <a:ext cx="49" cy="172"/>
              <a:chOff x="2619" y="1771"/>
              <a:chExt cx="68" cy="198"/>
            </a:xfrm>
          </p:grpSpPr>
          <p:sp>
            <p:nvSpPr>
              <p:cNvPr id="319536" name="AutoShape 48"/>
              <p:cNvSpPr>
                <a:spLocks noChangeArrowheads="1"/>
              </p:cNvSpPr>
              <p:nvPr/>
            </p:nvSpPr>
            <p:spPr bwMode="gray">
              <a:xfrm rot="-42932465" flipH="1" flipV="1">
                <a:off x="2619" y="1771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37" name="AutoShape 49"/>
              <p:cNvSpPr>
                <a:spLocks noChangeArrowheads="1"/>
              </p:cNvSpPr>
              <p:nvPr/>
            </p:nvSpPr>
            <p:spPr bwMode="gray">
              <a:xfrm rot="-42932465" flipH="1" flipV="1">
                <a:off x="2641" y="1786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38" name="AutoShape 50"/>
              <p:cNvSpPr>
                <a:spLocks noChangeArrowheads="1"/>
              </p:cNvSpPr>
              <p:nvPr/>
            </p:nvSpPr>
            <p:spPr bwMode="gray">
              <a:xfrm rot="-42932465" flipH="1" flipV="1">
                <a:off x="2658" y="1808"/>
                <a:ext cx="27" cy="123"/>
              </a:xfrm>
              <a:prstGeom prst="moon">
                <a:avLst>
                  <a:gd name="adj" fmla="val 29657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19539" name="Picture 51" descr="high_line0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 rot="16200000">
              <a:off x="1079" y="1194"/>
              <a:ext cx="130" cy="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9540" name="Group 52"/>
          <p:cNvGrpSpPr>
            <a:grpSpLocks/>
          </p:cNvGrpSpPr>
          <p:nvPr/>
        </p:nvGrpSpPr>
        <p:grpSpPr bwMode="auto">
          <a:xfrm>
            <a:off x="6573838" y="3929108"/>
            <a:ext cx="1770062" cy="407988"/>
            <a:chOff x="602" y="1625"/>
            <a:chExt cx="1096" cy="210"/>
          </a:xfrm>
        </p:grpSpPr>
        <p:sp>
          <p:nvSpPr>
            <p:cNvPr id="319541" name="AutoShape 53"/>
            <p:cNvSpPr>
              <a:spLocks noChangeArrowheads="1"/>
            </p:cNvSpPr>
            <p:nvPr/>
          </p:nvSpPr>
          <p:spPr bwMode="gray">
            <a:xfrm>
              <a:off x="602" y="1625"/>
              <a:ext cx="1094" cy="210"/>
            </a:xfrm>
            <a:prstGeom prst="roundRect">
              <a:avLst>
                <a:gd name="adj" fmla="val 41602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9542" name="Group 54"/>
            <p:cNvGrpSpPr>
              <a:grpSpLocks/>
            </p:cNvGrpSpPr>
            <p:nvPr/>
          </p:nvGrpSpPr>
          <p:grpSpPr bwMode="auto">
            <a:xfrm>
              <a:off x="606" y="1656"/>
              <a:ext cx="45" cy="163"/>
              <a:chOff x="1016" y="1768"/>
              <a:chExt cx="68" cy="198"/>
            </a:xfrm>
          </p:grpSpPr>
          <p:sp>
            <p:nvSpPr>
              <p:cNvPr id="319543" name="AutoShape 55"/>
              <p:cNvSpPr>
                <a:spLocks noChangeArrowheads="1"/>
              </p:cNvSpPr>
              <p:nvPr/>
            </p:nvSpPr>
            <p:spPr bwMode="gray">
              <a:xfrm rot="21332465" flipV="1">
                <a:off x="1016" y="1768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44" name="AutoShape 56"/>
              <p:cNvSpPr>
                <a:spLocks noChangeArrowheads="1"/>
              </p:cNvSpPr>
              <p:nvPr/>
            </p:nvSpPr>
            <p:spPr bwMode="gray">
              <a:xfrm rot="21332465" flipV="1">
                <a:off x="1020" y="1783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45" name="AutoShape 57"/>
              <p:cNvSpPr>
                <a:spLocks noChangeArrowheads="1"/>
              </p:cNvSpPr>
              <p:nvPr/>
            </p:nvSpPr>
            <p:spPr bwMode="gray">
              <a:xfrm rot="21332465" flipV="1">
                <a:off x="1018" y="1805"/>
                <a:ext cx="27" cy="123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9546" name="Group 58"/>
            <p:cNvGrpSpPr>
              <a:grpSpLocks/>
            </p:cNvGrpSpPr>
            <p:nvPr/>
          </p:nvGrpSpPr>
          <p:grpSpPr bwMode="auto">
            <a:xfrm>
              <a:off x="1649" y="1654"/>
              <a:ext cx="49" cy="172"/>
              <a:chOff x="2619" y="1771"/>
              <a:chExt cx="68" cy="198"/>
            </a:xfrm>
          </p:grpSpPr>
          <p:sp>
            <p:nvSpPr>
              <p:cNvPr id="319547" name="AutoShape 59"/>
              <p:cNvSpPr>
                <a:spLocks noChangeArrowheads="1"/>
              </p:cNvSpPr>
              <p:nvPr/>
            </p:nvSpPr>
            <p:spPr bwMode="gray">
              <a:xfrm rot="-42932465" flipH="1" flipV="1">
                <a:off x="2619" y="1771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48" name="AutoShape 60"/>
              <p:cNvSpPr>
                <a:spLocks noChangeArrowheads="1"/>
              </p:cNvSpPr>
              <p:nvPr/>
            </p:nvSpPr>
            <p:spPr bwMode="gray">
              <a:xfrm rot="-42932465" flipH="1" flipV="1">
                <a:off x="2641" y="1786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49" name="AutoShape 61"/>
              <p:cNvSpPr>
                <a:spLocks noChangeArrowheads="1"/>
              </p:cNvSpPr>
              <p:nvPr/>
            </p:nvSpPr>
            <p:spPr bwMode="gray">
              <a:xfrm rot="-42932465" flipH="1" flipV="1">
                <a:off x="2658" y="1808"/>
                <a:ext cx="27" cy="123"/>
              </a:xfrm>
              <a:prstGeom prst="moon">
                <a:avLst>
                  <a:gd name="adj" fmla="val 29657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19550" name="Picture 62" descr="high_line0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 rot="16200000">
              <a:off x="1079" y="1194"/>
              <a:ext cx="130" cy="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9551" name="AutoShape 63"/>
          <p:cNvCxnSpPr>
            <a:cxnSpLocks noChangeShapeType="1"/>
            <a:stCxn id="319608" idx="2"/>
            <a:endCxn id="319587" idx="3"/>
          </p:cNvCxnSpPr>
          <p:nvPr/>
        </p:nvCxnSpPr>
        <p:spPr bwMode="black">
          <a:xfrm rot="5400000">
            <a:off x="3067287" y="1630785"/>
            <a:ext cx="624823" cy="2084569"/>
          </a:xfrm>
          <a:prstGeom prst="bentConnector5">
            <a:avLst>
              <a:gd name="adj1" fmla="val 36586"/>
              <a:gd name="adj2" fmla="val 64585"/>
              <a:gd name="adj3" fmla="val 634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9552" name="AutoShape 64"/>
          <p:cNvCxnSpPr>
            <a:cxnSpLocks noChangeShapeType="1"/>
            <a:stCxn id="319608" idx="2"/>
            <a:endCxn id="319602" idx="3"/>
          </p:cNvCxnSpPr>
          <p:nvPr/>
        </p:nvCxnSpPr>
        <p:spPr bwMode="black">
          <a:xfrm rot="16200000" flipH="1">
            <a:off x="5153878" y="1628761"/>
            <a:ext cx="574032" cy="2037825"/>
          </a:xfrm>
          <a:prstGeom prst="bentConnector5">
            <a:avLst>
              <a:gd name="adj1" fmla="val 39824"/>
              <a:gd name="adj2" fmla="val 64878"/>
              <a:gd name="adj3" fmla="val 6017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19553" name="Group 65"/>
          <p:cNvGrpSpPr>
            <a:grpSpLocks/>
          </p:cNvGrpSpPr>
          <p:nvPr/>
        </p:nvGrpSpPr>
        <p:grpSpPr bwMode="auto">
          <a:xfrm>
            <a:off x="6110288" y="1692033"/>
            <a:ext cx="1992312" cy="705872"/>
            <a:chOff x="602" y="1625"/>
            <a:chExt cx="1096" cy="210"/>
          </a:xfrm>
        </p:grpSpPr>
        <p:sp>
          <p:nvSpPr>
            <p:cNvPr id="319554" name="AutoShape 66"/>
            <p:cNvSpPr>
              <a:spLocks noChangeArrowheads="1"/>
            </p:cNvSpPr>
            <p:nvPr/>
          </p:nvSpPr>
          <p:spPr bwMode="invGray">
            <a:xfrm>
              <a:off x="602" y="1625"/>
              <a:ext cx="1094" cy="210"/>
            </a:xfrm>
            <a:prstGeom prst="roundRect">
              <a:avLst>
                <a:gd name="adj" fmla="val 41602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shade val="5725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19555" name="Group 67"/>
            <p:cNvGrpSpPr>
              <a:grpSpLocks/>
            </p:cNvGrpSpPr>
            <p:nvPr/>
          </p:nvGrpSpPr>
          <p:grpSpPr bwMode="auto">
            <a:xfrm>
              <a:off x="606" y="1656"/>
              <a:ext cx="45" cy="163"/>
              <a:chOff x="1016" y="1768"/>
              <a:chExt cx="68" cy="198"/>
            </a:xfrm>
          </p:grpSpPr>
          <p:sp>
            <p:nvSpPr>
              <p:cNvPr id="319556" name="AutoShape 68"/>
              <p:cNvSpPr>
                <a:spLocks noChangeArrowheads="1"/>
              </p:cNvSpPr>
              <p:nvPr/>
            </p:nvSpPr>
            <p:spPr bwMode="invGray">
              <a:xfrm rot="21332465" flipV="1">
                <a:off x="1016" y="1768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57" name="AutoShape 69"/>
              <p:cNvSpPr>
                <a:spLocks noChangeArrowheads="1"/>
              </p:cNvSpPr>
              <p:nvPr/>
            </p:nvSpPr>
            <p:spPr bwMode="invGray">
              <a:xfrm rot="21332465" flipV="1">
                <a:off x="1020" y="1783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58" name="AutoShape 70"/>
              <p:cNvSpPr>
                <a:spLocks noChangeArrowheads="1"/>
              </p:cNvSpPr>
              <p:nvPr/>
            </p:nvSpPr>
            <p:spPr bwMode="invGray">
              <a:xfrm rot="21332465" flipV="1">
                <a:off x="1018" y="1805"/>
                <a:ext cx="27" cy="123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9559" name="Group 71"/>
            <p:cNvGrpSpPr>
              <a:grpSpLocks/>
            </p:cNvGrpSpPr>
            <p:nvPr/>
          </p:nvGrpSpPr>
          <p:grpSpPr bwMode="auto">
            <a:xfrm>
              <a:off x="1649" y="1654"/>
              <a:ext cx="49" cy="172"/>
              <a:chOff x="2619" y="1771"/>
              <a:chExt cx="68" cy="198"/>
            </a:xfrm>
          </p:grpSpPr>
          <p:sp>
            <p:nvSpPr>
              <p:cNvPr id="319560" name="AutoShape 72"/>
              <p:cNvSpPr>
                <a:spLocks noChangeArrowheads="1"/>
              </p:cNvSpPr>
              <p:nvPr/>
            </p:nvSpPr>
            <p:spPr bwMode="invGray">
              <a:xfrm rot="-42932465" flipH="1" flipV="1">
                <a:off x="2619" y="1771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61" name="AutoShape 73"/>
              <p:cNvSpPr>
                <a:spLocks noChangeArrowheads="1"/>
              </p:cNvSpPr>
              <p:nvPr/>
            </p:nvSpPr>
            <p:spPr bwMode="invGray">
              <a:xfrm rot="-42932465" flipH="1" flipV="1">
                <a:off x="2641" y="1786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9562" name="AutoShape 74"/>
              <p:cNvSpPr>
                <a:spLocks noChangeArrowheads="1"/>
              </p:cNvSpPr>
              <p:nvPr/>
            </p:nvSpPr>
            <p:spPr bwMode="invGray">
              <a:xfrm rot="-42932465" flipH="1" flipV="1">
                <a:off x="2658" y="1808"/>
                <a:ext cx="27" cy="123"/>
              </a:xfrm>
              <a:prstGeom prst="moon">
                <a:avLst>
                  <a:gd name="adj" fmla="val 29657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19563" name="Picture 75" descr="high_line01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invGray">
            <a:xfrm rot="16200000">
              <a:off x="1079" y="1194"/>
              <a:ext cx="130" cy="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9590" name="AutoShape 102"/>
          <p:cNvCxnSpPr>
            <a:cxnSpLocks noChangeShapeType="1"/>
            <a:endCxn id="319558" idx="1"/>
          </p:cNvCxnSpPr>
          <p:nvPr/>
        </p:nvCxnSpPr>
        <p:spPr bwMode="black">
          <a:xfrm flipV="1">
            <a:off x="5078165" y="2070058"/>
            <a:ext cx="1041849" cy="13853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9603" name="AutoShape 115"/>
          <p:cNvSpPr>
            <a:spLocks noChangeArrowheads="1"/>
          </p:cNvSpPr>
          <p:nvPr/>
        </p:nvSpPr>
        <p:spPr bwMode="gray">
          <a:xfrm>
            <a:off x="579438" y="4524421"/>
            <a:ext cx="1660525" cy="336550"/>
          </a:xfrm>
          <a:prstGeom prst="roundRect">
            <a:avLst>
              <a:gd name="adj" fmla="val 32838"/>
            </a:avLst>
          </a:prstGeom>
          <a:solidFill>
            <a:srgbClr val="F8F8F8"/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9607" name="Group 119"/>
          <p:cNvGrpSpPr>
            <a:grpSpLocks/>
          </p:cNvGrpSpPr>
          <p:nvPr/>
        </p:nvGrpSpPr>
        <p:grpSpPr bwMode="auto">
          <a:xfrm>
            <a:off x="3706813" y="1708196"/>
            <a:ext cx="1430337" cy="652462"/>
            <a:chOff x="2155" y="986"/>
            <a:chExt cx="1332" cy="607"/>
          </a:xfrm>
        </p:grpSpPr>
        <p:sp>
          <p:nvSpPr>
            <p:cNvPr id="319608" name="AutoShape 120"/>
            <p:cNvSpPr>
              <a:spLocks noChangeArrowheads="1"/>
            </p:cNvSpPr>
            <p:nvPr/>
          </p:nvSpPr>
          <p:spPr bwMode="gray">
            <a:xfrm>
              <a:off x="2155" y="986"/>
              <a:ext cx="1332" cy="607"/>
            </a:xfrm>
            <a:prstGeom prst="roundRect">
              <a:avLst>
                <a:gd name="adj" fmla="val 13181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5725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rgbClr val="1C1C1C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9609" name="Picture 121" descr="high_line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 rot="16200000">
              <a:off x="2721" y="460"/>
              <a:ext cx="218" cy="1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9610" name="Rectangle 122"/>
          <p:cNvSpPr>
            <a:spLocks noChangeArrowheads="1"/>
          </p:cNvSpPr>
          <p:nvPr/>
        </p:nvSpPr>
        <p:spPr bwMode="gray">
          <a:xfrm>
            <a:off x="4017737" y="1786712"/>
            <a:ext cx="8098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ru-RU" sz="2000" b="1" dirty="0">
                <a:solidFill>
                  <a:srgbClr val="FE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Фонд</a:t>
            </a:r>
            <a:endParaRPr lang="en-US" sz="2000" b="1" dirty="0">
              <a:solidFill>
                <a:srgbClr val="FE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611" name="Rectangle 123"/>
          <p:cNvSpPr>
            <a:spLocks noChangeArrowheads="1"/>
          </p:cNvSpPr>
          <p:nvPr/>
        </p:nvSpPr>
        <p:spPr bwMode="white">
          <a:xfrm>
            <a:off x="6100951" y="1686260"/>
            <a:ext cx="2043904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лучших практик кооперативной деятельности</a:t>
            </a:r>
            <a:endParaRPr lang="en-US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331752" y="2978889"/>
            <a:ext cx="2043171" cy="346074"/>
            <a:chOff x="1308100" y="2695575"/>
            <a:chExt cx="2043171" cy="346074"/>
          </a:xfrm>
        </p:grpSpPr>
        <p:grpSp>
          <p:nvGrpSpPr>
            <p:cNvPr id="319577" name="Group 89"/>
            <p:cNvGrpSpPr>
              <a:grpSpLocks/>
            </p:cNvGrpSpPr>
            <p:nvPr/>
          </p:nvGrpSpPr>
          <p:grpSpPr bwMode="auto">
            <a:xfrm>
              <a:off x="1308100" y="2695575"/>
              <a:ext cx="2033588" cy="346074"/>
              <a:chOff x="602" y="1625"/>
              <a:chExt cx="1096" cy="210"/>
            </a:xfrm>
          </p:grpSpPr>
          <p:sp>
            <p:nvSpPr>
              <p:cNvPr id="319578" name="AutoShape 90"/>
              <p:cNvSpPr>
                <a:spLocks noChangeArrowheads="1"/>
              </p:cNvSpPr>
              <p:nvPr/>
            </p:nvSpPr>
            <p:spPr bwMode="gray">
              <a:xfrm>
                <a:off x="602" y="1625"/>
                <a:ext cx="1094" cy="210"/>
              </a:xfrm>
              <a:prstGeom prst="roundRect">
                <a:avLst>
                  <a:gd name="adj" fmla="val 41602"/>
                </a:avLst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7059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dist="35921" dir="2700000" algn="ctr" rotWithShape="0">
                  <a:srgbClr val="1C1C1C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19579" name="Group 91"/>
              <p:cNvGrpSpPr>
                <a:grpSpLocks/>
              </p:cNvGrpSpPr>
              <p:nvPr/>
            </p:nvGrpSpPr>
            <p:grpSpPr bwMode="auto">
              <a:xfrm>
                <a:off x="606" y="1656"/>
                <a:ext cx="45" cy="163"/>
                <a:chOff x="1016" y="1768"/>
                <a:chExt cx="68" cy="198"/>
              </a:xfrm>
            </p:grpSpPr>
            <p:sp>
              <p:nvSpPr>
                <p:cNvPr id="319580" name="AutoShape 92"/>
                <p:cNvSpPr>
                  <a:spLocks noChangeArrowheads="1"/>
                </p:cNvSpPr>
                <p:nvPr/>
              </p:nvSpPr>
              <p:spPr bwMode="gray">
                <a:xfrm rot="21332465" flipV="1">
                  <a:off x="1016" y="1768"/>
                  <a:ext cx="68" cy="198"/>
                </a:xfrm>
                <a:prstGeom prst="moon">
                  <a:avLst>
                    <a:gd name="adj" fmla="val 20051"/>
                  </a:avLst>
                </a:prstGeom>
                <a:solidFill>
                  <a:srgbClr val="FFFFFF">
                    <a:alpha val="39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9581" name="AutoShape 93"/>
                <p:cNvSpPr>
                  <a:spLocks noChangeArrowheads="1"/>
                </p:cNvSpPr>
                <p:nvPr/>
              </p:nvSpPr>
              <p:spPr bwMode="gray">
                <a:xfrm rot="21332465" flipV="1">
                  <a:off x="1020" y="1783"/>
                  <a:ext cx="42" cy="167"/>
                </a:xfrm>
                <a:prstGeom prst="moon">
                  <a:avLst>
                    <a:gd name="adj" fmla="val 20051"/>
                  </a:avLst>
                </a:prstGeom>
                <a:solidFill>
                  <a:srgbClr val="FFFFFF">
                    <a:alpha val="39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9582" name="AutoShape 94"/>
                <p:cNvSpPr>
                  <a:spLocks noChangeArrowheads="1"/>
                </p:cNvSpPr>
                <p:nvPr/>
              </p:nvSpPr>
              <p:spPr bwMode="gray">
                <a:xfrm rot="21332465" flipV="1">
                  <a:off x="1018" y="1805"/>
                  <a:ext cx="27" cy="123"/>
                </a:xfrm>
                <a:prstGeom prst="moon">
                  <a:avLst>
                    <a:gd name="adj" fmla="val 20051"/>
                  </a:avLst>
                </a:prstGeom>
                <a:solidFill>
                  <a:srgbClr val="FFFFFF">
                    <a:alpha val="39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9583" name="Group 95"/>
              <p:cNvGrpSpPr>
                <a:grpSpLocks/>
              </p:cNvGrpSpPr>
              <p:nvPr/>
            </p:nvGrpSpPr>
            <p:grpSpPr bwMode="auto">
              <a:xfrm>
                <a:off x="1649" y="1654"/>
                <a:ext cx="49" cy="172"/>
                <a:chOff x="2619" y="1771"/>
                <a:chExt cx="68" cy="198"/>
              </a:xfrm>
            </p:grpSpPr>
            <p:sp>
              <p:nvSpPr>
                <p:cNvPr id="319584" name="AutoShape 96"/>
                <p:cNvSpPr>
                  <a:spLocks noChangeArrowheads="1"/>
                </p:cNvSpPr>
                <p:nvPr/>
              </p:nvSpPr>
              <p:spPr bwMode="gray">
                <a:xfrm rot="-42932465" flipH="1" flipV="1">
                  <a:off x="2619" y="1771"/>
                  <a:ext cx="68" cy="198"/>
                </a:xfrm>
                <a:prstGeom prst="moon">
                  <a:avLst>
                    <a:gd name="adj" fmla="val 20051"/>
                  </a:avLst>
                </a:prstGeom>
                <a:solidFill>
                  <a:srgbClr val="333333">
                    <a:alpha val="2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9585" name="AutoShape 97"/>
                <p:cNvSpPr>
                  <a:spLocks noChangeArrowheads="1"/>
                </p:cNvSpPr>
                <p:nvPr/>
              </p:nvSpPr>
              <p:spPr bwMode="gray">
                <a:xfrm rot="-42932465" flipH="1" flipV="1">
                  <a:off x="2641" y="1786"/>
                  <a:ext cx="42" cy="167"/>
                </a:xfrm>
                <a:prstGeom prst="moon">
                  <a:avLst>
                    <a:gd name="adj" fmla="val 20051"/>
                  </a:avLst>
                </a:prstGeom>
                <a:solidFill>
                  <a:srgbClr val="333333">
                    <a:alpha val="2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9586" name="AutoShape 98"/>
                <p:cNvSpPr>
                  <a:spLocks noChangeArrowheads="1"/>
                </p:cNvSpPr>
                <p:nvPr/>
              </p:nvSpPr>
              <p:spPr bwMode="gray">
                <a:xfrm rot="-42932465" flipH="1" flipV="1">
                  <a:off x="2658" y="1808"/>
                  <a:ext cx="27" cy="123"/>
                </a:xfrm>
                <a:prstGeom prst="moon">
                  <a:avLst>
                    <a:gd name="adj" fmla="val 29657"/>
                  </a:avLst>
                </a:prstGeom>
                <a:solidFill>
                  <a:srgbClr val="333333">
                    <a:alpha val="2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319587" name="Picture 99" descr="high_line01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16200000">
                <a:off x="1079" y="1194"/>
                <a:ext cx="130" cy="1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9613" name="Rectangle 125"/>
            <p:cNvSpPr>
              <a:spLocks noChangeArrowheads="1"/>
            </p:cNvSpPr>
            <p:nvPr/>
          </p:nvSpPr>
          <p:spPr bwMode="gray">
            <a:xfrm>
              <a:off x="1379993" y="2718566"/>
              <a:ext cx="197127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FE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Союз Кооперативов</a:t>
              </a:r>
              <a:endParaRPr lang="en-US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453360" y="2927995"/>
            <a:ext cx="2065862" cy="351450"/>
            <a:chOff x="5429250" y="2695576"/>
            <a:chExt cx="2065862" cy="351450"/>
          </a:xfrm>
        </p:grpSpPr>
        <p:grpSp>
          <p:nvGrpSpPr>
            <p:cNvPr id="319592" name="Group 104"/>
            <p:cNvGrpSpPr>
              <a:grpSpLocks/>
            </p:cNvGrpSpPr>
            <p:nvPr/>
          </p:nvGrpSpPr>
          <p:grpSpPr bwMode="auto">
            <a:xfrm>
              <a:off x="5429250" y="2695576"/>
              <a:ext cx="2035175" cy="351450"/>
              <a:chOff x="602" y="1625"/>
              <a:chExt cx="1096" cy="210"/>
            </a:xfrm>
          </p:grpSpPr>
          <p:sp>
            <p:nvSpPr>
              <p:cNvPr id="319593" name="AutoShape 105"/>
              <p:cNvSpPr>
                <a:spLocks noChangeArrowheads="1"/>
              </p:cNvSpPr>
              <p:nvPr/>
            </p:nvSpPr>
            <p:spPr bwMode="gray">
              <a:xfrm>
                <a:off x="602" y="1625"/>
                <a:ext cx="1094" cy="210"/>
              </a:xfrm>
              <a:prstGeom prst="roundRect">
                <a:avLst>
                  <a:gd name="adj" fmla="val 41602"/>
                </a:avLst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725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dist="35921" dir="2700000" algn="ctr" rotWithShape="0">
                  <a:srgbClr val="1C1C1C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19594" name="Group 106"/>
              <p:cNvGrpSpPr>
                <a:grpSpLocks/>
              </p:cNvGrpSpPr>
              <p:nvPr/>
            </p:nvGrpSpPr>
            <p:grpSpPr bwMode="auto">
              <a:xfrm>
                <a:off x="606" y="1656"/>
                <a:ext cx="45" cy="163"/>
                <a:chOff x="1016" y="1768"/>
                <a:chExt cx="68" cy="198"/>
              </a:xfrm>
            </p:grpSpPr>
            <p:sp>
              <p:nvSpPr>
                <p:cNvPr id="319595" name="AutoShape 107"/>
                <p:cNvSpPr>
                  <a:spLocks noChangeArrowheads="1"/>
                </p:cNvSpPr>
                <p:nvPr/>
              </p:nvSpPr>
              <p:spPr bwMode="gray">
                <a:xfrm rot="21332465" flipV="1">
                  <a:off x="1016" y="1768"/>
                  <a:ext cx="68" cy="198"/>
                </a:xfrm>
                <a:prstGeom prst="moon">
                  <a:avLst>
                    <a:gd name="adj" fmla="val 20051"/>
                  </a:avLst>
                </a:prstGeom>
                <a:solidFill>
                  <a:srgbClr val="FFFFFF">
                    <a:alpha val="39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9596" name="AutoShape 108"/>
                <p:cNvSpPr>
                  <a:spLocks noChangeArrowheads="1"/>
                </p:cNvSpPr>
                <p:nvPr/>
              </p:nvSpPr>
              <p:spPr bwMode="gray">
                <a:xfrm rot="21332465" flipV="1">
                  <a:off x="1020" y="1783"/>
                  <a:ext cx="42" cy="167"/>
                </a:xfrm>
                <a:prstGeom prst="moon">
                  <a:avLst>
                    <a:gd name="adj" fmla="val 20051"/>
                  </a:avLst>
                </a:prstGeom>
                <a:solidFill>
                  <a:srgbClr val="FFFFFF">
                    <a:alpha val="39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9597" name="AutoShape 109"/>
                <p:cNvSpPr>
                  <a:spLocks noChangeArrowheads="1"/>
                </p:cNvSpPr>
                <p:nvPr/>
              </p:nvSpPr>
              <p:spPr bwMode="gray">
                <a:xfrm rot="21332465" flipV="1">
                  <a:off x="1018" y="1805"/>
                  <a:ext cx="27" cy="123"/>
                </a:xfrm>
                <a:prstGeom prst="moon">
                  <a:avLst>
                    <a:gd name="adj" fmla="val 20051"/>
                  </a:avLst>
                </a:prstGeom>
                <a:solidFill>
                  <a:srgbClr val="FFFFFF">
                    <a:alpha val="39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9598" name="Group 110"/>
              <p:cNvGrpSpPr>
                <a:grpSpLocks/>
              </p:cNvGrpSpPr>
              <p:nvPr/>
            </p:nvGrpSpPr>
            <p:grpSpPr bwMode="auto">
              <a:xfrm>
                <a:off x="1649" y="1654"/>
                <a:ext cx="49" cy="172"/>
                <a:chOff x="2619" y="1771"/>
                <a:chExt cx="68" cy="198"/>
              </a:xfrm>
            </p:grpSpPr>
            <p:sp>
              <p:nvSpPr>
                <p:cNvPr id="319599" name="AutoShape 111"/>
                <p:cNvSpPr>
                  <a:spLocks noChangeArrowheads="1"/>
                </p:cNvSpPr>
                <p:nvPr/>
              </p:nvSpPr>
              <p:spPr bwMode="gray">
                <a:xfrm rot="-42932465" flipH="1" flipV="1">
                  <a:off x="2619" y="1771"/>
                  <a:ext cx="68" cy="198"/>
                </a:xfrm>
                <a:prstGeom prst="moon">
                  <a:avLst>
                    <a:gd name="adj" fmla="val 20051"/>
                  </a:avLst>
                </a:prstGeom>
                <a:solidFill>
                  <a:srgbClr val="333333">
                    <a:alpha val="2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9600" name="AutoShape 112"/>
                <p:cNvSpPr>
                  <a:spLocks noChangeArrowheads="1"/>
                </p:cNvSpPr>
                <p:nvPr/>
              </p:nvSpPr>
              <p:spPr bwMode="gray">
                <a:xfrm rot="-42932465" flipH="1" flipV="1">
                  <a:off x="2641" y="1786"/>
                  <a:ext cx="42" cy="167"/>
                </a:xfrm>
                <a:prstGeom prst="moon">
                  <a:avLst>
                    <a:gd name="adj" fmla="val 20051"/>
                  </a:avLst>
                </a:prstGeom>
                <a:solidFill>
                  <a:srgbClr val="333333">
                    <a:alpha val="2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9601" name="AutoShape 113"/>
                <p:cNvSpPr>
                  <a:spLocks noChangeArrowheads="1"/>
                </p:cNvSpPr>
                <p:nvPr/>
              </p:nvSpPr>
              <p:spPr bwMode="gray">
                <a:xfrm rot="-42932465" flipH="1" flipV="1">
                  <a:off x="2658" y="1808"/>
                  <a:ext cx="27" cy="123"/>
                </a:xfrm>
                <a:prstGeom prst="moon">
                  <a:avLst>
                    <a:gd name="adj" fmla="val 29657"/>
                  </a:avLst>
                </a:prstGeom>
                <a:solidFill>
                  <a:srgbClr val="333333">
                    <a:alpha val="20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319602" name="Picture 114" descr="high_line01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 rot="16200000">
                <a:off x="1079" y="1194"/>
                <a:ext cx="130" cy="1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9614" name="Rectangle 126"/>
            <p:cNvSpPr>
              <a:spLocks noChangeArrowheads="1"/>
            </p:cNvSpPr>
            <p:nvPr/>
          </p:nvSpPr>
          <p:spPr bwMode="gray">
            <a:xfrm>
              <a:off x="5476875" y="2733872"/>
              <a:ext cx="201823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solidFill>
                    <a:srgbClr val="FE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Союз Кооперативов</a:t>
              </a:r>
              <a:endParaRPr lang="en-US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9615" name="Rectangle 127"/>
          <p:cNvSpPr>
            <a:spLocks noChangeArrowheads="1"/>
          </p:cNvSpPr>
          <p:nvPr/>
        </p:nvSpPr>
        <p:spPr bwMode="gray">
          <a:xfrm>
            <a:off x="666750" y="3941808"/>
            <a:ext cx="14866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</a:t>
            </a:r>
            <a:endParaRPr lang="en-US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616" name="Rectangle 128"/>
          <p:cNvSpPr>
            <a:spLocks noChangeArrowheads="1"/>
          </p:cNvSpPr>
          <p:nvPr/>
        </p:nvSpPr>
        <p:spPr bwMode="gray">
          <a:xfrm>
            <a:off x="2620962" y="3941808"/>
            <a:ext cx="16186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</a:t>
            </a:r>
            <a:endParaRPr lang="en-US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617" name="Rectangle 129"/>
          <p:cNvSpPr>
            <a:spLocks noChangeArrowheads="1"/>
          </p:cNvSpPr>
          <p:nvPr/>
        </p:nvSpPr>
        <p:spPr bwMode="gray">
          <a:xfrm>
            <a:off x="5097336" y="3941808"/>
            <a:ext cx="78130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</a:t>
            </a:r>
            <a:endParaRPr lang="en-US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618" name="Rectangle 130"/>
          <p:cNvSpPr>
            <a:spLocks noChangeArrowheads="1"/>
          </p:cNvSpPr>
          <p:nvPr/>
        </p:nvSpPr>
        <p:spPr bwMode="gray">
          <a:xfrm>
            <a:off x="6939742" y="3941808"/>
            <a:ext cx="10207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Посёлок</a:t>
            </a:r>
            <a:endParaRPr lang="en-US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619" name="Rectangle 131"/>
          <p:cNvSpPr>
            <a:spLocks noChangeArrowheads="1"/>
          </p:cNvSpPr>
          <p:nvPr/>
        </p:nvSpPr>
        <p:spPr bwMode="gray">
          <a:xfrm>
            <a:off x="599338" y="4519658"/>
            <a:ext cx="159776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Овощеводство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623" name="Rectangle 135"/>
          <p:cNvSpPr>
            <a:spLocks noChangeArrowheads="1"/>
          </p:cNvSpPr>
          <p:nvPr/>
        </p:nvSpPr>
        <p:spPr bwMode="gray">
          <a:xfrm>
            <a:off x="2515613" y="4533487"/>
            <a:ext cx="17378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Растениеводство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627" name="Rectangle 139"/>
          <p:cNvSpPr>
            <a:spLocks noChangeArrowheads="1"/>
          </p:cNvSpPr>
          <p:nvPr/>
        </p:nvSpPr>
        <p:spPr bwMode="gray">
          <a:xfrm>
            <a:off x="4663063" y="4519658"/>
            <a:ext cx="17139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Переработка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631" name="Rectangle 143"/>
          <p:cNvSpPr>
            <a:spLocks noChangeArrowheads="1"/>
          </p:cNvSpPr>
          <p:nvPr/>
        </p:nvSpPr>
        <p:spPr bwMode="auto">
          <a:xfrm>
            <a:off x="6648623" y="4519658"/>
            <a:ext cx="18129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Животноводство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1432214" y="5326469"/>
            <a:ext cx="6404774" cy="622811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Единая информационно-финансовая платформа</a:t>
            </a:r>
          </a:p>
        </p:txBody>
      </p:sp>
      <p:pic>
        <p:nvPicPr>
          <p:cNvPr id="138" name="Рисунок 137"/>
          <p:cNvPicPr>
            <a:picLocks noChangeAspect="1"/>
          </p:cNvPicPr>
          <p:nvPr/>
        </p:nvPicPr>
        <p:blipFill>
          <a:blip r:embed="rId5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038" y="5448788"/>
            <a:ext cx="298266" cy="284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760853" y="5733836"/>
            <a:ext cx="8082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Arial Narrow" panose="020B0606020202030204" pitchFamily="34" charset="0"/>
                <a:cs typeface="Times New Roman" panose="02020603050405020304" pitchFamily="18" charset="0"/>
              </a:rPr>
              <a:t>ФинКооперация</a:t>
            </a:r>
          </a:p>
        </p:txBody>
      </p:sp>
      <p:grpSp>
        <p:nvGrpSpPr>
          <p:cNvPr id="145" name="Group 89"/>
          <p:cNvGrpSpPr>
            <a:grpSpLocks/>
          </p:cNvGrpSpPr>
          <p:nvPr/>
        </p:nvGrpSpPr>
        <p:grpSpPr bwMode="auto">
          <a:xfrm>
            <a:off x="2705406" y="3503174"/>
            <a:ext cx="1361084" cy="318604"/>
            <a:chOff x="602" y="1591"/>
            <a:chExt cx="1096" cy="235"/>
          </a:xfrm>
        </p:grpSpPr>
        <p:sp>
          <p:nvSpPr>
            <p:cNvPr id="146" name="AutoShape 90"/>
            <p:cNvSpPr>
              <a:spLocks noChangeArrowheads="1"/>
            </p:cNvSpPr>
            <p:nvPr/>
          </p:nvSpPr>
          <p:spPr bwMode="gray">
            <a:xfrm>
              <a:off x="602" y="1591"/>
              <a:ext cx="1094" cy="210"/>
            </a:xfrm>
            <a:prstGeom prst="roundRect">
              <a:avLst>
                <a:gd name="adj" fmla="val 41602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7059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7" name="Group 91"/>
            <p:cNvGrpSpPr>
              <a:grpSpLocks/>
            </p:cNvGrpSpPr>
            <p:nvPr/>
          </p:nvGrpSpPr>
          <p:grpSpPr bwMode="auto">
            <a:xfrm>
              <a:off x="606" y="1656"/>
              <a:ext cx="45" cy="163"/>
              <a:chOff x="1016" y="1768"/>
              <a:chExt cx="68" cy="198"/>
            </a:xfrm>
          </p:grpSpPr>
          <p:sp>
            <p:nvSpPr>
              <p:cNvPr id="155" name="AutoShape 92"/>
              <p:cNvSpPr>
                <a:spLocks noChangeArrowheads="1"/>
              </p:cNvSpPr>
              <p:nvPr/>
            </p:nvSpPr>
            <p:spPr bwMode="gray">
              <a:xfrm rot="21332465" flipV="1">
                <a:off x="1016" y="1768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AutoShape 93"/>
              <p:cNvSpPr>
                <a:spLocks noChangeArrowheads="1"/>
              </p:cNvSpPr>
              <p:nvPr/>
            </p:nvSpPr>
            <p:spPr bwMode="gray">
              <a:xfrm rot="21332465" flipV="1">
                <a:off x="1020" y="1783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AutoShape 94"/>
              <p:cNvSpPr>
                <a:spLocks noChangeArrowheads="1"/>
              </p:cNvSpPr>
              <p:nvPr/>
            </p:nvSpPr>
            <p:spPr bwMode="gray">
              <a:xfrm rot="21332465" flipV="1">
                <a:off x="1018" y="1805"/>
                <a:ext cx="27" cy="123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8" name="Group 95"/>
            <p:cNvGrpSpPr>
              <a:grpSpLocks/>
            </p:cNvGrpSpPr>
            <p:nvPr/>
          </p:nvGrpSpPr>
          <p:grpSpPr bwMode="auto">
            <a:xfrm>
              <a:off x="1649" y="1654"/>
              <a:ext cx="49" cy="172"/>
              <a:chOff x="2619" y="1771"/>
              <a:chExt cx="68" cy="198"/>
            </a:xfrm>
          </p:grpSpPr>
          <p:sp>
            <p:nvSpPr>
              <p:cNvPr id="152" name="AutoShape 96"/>
              <p:cNvSpPr>
                <a:spLocks noChangeArrowheads="1"/>
              </p:cNvSpPr>
              <p:nvPr/>
            </p:nvSpPr>
            <p:spPr bwMode="gray">
              <a:xfrm rot="-42932465" flipH="1" flipV="1">
                <a:off x="2619" y="1771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AutoShape 97"/>
              <p:cNvSpPr>
                <a:spLocks noChangeArrowheads="1"/>
              </p:cNvSpPr>
              <p:nvPr/>
            </p:nvSpPr>
            <p:spPr bwMode="gray">
              <a:xfrm rot="-42932465" flipH="1" flipV="1">
                <a:off x="2641" y="1786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AutoShape 98"/>
              <p:cNvSpPr>
                <a:spLocks noChangeArrowheads="1"/>
              </p:cNvSpPr>
              <p:nvPr/>
            </p:nvSpPr>
            <p:spPr bwMode="gray">
              <a:xfrm rot="-42932465" flipH="1" flipV="1">
                <a:off x="2658" y="1808"/>
                <a:ext cx="27" cy="123"/>
              </a:xfrm>
              <a:prstGeom prst="moon">
                <a:avLst>
                  <a:gd name="adj" fmla="val 29657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51" name="Picture 99" descr="high_line01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 rot="16200000">
              <a:off x="1079" y="1168"/>
              <a:ext cx="130" cy="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9" name="Rectangle 125"/>
          <p:cNvSpPr>
            <a:spLocks noChangeArrowheads="1"/>
          </p:cNvSpPr>
          <p:nvPr/>
        </p:nvSpPr>
        <p:spPr bwMode="gray">
          <a:xfrm>
            <a:off x="2383562" y="3478530"/>
            <a:ext cx="19712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Отраслевые</a:t>
            </a:r>
            <a:endParaRPr lang="en-US" sz="14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2" name="Group 104"/>
          <p:cNvGrpSpPr>
            <a:grpSpLocks/>
          </p:cNvGrpSpPr>
          <p:nvPr/>
        </p:nvGrpSpPr>
        <p:grpSpPr bwMode="auto">
          <a:xfrm>
            <a:off x="6835119" y="3485373"/>
            <a:ext cx="1368205" cy="290828"/>
            <a:chOff x="602" y="1625"/>
            <a:chExt cx="1096" cy="210"/>
          </a:xfrm>
        </p:grpSpPr>
        <p:sp>
          <p:nvSpPr>
            <p:cNvPr id="183" name="AutoShape 105"/>
            <p:cNvSpPr>
              <a:spLocks noChangeArrowheads="1"/>
            </p:cNvSpPr>
            <p:nvPr/>
          </p:nvSpPr>
          <p:spPr bwMode="gray">
            <a:xfrm>
              <a:off x="602" y="1625"/>
              <a:ext cx="1094" cy="210"/>
            </a:xfrm>
            <a:prstGeom prst="roundRect">
              <a:avLst>
                <a:gd name="adj" fmla="val 41602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rgbClr val="1C1C1C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4" name="Group 106"/>
            <p:cNvGrpSpPr>
              <a:grpSpLocks/>
            </p:cNvGrpSpPr>
            <p:nvPr/>
          </p:nvGrpSpPr>
          <p:grpSpPr bwMode="auto">
            <a:xfrm>
              <a:off x="606" y="1656"/>
              <a:ext cx="45" cy="163"/>
              <a:chOff x="1016" y="1768"/>
              <a:chExt cx="68" cy="198"/>
            </a:xfrm>
          </p:grpSpPr>
          <p:sp>
            <p:nvSpPr>
              <p:cNvPr id="190" name="AutoShape 107"/>
              <p:cNvSpPr>
                <a:spLocks noChangeArrowheads="1"/>
              </p:cNvSpPr>
              <p:nvPr/>
            </p:nvSpPr>
            <p:spPr bwMode="gray">
              <a:xfrm rot="21332465" flipV="1">
                <a:off x="1016" y="1768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AutoShape 108"/>
              <p:cNvSpPr>
                <a:spLocks noChangeArrowheads="1"/>
              </p:cNvSpPr>
              <p:nvPr/>
            </p:nvSpPr>
            <p:spPr bwMode="gray">
              <a:xfrm rot="21332465" flipV="1">
                <a:off x="1020" y="1783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AutoShape 109"/>
              <p:cNvSpPr>
                <a:spLocks noChangeArrowheads="1"/>
              </p:cNvSpPr>
              <p:nvPr/>
            </p:nvSpPr>
            <p:spPr bwMode="gray">
              <a:xfrm rot="21332465" flipV="1">
                <a:off x="1018" y="1805"/>
                <a:ext cx="27" cy="123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5" name="Group 110"/>
            <p:cNvGrpSpPr>
              <a:grpSpLocks/>
            </p:cNvGrpSpPr>
            <p:nvPr/>
          </p:nvGrpSpPr>
          <p:grpSpPr bwMode="auto">
            <a:xfrm>
              <a:off x="1649" y="1654"/>
              <a:ext cx="49" cy="172"/>
              <a:chOff x="2619" y="1771"/>
              <a:chExt cx="68" cy="198"/>
            </a:xfrm>
          </p:grpSpPr>
          <p:sp>
            <p:nvSpPr>
              <p:cNvPr id="187" name="AutoShape 111"/>
              <p:cNvSpPr>
                <a:spLocks noChangeArrowheads="1"/>
              </p:cNvSpPr>
              <p:nvPr/>
            </p:nvSpPr>
            <p:spPr bwMode="gray">
              <a:xfrm rot="-42932465" flipH="1" flipV="1">
                <a:off x="2619" y="1771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AutoShape 112"/>
              <p:cNvSpPr>
                <a:spLocks noChangeArrowheads="1"/>
              </p:cNvSpPr>
              <p:nvPr/>
            </p:nvSpPr>
            <p:spPr bwMode="gray">
              <a:xfrm rot="-42932465" flipH="1" flipV="1">
                <a:off x="2641" y="1786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AutoShape 113"/>
              <p:cNvSpPr>
                <a:spLocks noChangeArrowheads="1"/>
              </p:cNvSpPr>
              <p:nvPr/>
            </p:nvSpPr>
            <p:spPr bwMode="gray">
              <a:xfrm rot="-42932465" flipH="1" flipV="1">
                <a:off x="2658" y="1808"/>
                <a:ext cx="27" cy="123"/>
              </a:xfrm>
              <a:prstGeom prst="moon">
                <a:avLst>
                  <a:gd name="adj" fmla="val 29657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86" name="Picture 114" descr="high_line01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 rot="16200000">
              <a:off x="1079" y="1194"/>
              <a:ext cx="130" cy="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3" name="Rectangle 126"/>
          <p:cNvSpPr>
            <a:spLocks noChangeArrowheads="1"/>
          </p:cNvSpPr>
          <p:nvPr/>
        </p:nvSpPr>
        <p:spPr bwMode="gray">
          <a:xfrm>
            <a:off x="6581624" y="3462279"/>
            <a:ext cx="1953379" cy="310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Отраслевые</a:t>
            </a:r>
            <a:endParaRPr lang="en-US" sz="14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0" name="Group 89"/>
          <p:cNvGrpSpPr>
            <a:grpSpLocks/>
          </p:cNvGrpSpPr>
          <p:nvPr/>
        </p:nvGrpSpPr>
        <p:grpSpPr bwMode="auto">
          <a:xfrm>
            <a:off x="530027" y="3496945"/>
            <a:ext cx="1838823" cy="341202"/>
            <a:chOff x="594" y="1589"/>
            <a:chExt cx="1121" cy="239"/>
          </a:xfrm>
        </p:grpSpPr>
        <p:sp>
          <p:nvSpPr>
            <p:cNvPr id="171" name="AutoShape 90"/>
            <p:cNvSpPr>
              <a:spLocks noChangeArrowheads="1"/>
            </p:cNvSpPr>
            <p:nvPr/>
          </p:nvSpPr>
          <p:spPr bwMode="gray">
            <a:xfrm>
              <a:off x="594" y="1592"/>
              <a:ext cx="1094" cy="210"/>
            </a:xfrm>
            <a:prstGeom prst="roundRect">
              <a:avLst>
                <a:gd name="adj" fmla="val 41602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7059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2" name="Group 91"/>
            <p:cNvGrpSpPr>
              <a:grpSpLocks/>
            </p:cNvGrpSpPr>
            <p:nvPr/>
          </p:nvGrpSpPr>
          <p:grpSpPr bwMode="auto">
            <a:xfrm>
              <a:off x="606" y="1656"/>
              <a:ext cx="45" cy="163"/>
              <a:chOff x="1016" y="1768"/>
              <a:chExt cx="68" cy="198"/>
            </a:xfrm>
          </p:grpSpPr>
          <p:sp>
            <p:nvSpPr>
              <p:cNvPr id="178" name="AutoShape 92"/>
              <p:cNvSpPr>
                <a:spLocks noChangeArrowheads="1"/>
              </p:cNvSpPr>
              <p:nvPr/>
            </p:nvSpPr>
            <p:spPr bwMode="gray">
              <a:xfrm rot="21332465" flipV="1">
                <a:off x="1016" y="1768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AutoShape 93"/>
              <p:cNvSpPr>
                <a:spLocks noChangeArrowheads="1"/>
              </p:cNvSpPr>
              <p:nvPr/>
            </p:nvSpPr>
            <p:spPr bwMode="gray">
              <a:xfrm rot="21332465" flipV="1">
                <a:off x="1020" y="1783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AutoShape 94"/>
              <p:cNvSpPr>
                <a:spLocks noChangeArrowheads="1"/>
              </p:cNvSpPr>
              <p:nvPr/>
            </p:nvSpPr>
            <p:spPr bwMode="gray">
              <a:xfrm rot="21332465" flipV="1">
                <a:off x="1018" y="1805"/>
                <a:ext cx="27" cy="123"/>
              </a:xfrm>
              <a:prstGeom prst="moon">
                <a:avLst>
                  <a:gd name="adj" fmla="val 20051"/>
                </a:avLst>
              </a:prstGeom>
              <a:solidFill>
                <a:srgbClr val="FFFFFF">
                  <a:alpha val="3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3" name="Group 95"/>
            <p:cNvGrpSpPr>
              <a:grpSpLocks/>
            </p:cNvGrpSpPr>
            <p:nvPr/>
          </p:nvGrpSpPr>
          <p:grpSpPr bwMode="auto">
            <a:xfrm>
              <a:off x="1659" y="1656"/>
              <a:ext cx="56" cy="172"/>
              <a:chOff x="2608" y="1773"/>
              <a:chExt cx="77" cy="198"/>
            </a:xfrm>
          </p:grpSpPr>
          <p:sp>
            <p:nvSpPr>
              <p:cNvPr id="175" name="AutoShape 96"/>
              <p:cNvSpPr>
                <a:spLocks noChangeArrowheads="1"/>
              </p:cNvSpPr>
              <p:nvPr/>
            </p:nvSpPr>
            <p:spPr bwMode="gray">
              <a:xfrm rot="267535" flipH="1" flipV="1">
                <a:off x="2608" y="1773"/>
                <a:ext cx="68" cy="198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AutoShape 97"/>
              <p:cNvSpPr>
                <a:spLocks noChangeArrowheads="1"/>
              </p:cNvSpPr>
              <p:nvPr/>
            </p:nvSpPr>
            <p:spPr bwMode="gray">
              <a:xfrm rot="-42932465" flipH="1" flipV="1">
                <a:off x="2641" y="1786"/>
                <a:ext cx="42" cy="167"/>
              </a:xfrm>
              <a:prstGeom prst="moon">
                <a:avLst>
                  <a:gd name="adj" fmla="val 20051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AutoShape 98"/>
              <p:cNvSpPr>
                <a:spLocks noChangeArrowheads="1"/>
              </p:cNvSpPr>
              <p:nvPr/>
            </p:nvSpPr>
            <p:spPr bwMode="gray">
              <a:xfrm rot="-42932465" flipH="1" flipV="1">
                <a:off x="2658" y="1808"/>
                <a:ext cx="27" cy="123"/>
              </a:xfrm>
              <a:prstGeom prst="moon">
                <a:avLst>
                  <a:gd name="adj" fmla="val 29657"/>
                </a:avLst>
              </a:prstGeom>
              <a:solidFill>
                <a:srgbClr val="333333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74" name="Picture 99" descr="high_line01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 rot="16200000">
              <a:off x="1072" y="1154"/>
              <a:ext cx="130" cy="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1" name="Rectangle 125"/>
          <p:cNvSpPr>
            <a:spLocks noChangeArrowheads="1"/>
          </p:cNvSpPr>
          <p:nvPr/>
        </p:nvSpPr>
        <p:spPr bwMode="gray">
          <a:xfrm>
            <a:off x="424451" y="3457225"/>
            <a:ext cx="19712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Территориальные</a:t>
            </a:r>
            <a:endParaRPr lang="en-US" sz="14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2836" y="3482078"/>
            <a:ext cx="1873008" cy="335021"/>
          </a:xfrm>
          <a:prstGeom prst="rect">
            <a:avLst/>
          </a:prstGeom>
        </p:spPr>
      </p:pic>
      <p:sp>
        <p:nvSpPr>
          <p:cNvPr id="194" name="Rectangle 125"/>
          <p:cNvSpPr>
            <a:spLocks noChangeArrowheads="1"/>
          </p:cNvSpPr>
          <p:nvPr/>
        </p:nvSpPr>
        <p:spPr bwMode="gray">
          <a:xfrm>
            <a:off x="4625586" y="3477678"/>
            <a:ext cx="19712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E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Территориальные</a:t>
            </a:r>
            <a:endParaRPr lang="en-US" sz="1400" dirty="0">
              <a:solidFill>
                <a:srgbClr val="FE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718" y="1687664"/>
            <a:ext cx="1999661" cy="709874"/>
          </a:xfrm>
          <a:prstGeom prst="rect">
            <a:avLst/>
          </a:prstGeom>
        </p:spPr>
      </p:pic>
      <p:sp>
        <p:nvSpPr>
          <p:cNvPr id="195" name="Rectangle 123"/>
          <p:cNvSpPr>
            <a:spLocks noChangeArrowheads="1"/>
          </p:cNvSpPr>
          <p:nvPr/>
        </p:nvSpPr>
        <p:spPr bwMode="white">
          <a:xfrm>
            <a:off x="889676" y="1556792"/>
            <a:ext cx="19351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endParaRPr 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6" name="Rectangle 123"/>
          <p:cNvSpPr>
            <a:spLocks noChangeArrowheads="1"/>
          </p:cNvSpPr>
          <p:nvPr/>
        </p:nvSpPr>
        <p:spPr bwMode="white">
          <a:xfrm>
            <a:off x="876159" y="1675333"/>
            <a:ext cx="193147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методических и проектных решения</a:t>
            </a:r>
            <a:endParaRPr lang="en-US" sz="1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7" name="AutoShape 102"/>
          <p:cNvCxnSpPr>
            <a:cxnSpLocks noChangeShapeType="1"/>
          </p:cNvCxnSpPr>
          <p:nvPr/>
        </p:nvCxnSpPr>
        <p:spPr bwMode="black">
          <a:xfrm>
            <a:off x="2830169" y="1993659"/>
            <a:ext cx="892026" cy="211791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0" name="Прямоугольник 199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Рисунок 19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955" y="5180632"/>
            <a:ext cx="1729046" cy="1370469"/>
          </a:xfrm>
          <a:prstGeom prst="rect">
            <a:avLst/>
          </a:prstGeom>
        </p:spPr>
      </p:pic>
      <p:sp>
        <p:nvSpPr>
          <p:cNvPr id="200" name="Прямоугольник 199"/>
          <p:cNvSpPr/>
          <p:nvPr/>
        </p:nvSpPr>
        <p:spPr bwMode="auto">
          <a:xfrm>
            <a:off x="7308304" y="6551102"/>
            <a:ext cx="1835696" cy="306898"/>
          </a:xfrm>
          <a:prstGeom prst="rect">
            <a:avLst/>
          </a:prstGeom>
          <a:solidFill>
            <a:srgbClr val="377B6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6" name="Группа 165"/>
          <p:cNvGrpSpPr/>
          <p:nvPr/>
        </p:nvGrpSpPr>
        <p:grpSpPr>
          <a:xfrm>
            <a:off x="5513702" y="2589139"/>
            <a:ext cx="3589204" cy="3827652"/>
            <a:chOff x="4625222" y="1599123"/>
            <a:chExt cx="3748508" cy="4140354"/>
          </a:xfrm>
        </p:grpSpPr>
        <p:sp>
          <p:nvSpPr>
            <p:cNvPr id="198" name="Скругленный прямоугольник 1"/>
            <p:cNvSpPr/>
            <p:nvPr/>
          </p:nvSpPr>
          <p:spPr>
            <a:xfrm rot="16200000">
              <a:off x="4626393" y="1817607"/>
              <a:ext cx="3746166" cy="3748508"/>
            </a:xfrm>
            <a:prstGeom prst="ellipse">
              <a:avLst/>
            </a:prstGeom>
            <a:noFill/>
            <a:ln w="1905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 charset="0"/>
                  <a:cs typeface="Times New Roman" panose="02020603050405020304" pitchFamily="18" charset="0"/>
                </a:rPr>
                <a:t>Территория доверия</a:t>
              </a:r>
            </a:p>
            <a:p>
              <a:pPr algn="ctr"/>
              <a:endPara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  <a:p>
              <a:pPr algn="ctr"/>
              <a:endPara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Равнобедренный треугольник 13"/>
            <p:cNvSpPr/>
            <p:nvPr/>
          </p:nvSpPr>
          <p:spPr bwMode="auto">
            <a:xfrm>
              <a:off x="5331787" y="3772492"/>
              <a:ext cx="2335377" cy="1387906"/>
            </a:xfrm>
            <a:prstGeom prst="triangl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 sz="16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 sz="1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kumimoji="0"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2" name="TextBox 10"/>
            <p:cNvSpPr txBox="1">
              <a:spLocks noChangeArrowheads="1"/>
            </p:cNvSpPr>
            <p:nvPr/>
          </p:nvSpPr>
          <p:spPr bwMode="auto">
            <a:xfrm>
              <a:off x="5761281" y="4254427"/>
              <a:ext cx="1476383" cy="728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 sz="16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 sz="1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ru-RU" altLang="ru-RU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Проекты </a:t>
              </a:r>
              <a:br>
                <a:rPr kumimoji="0" lang="ru-RU" altLang="ru-RU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ru-RU" altLang="ru-RU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Ресурсы бизнеса</a:t>
              </a:r>
              <a:br>
                <a:rPr kumimoji="0" lang="ru-RU" altLang="ru-RU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ru-RU" altLang="ru-RU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Сбережения населения</a:t>
              </a:r>
              <a:br>
                <a:rPr kumimoji="0" lang="ru-RU" altLang="ru-RU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ru-RU" altLang="ru-RU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Общественный надзор</a:t>
              </a:r>
            </a:p>
          </p:txBody>
        </p:sp>
        <p:sp>
          <p:nvSpPr>
            <p:cNvPr id="203" name="Подзаголовок 2"/>
            <p:cNvSpPr txBox="1">
              <a:spLocks/>
            </p:cNvSpPr>
            <p:nvPr/>
          </p:nvSpPr>
          <p:spPr>
            <a:xfrm>
              <a:off x="5238079" y="5191785"/>
              <a:ext cx="2522793" cy="547692"/>
            </a:xfrm>
            <a:prstGeom prst="rect">
              <a:avLst/>
            </a:prstGeom>
          </p:spPr>
          <p:txBody>
            <a:bodyPr vert="horz" lIns="55721" tIns="27861" rIns="55721" bIns="27861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Кооперированные кластеры </a:t>
              </a:r>
              <a:br>
                <a:rPr lang="ru-R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</a:br>
              <a:r>
                <a:rPr lang="ru-R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предприятий МСП, ИП</a:t>
              </a:r>
              <a:br>
                <a:rPr lang="ru-R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</a:br>
              <a:r>
                <a:rPr lang="ru-R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Общество, население</a:t>
              </a:r>
            </a:p>
          </p:txBody>
        </p:sp>
        <p:sp>
          <p:nvSpPr>
            <p:cNvPr id="204" name="Подзаголовок 2"/>
            <p:cNvSpPr txBox="1">
              <a:spLocks/>
            </p:cNvSpPr>
            <p:nvPr/>
          </p:nvSpPr>
          <p:spPr>
            <a:xfrm>
              <a:off x="5095945" y="1599123"/>
              <a:ext cx="2807057" cy="367973"/>
            </a:xfrm>
            <a:prstGeom prst="rect">
              <a:avLst/>
            </a:prstGeom>
          </p:spPr>
          <p:txBody>
            <a:bodyPr vert="horz" lIns="55721" tIns="27861" rIns="55721" bIns="27861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Институты развития </a:t>
              </a:r>
              <a:br>
                <a:rPr lang="ru-R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</a:br>
              <a:r>
                <a:rPr lang="ru-RU" sz="1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charset="0"/>
                  <a:cs typeface="Times New Roman" panose="02020603050405020304" pitchFamily="18" charset="0"/>
                </a:rPr>
                <a:t>Кредитные организации</a:t>
              </a:r>
            </a:p>
          </p:txBody>
        </p:sp>
        <p:sp>
          <p:nvSpPr>
            <p:cNvPr id="205" name="Равнобедренный треугольник 12"/>
            <p:cNvSpPr/>
            <p:nvPr/>
          </p:nvSpPr>
          <p:spPr bwMode="auto">
            <a:xfrm flipV="1">
              <a:off x="5331787" y="2115414"/>
              <a:ext cx="2335377" cy="1387906"/>
            </a:xfrm>
            <a:prstGeom prst="triangle">
              <a:avLst/>
            </a:prstGeom>
            <a:noFill/>
            <a:ln w="19050">
              <a:solidFill>
                <a:srgbClr val="F4CB0F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 sz="16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 sz="1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endParaRPr kumimoji="0" lang="ru-RU" altLang="ru-RU" sz="11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" name="TextBox 3"/>
            <p:cNvSpPr txBox="1">
              <a:spLocks noChangeArrowheads="1"/>
            </p:cNvSpPr>
            <p:nvPr/>
          </p:nvSpPr>
          <p:spPr bwMode="auto">
            <a:xfrm>
              <a:off x="5799153" y="2098787"/>
              <a:ext cx="1420229" cy="647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 sz="16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 sz="1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kumimoji="0" lang="ru-RU" altLang="ru-RU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Внешнее</a:t>
              </a:r>
              <a:br>
                <a:rPr kumimoji="0" lang="ru-RU" altLang="ru-RU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ru-RU" altLang="ru-RU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софинансирование</a:t>
              </a:r>
              <a:br>
                <a:rPr kumimoji="0" lang="ru-RU" altLang="ru-RU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ru-RU" altLang="ru-RU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поддержка</a:t>
              </a:r>
            </a:p>
          </p:txBody>
        </p:sp>
        <p:sp>
          <p:nvSpPr>
            <p:cNvPr id="207" name="Стрелка: вправо 44"/>
            <p:cNvSpPr/>
            <p:nvPr/>
          </p:nvSpPr>
          <p:spPr>
            <a:xfrm rot="19665337">
              <a:off x="6567659" y="2741989"/>
              <a:ext cx="1576953" cy="451215"/>
            </a:xfrm>
            <a:prstGeom prst="rightArrow">
              <a:avLst/>
            </a:prstGeom>
            <a:noFill/>
            <a:ln>
              <a:solidFill>
                <a:srgbClr val="FFC000"/>
              </a:solidFill>
              <a:prstDash val="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</a:t>
              </a:r>
              <a:endPara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Овал 207"/>
            <p:cNvSpPr/>
            <p:nvPr/>
          </p:nvSpPr>
          <p:spPr>
            <a:xfrm>
              <a:off x="6193475" y="3362275"/>
              <a:ext cx="612000" cy="61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Параллелограмм 208"/>
            <p:cNvSpPr/>
            <p:nvPr/>
          </p:nvSpPr>
          <p:spPr bwMode="auto">
            <a:xfrm>
              <a:off x="5399105" y="3359475"/>
              <a:ext cx="2200740" cy="631737"/>
            </a:xfrm>
            <a:prstGeom prst="parallelogram">
              <a:avLst>
                <a:gd name="adj" fmla="val 0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 sz="16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Arial" charset="0"/>
                <a:buChar char="/"/>
                <a:defRPr kumimoji="1" sz="14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120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>
                <a:spcBef>
                  <a:spcPct val="0"/>
                </a:spcBef>
                <a:buClrTx/>
                <a:buFontTx/>
                <a:buNone/>
              </a:pPr>
              <a:r>
                <a:rPr kumimoji="0" lang="en-US" altLang="ru-RU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IT-</a:t>
              </a:r>
              <a:r>
                <a:rPr kumimoji="0" lang="ru-RU" altLang="ru-RU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Платформа</a:t>
              </a:r>
              <a:br>
                <a:rPr kumimoji="0" lang="ru-RU" altLang="ru-RU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0" lang="ru-RU" altLang="ru-RU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ФинКооперация</a:t>
              </a:r>
            </a:p>
          </p:txBody>
        </p:sp>
        <p:sp>
          <p:nvSpPr>
            <p:cNvPr id="210" name="Овал 209"/>
            <p:cNvSpPr/>
            <p:nvPr/>
          </p:nvSpPr>
          <p:spPr>
            <a:xfrm>
              <a:off x="7930468" y="2477737"/>
              <a:ext cx="131661" cy="13166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F3D6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" name="Овал 210"/>
            <p:cNvSpPr/>
            <p:nvPr/>
          </p:nvSpPr>
          <p:spPr>
            <a:xfrm>
              <a:off x="7854734" y="2398526"/>
              <a:ext cx="305955" cy="305955"/>
            </a:xfrm>
            <a:prstGeom prst="ellipse">
              <a:avLst/>
            </a:prstGeom>
            <a:noFill/>
            <a:ln w="9525">
              <a:solidFill>
                <a:srgbClr val="F3D6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4" name="Прямоугольник 213"/>
          <p:cNvSpPr/>
          <p:nvPr/>
        </p:nvSpPr>
        <p:spPr>
          <a:xfrm>
            <a:off x="0" y="417062"/>
            <a:ext cx="9144000" cy="6440938"/>
          </a:xfrm>
          <a:prstGeom prst="rect">
            <a:avLst/>
          </a:prstGeom>
          <a:blipFill dpi="0" rotWithShape="1">
            <a:blip r:embed="rId3">
              <a:alphaModFix amt="18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5561418" y="1367071"/>
            <a:ext cx="34937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 fontAlgn="auto">
              <a:spcAft>
                <a:spcPts val="0"/>
              </a:spcAft>
            </a:pPr>
            <a:r>
              <a:rPr lang="ru-RU" altLang="ru-RU" sz="1400" dirty="0">
                <a:ln w="0"/>
                <a:solidFill>
                  <a:srgbClr val="5B9BD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Автоматизированная экосистема развития</a:t>
            </a:r>
            <a:br>
              <a:rPr lang="ru-RU" altLang="ru-RU" sz="1400" dirty="0">
                <a:ln w="0"/>
                <a:solidFill>
                  <a:srgbClr val="5B9BD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</a:br>
            <a:r>
              <a:rPr lang="ru-RU" altLang="ru-RU" sz="1400" dirty="0">
                <a:ln w="0"/>
                <a:solidFill>
                  <a:srgbClr val="5B9BD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через формирование кластеров </a:t>
            </a:r>
            <a:br>
              <a:rPr lang="ru-RU" altLang="ru-RU" sz="1400" dirty="0">
                <a:ln w="0"/>
                <a:solidFill>
                  <a:srgbClr val="5B9BD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</a:br>
            <a:r>
              <a:rPr lang="ru-RU" altLang="ru-RU" sz="1400" dirty="0">
                <a:ln w="0"/>
                <a:solidFill>
                  <a:srgbClr val="5B9BD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и консолидацию ресурсов МСП</a:t>
            </a:r>
          </a:p>
        </p:txBody>
      </p:sp>
      <p:graphicFrame>
        <p:nvGraphicFramePr>
          <p:cNvPr id="216" name="Схема 215"/>
          <p:cNvGraphicFramePr/>
          <p:nvPr>
            <p:extLst>
              <p:ext uri="{D42A27DB-BD31-4B8C-83A1-F6EECF244321}">
                <p14:modId xmlns:p14="http://schemas.microsoft.com/office/powerpoint/2010/main" val="1968404768"/>
              </p:ext>
            </p:extLst>
          </p:nvPr>
        </p:nvGraphicFramePr>
        <p:xfrm>
          <a:off x="-13124" y="1019523"/>
          <a:ext cx="5390731" cy="5529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8" name="Прямоугольник 157"/>
          <p:cNvSpPr/>
          <p:nvPr/>
        </p:nvSpPr>
        <p:spPr>
          <a:xfrm>
            <a:off x="0" y="-1"/>
            <a:ext cx="9144000" cy="55043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Информационная платформа финансовой кооперации </a:t>
            </a:r>
            <a:endParaRPr lang="ru-RU" b="1" kern="0" dirty="0">
              <a:solidFill>
                <a:prstClr val="white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  <a:p>
            <a:pPr marL="0" marR="0" lvl="0" indent="0" algn="l" defTabSz="84408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                      На базе технологии </a:t>
            </a:r>
            <a:r>
              <a:rPr lang="ru-RU" b="1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Блокчейн</a:t>
            </a:r>
            <a:r>
              <a:rPr lang="ru-RU" b="1" kern="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159" name="Подзаголовок 2"/>
          <p:cNvSpPr txBox="1">
            <a:spLocks/>
          </p:cNvSpPr>
          <p:nvPr/>
        </p:nvSpPr>
        <p:spPr>
          <a:xfrm>
            <a:off x="6372200" y="88590"/>
            <a:ext cx="2709496" cy="360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44083" fontAlgn="auto">
              <a:spcBef>
                <a:spcPts val="923"/>
              </a:spcBef>
              <a:spcAft>
                <a:spcPts val="0"/>
              </a:spcAft>
            </a:pPr>
            <a:r>
              <a:rPr lang="ru-RU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ФИНКООПЕРАЦИЯ</a:t>
            </a:r>
          </a:p>
        </p:txBody>
      </p:sp>
      <p:pic>
        <p:nvPicPr>
          <p:cNvPr id="160" name="Рисунок 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9321"/>
            <a:ext cx="448782" cy="4273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7624031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300TGp_natural_light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2722</TotalTime>
  <Words>2649</Words>
  <Application>Microsoft Office PowerPoint</Application>
  <PresentationFormat>Экран (4:3)</PresentationFormat>
  <Paragraphs>919</Paragraphs>
  <Slides>36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Arial Black</vt:lpstr>
      <vt:lpstr>Arial Narrow</vt:lpstr>
      <vt:lpstr>Calibri</vt:lpstr>
      <vt:lpstr>Times New Roman</vt:lpstr>
      <vt:lpstr>Verdana</vt:lpstr>
      <vt:lpstr>Wingdings</vt:lpstr>
      <vt:lpstr>300TGp_natural_light</vt:lpstr>
      <vt:lpstr>Генеральный план социально-экономического  развития на сельских территориях  и в малых городах</vt:lpstr>
      <vt:lpstr>Актуальность и инструменты</vt:lpstr>
      <vt:lpstr>Презентация PowerPoint</vt:lpstr>
      <vt:lpstr>Презентация PowerPoint</vt:lpstr>
      <vt:lpstr>Задачи и этапы реализации</vt:lpstr>
      <vt:lpstr>Презентация PowerPoint</vt:lpstr>
      <vt:lpstr>Презентация PowerPoint</vt:lpstr>
      <vt:lpstr>Структура реализации Генерального плана</vt:lpstr>
      <vt:lpstr>Презентация PowerPoint</vt:lpstr>
      <vt:lpstr>Презентация PowerPoint</vt:lpstr>
      <vt:lpstr>Финансовая платформа</vt:lpstr>
      <vt:lpstr>Кооперация – Народная экономика</vt:lpstr>
      <vt:lpstr>Целевые показатели реализации</vt:lpstr>
      <vt:lpstr>Сельская кооперация: основное производство</vt:lpstr>
      <vt:lpstr>Сельская кооперация: современная переработка</vt:lpstr>
      <vt:lpstr>Эффекты влияния реализации проекта</vt:lpstr>
      <vt:lpstr>Сельская кооперация: социальные  эффекты</vt:lpstr>
      <vt:lpstr>Ликвидировать безработицу – преодолеть бедность.</vt:lpstr>
      <vt:lpstr>Новые рабочие места</vt:lpstr>
      <vt:lpstr>В каждом селе свои производства  и  семейные фермы </vt:lpstr>
      <vt:lpstr>Новые рабочие места</vt:lpstr>
      <vt:lpstr>Презентация PowerPoint</vt:lpstr>
      <vt:lpstr>Миссия проекта</vt:lpstr>
      <vt:lpstr>Презентация PowerPoint</vt:lpstr>
      <vt:lpstr>Вариант пилотного проекта  Свердловская область</vt:lpstr>
      <vt:lpstr>Внутренние ресурсы территории  МО «Галкинское сельское поселение» </vt:lpstr>
      <vt:lpstr>Освоение сельской территории  МО «Галкинское сельское поселение»</vt:lpstr>
      <vt:lpstr>Возможности комплексного развития территории муниципального образования Галкинское сельское поселение Свердловской области</vt:lpstr>
      <vt:lpstr>Результат работы Пилотного проекта</vt:lpstr>
      <vt:lpstr>Если село Галкинское исчезнет, то за это  НИКТО  не ответит*</vt:lpstr>
      <vt:lpstr>Производственные показатели пилотного проекта</vt:lpstr>
      <vt:lpstr>Производственные показатели пилотного проекта</vt:lpstr>
      <vt:lpstr>Финансовые показатели пилотного проекта</vt:lpstr>
      <vt:lpstr>Финансовые показатели пилотного проекта</vt:lpstr>
      <vt:lpstr>Финансовые показатели Генерального плана ПЯТИЛЕТКА УКОРЕНЕНИЕ НАРОДА НА ЗЕМЛЕ</vt:lpstr>
      <vt:lpstr>К ЖИТЕЛЯМ СЁЛ, ДЕРЕВЕНЬ И ГОРОДОВ! Время и жизнь поставили перед нами важную цель:  Сберечь Россию для Себя, Себя сберечь для России!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 PowerTemplate</dc:title>
  <dc:creator>Кашка Виктория</dc:creator>
  <cp:lastModifiedBy>Vasiliy Melnichenko</cp:lastModifiedBy>
  <cp:revision>311</cp:revision>
  <dcterms:created xsi:type="dcterms:W3CDTF">2017-01-07T08:44:05Z</dcterms:created>
  <dcterms:modified xsi:type="dcterms:W3CDTF">2018-02-25T08:57:14Z</dcterms:modified>
</cp:coreProperties>
</file>