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35"/>
  </p:notesMasterIdLst>
  <p:sldIdLst>
    <p:sldId id="482" r:id="rId2"/>
    <p:sldId id="483" r:id="rId3"/>
    <p:sldId id="484" r:id="rId4"/>
    <p:sldId id="485" r:id="rId5"/>
    <p:sldId id="486" r:id="rId6"/>
    <p:sldId id="487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373" r:id="rId23"/>
    <p:sldId id="509" r:id="rId24"/>
    <p:sldId id="510" r:id="rId25"/>
    <p:sldId id="511" r:id="rId26"/>
    <p:sldId id="515" r:id="rId27"/>
    <p:sldId id="514" r:id="rId28"/>
    <p:sldId id="513" r:id="rId29"/>
    <p:sldId id="512" r:id="rId30"/>
    <p:sldId id="516" r:id="rId31"/>
    <p:sldId id="517" r:id="rId32"/>
    <p:sldId id="518" r:id="rId33"/>
    <p:sldId id="3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2412EA-9D91-8B46-A9BC-34CD2CE76DDE}">
          <p14:sldIdLst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373"/>
            <p14:sldId id="509"/>
            <p14:sldId id="510"/>
            <p14:sldId id="511"/>
            <p14:sldId id="515"/>
            <p14:sldId id="514"/>
            <p14:sldId id="513"/>
            <p14:sldId id="512"/>
            <p14:sldId id="516"/>
            <p14:sldId id="517"/>
            <p14:sldId id="518"/>
            <p14:sldId id="390"/>
          </p14:sldIdLst>
        </p14:section>
        <p14:section name="Раздел без заголовка" id="{B98AF7B6-E866-5A43-94FF-91C184B4AB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00"/>
    <a:srgbClr val="0269BE"/>
    <a:srgbClr val="0275D4"/>
    <a:srgbClr val="DCE5F8"/>
    <a:srgbClr val="000E2E"/>
    <a:srgbClr val="2C4978"/>
    <a:srgbClr val="5B9BD5"/>
    <a:srgbClr val="3A61A0"/>
    <a:srgbClr val="21517D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83918" autoAdjust="0"/>
  </p:normalViewPr>
  <p:slideViewPr>
    <p:cSldViewPr snapToGrid="0">
      <p:cViewPr varScale="1">
        <p:scale>
          <a:sx n="67" d="100"/>
          <a:sy n="67" d="100"/>
        </p:scale>
        <p:origin x="1176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FDFE17-3EB3-A740-8E59-A952F7153E7B}">
      <dgm:prSet phldrT="[Текст]"/>
      <dgm:spPr/>
      <dgm:t>
        <a:bodyPr/>
        <a:lstStyle/>
        <a:p>
          <a:pPr>
            <a:buSzPts val="2400"/>
            <a:buFont typeface="Times New Roman" panose="02020603050405020304" pitchFamily="18" charset="0"/>
            <a:buNone/>
          </a:pPr>
          <a:r>
            <a:rPr lang="ru-RU" dirty="0">
              <a:solidFill>
                <a:schemeClr val="bg1"/>
              </a:solidFill>
            </a:rPr>
            <a:t>Сбережение народа</a:t>
          </a:r>
          <a:endParaRPr lang="ru-RU" dirty="0"/>
        </a:p>
      </dgm:t>
    </dgm:pt>
    <dgm:pt modelId="{3E9B3DB8-D7C7-BC42-ABF3-71D925A8BFA0}" type="parTrans" cxnId="{BF041D17-3125-F044-B5AE-D0683D77B4B5}">
      <dgm:prSet/>
      <dgm:spPr/>
      <dgm:t>
        <a:bodyPr/>
        <a:lstStyle/>
        <a:p>
          <a:endParaRPr lang="ru-RU"/>
        </a:p>
      </dgm:t>
    </dgm:pt>
    <dgm:pt modelId="{A1B2ED50-691B-8C4B-80AA-29164BD3EE1D}" type="sibTrans" cxnId="{BF041D17-3125-F044-B5AE-D0683D77B4B5}">
      <dgm:prSet/>
      <dgm:spPr/>
      <dgm:t>
        <a:bodyPr/>
        <a:lstStyle/>
        <a:p>
          <a:endParaRPr lang="ru-RU"/>
        </a:p>
      </dgm:t>
    </dgm:pt>
    <dgm:pt modelId="{987DB20E-B53C-0B4C-9C67-8CCCDA96290C}">
      <dgm:prSet phldrT="[Текст]"/>
      <dgm:spPr/>
      <dgm:t>
        <a:bodyPr/>
        <a:lstStyle/>
        <a:p>
          <a:pPr>
            <a:buSzPts val="2400"/>
            <a:buFont typeface="Times New Roman" panose="02020603050405020304" pitchFamily="18" charset="0"/>
            <a:buNone/>
          </a:pPr>
          <a:r>
            <a:rPr lang="ru-RU" dirty="0">
              <a:solidFill>
                <a:schemeClr val="bg1"/>
              </a:solidFill>
            </a:rPr>
            <a:t>Повышение благосостояния россиян </a:t>
          </a:r>
          <a:endParaRPr lang="ru-RU" dirty="0"/>
        </a:p>
      </dgm:t>
    </dgm:pt>
    <dgm:pt modelId="{B477684D-E129-8D44-94BC-296A3D6CF147}" type="parTrans" cxnId="{171009EE-2ABD-DD45-9CB5-F16C45E4E516}">
      <dgm:prSet/>
      <dgm:spPr/>
      <dgm:t>
        <a:bodyPr/>
        <a:lstStyle/>
        <a:p>
          <a:endParaRPr lang="ru-RU"/>
        </a:p>
      </dgm:t>
    </dgm:pt>
    <dgm:pt modelId="{9E1CAC58-D20B-994C-94C6-5C455F7BB636}" type="sibTrans" cxnId="{171009EE-2ABD-DD45-9CB5-F16C45E4E516}">
      <dgm:prSet/>
      <dgm:spPr/>
      <dgm:t>
        <a:bodyPr/>
        <a:lstStyle/>
        <a:p>
          <a:endParaRPr lang="ru-RU"/>
        </a:p>
      </dgm:t>
    </dgm:pt>
    <dgm:pt modelId="{DD9C487E-6EF4-3545-9ABE-E329674FEED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Усиление роли народовластия </a:t>
          </a:r>
          <a:endParaRPr lang="ru-RU" dirty="0"/>
        </a:p>
      </dgm:t>
    </dgm:pt>
    <dgm:pt modelId="{A677625C-4D4E-DA4B-B733-18E8C80A5DCC}" type="parTrans" cxnId="{79779C92-F787-3D4F-A1E7-9E850A7A6666}">
      <dgm:prSet/>
      <dgm:spPr/>
      <dgm:t>
        <a:bodyPr/>
        <a:lstStyle/>
        <a:p>
          <a:endParaRPr lang="ru-RU"/>
        </a:p>
      </dgm:t>
    </dgm:pt>
    <dgm:pt modelId="{9300FBD9-5285-AF4D-99EE-6D8142EEE645}" type="sibTrans" cxnId="{79779C92-F787-3D4F-A1E7-9E850A7A6666}">
      <dgm:prSet/>
      <dgm:spPr/>
      <dgm:t>
        <a:bodyPr/>
        <a:lstStyle/>
        <a:p>
          <a:endParaRPr lang="ru-RU"/>
        </a:p>
      </dgm:t>
    </dgm:pt>
    <dgm:pt modelId="{8631EEDE-7502-0A4E-AE26-929838946319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Защита всех форм собственности от противоправных посягательств</a:t>
          </a:r>
          <a:endParaRPr lang="ru-RU" dirty="0"/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Укрепление законности и искоренение коррупции</a:t>
          </a:r>
          <a:endParaRPr lang="ru-RU" dirty="0"/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0160F079-B6CE-8F4A-8DB7-46443DAA8190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Восстановление традиционных духовно-нравственных ценностей </a:t>
          </a:r>
          <a:endParaRPr lang="ru-RU" dirty="0"/>
        </a:p>
      </dgm:t>
    </dgm:pt>
    <dgm:pt modelId="{63F6356E-F129-204E-BC5E-3116A6115FDC}" type="parTrans" cxnId="{E1D5FC60-2D5E-DB47-88E4-66FE01D57369}">
      <dgm:prSet/>
      <dgm:spPr/>
      <dgm:t>
        <a:bodyPr/>
        <a:lstStyle/>
        <a:p>
          <a:endParaRPr lang="ru-RU"/>
        </a:p>
      </dgm:t>
    </dgm:pt>
    <dgm:pt modelId="{31D951AF-2683-AF40-AB08-933446BF7D63}" type="sibTrans" cxnId="{E1D5FC60-2D5E-DB47-88E4-66FE01D57369}">
      <dgm:prSet/>
      <dgm:spPr/>
      <dgm:t>
        <a:bodyPr/>
        <a:lstStyle/>
        <a:p>
          <a:endParaRPr lang="ru-RU"/>
        </a:p>
      </dgm:t>
    </dgm:pt>
    <dgm:pt modelId="{F9BE8A3A-5232-4D46-BDE2-214C4F76428D}">
      <dgm:prSet/>
      <dgm:spPr/>
      <dgm:t>
        <a:bodyPr/>
        <a:lstStyle/>
        <a:p>
          <a:r>
            <a:rPr lang="ru-RU">
              <a:solidFill>
                <a:schemeClr val="bg1"/>
              </a:solidFill>
            </a:rPr>
            <a:t>Творческая самореализация людей</a:t>
          </a:r>
          <a:endParaRPr lang="ru-RU"/>
        </a:p>
      </dgm:t>
    </dgm:pt>
    <dgm:pt modelId="{1EC7F7D5-E966-6A48-8E02-485D967DB017}" type="parTrans" cxnId="{46D018F5-A88C-D649-A35B-2C3BC3BDD67D}">
      <dgm:prSet/>
      <dgm:spPr/>
      <dgm:t>
        <a:bodyPr/>
        <a:lstStyle/>
        <a:p>
          <a:endParaRPr lang="ru-RU"/>
        </a:p>
      </dgm:t>
    </dgm:pt>
    <dgm:pt modelId="{75962FA1-9C51-E640-8DEB-0BB314285DDC}" type="sibTrans" cxnId="{46D018F5-A88C-D649-A35B-2C3BC3BDD67D}">
      <dgm:prSet/>
      <dgm:spPr/>
      <dgm:t>
        <a:bodyPr/>
        <a:lstStyle/>
        <a:p>
          <a:endParaRPr lang="ru-RU"/>
        </a:p>
      </dgm:t>
    </dgm:pt>
    <dgm:pt modelId="{3BEF895B-9E73-0948-A767-250698C9ADFD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Блокировка идеологии сверхвласти денег</a:t>
          </a:r>
          <a:endParaRPr lang="ru-RU" dirty="0"/>
        </a:p>
      </dgm:t>
    </dgm:pt>
    <dgm:pt modelId="{0C7D8ECD-D714-5C4F-99A4-96602C79A1D3}" type="parTrans" cxnId="{EC7B68D4-E01D-9246-BCF1-8B9A05D84ECF}">
      <dgm:prSet/>
      <dgm:spPr/>
      <dgm:t>
        <a:bodyPr/>
        <a:lstStyle/>
        <a:p>
          <a:endParaRPr lang="ru-RU"/>
        </a:p>
      </dgm:t>
    </dgm:pt>
    <dgm:pt modelId="{F566ECE6-6115-3041-9488-22A41FEFF4A2}" type="sibTrans" cxnId="{EC7B68D4-E01D-9246-BCF1-8B9A05D84ECF}">
      <dgm:prSet/>
      <dgm:spPr/>
      <dgm:t>
        <a:bodyPr/>
        <a:lstStyle/>
        <a:p>
          <a:endParaRPr lang="ru-RU"/>
        </a:p>
      </dgm:t>
    </dgm:pt>
    <dgm:pt modelId="{5547F411-C8D4-704C-9D00-600D4D8F6193}">
      <dgm:prSet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Защита граждан от деструктивного информационного воздействия</a:t>
          </a:r>
          <a:endParaRPr lang="ru-RU" dirty="0"/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2B34F-0CB1-354F-A3E1-CFA1011697BB}" type="pres">
      <dgm:prSet presAssocID="{BAFDFE17-3EB3-A740-8E59-A952F7153E7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7064C-4273-4447-8096-3909A3B721D0}" type="pres">
      <dgm:prSet presAssocID="{A1B2ED50-691B-8C4B-80AA-29164BD3EE1D}" presName="sibTrans" presStyleCnt="0"/>
      <dgm:spPr/>
    </dgm:pt>
    <dgm:pt modelId="{C9313CE6-638A-2642-8C5E-7C6915DD807F}" type="pres">
      <dgm:prSet presAssocID="{987DB20E-B53C-0B4C-9C67-8CCCDA96290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52BA-FC14-C940-A82D-A843C1D5D3E8}" type="pres">
      <dgm:prSet presAssocID="{9E1CAC58-D20B-994C-94C6-5C455F7BB636}" presName="sibTrans" presStyleCnt="0"/>
      <dgm:spPr/>
    </dgm:pt>
    <dgm:pt modelId="{47615BBD-0D76-C740-82EC-6867661A4CBA}" type="pres">
      <dgm:prSet presAssocID="{DD9C487E-6EF4-3545-9ABE-E329674FEED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F43-9E40-0042-A590-55C48CC25C82}" type="pres">
      <dgm:prSet presAssocID="{9300FBD9-5285-AF4D-99EE-6D8142EEE645}" presName="sibTrans" presStyleCnt="0"/>
      <dgm:spPr/>
    </dgm:pt>
    <dgm:pt modelId="{39450B6E-688D-2249-B94D-F1BBA0DCF3A9}" type="pres">
      <dgm:prSet presAssocID="{3BEF895B-9E73-0948-A767-250698C9ADF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D297A-9D47-9641-8185-4AD0A2331134}" type="pres">
      <dgm:prSet presAssocID="{F566ECE6-6115-3041-9488-22A41FEFF4A2}" presName="sibTrans" presStyleCnt="0"/>
      <dgm:spPr/>
    </dgm:pt>
    <dgm:pt modelId="{1F4A07DE-946D-8A4C-A48B-CD0C90A0BE0D}" type="pres">
      <dgm:prSet presAssocID="{0160F079-B6CE-8F4A-8DB7-46443DAA819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7F5CB-3141-BC4C-A11B-910B10BC7B7D}" type="pres">
      <dgm:prSet presAssocID="{31D951AF-2683-AF40-AB08-933446BF7D63}" presName="sibTrans" presStyleCnt="0"/>
      <dgm:spPr/>
    </dgm:pt>
    <dgm:pt modelId="{739628B8-FB89-4847-A416-15726914BC68}" type="pres">
      <dgm:prSet presAssocID="{F9BE8A3A-5232-4D46-BDE2-214C4F76428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EAECF-603C-7F4D-8295-CC332C8594B2}" type="pres">
      <dgm:prSet presAssocID="{75962FA1-9C51-E640-8DEB-0BB314285DDC}" presName="sibTrans" presStyleCnt="0"/>
      <dgm:spPr/>
    </dgm:pt>
    <dgm:pt modelId="{4E14AFEE-2770-2848-864A-A8FF4EAC42C2}" type="pres">
      <dgm:prSet presAssocID="{290115A4-E60F-6A42-A810-27B2CE14998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041D17-3125-F044-B5AE-D0683D77B4B5}" srcId="{FDEA2E79-B672-954D-BC4F-6BCD710EC480}" destId="{BAFDFE17-3EB3-A740-8E59-A952F7153E7B}" srcOrd="0" destOrd="0" parTransId="{3E9B3DB8-D7C7-BC42-ABF3-71D925A8BFA0}" sibTransId="{A1B2ED50-691B-8C4B-80AA-29164BD3EE1D}"/>
    <dgm:cxn modelId="{5576FCF2-09A3-AD4F-97A8-4811760A0308}" type="presOf" srcId="{987DB20E-B53C-0B4C-9C67-8CCCDA96290C}" destId="{C9313CE6-638A-2642-8C5E-7C6915DD807F}" srcOrd="0" destOrd="0" presId="urn:microsoft.com/office/officeart/2005/8/layout/default"/>
    <dgm:cxn modelId="{0258C9CA-17A7-A045-8202-F13B88D40946}" type="presOf" srcId="{0160F079-B6CE-8F4A-8DB7-46443DAA8190}" destId="{1F4A07DE-946D-8A4C-A48B-CD0C90A0BE0D}" srcOrd="0" destOrd="0" presId="urn:microsoft.com/office/officeart/2005/8/layout/default"/>
    <dgm:cxn modelId="{171009EE-2ABD-DD45-9CB5-F16C45E4E516}" srcId="{FDEA2E79-B672-954D-BC4F-6BCD710EC480}" destId="{987DB20E-B53C-0B4C-9C67-8CCCDA96290C}" srcOrd="1" destOrd="0" parTransId="{B477684D-E129-8D44-94BC-296A3D6CF147}" sibTransId="{9E1CAC58-D20B-994C-94C6-5C455F7BB636}"/>
    <dgm:cxn modelId="{8D6BA2DF-1BF0-2147-8288-494E533CD23A}" type="presOf" srcId="{DD9C487E-6EF4-3545-9ABE-E329674FEED1}" destId="{47615BBD-0D76-C740-82EC-6867661A4CBA}" srcOrd="0" destOrd="0" presId="urn:microsoft.com/office/officeart/2005/8/layout/default"/>
    <dgm:cxn modelId="{B2999991-87C1-1C48-B69A-E73B5380E456}" type="presOf" srcId="{FDEA2E79-B672-954D-BC4F-6BCD710EC480}" destId="{66501117-011C-4B4A-8D90-A442027C1162}" srcOrd="0" destOrd="0" presId="urn:microsoft.com/office/officeart/2005/8/layout/default"/>
    <dgm:cxn modelId="{E8EDA661-FF25-BA42-A47F-2FF2450E6AD3}" srcId="{FDEA2E79-B672-954D-BC4F-6BCD710EC480}" destId="{8631EEDE-7502-0A4E-AE26-929838946319}" srcOrd="7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6" destOrd="0" parTransId="{398F0857-3498-7948-870B-3BDFA243D67D}" sibTransId="{9E207FF0-FD45-1140-90CD-89F093F4F1F0}"/>
    <dgm:cxn modelId="{124BE6EE-D7F0-684A-9E5D-10DFBB62E468}" type="presOf" srcId="{F9BE8A3A-5232-4D46-BDE2-214C4F76428D}" destId="{739628B8-FB89-4847-A416-15726914BC68}" srcOrd="0" destOrd="0" presId="urn:microsoft.com/office/officeart/2005/8/layout/default"/>
    <dgm:cxn modelId="{E1D5FC60-2D5E-DB47-88E4-66FE01D57369}" srcId="{FDEA2E79-B672-954D-BC4F-6BCD710EC480}" destId="{0160F079-B6CE-8F4A-8DB7-46443DAA8190}" srcOrd="4" destOrd="0" parTransId="{63F6356E-F129-204E-BC5E-3116A6115FDC}" sibTransId="{31D951AF-2683-AF40-AB08-933446BF7D63}"/>
    <dgm:cxn modelId="{FEDFE8CE-6F5D-4244-86A1-37DFD972E95D}" srcId="{FDEA2E79-B672-954D-BC4F-6BCD710EC480}" destId="{5547F411-C8D4-704C-9D00-600D4D8F6193}" srcOrd="8" destOrd="0" parTransId="{6A321E6F-2F90-B846-BC72-07A24197602A}" sibTransId="{3EEC4729-AE3B-9746-821D-04961AB0C335}"/>
    <dgm:cxn modelId="{ACA00A32-F1A2-814D-91EC-FEE0507729E0}" type="presOf" srcId="{290115A4-E60F-6A42-A810-27B2CE149981}" destId="{4E14AFEE-2770-2848-864A-A8FF4EAC42C2}" srcOrd="0" destOrd="0" presId="urn:microsoft.com/office/officeart/2005/8/layout/default"/>
    <dgm:cxn modelId="{EC7B68D4-E01D-9246-BCF1-8B9A05D84ECF}" srcId="{FDEA2E79-B672-954D-BC4F-6BCD710EC480}" destId="{3BEF895B-9E73-0948-A767-250698C9ADFD}" srcOrd="3" destOrd="0" parTransId="{0C7D8ECD-D714-5C4F-99A4-96602C79A1D3}" sibTransId="{F566ECE6-6115-3041-9488-22A41FEFF4A2}"/>
    <dgm:cxn modelId="{3B3B6958-1CD1-F84C-9E74-608A233A09C5}" type="presOf" srcId="{8631EEDE-7502-0A4E-AE26-929838946319}" destId="{EF7E91F8-261C-D643-B48F-EBE9672105D0}" srcOrd="0" destOrd="0" presId="urn:microsoft.com/office/officeart/2005/8/layout/default"/>
    <dgm:cxn modelId="{0EC45B37-087D-E546-8248-116FB441C0EC}" type="presOf" srcId="{BAFDFE17-3EB3-A740-8E59-A952F7153E7B}" destId="{B852B34F-0CB1-354F-A3E1-CFA1011697BB}" srcOrd="0" destOrd="0" presId="urn:microsoft.com/office/officeart/2005/8/layout/default"/>
    <dgm:cxn modelId="{79779C92-F787-3D4F-A1E7-9E850A7A6666}" srcId="{FDEA2E79-B672-954D-BC4F-6BCD710EC480}" destId="{DD9C487E-6EF4-3545-9ABE-E329674FEED1}" srcOrd="2" destOrd="0" parTransId="{A677625C-4D4E-DA4B-B733-18E8C80A5DCC}" sibTransId="{9300FBD9-5285-AF4D-99EE-6D8142EEE645}"/>
    <dgm:cxn modelId="{618F8F89-8ECC-C14C-B3E5-AC1462BAB851}" type="presOf" srcId="{5547F411-C8D4-704C-9D00-600D4D8F6193}" destId="{37E9E3CD-0E52-8040-8508-8A6247BD43CF}" srcOrd="0" destOrd="0" presId="urn:microsoft.com/office/officeart/2005/8/layout/default"/>
    <dgm:cxn modelId="{8B9C2782-C58B-8A4C-B0B1-2F18E37AD012}" type="presOf" srcId="{3BEF895B-9E73-0948-A767-250698C9ADFD}" destId="{39450B6E-688D-2249-B94D-F1BBA0DCF3A9}" srcOrd="0" destOrd="0" presId="urn:microsoft.com/office/officeart/2005/8/layout/default"/>
    <dgm:cxn modelId="{46D018F5-A88C-D649-A35B-2C3BC3BDD67D}" srcId="{FDEA2E79-B672-954D-BC4F-6BCD710EC480}" destId="{F9BE8A3A-5232-4D46-BDE2-214C4F76428D}" srcOrd="5" destOrd="0" parTransId="{1EC7F7D5-E966-6A48-8E02-485D967DB017}" sibTransId="{75962FA1-9C51-E640-8DEB-0BB314285DDC}"/>
    <dgm:cxn modelId="{194CAD12-5BE2-1D42-A04A-D944C0C99EBF}" type="presParOf" srcId="{66501117-011C-4B4A-8D90-A442027C1162}" destId="{B852B34F-0CB1-354F-A3E1-CFA1011697BB}" srcOrd="0" destOrd="0" presId="urn:microsoft.com/office/officeart/2005/8/layout/default"/>
    <dgm:cxn modelId="{B7EACD47-0786-6A4F-B6C5-D5FC7C6B7F07}" type="presParOf" srcId="{66501117-011C-4B4A-8D90-A442027C1162}" destId="{C7E7064C-4273-4447-8096-3909A3B721D0}" srcOrd="1" destOrd="0" presId="urn:microsoft.com/office/officeart/2005/8/layout/default"/>
    <dgm:cxn modelId="{A3C35B68-DFD4-574D-A7A5-65452D959CC8}" type="presParOf" srcId="{66501117-011C-4B4A-8D90-A442027C1162}" destId="{C9313CE6-638A-2642-8C5E-7C6915DD807F}" srcOrd="2" destOrd="0" presId="urn:microsoft.com/office/officeart/2005/8/layout/default"/>
    <dgm:cxn modelId="{0A6743C2-3A9E-5549-8DBC-F2F1265FC057}" type="presParOf" srcId="{66501117-011C-4B4A-8D90-A442027C1162}" destId="{E4A552BA-FC14-C940-A82D-A843C1D5D3E8}" srcOrd="3" destOrd="0" presId="urn:microsoft.com/office/officeart/2005/8/layout/default"/>
    <dgm:cxn modelId="{49AC6B6E-285C-0B4A-BEB2-3B796E7EF5D7}" type="presParOf" srcId="{66501117-011C-4B4A-8D90-A442027C1162}" destId="{47615BBD-0D76-C740-82EC-6867661A4CBA}" srcOrd="4" destOrd="0" presId="urn:microsoft.com/office/officeart/2005/8/layout/default"/>
    <dgm:cxn modelId="{020BF1C4-376B-DD4D-AD76-9C72AE5CCB30}" type="presParOf" srcId="{66501117-011C-4B4A-8D90-A442027C1162}" destId="{6798CF43-9E40-0042-A590-55C48CC25C82}" srcOrd="5" destOrd="0" presId="urn:microsoft.com/office/officeart/2005/8/layout/default"/>
    <dgm:cxn modelId="{C380340E-2FEB-A349-B4B5-0DDE9B72B2BA}" type="presParOf" srcId="{66501117-011C-4B4A-8D90-A442027C1162}" destId="{39450B6E-688D-2249-B94D-F1BBA0DCF3A9}" srcOrd="6" destOrd="0" presId="urn:microsoft.com/office/officeart/2005/8/layout/default"/>
    <dgm:cxn modelId="{EA910066-6901-6342-8F48-7EC4D3905696}" type="presParOf" srcId="{66501117-011C-4B4A-8D90-A442027C1162}" destId="{AD1D297A-9D47-9641-8185-4AD0A2331134}" srcOrd="7" destOrd="0" presId="urn:microsoft.com/office/officeart/2005/8/layout/default"/>
    <dgm:cxn modelId="{DF50E825-F03A-6641-A0F7-A5406D97618D}" type="presParOf" srcId="{66501117-011C-4B4A-8D90-A442027C1162}" destId="{1F4A07DE-946D-8A4C-A48B-CD0C90A0BE0D}" srcOrd="8" destOrd="0" presId="urn:microsoft.com/office/officeart/2005/8/layout/default"/>
    <dgm:cxn modelId="{7B7CCFA1-7BC1-F946-8F3B-D0B406E9B6D5}" type="presParOf" srcId="{66501117-011C-4B4A-8D90-A442027C1162}" destId="{0877F5CB-3141-BC4C-A11B-910B10BC7B7D}" srcOrd="9" destOrd="0" presId="urn:microsoft.com/office/officeart/2005/8/layout/default"/>
    <dgm:cxn modelId="{BB897966-AAF5-4542-BC10-F3BC0BC2C374}" type="presParOf" srcId="{66501117-011C-4B4A-8D90-A442027C1162}" destId="{739628B8-FB89-4847-A416-15726914BC68}" srcOrd="10" destOrd="0" presId="urn:microsoft.com/office/officeart/2005/8/layout/default"/>
    <dgm:cxn modelId="{307A726E-F2A3-8446-B1C1-84D25AD81B09}" type="presParOf" srcId="{66501117-011C-4B4A-8D90-A442027C1162}" destId="{6EAEAECF-603C-7F4D-8295-CC332C8594B2}" srcOrd="11" destOrd="0" presId="urn:microsoft.com/office/officeart/2005/8/layout/default"/>
    <dgm:cxn modelId="{1E5D5D52-51A7-0946-A8C1-82802959CF47}" type="presParOf" srcId="{66501117-011C-4B4A-8D90-A442027C1162}" destId="{4E14AFEE-2770-2848-864A-A8FF4EAC42C2}" srcOrd="12" destOrd="0" presId="urn:microsoft.com/office/officeart/2005/8/layout/default"/>
    <dgm:cxn modelId="{043CBFBB-7865-8E48-B526-775AAD257736}" type="presParOf" srcId="{66501117-011C-4B4A-8D90-A442027C1162}" destId="{D4A1CA6D-685E-5C40-90CF-370F4572BE47}" srcOrd="13" destOrd="0" presId="urn:microsoft.com/office/officeart/2005/8/layout/default"/>
    <dgm:cxn modelId="{2C0BD7CC-C5BB-7642-86DE-4AF163B21A6A}" type="presParOf" srcId="{66501117-011C-4B4A-8D90-A442027C1162}" destId="{EF7E91F8-261C-D643-B48F-EBE9672105D0}" srcOrd="14" destOrd="0" presId="urn:microsoft.com/office/officeart/2005/8/layout/default"/>
    <dgm:cxn modelId="{14ACDF00-4AB4-354E-AFB8-7E87F49343DC}" type="presParOf" srcId="{66501117-011C-4B4A-8D90-A442027C1162}" destId="{7F974EA0-C627-774A-B7FD-2D0B2660F081}" srcOrd="15" destOrd="0" presId="urn:microsoft.com/office/officeart/2005/8/layout/default"/>
    <dgm:cxn modelId="{81D8096E-0A25-3C42-A2A1-BBB4E46E1ED6}" type="presParOf" srcId="{66501117-011C-4B4A-8D90-A442027C1162}" destId="{37E9E3CD-0E52-8040-8508-8A6247BD43C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/>
      <dgm:spPr/>
      <dgm:t>
        <a:bodyPr/>
        <a:lstStyle/>
        <a:p>
          <a:r>
            <a:rPr lang="ru-RU" dirty="0"/>
            <a:t>ДРУГИМ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/>
      <dgm:spPr/>
      <dgm:t>
        <a:bodyPr/>
        <a:lstStyle/>
        <a:p>
          <a:r>
            <a:rPr lang="ru-RU" dirty="0"/>
            <a:t>СЕБЕ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/>
      <dgm:spPr/>
      <dgm:t>
        <a:bodyPr/>
        <a:lstStyle/>
        <a:p>
          <a:r>
            <a:rPr lang="ru-RU" dirty="0"/>
            <a:t>СРЕДЕ</a:t>
          </a:r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90E1E2C7-A09C-B643-A0D0-D134720FA808}" type="presOf" srcId="{5547F411-C8D4-704C-9D00-600D4D8F6193}" destId="{37E9E3CD-0E52-8040-8508-8A6247BD43CF}" srcOrd="0" destOrd="0" presId="urn:microsoft.com/office/officeart/2005/8/layout/default"/>
    <dgm:cxn modelId="{7B4B45E0-78BB-7C47-B617-913976637822}" type="presOf" srcId="{290115A4-E60F-6A42-A810-27B2CE149981}" destId="{4E14AFEE-2770-2848-864A-A8FF4EAC42C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B419B6F8-94F5-6540-BEAD-6015A4067A28}" type="presOf" srcId="{FDEA2E79-B672-954D-BC4F-6BCD710EC480}" destId="{66501117-011C-4B4A-8D90-A442027C1162}" srcOrd="0" destOrd="0" presId="urn:microsoft.com/office/officeart/2005/8/layout/default"/>
    <dgm:cxn modelId="{A8558037-8CE4-3A46-8B30-26C507243FC3}" type="presOf" srcId="{8631EEDE-7502-0A4E-AE26-929838946319}" destId="{EF7E91F8-261C-D643-B48F-EBE9672105D0}" srcOrd="0" destOrd="0" presId="urn:microsoft.com/office/officeart/2005/8/layout/default"/>
    <dgm:cxn modelId="{351B2F78-4667-7D43-8BED-74A046454F5A}" type="presParOf" srcId="{66501117-011C-4B4A-8D90-A442027C1162}" destId="{4E14AFEE-2770-2848-864A-A8FF4EAC42C2}" srcOrd="0" destOrd="0" presId="urn:microsoft.com/office/officeart/2005/8/layout/default"/>
    <dgm:cxn modelId="{6980C0F0-FED9-5B49-AA5A-FC10C0BDD60E}" type="presParOf" srcId="{66501117-011C-4B4A-8D90-A442027C1162}" destId="{D4A1CA6D-685E-5C40-90CF-370F4572BE47}" srcOrd="1" destOrd="0" presId="urn:microsoft.com/office/officeart/2005/8/layout/default"/>
    <dgm:cxn modelId="{940756ED-E2AB-DD40-A1EE-D8E2AD4DFEB5}" type="presParOf" srcId="{66501117-011C-4B4A-8D90-A442027C1162}" destId="{EF7E91F8-261C-D643-B48F-EBE9672105D0}" srcOrd="2" destOrd="0" presId="urn:microsoft.com/office/officeart/2005/8/layout/default"/>
    <dgm:cxn modelId="{0DE25EC4-309D-1F48-973B-2B6EFBA71183}" type="presParOf" srcId="{66501117-011C-4B4A-8D90-A442027C1162}" destId="{7F974EA0-C627-774A-B7FD-2D0B2660F081}" srcOrd="3" destOrd="0" presId="urn:microsoft.com/office/officeart/2005/8/layout/default"/>
    <dgm:cxn modelId="{68E972CE-B670-FB4D-A9FE-49F4D22EDB55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/>
      <dgm:spPr/>
      <dgm:t>
        <a:bodyPr/>
        <a:lstStyle/>
        <a:p>
          <a:r>
            <a:rPr lang="ru-RU" dirty="0"/>
            <a:t>СЛОВОМ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/>
      <dgm:spPr/>
      <dgm:t>
        <a:bodyPr/>
        <a:lstStyle/>
        <a:p>
          <a:r>
            <a:rPr lang="ru-RU" dirty="0"/>
            <a:t>МЫСЛЬЮ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/>
      <dgm:spPr/>
      <dgm:t>
        <a:bodyPr/>
        <a:lstStyle/>
        <a:p>
          <a:r>
            <a:rPr lang="ru-RU" dirty="0"/>
            <a:t>ДЕЛОМ</a:t>
          </a:r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90E1E2C7-A09C-B643-A0D0-D134720FA808}" type="presOf" srcId="{5547F411-C8D4-704C-9D00-600D4D8F6193}" destId="{37E9E3CD-0E52-8040-8508-8A6247BD43CF}" srcOrd="0" destOrd="0" presId="urn:microsoft.com/office/officeart/2005/8/layout/default"/>
    <dgm:cxn modelId="{7B4B45E0-78BB-7C47-B617-913976637822}" type="presOf" srcId="{290115A4-E60F-6A42-A810-27B2CE149981}" destId="{4E14AFEE-2770-2848-864A-A8FF4EAC42C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B419B6F8-94F5-6540-BEAD-6015A4067A28}" type="presOf" srcId="{FDEA2E79-B672-954D-BC4F-6BCD710EC480}" destId="{66501117-011C-4B4A-8D90-A442027C1162}" srcOrd="0" destOrd="0" presId="urn:microsoft.com/office/officeart/2005/8/layout/default"/>
    <dgm:cxn modelId="{A8558037-8CE4-3A46-8B30-26C507243FC3}" type="presOf" srcId="{8631EEDE-7502-0A4E-AE26-929838946319}" destId="{EF7E91F8-261C-D643-B48F-EBE9672105D0}" srcOrd="0" destOrd="0" presId="urn:microsoft.com/office/officeart/2005/8/layout/default"/>
    <dgm:cxn modelId="{351B2F78-4667-7D43-8BED-74A046454F5A}" type="presParOf" srcId="{66501117-011C-4B4A-8D90-A442027C1162}" destId="{4E14AFEE-2770-2848-864A-A8FF4EAC42C2}" srcOrd="0" destOrd="0" presId="urn:microsoft.com/office/officeart/2005/8/layout/default"/>
    <dgm:cxn modelId="{6980C0F0-FED9-5B49-AA5A-FC10C0BDD60E}" type="presParOf" srcId="{66501117-011C-4B4A-8D90-A442027C1162}" destId="{D4A1CA6D-685E-5C40-90CF-370F4572BE47}" srcOrd="1" destOrd="0" presId="urn:microsoft.com/office/officeart/2005/8/layout/default"/>
    <dgm:cxn modelId="{940756ED-E2AB-DD40-A1EE-D8E2AD4DFEB5}" type="presParOf" srcId="{66501117-011C-4B4A-8D90-A442027C1162}" destId="{EF7E91F8-261C-D643-B48F-EBE9672105D0}" srcOrd="2" destOrd="0" presId="urn:microsoft.com/office/officeart/2005/8/layout/default"/>
    <dgm:cxn modelId="{0DE25EC4-309D-1F48-973B-2B6EFBA71183}" type="presParOf" srcId="{66501117-011C-4B4A-8D90-A442027C1162}" destId="{7F974EA0-C627-774A-B7FD-2D0B2660F081}" srcOrd="3" destOrd="0" presId="urn:microsoft.com/office/officeart/2005/8/layout/default"/>
    <dgm:cxn modelId="{68E972CE-B670-FB4D-A9FE-49F4D22EDB55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 custT="1"/>
      <dgm:spPr/>
      <dgm:t>
        <a:bodyPr/>
        <a:lstStyle/>
        <a:p>
          <a:r>
            <a:rPr lang="ru-RU" sz="4000" dirty="0"/>
            <a:t>ДРУГИХ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 custT="1"/>
      <dgm:spPr/>
      <dgm:t>
        <a:bodyPr/>
        <a:lstStyle/>
        <a:p>
          <a:r>
            <a:rPr lang="ru-RU" sz="4000" dirty="0"/>
            <a:t>СЕБЯ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 custT="1"/>
      <dgm:spPr/>
      <dgm:t>
        <a:bodyPr/>
        <a:lstStyle/>
        <a:p>
          <a:r>
            <a:rPr lang="ru-RU" sz="4000" dirty="0"/>
            <a:t>СРЕДЫ</a:t>
          </a:r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90E1E2C7-A09C-B643-A0D0-D134720FA808}" type="presOf" srcId="{5547F411-C8D4-704C-9D00-600D4D8F6193}" destId="{37E9E3CD-0E52-8040-8508-8A6247BD43CF}" srcOrd="0" destOrd="0" presId="urn:microsoft.com/office/officeart/2005/8/layout/default"/>
    <dgm:cxn modelId="{7B4B45E0-78BB-7C47-B617-913976637822}" type="presOf" srcId="{290115A4-E60F-6A42-A810-27B2CE149981}" destId="{4E14AFEE-2770-2848-864A-A8FF4EAC42C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B419B6F8-94F5-6540-BEAD-6015A4067A28}" type="presOf" srcId="{FDEA2E79-B672-954D-BC4F-6BCD710EC480}" destId="{66501117-011C-4B4A-8D90-A442027C1162}" srcOrd="0" destOrd="0" presId="urn:microsoft.com/office/officeart/2005/8/layout/default"/>
    <dgm:cxn modelId="{A8558037-8CE4-3A46-8B30-26C507243FC3}" type="presOf" srcId="{8631EEDE-7502-0A4E-AE26-929838946319}" destId="{EF7E91F8-261C-D643-B48F-EBE9672105D0}" srcOrd="0" destOrd="0" presId="urn:microsoft.com/office/officeart/2005/8/layout/default"/>
    <dgm:cxn modelId="{351B2F78-4667-7D43-8BED-74A046454F5A}" type="presParOf" srcId="{66501117-011C-4B4A-8D90-A442027C1162}" destId="{4E14AFEE-2770-2848-864A-A8FF4EAC42C2}" srcOrd="0" destOrd="0" presId="urn:microsoft.com/office/officeart/2005/8/layout/default"/>
    <dgm:cxn modelId="{6980C0F0-FED9-5B49-AA5A-FC10C0BDD60E}" type="presParOf" srcId="{66501117-011C-4B4A-8D90-A442027C1162}" destId="{D4A1CA6D-685E-5C40-90CF-370F4572BE47}" srcOrd="1" destOrd="0" presId="urn:microsoft.com/office/officeart/2005/8/layout/default"/>
    <dgm:cxn modelId="{940756ED-E2AB-DD40-A1EE-D8E2AD4DFEB5}" type="presParOf" srcId="{66501117-011C-4B4A-8D90-A442027C1162}" destId="{EF7E91F8-261C-D643-B48F-EBE9672105D0}" srcOrd="2" destOrd="0" presId="urn:microsoft.com/office/officeart/2005/8/layout/default"/>
    <dgm:cxn modelId="{0DE25EC4-309D-1F48-973B-2B6EFBA71183}" type="presParOf" srcId="{66501117-011C-4B4A-8D90-A442027C1162}" destId="{7F974EA0-C627-774A-B7FD-2D0B2660F081}" srcOrd="3" destOrd="0" presId="urn:microsoft.com/office/officeart/2005/8/layout/default"/>
    <dgm:cxn modelId="{68E972CE-B670-FB4D-A9FE-49F4D22EDB55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7DB20E-B53C-0B4C-9C67-8CCCDA96290C}">
      <dgm:prSet phldrT="[Текст]" custT="1"/>
      <dgm:spPr/>
      <dgm:t>
        <a:bodyPr/>
        <a:lstStyle/>
        <a:p>
          <a:pPr>
            <a:buSzPts val="2400"/>
            <a:buFont typeface="Times New Roman" panose="02020603050405020304" pitchFamily="18" charset="0"/>
            <a:buNone/>
          </a:pPr>
          <a:r>
            <a:rPr lang="ru-RU" sz="1800" dirty="0">
              <a:solidFill>
                <a:schemeClr val="bg1"/>
              </a:solidFill>
            </a:rPr>
            <a:t>К ВЫСШЕМУ</a:t>
          </a:r>
        </a:p>
        <a:p>
          <a:pPr>
            <a:buSzPts val="2400"/>
            <a:buFont typeface="Times New Roman" panose="02020603050405020304" pitchFamily="18" charset="0"/>
            <a:buNone/>
          </a:pPr>
          <a:r>
            <a:rPr lang="ru-RU" sz="1800" dirty="0">
              <a:solidFill>
                <a:schemeClr val="bg1"/>
              </a:solidFill>
            </a:rPr>
            <a:t>С ВЕРОЙ </a:t>
          </a:r>
          <a:endParaRPr lang="ru-RU" sz="1800" dirty="0"/>
        </a:p>
      </dgm:t>
    </dgm:pt>
    <dgm:pt modelId="{B477684D-E129-8D44-94BC-296A3D6CF147}" type="parTrans" cxnId="{171009EE-2ABD-DD45-9CB5-F16C45E4E516}">
      <dgm:prSet/>
      <dgm:spPr/>
      <dgm:t>
        <a:bodyPr/>
        <a:lstStyle/>
        <a:p>
          <a:endParaRPr lang="ru-RU"/>
        </a:p>
      </dgm:t>
    </dgm:pt>
    <dgm:pt modelId="{9E1CAC58-D20B-994C-94C6-5C455F7BB636}" type="sibTrans" cxnId="{171009EE-2ABD-DD45-9CB5-F16C45E4E516}">
      <dgm:prSet/>
      <dgm:spPr/>
      <dgm:t>
        <a:bodyPr/>
        <a:lstStyle/>
        <a:p>
          <a:endParaRPr lang="ru-RU"/>
        </a:p>
      </dgm:t>
    </dgm:pt>
    <dgm:pt modelId="{0160F079-B6CE-8F4A-8DB7-46443DAA8190}">
      <dgm:prSet custT="1"/>
      <dgm:spPr/>
      <dgm:t>
        <a:bodyPr/>
        <a:lstStyle/>
        <a:p>
          <a:r>
            <a:rPr lang="ru-RU" sz="1800" dirty="0"/>
            <a:t>К ПРОШЛОМУ</a:t>
          </a:r>
        </a:p>
        <a:p>
          <a:r>
            <a:rPr lang="ru-RU" sz="1800" dirty="0"/>
            <a:t>С БЛАГОДАРНОСТЬЮ</a:t>
          </a:r>
        </a:p>
      </dgm:t>
    </dgm:pt>
    <dgm:pt modelId="{63F6356E-F129-204E-BC5E-3116A6115FDC}" type="parTrans" cxnId="{E1D5FC60-2D5E-DB47-88E4-66FE01D57369}">
      <dgm:prSet/>
      <dgm:spPr/>
      <dgm:t>
        <a:bodyPr/>
        <a:lstStyle/>
        <a:p>
          <a:endParaRPr lang="ru-RU"/>
        </a:p>
      </dgm:t>
    </dgm:pt>
    <dgm:pt modelId="{31D951AF-2683-AF40-AB08-933446BF7D63}" type="sibTrans" cxnId="{E1D5FC60-2D5E-DB47-88E4-66FE01D57369}">
      <dgm:prSet/>
      <dgm:spPr/>
      <dgm:t>
        <a:bodyPr/>
        <a:lstStyle/>
        <a:p>
          <a:endParaRPr lang="ru-RU"/>
        </a:p>
      </dgm:t>
    </dgm:pt>
    <dgm:pt modelId="{F9BE8A3A-5232-4D46-BDE2-214C4F76428D}">
      <dgm:prSet custT="1"/>
      <dgm:spPr/>
      <dgm:t>
        <a:bodyPr/>
        <a:lstStyle/>
        <a:p>
          <a:r>
            <a:rPr lang="ru-RU" sz="1800" dirty="0"/>
            <a:t>К ОКРУЖАЮЩЕМУ</a:t>
          </a:r>
        </a:p>
        <a:p>
          <a:r>
            <a:rPr lang="ru-RU" sz="1800" dirty="0"/>
            <a:t>С ЛЮБОВЬЮ</a:t>
          </a:r>
        </a:p>
      </dgm:t>
    </dgm:pt>
    <dgm:pt modelId="{1EC7F7D5-E966-6A48-8E02-485D967DB017}" type="parTrans" cxnId="{46D018F5-A88C-D649-A35B-2C3BC3BDD67D}">
      <dgm:prSet/>
      <dgm:spPr/>
      <dgm:t>
        <a:bodyPr/>
        <a:lstStyle/>
        <a:p>
          <a:endParaRPr lang="ru-RU"/>
        </a:p>
      </dgm:t>
    </dgm:pt>
    <dgm:pt modelId="{75962FA1-9C51-E640-8DEB-0BB314285DDC}" type="sibTrans" cxnId="{46D018F5-A88C-D649-A35B-2C3BC3BDD67D}">
      <dgm:prSet/>
      <dgm:spPr/>
      <dgm:t>
        <a:bodyPr/>
        <a:lstStyle/>
        <a:p>
          <a:endParaRPr lang="ru-RU"/>
        </a:p>
      </dgm:t>
    </dgm:pt>
    <dgm:pt modelId="{3BEF895B-9E73-0948-A767-250698C9ADFD}">
      <dgm:prSet custT="1"/>
      <dgm:spPr/>
      <dgm:t>
        <a:bodyPr/>
        <a:lstStyle/>
        <a:p>
          <a:r>
            <a:rPr lang="ru-RU" sz="1800" dirty="0"/>
            <a:t>К БУДУЩЕМУ</a:t>
          </a:r>
        </a:p>
        <a:p>
          <a:r>
            <a:rPr lang="ru-RU" sz="1800" dirty="0"/>
            <a:t>С НАДЕЖДОЙ</a:t>
          </a:r>
        </a:p>
      </dgm:t>
    </dgm:pt>
    <dgm:pt modelId="{0C7D8ECD-D714-5C4F-99A4-96602C79A1D3}" type="parTrans" cxnId="{EC7B68D4-E01D-9246-BCF1-8B9A05D84ECF}">
      <dgm:prSet/>
      <dgm:spPr/>
      <dgm:t>
        <a:bodyPr/>
        <a:lstStyle/>
        <a:p>
          <a:endParaRPr lang="ru-RU"/>
        </a:p>
      </dgm:t>
    </dgm:pt>
    <dgm:pt modelId="{F566ECE6-6115-3041-9488-22A41FEFF4A2}" type="sibTrans" cxnId="{EC7B68D4-E01D-9246-BCF1-8B9A05D84ECF}">
      <dgm:prSet/>
      <dgm:spPr/>
      <dgm:t>
        <a:bodyPr/>
        <a:lstStyle/>
        <a:p>
          <a:endParaRPr lang="ru-RU"/>
        </a:p>
      </dgm:t>
    </dgm:pt>
    <dgm:pt modelId="{8631EEDE-7502-0A4E-AE26-929838946319}">
      <dgm:prSet phldrT="[Текст]" custT="1"/>
      <dgm:spPr/>
      <dgm:t>
        <a:bodyPr/>
        <a:lstStyle/>
        <a:p>
          <a:r>
            <a:rPr lang="ru-RU" sz="1800" dirty="0"/>
            <a:t>К НИЗШЕМУ </a:t>
          </a:r>
        </a:p>
        <a:p>
          <a:r>
            <a:rPr lang="ru-RU" sz="1800" dirty="0"/>
            <a:t>С ПОКОЯНИЕМ</a:t>
          </a:r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A4DA6615-1F4A-144C-9A06-925A6BFACA58}">
      <dgm:prSet custT="1"/>
      <dgm:spPr/>
      <dgm:t>
        <a:bodyPr/>
        <a:lstStyle/>
        <a:p>
          <a:r>
            <a:rPr lang="ru-RU" sz="1800" dirty="0"/>
            <a:t>К СВОЕЙ ДУШЕ </a:t>
          </a:r>
        </a:p>
        <a:p>
          <a:r>
            <a:rPr lang="ru-RU" sz="1800" dirty="0"/>
            <a:t>С ВНИМАНИЕМ</a:t>
          </a:r>
        </a:p>
      </dgm:t>
    </dgm:pt>
    <dgm:pt modelId="{6C419607-C559-B340-9CDE-6F85FCCBCF6E}" type="parTrans" cxnId="{7492392C-302B-F94B-8A72-101F37E5041F}">
      <dgm:prSet/>
      <dgm:spPr/>
      <dgm:t>
        <a:bodyPr/>
        <a:lstStyle/>
        <a:p>
          <a:endParaRPr lang="ru-RU"/>
        </a:p>
      </dgm:t>
    </dgm:pt>
    <dgm:pt modelId="{F38FA8C6-19FF-EB42-B11F-6F3A1891BB61}" type="sibTrans" cxnId="{7492392C-302B-F94B-8A72-101F37E5041F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313CE6-638A-2642-8C5E-7C6915DD807F}" type="pres">
      <dgm:prSet presAssocID="{987DB20E-B53C-0B4C-9C67-8CCCDA96290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52BA-FC14-C940-A82D-A843C1D5D3E8}" type="pres">
      <dgm:prSet presAssocID="{9E1CAC58-D20B-994C-94C6-5C455F7BB636}" presName="sibTrans" presStyleCnt="0"/>
      <dgm:spPr/>
    </dgm:pt>
    <dgm:pt modelId="{39450B6E-688D-2249-B94D-F1BBA0DCF3A9}" type="pres">
      <dgm:prSet presAssocID="{3BEF895B-9E73-0948-A767-250698C9ADF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D297A-9D47-9641-8185-4AD0A2331134}" type="pres">
      <dgm:prSet presAssocID="{F566ECE6-6115-3041-9488-22A41FEFF4A2}" presName="sibTrans" presStyleCnt="0"/>
      <dgm:spPr/>
    </dgm:pt>
    <dgm:pt modelId="{1F4A07DE-946D-8A4C-A48B-CD0C90A0BE0D}" type="pres">
      <dgm:prSet presAssocID="{0160F079-B6CE-8F4A-8DB7-46443DAA819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7F5CB-3141-BC4C-A11B-910B10BC7B7D}" type="pres">
      <dgm:prSet presAssocID="{31D951AF-2683-AF40-AB08-933446BF7D63}" presName="sibTrans" presStyleCnt="0"/>
      <dgm:spPr/>
    </dgm:pt>
    <dgm:pt modelId="{EF7E91F8-261C-D643-B48F-EBE9672105D0}" type="pres">
      <dgm:prSet presAssocID="{8631EEDE-7502-0A4E-AE26-92983894631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84782764-2A82-AB49-8F8C-7E71FE4D643A}" type="pres">
      <dgm:prSet presAssocID="{A4DA6615-1F4A-144C-9A06-925A6BFACA5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EFF44-01EC-A144-B3C3-E47731423994}" type="pres">
      <dgm:prSet presAssocID="{F38FA8C6-19FF-EB42-B11F-6F3A1891BB61}" presName="sibTrans" presStyleCnt="0"/>
      <dgm:spPr/>
    </dgm:pt>
    <dgm:pt modelId="{739628B8-FB89-4847-A416-15726914BC68}" type="pres">
      <dgm:prSet presAssocID="{F9BE8A3A-5232-4D46-BDE2-214C4F76428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1431FE-1E17-E74B-859D-B5810751732F}" type="presOf" srcId="{987DB20E-B53C-0B4C-9C67-8CCCDA96290C}" destId="{C9313CE6-638A-2642-8C5E-7C6915DD807F}" srcOrd="0" destOrd="0" presId="urn:microsoft.com/office/officeart/2005/8/layout/default"/>
    <dgm:cxn modelId="{97ED247E-5C72-3649-9878-9910022A8E61}" type="presOf" srcId="{F9BE8A3A-5232-4D46-BDE2-214C4F76428D}" destId="{739628B8-FB89-4847-A416-15726914BC68}" srcOrd="0" destOrd="0" presId="urn:microsoft.com/office/officeart/2005/8/layout/default"/>
    <dgm:cxn modelId="{171009EE-2ABD-DD45-9CB5-F16C45E4E516}" srcId="{FDEA2E79-B672-954D-BC4F-6BCD710EC480}" destId="{987DB20E-B53C-0B4C-9C67-8CCCDA96290C}" srcOrd="0" destOrd="0" parTransId="{B477684D-E129-8D44-94BC-296A3D6CF147}" sibTransId="{9E1CAC58-D20B-994C-94C6-5C455F7BB636}"/>
    <dgm:cxn modelId="{7492392C-302B-F94B-8A72-101F37E5041F}" srcId="{FDEA2E79-B672-954D-BC4F-6BCD710EC480}" destId="{A4DA6615-1F4A-144C-9A06-925A6BFACA58}" srcOrd="4" destOrd="0" parTransId="{6C419607-C559-B340-9CDE-6F85FCCBCF6E}" sibTransId="{F38FA8C6-19FF-EB42-B11F-6F3A1891BB61}"/>
    <dgm:cxn modelId="{E8EDA661-FF25-BA42-A47F-2FF2450E6AD3}" srcId="{FDEA2E79-B672-954D-BC4F-6BCD710EC480}" destId="{8631EEDE-7502-0A4E-AE26-929838946319}" srcOrd="3" destOrd="0" parTransId="{EFCC094B-C9DB-2243-8F65-2381FB1250F3}" sibTransId="{9CACB6CA-361F-F240-BE0A-C0E7A4EB767F}"/>
    <dgm:cxn modelId="{E1D5FC60-2D5E-DB47-88E4-66FE01D57369}" srcId="{FDEA2E79-B672-954D-BC4F-6BCD710EC480}" destId="{0160F079-B6CE-8F4A-8DB7-46443DAA8190}" srcOrd="2" destOrd="0" parTransId="{63F6356E-F129-204E-BC5E-3116A6115FDC}" sibTransId="{31D951AF-2683-AF40-AB08-933446BF7D63}"/>
    <dgm:cxn modelId="{EC7B68D4-E01D-9246-BCF1-8B9A05D84ECF}" srcId="{FDEA2E79-B672-954D-BC4F-6BCD710EC480}" destId="{3BEF895B-9E73-0948-A767-250698C9ADFD}" srcOrd="1" destOrd="0" parTransId="{0C7D8ECD-D714-5C4F-99A4-96602C79A1D3}" sibTransId="{F566ECE6-6115-3041-9488-22A41FEFF4A2}"/>
    <dgm:cxn modelId="{74BB8E68-DF4E-CF4D-AF4D-B9B53033B122}" type="presOf" srcId="{FDEA2E79-B672-954D-BC4F-6BCD710EC480}" destId="{66501117-011C-4B4A-8D90-A442027C1162}" srcOrd="0" destOrd="0" presId="urn:microsoft.com/office/officeart/2005/8/layout/default"/>
    <dgm:cxn modelId="{2F224367-6303-2D48-B535-B3B26F29ADC4}" type="presOf" srcId="{A4DA6615-1F4A-144C-9A06-925A6BFACA58}" destId="{84782764-2A82-AB49-8F8C-7E71FE4D643A}" srcOrd="0" destOrd="0" presId="urn:microsoft.com/office/officeart/2005/8/layout/default"/>
    <dgm:cxn modelId="{00337A74-29FC-334F-81C0-338146550B97}" type="presOf" srcId="{3BEF895B-9E73-0948-A767-250698C9ADFD}" destId="{39450B6E-688D-2249-B94D-F1BBA0DCF3A9}" srcOrd="0" destOrd="0" presId="urn:microsoft.com/office/officeart/2005/8/layout/default"/>
    <dgm:cxn modelId="{42777CA4-5497-CE4A-A88A-FD102CA2BB3A}" type="presOf" srcId="{0160F079-B6CE-8F4A-8DB7-46443DAA8190}" destId="{1F4A07DE-946D-8A4C-A48B-CD0C90A0BE0D}" srcOrd="0" destOrd="0" presId="urn:microsoft.com/office/officeart/2005/8/layout/default"/>
    <dgm:cxn modelId="{B21804D5-0B40-0540-A1EF-69871EF72EB3}" type="presOf" srcId="{8631EEDE-7502-0A4E-AE26-929838946319}" destId="{EF7E91F8-261C-D643-B48F-EBE9672105D0}" srcOrd="0" destOrd="0" presId="urn:microsoft.com/office/officeart/2005/8/layout/default"/>
    <dgm:cxn modelId="{46D018F5-A88C-D649-A35B-2C3BC3BDD67D}" srcId="{FDEA2E79-B672-954D-BC4F-6BCD710EC480}" destId="{F9BE8A3A-5232-4D46-BDE2-214C4F76428D}" srcOrd="5" destOrd="0" parTransId="{1EC7F7D5-E966-6A48-8E02-485D967DB017}" sibTransId="{75962FA1-9C51-E640-8DEB-0BB314285DDC}"/>
    <dgm:cxn modelId="{BC16CA23-41A1-D840-8EA0-1F0BB798DF23}" type="presParOf" srcId="{66501117-011C-4B4A-8D90-A442027C1162}" destId="{C9313CE6-638A-2642-8C5E-7C6915DD807F}" srcOrd="0" destOrd="0" presId="urn:microsoft.com/office/officeart/2005/8/layout/default"/>
    <dgm:cxn modelId="{1FA03A09-956F-EE4E-AD1C-3558CBB992FD}" type="presParOf" srcId="{66501117-011C-4B4A-8D90-A442027C1162}" destId="{E4A552BA-FC14-C940-A82D-A843C1D5D3E8}" srcOrd="1" destOrd="0" presId="urn:microsoft.com/office/officeart/2005/8/layout/default"/>
    <dgm:cxn modelId="{90CEB5E2-C09E-F346-9371-062235B419F9}" type="presParOf" srcId="{66501117-011C-4B4A-8D90-A442027C1162}" destId="{39450B6E-688D-2249-B94D-F1BBA0DCF3A9}" srcOrd="2" destOrd="0" presId="urn:microsoft.com/office/officeart/2005/8/layout/default"/>
    <dgm:cxn modelId="{C497DF61-8937-A64F-A2FC-6908FB24535B}" type="presParOf" srcId="{66501117-011C-4B4A-8D90-A442027C1162}" destId="{AD1D297A-9D47-9641-8185-4AD0A2331134}" srcOrd="3" destOrd="0" presId="urn:microsoft.com/office/officeart/2005/8/layout/default"/>
    <dgm:cxn modelId="{224D2E50-9A46-704F-83F9-24706333532D}" type="presParOf" srcId="{66501117-011C-4B4A-8D90-A442027C1162}" destId="{1F4A07DE-946D-8A4C-A48B-CD0C90A0BE0D}" srcOrd="4" destOrd="0" presId="urn:microsoft.com/office/officeart/2005/8/layout/default"/>
    <dgm:cxn modelId="{EB9DFC10-C1E6-1F49-A780-157D0ABC9954}" type="presParOf" srcId="{66501117-011C-4B4A-8D90-A442027C1162}" destId="{0877F5CB-3141-BC4C-A11B-910B10BC7B7D}" srcOrd="5" destOrd="0" presId="urn:microsoft.com/office/officeart/2005/8/layout/default"/>
    <dgm:cxn modelId="{188A3ACD-806A-464A-9CAD-88B649755B5E}" type="presParOf" srcId="{66501117-011C-4B4A-8D90-A442027C1162}" destId="{EF7E91F8-261C-D643-B48F-EBE9672105D0}" srcOrd="6" destOrd="0" presId="urn:microsoft.com/office/officeart/2005/8/layout/default"/>
    <dgm:cxn modelId="{8B844617-2BA4-D049-AB77-A0477E0FF098}" type="presParOf" srcId="{66501117-011C-4B4A-8D90-A442027C1162}" destId="{7F974EA0-C627-774A-B7FD-2D0B2660F081}" srcOrd="7" destOrd="0" presId="urn:microsoft.com/office/officeart/2005/8/layout/default"/>
    <dgm:cxn modelId="{0763C4B1-593F-5B4B-9A96-D724865250E6}" type="presParOf" srcId="{66501117-011C-4B4A-8D90-A442027C1162}" destId="{84782764-2A82-AB49-8F8C-7E71FE4D643A}" srcOrd="8" destOrd="0" presId="urn:microsoft.com/office/officeart/2005/8/layout/default"/>
    <dgm:cxn modelId="{7E2AA868-B757-EA45-BEAF-AB39474B7A5A}" type="presParOf" srcId="{66501117-011C-4B4A-8D90-A442027C1162}" destId="{EB3EFF44-01EC-A144-B3C3-E47731423994}" srcOrd="9" destOrd="0" presId="urn:microsoft.com/office/officeart/2005/8/layout/default"/>
    <dgm:cxn modelId="{2AB1CDCB-6565-FE4F-B4E3-10BF5C01FF95}" type="presParOf" srcId="{66501117-011C-4B4A-8D90-A442027C1162}" destId="{739628B8-FB89-4847-A416-15726914BC6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2B34F-0CB1-354F-A3E1-CFA1011697BB}">
      <dsp:nvSpPr>
        <dsp:cNvPr id="0" name=""/>
        <dsp:cNvSpPr/>
      </dsp:nvSpPr>
      <dsp:spPr>
        <a:xfrm>
          <a:off x="1016315" y="255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400"/>
            <a:buFont typeface="Times New Roman" panose="02020603050405020304" pitchFamily="18" charset="0"/>
            <a:buNone/>
          </a:pPr>
          <a:r>
            <a:rPr lang="ru-RU" sz="1700" kern="1200" dirty="0">
              <a:solidFill>
                <a:schemeClr val="bg1"/>
              </a:solidFill>
            </a:rPr>
            <a:t>Сбережение народа</a:t>
          </a:r>
          <a:endParaRPr lang="ru-RU" sz="1700" kern="1200" dirty="0"/>
        </a:p>
      </dsp:txBody>
      <dsp:txXfrm>
        <a:off x="1016315" y="255"/>
        <a:ext cx="2217618" cy="1330571"/>
      </dsp:txXfrm>
    </dsp:sp>
    <dsp:sp modelId="{C9313CE6-638A-2642-8C5E-7C6915DD807F}">
      <dsp:nvSpPr>
        <dsp:cNvPr id="0" name=""/>
        <dsp:cNvSpPr/>
      </dsp:nvSpPr>
      <dsp:spPr>
        <a:xfrm>
          <a:off x="3455695" y="255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400"/>
            <a:buFont typeface="Times New Roman" panose="02020603050405020304" pitchFamily="18" charset="0"/>
            <a:buNone/>
          </a:pPr>
          <a:r>
            <a:rPr lang="ru-RU" sz="1700" kern="1200" dirty="0">
              <a:solidFill>
                <a:schemeClr val="bg1"/>
              </a:solidFill>
            </a:rPr>
            <a:t>Повышение благосостояния россиян </a:t>
          </a:r>
          <a:endParaRPr lang="ru-RU" sz="1700" kern="1200" dirty="0"/>
        </a:p>
      </dsp:txBody>
      <dsp:txXfrm>
        <a:off x="3455695" y="255"/>
        <a:ext cx="2217618" cy="1330571"/>
      </dsp:txXfrm>
    </dsp:sp>
    <dsp:sp modelId="{47615BBD-0D76-C740-82EC-6867661A4CBA}">
      <dsp:nvSpPr>
        <dsp:cNvPr id="0" name=""/>
        <dsp:cNvSpPr/>
      </dsp:nvSpPr>
      <dsp:spPr>
        <a:xfrm>
          <a:off x="5895076" y="255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Усиление роли народовластия </a:t>
          </a:r>
          <a:endParaRPr lang="ru-RU" sz="1700" kern="1200" dirty="0"/>
        </a:p>
      </dsp:txBody>
      <dsp:txXfrm>
        <a:off x="5895076" y="255"/>
        <a:ext cx="2217618" cy="1330571"/>
      </dsp:txXfrm>
    </dsp:sp>
    <dsp:sp modelId="{39450B6E-688D-2249-B94D-F1BBA0DCF3A9}">
      <dsp:nvSpPr>
        <dsp:cNvPr id="0" name=""/>
        <dsp:cNvSpPr/>
      </dsp:nvSpPr>
      <dsp:spPr>
        <a:xfrm>
          <a:off x="1016315" y="1552588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Блокировка идеологии сверхвласти денег</a:t>
          </a:r>
          <a:endParaRPr lang="ru-RU" sz="1700" kern="1200" dirty="0"/>
        </a:p>
      </dsp:txBody>
      <dsp:txXfrm>
        <a:off x="1016315" y="1552588"/>
        <a:ext cx="2217618" cy="1330571"/>
      </dsp:txXfrm>
    </dsp:sp>
    <dsp:sp modelId="{1F4A07DE-946D-8A4C-A48B-CD0C90A0BE0D}">
      <dsp:nvSpPr>
        <dsp:cNvPr id="0" name=""/>
        <dsp:cNvSpPr/>
      </dsp:nvSpPr>
      <dsp:spPr>
        <a:xfrm>
          <a:off x="3455695" y="1552588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Восстановление традиционных духовно-нравственных ценностей </a:t>
          </a:r>
          <a:endParaRPr lang="ru-RU" sz="1700" kern="1200" dirty="0"/>
        </a:p>
      </dsp:txBody>
      <dsp:txXfrm>
        <a:off x="3455695" y="1552588"/>
        <a:ext cx="2217618" cy="1330571"/>
      </dsp:txXfrm>
    </dsp:sp>
    <dsp:sp modelId="{739628B8-FB89-4847-A416-15726914BC68}">
      <dsp:nvSpPr>
        <dsp:cNvPr id="0" name=""/>
        <dsp:cNvSpPr/>
      </dsp:nvSpPr>
      <dsp:spPr>
        <a:xfrm>
          <a:off x="5895076" y="1552588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>
              <a:solidFill>
                <a:schemeClr val="bg1"/>
              </a:solidFill>
            </a:rPr>
            <a:t>Творческая самореализация людей</a:t>
          </a:r>
          <a:endParaRPr lang="ru-RU" sz="1700" kern="1200"/>
        </a:p>
      </dsp:txBody>
      <dsp:txXfrm>
        <a:off x="5895076" y="1552588"/>
        <a:ext cx="2217618" cy="1330571"/>
      </dsp:txXfrm>
    </dsp:sp>
    <dsp:sp modelId="{4E14AFEE-2770-2848-864A-A8FF4EAC42C2}">
      <dsp:nvSpPr>
        <dsp:cNvPr id="0" name=""/>
        <dsp:cNvSpPr/>
      </dsp:nvSpPr>
      <dsp:spPr>
        <a:xfrm>
          <a:off x="1016315" y="3104921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Укрепление законности и искоренение коррупции</a:t>
          </a:r>
          <a:endParaRPr lang="ru-RU" sz="1700" kern="1200" dirty="0"/>
        </a:p>
      </dsp:txBody>
      <dsp:txXfrm>
        <a:off x="1016315" y="3104921"/>
        <a:ext cx="2217618" cy="1330571"/>
      </dsp:txXfrm>
    </dsp:sp>
    <dsp:sp modelId="{EF7E91F8-261C-D643-B48F-EBE9672105D0}">
      <dsp:nvSpPr>
        <dsp:cNvPr id="0" name=""/>
        <dsp:cNvSpPr/>
      </dsp:nvSpPr>
      <dsp:spPr>
        <a:xfrm>
          <a:off x="3455695" y="3104921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Защита всех форм собственности от противоправных посягательств</a:t>
          </a:r>
          <a:endParaRPr lang="ru-RU" sz="1700" kern="1200" dirty="0"/>
        </a:p>
      </dsp:txBody>
      <dsp:txXfrm>
        <a:off x="3455695" y="3104921"/>
        <a:ext cx="2217618" cy="1330571"/>
      </dsp:txXfrm>
    </dsp:sp>
    <dsp:sp modelId="{37E9E3CD-0E52-8040-8508-8A6247BD43CF}">
      <dsp:nvSpPr>
        <dsp:cNvPr id="0" name=""/>
        <dsp:cNvSpPr/>
      </dsp:nvSpPr>
      <dsp:spPr>
        <a:xfrm>
          <a:off x="5895076" y="3104921"/>
          <a:ext cx="2217618" cy="1330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bg1"/>
              </a:solidFill>
            </a:rPr>
            <a:t>Защита граждан от деструктивного информационного воздействия</a:t>
          </a:r>
          <a:endParaRPr lang="ru-RU" sz="1700" kern="1200" dirty="0"/>
        </a:p>
      </dsp:txBody>
      <dsp:txXfrm>
        <a:off x="5895076" y="3104921"/>
        <a:ext cx="2217618" cy="1330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СЕБЕ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ДРУГИМ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СРЕДЕ</a:t>
          </a:r>
        </a:p>
      </dsp:txBody>
      <dsp:txXfrm>
        <a:off x="8125775" y="2147"/>
        <a:ext cx="2257850" cy="3591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МЫСЛЬЮ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СЛОВОМ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ДЕЛОМ</a:t>
          </a:r>
        </a:p>
      </dsp:txBody>
      <dsp:txXfrm>
        <a:off x="8125775" y="2147"/>
        <a:ext cx="2257850" cy="35910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СЕБЯ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ДРУГИХ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СРЕДЫ</a:t>
          </a:r>
        </a:p>
      </dsp:txBody>
      <dsp:txXfrm>
        <a:off x="8125775" y="2147"/>
        <a:ext cx="2257850" cy="3591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13CE6-638A-2642-8C5E-7C6915DD807F}">
      <dsp:nvSpPr>
        <dsp:cNvPr id="0" name=""/>
        <dsp:cNvSpPr/>
      </dsp:nvSpPr>
      <dsp:spPr>
        <a:xfrm>
          <a:off x="0" y="771725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400"/>
            <a:buFont typeface="Times New Roman" panose="02020603050405020304" pitchFamily="18" charset="0"/>
            <a:buNone/>
          </a:pPr>
          <a:r>
            <a:rPr lang="ru-RU" sz="1800" kern="1200" dirty="0">
              <a:solidFill>
                <a:schemeClr val="bg1"/>
              </a:solidFill>
            </a:rPr>
            <a:t>К ВЫСШЕМУ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400"/>
            <a:buFont typeface="Times New Roman" panose="02020603050405020304" pitchFamily="18" charset="0"/>
            <a:buNone/>
          </a:pPr>
          <a:r>
            <a:rPr lang="ru-RU" sz="1800" kern="1200" dirty="0">
              <a:solidFill>
                <a:schemeClr val="bg1"/>
              </a:solidFill>
            </a:rPr>
            <a:t>С ВЕРОЙ </a:t>
          </a:r>
          <a:endParaRPr lang="ru-RU" sz="1800" kern="1200" dirty="0"/>
        </a:p>
      </dsp:txBody>
      <dsp:txXfrm>
        <a:off x="0" y="771725"/>
        <a:ext cx="2671141" cy="1602684"/>
      </dsp:txXfrm>
    </dsp:sp>
    <dsp:sp modelId="{39450B6E-688D-2249-B94D-F1BBA0DCF3A9}">
      <dsp:nvSpPr>
        <dsp:cNvPr id="0" name=""/>
        <dsp:cNvSpPr/>
      </dsp:nvSpPr>
      <dsp:spPr>
        <a:xfrm>
          <a:off x="2938255" y="771725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 БУДУЩЕМУ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НАДЕЖДОЙ</a:t>
          </a:r>
        </a:p>
      </dsp:txBody>
      <dsp:txXfrm>
        <a:off x="2938255" y="771725"/>
        <a:ext cx="2671141" cy="1602684"/>
      </dsp:txXfrm>
    </dsp:sp>
    <dsp:sp modelId="{1F4A07DE-946D-8A4C-A48B-CD0C90A0BE0D}">
      <dsp:nvSpPr>
        <dsp:cNvPr id="0" name=""/>
        <dsp:cNvSpPr/>
      </dsp:nvSpPr>
      <dsp:spPr>
        <a:xfrm>
          <a:off x="5876510" y="771725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 ПРОШЛОМУ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БЛАГОДАРНОСТЬЮ</a:t>
          </a:r>
        </a:p>
      </dsp:txBody>
      <dsp:txXfrm>
        <a:off x="5876510" y="771725"/>
        <a:ext cx="2671141" cy="1602684"/>
      </dsp:txXfrm>
    </dsp:sp>
    <dsp:sp modelId="{EF7E91F8-261C-D643-B48F-EBE9672105D0}">
      <dsp:nvSpPr>
        <dsp:cNvPr id="0" name=""/>
        <dsp:cNvSpPr/>
      </dsp:nvSpPr>
      <dsp:spPr>
        <a:xfrm>
          <a:off x="0" y="2641524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 НИЗШЕМУ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ПОКОЯНИЕМ</a:t>
          </a:r>
        </a:p>
      </dsp:txBody>
      <dsp:txXfrm>
        <a:off x="0" y="2641524"/>
        <a:ext cx="2671141" cy="1602684"/>
      </dsp:txXfrm>
    </dsp:sp>
    <dsp:sp modelId="{84782764-2A82-AB49-8F8C-7E71FE4D643A}">
      <dsp:nvSpPr>
        <dsp:cNvPr id="0" name=""/>
        <dsp:cNvSpPr/>
      </dsp:nvSpPr>
      <dsp:spPr>
        <a:xfrm>
          <a:off x="2938255" y="2641524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 СВОЕЙ ДУШЕ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ВНИМАНИЕМ</a:t>
          </a:r>
        </a:p>
      </dsp:txBody>
      <dsp:txXfrm>
        <a:off x="2938255" y="2641524"/>
        <a:ext cx="2671141" cy="1602684"/>
      </dsp:txXfrm>
    </dsp:sp>
    <dsp:sp modelId="{739628B8-FB89-4847-A416-15726914BC68}">
      <dsp:nvSpPr>
        <dsp:cNvPr id="0" name=""/>
        <dsp:cNvSpPr/>
      </dsp:nvSpPr>
      <dsp:spPr>
        <a:xfrm>
          <a:off x="5876510" y="2641524"/>
          <a:ext cx="2671141" cy="1602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 ОКРУЖАЮЩЕМУ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ЛЮБОВЬЮ</a:t>
          </a:r>
        </a:p>
      </dsp:txBody>
      <dsp:txXfrm>
        <a:off x="5876510" y="2641524"/>
        <a:ext cx="2671141" cy="160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BFA-2650-4C28-A211-875B2D2E77FA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D37FD-2F85-437B-935A-14068B8E4C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3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55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63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6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40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3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23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30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275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2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0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84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2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15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63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9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20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52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57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4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21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37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13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91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72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72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406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2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44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CF387-2A2B-4DF6-A7D4-A81176CDCA76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emf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emf"/><Relationship Id="rId7" Type="http://schemas.openxmlformats.org/officeDocument/2006/relationships/image" Target="../media/image20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7.emf"/><Relationship Id="rId7" Type="http://schemas.openxmlformats.org/officeDocument/2006/relationships/image" Target="../media/image21.jpeg"/><Relationship Id="rId8" Type="http://schemas.microsoft.com/office/2007/relationships/hdphoto" Target="../media/hdphoto2.wdp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7.emf"/><Relationship Id="rId7" Type="http://schemas.openxmlformats.org/officeDocument/2006/relationships/image" Target="../media/image22.jpeg"/><Relationship Id="rId8" Type="http://schemas.microsoft.com/office/2007/relationships/hdphoto" Target="../media/hdphoto3.wdp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.emf"/><Relationship Id="rId7" Type="http://schemas.openxmlformats.org/officeDocument/2006/relationships/image" Target="../media/image2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7.emf"/><Relationship Id="rId7" Type="http://schemas.openxmlformats.org/officeDocument/2006/relationships/image" Target="../media/image2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7.emf"/><Relationship Id="rId7" Type="http://schemas.openxmlformats.org/officeDocument/2006/relationships/image" Target="../media/image2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.emf"/><Relationship Id="rId7" Type="http://schemas.openxmlformats.org/officeDocument/2006/relationships/image" Target="../media/image2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7.emf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9" Type="http://schemas.openxmlformats.org/officeDocument/2006/relationships/image" Target="../media/image29.jpg"/><Relationship Id="rId10" Type="http://schemas.openxmlformats.org/officeDocument/2006/relationships/image" Target="../media/image30.tif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7.emf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7.emf"/><Relationship Id="rId7" Type="http://schemas.openxmlformats.org/officeDocument/2006/relationships/image" Target="../media/image31.jpg"/><Relationship Id="rId8" Type="http://schemas.openxmlformats.org/officeDocument/2006/relationships/image" Target="../media/image32.tif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y24.ru/profile/28" TargetMode="External"/><Relationship Id="rId4" Type="http://schemas.openxmlformats.org/officeDocument/2006/relationships/hyperlink" Target="https://strategy24.ru/rf/news/safiollin-aleksey-maulitzhanovich-biografiya" TargetMode="External"/><Relationship Id="rId5" Type="http://schemas.openxmlformats.org/officeDocument/2006/relationships/image" Target="../media/image15.jp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tiff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НРАВСТВЕННОСТЬ, КАК ОСНОВА РАЗВИТИЯ ЛИЧНОСТИ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B29750E-D2AE-8F40-B6EE-10C814D0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5" y="1055913"/>
            <a:ext cx="10634597" cy="460933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ТОЛЬКО НРАВСТВЕННОЕ НАСТОЯЩЕЕ </a:t>
            </a:r>
            <a:r>
              <a:rPr lang="ru-RU" altLang="ru-RU" sz="2000">
                <a:solidFill>
                  <a:schemeClr val="bg1"/>
                </a:solidFill>
              </a:rPr>
              <a:t>ГАРАНТИРУЕТ </a:t>
            </a:r>
            <a:r>
              <a:rPr lang="ru-RU" altLang="ru-RU" sz="2000" smtClean="0">
                <a:solidFill>
                  <a:schemeClr val="bg1"/>
                </a:solidFill>
              </a:rPr>
              <a:t>СЧАСТЛИВОЕ </a:t>
            </a:r>
            <a:r>
              <a:rPr lang="ru-RU" altLang="ru-RU" sz="2000" dirty="0">
                <a:solidFill>
                  <a:schemeClr val="bg1"/>
                </a:solidFill>
              </a:rPr>
              <a:t>БУДУЩЕЕ </a:t>
            </a:r>
          </a:p>
        </p:txBody>
      </p:sp>
    </p:spTree>
    <p:extLst>
      <p:ext uri="{BB962C8B-B14F-4D97-AF65-F5344CB8AC3E}">
        <p14:creationId xmlns:p14="http://schemas.microsoft.com/office/powerpoint/2010/main" val="34427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ТАК</a:t>
            </a:r>
            <a:r>
              <a:rPr lang="ru-RU" sz="2000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КУДА МЫ ИДЕМ?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1A752D0-B5BB-894F-BF33-40DA25DC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00" y="925952"/>
            <a:ext cx="5286098" cy="4251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37D7007-FC85-B241-A9D0-9C8AC4EEA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1" y="925952"/>
            <a:ext cx="5672301" cy="425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DA7C6F-DE49-0248-8D05-034EA875894E}"/>
              </a:ext>
            </a:extLst>
          </p:cNvPr>
          <p:cNvSpPr txBox="1"/>
          <p:nvPr/>
        </p:nvSpPr>
        <p:spPr>
          <a:xfrm>
            <a:off x="2060555" y="5377548"/>
            <a:ext cx="787690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И С ЭТОЙ ДОРОГИ ПРОСЕЛОЧНОЙ КОТОРОЙ НЕ ВИДНО КОНЦА</a:t>
            </a:r>
          </a:p>
        </p:txBody>
      </p:sp>
    </p:spTree>
    <p:extLst>
      <p:ext uri="{BB962C8B-B14F-4D97-AF65-F5344CB8AC3E}">
        <p14:creationId xmlns:p14="http://schemas.microsoft.com/office/powerpoint/2010/main" val="31512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НАЦИОНАЛЬНАЯ ЦЕЛЬ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973470-86EB-E34E-8AEE-B483A215B06D}"/>
              </a:ext>
            </a:extLst>
          </p:cNvPr>
          <p:cNvSpPr txBox="1"/>
          <p:nvPr/>
        </p:nvSpPr>
        <p:spPr>
          <a:xfrm>
            <a:off x="3148149" y="3898291"/>
            <a:ext cx="611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НРАВСТВЕННОЕ И СПРАВЕДЛИВОЕ ГОСУДАРСТВО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DDD7497-75A6-9A49-85BD-54537B967F78}"/>
              </a:ext>
            </a:extLst>
          </p:cNvPr>
          <p:cNvSpPr txBox="1"/>
          <p:nvPr/>
        </p:nvSpPr>
        <p:spPr>
          <a:xfrm>
            <a:off x="2393659" y="4848095"/>
            <a:ext cx="721069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достижение национальной цели ОБЕСПЕЧИВАЕТ решения </a:t>
            </a:r>
          </a:p>
          <a:p>
            <a:pPr algn="ctr">
              <a:lnSpc>
                <a:spcPct val="150000"/>
              </a:lnSpc>
            </a:pPr>
            <a:r>
              <a:rPr lang="ru-RU" sz="18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СЛЕДУЮЩИХ стратегических задач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2DF6DA8-7227-2448-AE0A-4EAB3D3B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29" y="1192545"/>
            <a:ext cx="2593415" cy="25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СТРАТЕГИЧЕСКИЕ ЗАДАЧИ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EF1E09C7-0A56-F34F-86E8-3D64DDF39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684376"/>
              </p:ext>
            </p:extLst>
          </p:nvPr>
        </p:nvGraphicFramePr>
        <p:xfrm>
          <a:off x="1434502" y="1198983"/>
          <a:ext cx="9129010" cy="4435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014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ЧТО ТАКОЕ НРАВСТВЕННОСТЬ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76EB3-F704-B64D-AE05-EF2B5A824990}"/>
              </a:ext>
            </a:extLst>
          </p:cNvPr>
          <p:cNvSpPr txBox="1"/>
          <p:nvPr/>
        </p:nvSpPr>
        <p:spPr>
          <a:xfrm>
            <a:off x="842204" y="1431698"/>
            <a:ext cx="67380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7800"/>
                </a:solidFill>
              </a:rPr>
              <a:t>Нравственность</a:t>
            </a:r>
            <a:r>
              <a:rPr lang="ru-RU" dirty="0">
                <a:solidFill>
                  <a:schemeClr val="bg1"/>
                </a:solidFill>
              </a:rPr>
              <a:t> - это общее выражение тех свойств человеческой природы, которые выполняют функцию регулятора отношений между членами общества, независимо от социального, национального, конфессионального и других факторов, может использоваться любым человеком для определения собственной системы ценностей. 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Особый настрой мышления и поведения, позволяющий не причинять вред себе, окружающим, среде обитания.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rgbClr val="FF7800"/>
                </a:solidFill>
              </a:rPr>
              <a:t>Нравственные ценности</a:t>
            </a:r>
            <a:r>
              <a:rPr lang="ru-RU" dirty="0">
                <a:solidFill>
                  <a:schemeClr val="bg1"/>
                </a:solidFill>
              </a:rPr>
              <a:t> доходят до любого человека добровольно в силу их привлекательности и универсальности, поддерживаются участием всех граждан в нравственном воспитании и просвещении.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42E496-21BA-964A-854A-72419BB4D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77" y="1446227"/>
            <a:ext cx="3524819" cy="37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НРАВСТВЕННОСТЬ ОПРЕДЕЛЯЕТСЯ ОСНОВНЫМ ПРИНЦИПОМ – НЕ ВРЕДИ</a:t>
            </a:r>
            <a:r>
              <a:rPr lang="ru-RU" altLang="ru-RU" sz="24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B040408-F2B6-4B45-9800-F0BEDCD1F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714089"/>
              </p:ext>
            </p:extLst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928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НИ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B040408-F2B6-4B45-9800-F0BEDCD1F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0974676"/>
              </p:ext>
            </p:extLst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20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СОЗИДАЙ ДЛЯ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B040408-F2B6-4B45-9800-F0BEDCD1F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16714"/>
              </p:ext>
            </p:extLst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57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ОПИСАНИЕ СОЦИАЛЬНОЙ ТЕХНОЛОГИИ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B891D43E-FE4B-0E41-92D8-F529C2C3A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149" y="1281330"/>
            <a:ext cx="9870510" cy="427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>
                <a:solidFill>
                  <a:srgbClr val="FF7800"/>
                </a:solidFill>
              </a:rPr>
              <a:t>Идеология-технология нравственности </a:t>
            </a:r>
            <a:r>
              <a:rPr lang="ru-RU" sz="1800" dirty="0">
                <a:solidFill>
                  <a:schemeClr val="bg1"/>
                </a:solidFill>
              </a:rPr>
              <a:t>- является социальной технологией̆ и включает в себя свободно принимаемую и разделяемую большинством людей идею нравственности, как идею непричинения вреда и связанную с ней̆ процедуру оценки нравственности социальных субъектов в процессе совершения ими социальных действий. Нравственность оценивается в процесс дискурсивных практик.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Где </a:t>
            </a:r>
            <a:r>
              <a:rPr lang="ru-RU" sz="1800" dirty="0">
                <a:solidFill>
                  <a:srgbClr val="FF7800"/>
                </a:solidFill>
              </a:rPr>
              <a:t>дискурсивная практика </a:t>
            </a:r>
            <a:r>
              <a:rPr lang="ru-RU" sz="1800" dirty="0">
                <a:solidFill>
                  <a:schemeClr val="bg1"/>
                </a:solidFill>
              </a:rPr>
              <a:t>(как гражданская процедура) – это свободное участие заинтересованных граждан в этической̆ оценке и обсуждении социально-значимых действий других социальных субъектов. Дискурсы носят непрерывный̆ характер и формируют нормы, регулирующие поведение социальных субъектов, обеспечивая социальную справедливость.</a:t>
            </a:r>
          </a:p>
          <a:p>
            <a:pPr algn="just"/>
            <a:r>
              <a:rPr lang="ru-RU" sz="1800" dirty="0">
                <a:solidFill>
                  <a:srgbClr val="FF7800"/>
                </a:solidFill>
              </a:rPr>
              <a:t>Дискурсивно-оценочный метод </a:t>
            </a:r>
            <a:r>
              <a:rPr lang="ru-RU" sz="1800" dirty="0">
                <a:solidFill>
                  <a:schemeClr val="bg1"/>
                </a:solidFill>
              </a:rPr>
              <a:t>заключается в создании специальной̆ информационно-коммуникационной конструкции, позволяющей осуществлять направленный̆ сетевой̆ дискурс и массовую этическую оценку в режиме реального времени, позволяя выявлять и визуально отражать вред или угрозу, исходящую от социальных субъектов. Такое отражение позволяет оказывать влияние на социального субъекта, предотвращать и блокировать наносимый им вред и угрозу обществу. </a:t>
            </a:r>
          </a:p>
        </p:txBody>
      </p:sp>
    </p:spTree>
    <p:extLst>
      <p:ext uri="{BB962C8B-B14F-4D97-AF65-F5344CB8AC3E}">
        <p14:creationId xmlns:p14="http://schemas.microsoft.com/office/powerpoint/2010/main" val="20752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ЭТИЧЕСКАЯ ОЦЕНКА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30025E3-6B82-2C4A-B9CB-621E84B8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29" y="1420330"/>
            <a:ext cx="6226422" cy="401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>
                <a:solidFill>
                  <a:srgbClr val="FF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Дискурсивная практика </a:t>
            </a: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осуществляться гражданами в форме гражданских форумов, государственных, научных, экспертных и общественных советов, открытого общения, отражаться в средствах массовой информации и иных информационно-коммуникационных ресурсах.</a:t>
            </a:r>
          </a:p>
          <a:p>
            <a:pPr algn="just"/>
            <a:r>
              <a:rPr lang="ru-RU" sz="1800" dirty="0">
                <a:solidFill>
                  <a:srgbClr val="FF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Дискурсы</a:t>
            </a: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носят непрерывный характер и обеспечивают воспитание нравственности социальных субъектов, социальную справедливость, гражданский мир и солидарность общества.</a:t>
            </a:r>
          </a:p>
          <a:p>
            <a:pPr algn="just"/>
            <a:r>
              <a:rPr lang="ru-RU" sz="1800" dirty="0">
                <a:solidFill>
                  <a:srgbClr val="FF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Этическая оценка </a:t>
            </a:r>
            <a:r>
              <a:rPr lang="ru-RU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любого социального субъекта может быть изменена только человеком лично и неограниченное количество раз в ходе дискурсивной практики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190ED84-439B-644D-B6DC-B5CC8CC9D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60" y="1396046"/>
            <a:ext cx="3990801" cy="39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ТЕХНОЛОГИЯ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5DB41F8-9639-F84C-8A06-CC4493D2C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29" y="1154241"/>
            <a:ext cx="1918415" cy="1911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A108CF-0297-D84E-9E97-8B47D395CF05}"/>
              </a:ext>
            </a:extLst>
          </p:cNvPr>
          <p:cNvSpPr txBox="1"/>
          <p:nvPr/>
        </p:nvSpPr>
        <p:spPr>
          <a:xfrm>
            <a:off x="1638127" y="3236971"/>
            <a:ext cx="91831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altLang="ru-RU" sz="2400" b="1" dirty="0">
                <a:solidFill>
                  <a:schemeClr val="bg1"/>
                </a:solidFill>
              </a:rPr>
              <a:t>На онлайн-платформе «СТРАТЕГИЯ </a:t>
            </a:r>
            <a:r>
              <a:rPr lang="ru-RU" altLang="ru-RU" sz="2400" b="1" dirty="0">
                <a:solidFill>
                  <a:srgbClr val="FF7800"/>
                </a:solidFill>
              </a:rPr>
              <a:t>24</a:t>
            </a:r>
            <a:r>
              <a:rPr lang="ru-RU" altLang="ru-RU" sz="2400" b="1" dirty="0">
                <a:solidFill>
                  <a:schemeClr val="bg1"/>
                </a:solidFill>
              </a:rPr>
              <a:t>» реализована технология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endParaRPr lang="ru-RU" altLang="ru-RU" sz="24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altLang="ru-RU" sz="2400" dirty="0">
                <a:solidFill>
                  <a:schemeClr val="bg1"/>
                </a:solidFill>
              </a:rPr>
              <a:t>которая объединяет людей с активной гражданской позицией, общественные и деловые сообщества</a:t>
            </a:r>
            <a:r>
              <a:rPr lang="en-US" altLang="ru-RU" sz="2400" dirty="0">
                <a:solidFill>
                  <a:schemeClr val="bg1"/>
                </a:solidFill>
              </a:rPr>
              <a:t> c </a:t>
            </a:r>
            <a:r>
              <a:rPr lang="ru-RU" altLang="ru-RU" sz="2400" dirty="0">
                <a:solidFill>
                  <a:schemeClr val="bg1"/>
                </a:solidFill>
              </a:rPr>
              <a:t>органами власти всех уровней для решения стратегических задач и достижения национальной цели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xmlns="" id="{B548B25D-4AE5-1B4C-87C1-A0E3DAB1B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172878"/>
              </p:ext>
            </p:extLst>
          </p:nvPr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03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63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ДУХОВНО-НРАВСТВЕННЫЕ ЦЕННОСТИ РОССИИ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cdn-ru.bitrix24.ru/b15683086/landing/709/70989dc15717817d10d9ecc18a9bf29f/LOGO_bolshoe_beloe_1x.png">
            <a:extLst>
              <a:ext uri="{FF2B5EF4-FFF2-40B4-BE49-F238E27FC236}">
                <a16:creationId xmlns:a16="http://schemas.microsoft.com/office/drawing/2014/main" xmlns="" id="{42AD6DAD-F8AC-9F44-B28E-054EC496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21" y="1800538"/>
            <a:ext cx="10418928" cy="26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0069BC-FDF8-CF40-98C3-221720FD2683}"/>
              </a:ext>
            </a:extLst>
          </p:cNvPr>
          <p:cNvSpPr txBox="1"/>
          <p:nvPr/>
        </p:nvSpPr>
        <p:spPr>
          <a:xfrm>
            <a:off x="3031755" y="5080127"/>
            <a:ext cx="6118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ДОКЛАДЧИК </a:t>
            </a:r>
          </a:p>
          <a:p>
            <a:pPr algn="ctr"/>
            <a:r>
              <a:rPr lang="ru-RU" sz="1800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А. М. САФИОЛЛИН</a:t>
            </a:r>
            <a:endParaRPr lang="ru-RU" kern="0" cap="all" dirty="0">
              <a:solidFill>
                <a:srgbClr val="FF7800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864C66-EBD4-684C-ABEA-E62514237A8F}"/>
              </a:ext>
            </a:extLst>
          </p:cNvPr>
          <p:cNvSpPr txBox="1"/>
          <p:nvPr/>
        </p:nvSpPr>
        <p:spPr>
          <a:xfrm>
            <a:off x="3041280" y="6269145"/>
            <a:ext cx="6118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380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НРАВСТВЕННАЯ ПАРАДИГМА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86245"/>
              </p:ext>
            </p:extLst>
          </p:nvPr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75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xmlns="" id="{B548B25D-4AE5-1B4C-87C1-A0E3DAB1B9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994855-8CEA-684B-A60D-7F8E6D76E0F9}"/>
              </a:ext>
            </a:extLst>
          </p:cNvPr>
          <p:cNvSpPr txBox="1"/>
          <p:nvPr/>
        </p:nvSpPr>
        <p:spPr>
          <a:xfrm>
            <a:off x="1072350" y="1592015"/>
            <a:ext cx="1001812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</a:rPr>
              <a:t>ПЛАТФОРМА ЯВЛЯЕТСЯ ДИСКУРСИВНО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- ОЦЕНОЧНОЙ СЕТЬЮ,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РЕАЛИЗУЕТ НОВУЮ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rgbClr val="FF7800"/>
                </a:solidFill>
              </a:rPr>
              <a:t>НРАВСТВЕННУЮ ПАРАДИГМУ </a:t>
            </a:r>
            <a:r>
              <a:rPr lang="ru-RU" sz="1800" dirty="0">
                <a:solidFill>
                  <a:schemeClr val="bg1"/>
                </a:solidFill>
              </a:rPr>
              <a:t>И ПОМОГАЕТ:</a:t>
            </a:r>
          </a:p>
          <a:p>
            <a:pPr algn="just"/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800" dirty="0">
                <a:solidFill>
                  <a:srgbClr val="FF7800"/>
                </a:solidFill>
              </a:rPr>
              <a:t>- гражданам</a:t>
            </a:r>
            <a:r>
              <a:rPr lang="ru-RU" sz="1800" dirty="0">
                <a:solidFill>
                  <a:schemeClr val="bg1"/>
                </a:solidFill>
              </a:rPr>
              <a:t> страны творчески реализоваться, инициируя собственные проекты, принимать участие в моделировании и общественном контроле решений, влияющих на жизнедеятельность общества.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sz="1800" dirty="0">
                <a:solidFill>
                  <a:srgbClr val="FF7800"/>
                </a:solidFill>
              </a:rPr>
              <a:t>- предпринимателям</a:t>
            </a:r>
            <a:r>
              <a:rPr lang="ru-RU" sz="1800" dirty="0">
                <a:solidFill>
                  <a:schemeClr val="bg1"/>
                </a:solidFill>
              </a:rPr>
              <a:t> организовывать взаимодействие и находить партнеров для реализации проектов в любой точке страны, системно влиять на региональные и местные органы власти, упрощать ведение бизнеса. </a:t>
            </a:r>
          </a:p>
          <a:p>
            <a:pPr algn="just"/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sz="1800" dirty="0">
                <a:solidFill>
                  <a:srgbClr val="FF7800"/>
                </a:solidFill>
              </a:rPr>
              <a:t>- руководителям органов власти</a:t>
            </a:r>
            <a:r>
              <a:rPr lang="ru-RU" sz="1800" dirty="0">
                <a:solidFill>
                  <a:schemeClr val="bg1"/>
                </a:solidFill>
              </a:rPr>
              <a:t> комплексно планировать развитие территорий, организовать эффективную обратную связь с бизнесом и населением, системно повышать уровень доверия.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808ABD-3969-3E48-B891-E925D6A311A3}"/>
              </a:ext>
            </a:extLst>
          </p:cNvPr>
          <p:cNvSpPr txBox="1"/>
          <p:nvPr/>
        </p:nvSpPr>
        <p:spPr>
          <a:xfrm>
            <a:off x="662993" y="5505905"/>
            <a:ext cx="109630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ТАКИМ ОБРАЗОМ НОВАЯ ПАРАДИГМА ОБЕСПЕЧИВАЕТ НРАВСТВЕННУЮ ЖИЗНЕДЕЯТЕЛЬНОСТЬ В СОЦИАЛЬНОЙ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11753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ВИЗУАЛИЗАЦИЯ ПЛАТФОРМЫ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00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A370E22-8F81-074F-B19C-FA78CAC19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06" y="986760"/>
            <a:ext cx="9991011" cy="4857699"/>
          </a:xfrm>
          <a:prstGeom prst="rect">
            <a:avLst/>
          </a:prstGeom>
          <a:ln>
            <a:solidFill>
              <a:srgbClr val="085AA7"/>
            </a:solidFill>
          </a:ln>
        </p:spPr>
      </p:pic>
    </p:spTree>
    <p:extLst>
      <p:ext uri="{BB962C8B-B14F-4D97-AF65-F5344CB8AC3E}">
        <p14:creationId xmlns:p14="http://schemas.microsoft.com/office/powerpoint/2010/main" val="3475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4588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92" name="CorelDRAW" r:id="rId4" imgW="2442240" imgH="1492200" progId="">
                  <p:embed/>
                </p:oleObj>
              </mc:Choice>
              <mc:Fallback>
                <p:oleObj name="CorelDRAW" r:id="rId4" imgW="2442240" imgH="1492200" progId="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51963" y="178819"/>
            <a:ext cx="7073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                                   </a:t>
            </a:r>
            <a:r>
              <a:rPr lang="ru-RU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АРХИТЕКТУРА ПЛАТФОРМЫ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D2334FA-4305-AB4C-BC86-9CCC85C4D416}"/>
              </a:ext>
            </a:extLst>
          </p:cNvPr>
          <p:cNvGrpSpPr/>
          <p:nvPr/>
        </p:nvGrpSpPr>
        <p:grpSpPr>
          <a:xfrm>
            <a:off x="980153" y="1082231"/>
            <a:ext cx="10231693" cy="5335969"/>
            <a:chOff x="1078074" y="1636915"/>
            <a:chExt cx="10231693" cy="5335969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xmlns="" id="{633D9CF5-FD4C-864C-9750-CAC08807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809" y="1636915"/>
              <a:ext cx="1899990" cy="398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2000" dirty="0">
                  <a:solidFill>
                    <a:srgbClr val="FF7800"/>
                  </a:solidFill>
                </a:rPr>
                <a:t>ПОЛЬЗОВАТЕЛЬ</a:t>
              </a: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xmlns="" id="{BE296E1D-1A8D-254C-98BA-3A658124A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607" y="6574474"/>
              <a:ext cx="2628558" cy="398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2000" dirty="0">
                  <a:solidFill>
                    <a:srgbClr val="FF7800"/>
                  </a:solidFill>
                </a:rPr>
                <a:t>ЦИФРОВОЙ ДВОЙНИК</a:t>
              </a: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xmlns="" id="{9C9CECE6-1BE2-7B45-AED8-DA512B354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079" y="2262954"/>
              <a:ext cx="1623218" cy="367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800" dirty="0">
                  <a:solidFill>
                    <a:srgbClr val="DCE5F8"/>
                  </a:solidFill>
                </a:rPr>
                <a:t>ОРГАНИЗАЦИЯ</a:t>
              </a:r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xmlns="" id="{647AA9E4-C833-B940-A840-E65B5B1A1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6919" y="2255424"/>
              <a:ext cx="1558200" cy="367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800" dirty="0">
                  <a:solidFill>
                    <a:srgbClr val="DCE5F8"/>
                  </a:solidFill>
                </a:rPr>
                <a:t>СООБЩЕСТВО</a:t>
              </a: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xmlns="" id="{ED4D8769-B807-1340-940A-27D691B4B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878" y="5689537"/>
              <a:ext cx="1502440" cy="337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600" dirty="0">
                  <a:solidFill>
                    <a:srgbClr val="DCE5F8"/>
                  </a:solidFill>
                </a:rPr>
                <a:t>СУБЪЕКТЫ  РФ</a:t>
              </a:r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xmlns="" id="{E4535906-3702-7548-AF4A-DB9043F4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4855" y="5646628"/>
              <a:ext cx="1473754" cy="46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200" dirty="0">
                  <a:solidFill>
                    <a:srgbClr val="DCE5F8"/>
                  </a:solidFill>
                </a:rPr>
                <a:t>МУНИЦИПАЛЬНЫЕ 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200" dirty="0">
                  <a:solidFill>
                    <a:srgbClr val="DCE5F8"/>
                  </a:solidFill>
                </a:rPr>
                <a:t>ОБРАЗОВАНИЯ</a:t>
              </a:r>
            </a:p>
          </p:txBody>
        </p:sp>
        <p:cxnSp>
          <p:nvCxnSpPr>
            <p:cNvPr id="31" name="Прямая соединительная линия 38">
              <a:extLst>
                <a:ext uri="{FF2B5EF4-FFF2-40B4-BE49-F238E27FC236}">
                  <a16:creationId xmlns:a16="http://schemas.microsoft.com/office/drawing/2014/main" xmlns="" id="{A9C29BEB-21D0-CD46-A2F8-8EA8368E43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97166" y="6166523"/>
              <a:ext cx="1762477" cy="4079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Прямая соединительная линия 39">
              <a:extLst>
                <a:ext uri="{FF2B5EF4-FFF2-40B4-BE49-F238E27FC236}">
                  <a16:creationId xmlns:a16="http://schemas.microsoft.com/office/drawing/2014/main" xmlns="" id="{AB041EFF-8775-E945-A7CF-5FC2C8C01B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832958" y="6131807"/>
              <a:ext cx="1768650" cy="44266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Прямая со стрелкой 5">
              <a:extLst>
                <a:ext uri="{FF2B5EF4-FFF2-40B4-BE49-F238E27FC236}">
                  <a16:creationId xmlns:a16="http://schemas.microsoft.com/office/drawing/2014/main" xmlns="" id="{E6F0D2AC-1474-CC4F-9BF3-9A8C23D175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09608" y="5842849"/>
              <a:ext cx="3901973" cy="5708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4" name="Прямоугольник 12">
              <a:extLst>
                <a:ext uri="{FF2B5EF4-FFF2-40B4-BE49-F238E27FC236}">
                  <a16:creationId xmlns:a16="http://schemas.microsoft.com/office/drawing/2014/main" xmlns="" id="{D9C38D2C-F41A-754E-9104-1CC3F42B3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203" y="3092079"/>
              <a:ext cx="9136447" cy="34040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200" dirty="0">
                  <a:solidFill>
                    <a:schemeClr val="bg1"/>
                  </a:solidFill>
                </a:rPr>
                <a:t>ТЕНДЕРЫ</a:t>
              </a:r>
              <a:r>
                <a:rPr lang="ru-RU" altLang="ru-RU" sz="1200" dirty="0"/>
                <a:t>    </a:t>
              </a:r>
              <a:r>
                <a:rPr lang="ru-RU" altLang="ru-RU" sz="1200" dirty="0">
                  <a:solidFill>
                    <a:schemeClr val="bg1"/>
                  </a:solidFill>
                </a:rPr>
                <a:t>       ПРОДУКЦИЯ            ПРОЕКТЫ  </a:t>
              </a:r>
              <a:r>
                <a:rPr lang="ru-RU" altLang="ru-RU" sz="1200" b="1" dirty="0">
                  <a:solidFill>
                    <a:schemeClr val="bg1"/>
                  </a:solidFill>
                </a:rPr>
                <a:t>         </a:t>
              </a:r>
              <a:r>
                <a:rPr lang="ru-RU" altLang="ru-RU" sz="1200" dirty="0">
                  <a:solidFill>
                    <a:schemeClr val="bg1"/>
                  </a:solidFill>
                </a:rPr>
                <a:t> ИНИЦИАТИВЫ            ПУБЛИКАЦИИ</a:t>
              </a:r>
              <a:r>
                <a:rPr lang="ru-RU" altLang="ru-RU" sz="1200" b="1" dirty="0">
                  <a:solidFill>
                    <a:schemeClr val="bg1"/>
                  </a:solidFill>
                </a:rPr>
                <a:t>            </a:t>
              </a:r>
              <a:r>
                <a:rPr lang="ru-RU" altLang="ru-RU" sz="1200" dirty="0">
                  <a:solidFill>
                    <a:schemeClr val="bg1"/>
                  </a:solidFill>
                </a:rPr>
                <a:t>ОПРОСЫ            ПОКАЗАТЕЛИ</a:t>
              </a:r>
            </a:p>
          </p:txBody>
        </p:sp>
        <p:cxnSp>
          <p:nvCxnSpPr>
            <p:cNvPr id="35" name="Прямая соединительная линия 15">
              <a:extLst>
                <a:ext uri="{FF2B5EF4-FFF2-40B4-BE49-F238E27FC236}">
                  <a16:creationId xmlns:a16="http://schemas.microsoft.com/office/drawing/2014/main" xmlns="" id="{39611900-4E87-954B-8FD9-3A2F77F86480}"/>
                </a:ext>
              </a:extLst>
            </p:cNvPr>
            <p:cNvCxnSpPr>
              <a:cxnSpLocks noChangeShapeType="1"/>
              <a:stCxn id="125" idx="3"/>
            </p:cNvCxnSpPr>
            <p:nvPr/>
          </p:nvCxnSpPr>
          <p:spPr bwMode="auto">
            <a:xfrm>
              <a:off x="9689797" y="2427506"/>
              <a:ext cx="878974" cy="34185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Прямая соединительная линия 59">
              <a:extLst>
                <a:ext uri="{FF2B5EF4-FFF2-40B4-BE49-F238E27FC236}">
                  <a16:creationId xmlns:a16="http://schemas.microsoft.com/office/drawing/2014/main" xmlns="" id="{502A0906-5D39-EE48-B133-5131C007B6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5848" y="2364968"/>
              <a:ext cx="0" cy="4357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Прямая соединительная линия 60">
              <a:extLst>
                <a:ext uri="{FF2B5EF4-FFF2-40B4-BE49-F238E27FC236}">
                  <a16:creationId xmlns:a16="http://schemas.microsoft.com/office/drawing/2014/main" xmlns="" id="{DC3A1FAB-B953-6A4F-81BC-8FB44B6E80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00139" y="2343084"/>
              <a:ext cx="0" cy="469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Прямая соединительная линия 61">
              <a:extLst>
                <a:ext uri="{FF2B5EF4-FFF2-40B4-BE49-F238E27FC236}">
                  <a16:creationId xmlns:a16="http://schemas.microsoft.com/office/drawing/2014/main" xmlns="" id="{92677BFD-6FE8-7A4A-B69D-9CA2EED55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15886" y="2116750"/>
              <a:ext cx="0" cy="6453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Прямая соединительная линия 66">
              <a:extLst>
                <a:ext uri="{FF2B5EF4-FFF2-40B4-BE49-F238E27FC236}">
                  <a16:creationId xmlns:a16="http://schemas.microsoft.com/office/drawing/2014/main" xmlns="" id="{DECA1274-846D-664A-9075-EBC059B97216}"/>
                </a:ext>
              </a:extLst>
            </p:cNvPr>
            <p:cNvCxnSpPr>
              <a:cxnSpLocks noChangeShapeType="1"/>
              <a:stCxn id="124" idx="1"/>
            </p:cNvCxnSpPr>
            <p:nvPr/>
          </p:nvCxnSpPr>
          <p:spPr bwMode="auto">
            <a:xfrm flipH="1">
              <a:off x="1481929" y="2444243"/>
              <a:ext cx="834687" cy="3132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2" name="Прямоугольник 81">
              <a:extLst>
                <a:ext uri="{FF2B5EF4-FFF2-40B4-BE49-F238E27FC236}">
                  <a16:creationId xmlns:a16="http://schemas.microsoft.com/office/drawing/2014/main" xmlns="" id="{0023EFCA-5732-7D4B-A587-F479A6D88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203" y="4428995"/>
              <a:ext cx="9136461" cy="38443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1200" dirty="0">
                  <a:solidFill>
                    <a:schemeClr val="bg1"/>
                  </a:solidFill>
                </a:rPr>
                <a:t>СТРАТЕГИЧЕСКИЕ   НАЦИОНАЛЬНЫЕ    ИНВЕСТИЦИИ    МОНИТОРИНГ    НЕКОММЕРЧЕСКИЕ    ТОВАРОПРОИЗВОДИТЕЛИ    ПРЯМАЯ СВЯЗЬ 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altLang="ru-RU" sz="1200" dirty="0">
                  <a:solidFill>
                    <a:schemeClr val="bg1"/>
                  </a:solidFill>
                </a:rPr>
                <a:t>    ДОКУМЕНТЫ              ПРОЕКТЫ                                         ПОКАЗАТЕЛЕЙ        ОРГАНИЗАЦИИ                                                          </a:t>
              </a:r>
            </a:p>
          </p:txBody>
        </p:sp>
        <p:sp>
          <p:nvSpPr>
            <p:cNvPr id="43" name="Прямоугольник 98">
              <a:extLst>
                <a:ext uri="{FF2B5EF4-FFF2-40B4-BE49-F238E27FC236}">
                  <a16:creationId xmlns:a16="http://schemas.microsoft.com/office/drawing/2014/main" xmlns="" id="{045D5308-7088-EE4D-A215-AC63D838E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074" y="3669352"/>
              <a:ext cx="10231693" cy="45396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400" b="1" dirty="0">
                  <a:solidFill>
                    <a:srgbClr val="F78800"/>
                  </a:solidFill>
                </a:rPr>
                <a:t>В   З   А   И   М   О   Д   Е   Й   С   Т   В   И   Е</a:t>
              </a:r>
            </a:p>
          </p:txBody>
        </p:sp>
        <p:cxnSp>
          <p:nvCxnSpPr>
            <p:cNvPr id="44" name="Прямая соединительная линия 70">
              <a:extLst>
                <a:ext uri="{FF2B5EF4-FFF2-40B4-BE49-F238E27FC236}">
                  <a16:creationId xmlns:a16="http://schemas.microsoft.com/office/drawing/2014/main" xmlns="" id="{951C5EF0-F21F-1141-8075-104F49286A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91166" y="4140359"/>
              <a:ext cx="0" cy="25847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Прямая соединительная линия 74">
              <a:extLst>
                <a:ext uri="{FF2B5EF4-FFF2-40B4-BE49-F238E27FC236}">
                  <a16:creationId xmlns:a16="http://schemas.microsoft.com/office/drawing/2014/main" xmlns="" id="{52470E2F-DACD-0240-A5EC-B6FB7B80C3ED}"/>
                </a:ext>
              </a:extLst>
            </p:cNvPr>
            <p:cNvCxnSpPr>
              <a:cxnSpLocks noChangeShapeType="1"/>
              <a:endCxn id="124" idx="3"/>
            </p:cNvCxnSpPr>
            <p:nvPr/>
          </p:nvCxnSpPr>
          <p:spPr bwMode="auto">
            <a:xfrm flipH="1" flipV="1">
              <a:off x="4035317" y="2343084"/>
              <a:ext cx="3850974" cy="218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Прямая соединительная линия 70">
              <a:extLst>
                <a:ext uri="{FF2B5EF4-FFF2-40B4-BE49-F238E27FC236}">
                  <a16:creationId xmlns:a16="http://schemas.microsoft.com/office/drawing/2014/main" xmlns="" id="{2D98E5A1-EDDC-424E-88D0-35A8AC9843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3158" y="4196132"/>
              <a:ext cx="0" cy="22175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Прямая соединительная линия 70">
              <a:extLst>
                <a:ext uri="{FF2B5EF4-FFF2-40B4-BE49-F238E27FC236}">
                  <a16:creationId xmlns:a16="http://schemas.microsoft.com/office/drawing/2014/main" xmlns="" id="{53FAEA6C-129F-0543-A974-6FFCA08FFE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5957" y="4179027"/>
              <a:ext cx="3966" cy="24131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Прямая соединительная линия 70">
              <a:extLst>
                <a:ext uri="{FF2B5EF4-FFF2-40B4-BE49-F238E27FC236}">
                  <a16:creationId xmlns:a16="http://schemas.microsoft.com/office/drawing/2014/main" xmlns="" id="{16AE148A-BBC3-9642-8D8A-F0904BA5D3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65842" y="4187982"/>
              <a:ext cx="3175" cy="22276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Прямая соединительная линия 70">
              <a:extLst>
                <a:ext uri="{FF2B5EF4-FFF2-40B4-BE49-F238E27FC236}">
                  <a16:creationId xmlns:a16="http://schemas.microsoft.com/office/drawing/2014/main" xmlns="" id="{617F88E5-DCB5-1D4D-BFE4-78C3E815B8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03213" y="4187982"/>
              <a:ext cx="0" cy="22774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Прямая соединительная линия 70">
              <a:extLst>
                <a:ext uri="{FF2B5EF4-FFF2-40B4-BE49-F238E27FC236}">
                  <a16:creationId xmlns:a16="http://schemas.microsoft.com/office/drawing/2014/main" xmlns="" id="{E7ABF4D9-99A0-9641-BDF3-0D0AC8878E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300309" y="4182551"/>
              <a:ext cx="1806" cy="2690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Прямая соединительная линия 70">
              <a:extLst>
                <a:ext uri="{FF2B5EF4-FFF2-40B4-BE49-F238E27FC236}">
                  <a16:creationId xmlns:a16="http://schemas.microsoft.com/office/drawing/2014/main" xmlns="" id="{35967906-FA55-9842-BB0E-0C38962FE2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872792" y="4196132"/>
              <a:ext cx="0" cy="20270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2" name="Rectangle 6">
              <a:extLst>
                <a:ext uri="{FF2B5EF4-FFF2-40B4-BE49-F238E27FC236}">
                  <a16:creationId xmlns:a16="http://schemas.microsoft.com/office/drawing/2014/main" xmlns="" id="{F3260D68-7B1E-8B48-BB6C-A16232E33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9262" y="6173341"/>
              <a:ext cx="887248" cy="30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9988" tIns="44994" rIns="89988" bIns="44994">
              <a:spAutoFit/>
            </a:bodyPr>
            <a:lstStyle>
              <a:lvl1pPr>
                <a:lnSpc>
                  <a:spcPct val="9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ru-RU" altLang="ru-RU" sz="1400" dirty="0">
                  <a:solidFill>
                    <a:srgbClr val="DCE5F8"/>
                  </a:solidFill>
                </a:rPr>
                <a:t>ОТРАСЛИ</a:t>
              </a:r>
            </a:p>
          </p:txBody>
        </p:sp>
        <p:cxnSp>
          <p:nvCxnSpPr>
            <p:cNvPr id="55" name="Прямая соединительная линия 55">
              <a:extLst>
                <a:ext uri="{FF2B5EF4-FFF2-40B4-BE49-F238E27FC236}">
                  <a16:creationId xmlns:a16="http://schemas.microsoft.com/office/drawing/2014/main" xmlns="" id="{8D2F793B-7715-324D-B6C6-4BCFE69011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2769" y="5419743"/>
              <a:ext cx="7355719" cy="10647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Прямая со стрелкой 120">
              <a:extLst>
                <a:ext uri="{FF2B5EF4-FFF2-40B4-BE49-F238E27FC236}">
                  <a16:creationId xmlns:a16="http://schemas.microsoft.com/office/drawing/2014/main" xmlns="" id="{CCA59448-ABF0-FC48-8A0F-639470BD5F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300682" y="5141813"/>
              <a:ext cx="0" cy="284735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Прямая со стрелкой 121">
              <a:extLst>
                <a:ext uri="{FF2B5EF4-FFF2-40B4-BE49-F238E27FC236}">
                  <a16:creationId xmlns:a16="http://schemas.microsoft.com/office/drawing/2014/main" xmlns="" id="{4276691F-3359-5044-93BB-C8303F16AE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2769" y="5130606"/>
              <a:ext cx="0" cy="295942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Прямая со стрелкой 122">
              <a:extLst>
                <a:ext uri="{FF2B5EF4-FFF2-40B4-BE49-F238E27FC236}">
                  <a16:creationId xmlns:a16="http://schemas.microsoft.com/office/drawing/2014/main" xmlns="" id="{5034DA8A-B074-004B-A979-30FDBB8083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4869" y="5141814"/>
              <a:ext cx="0" cy="284734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Прямая со стрелкой 123">
              <a:extLst>
                <a:ext uri="{FF2B5EF4-FFF2-40B4-BE49-F238E27FC236}">
                  <a16:creationId xmlns:a16="http://schemas.microsoft.com/office/drawing/2014/main" xmlns="" id="{0BF1E0F9-F2D4-9E4B-8B18-C30A348704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31076" y="5130606"/>
              <a:ext cx="0" cy="295942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Прямая со стрелкой 124">
              <a:extLst>
                <a:ext uri="{FF2B5EF4-FFF2-40B4-BE49-F238E27FC236}">
                  <a16:creationId xmlns:a16="http://schemas.microsoft.com/office/drawing/2014/main" xmlns="" id="{019CE9DF-26EF-DD42-82F8-D281A7A488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811091" y="5130606"/>
              <a:ext cx="0" cy="295942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Прямая со стрелкой 125">
              <a:extLst>
                <a:ext uri="{FF2B5EF4-FFF2-40B4-BE49-F238E27FC236}">
                  <a16:creationId xmlns:a16="http://schemas.microsoft.com/office/drawing/2014/main" xmlns="" id="{12C03CDD-7649-4C4E-9EC3-B80548616F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116650" y="5133219"/>
              <a:ext cx="5824" cy="272673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Прямая со стрелкой 126">
              <a:extLst>
                <a:ext uri="{FF2B5EF4-FFF2-40B4-BE49-F238E27FC236}">
                  <a16:creationId xmlns:a16="http://schemas.microsoft.com/office/drawing/2014/main" xmlns="" id="{41C3DBDF-3F21-8A44-9AA4-5900C31A65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540827" y="5122518"/>
              <a:ext cx="0" cy="290193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4" name="Прямая соединительная линия 34">
            <a:extLst>
              <a:ext uri="{FF2B5EF4-FFF2-40B4-BE49-F238E27FC236}">
                <a16:creationId xmlns:a16="http://schemas.microsoft.com/office/drawing/2014/main" xmlns="" id="{DC39701D-A64F-C242-9D42-2AF799FF78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28764" y="2537395"/>
            <a:ext cx="0" cy="3404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Прямая соединительная линия 34">
            <a:extLst>
              <a:ext uri="{FF2B5EF4-FFF2-40B4-BE49-F238E27FC236}">
                <a16:creationId xmlns:a16="http://schemas.microsoft.com/office/drawing/2014/main" xmlns="" id="{3E1FAC3E-597C-CF4B-A6FC-9CC679F0F8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8987" y="2537395"/>
            <a:ext cx="0" cy="3404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Прямая соединительная линия 34">
            <a:extLst>
              <a:ext uri="{FF2B5EF4-FFF2-40B4-BE49-F238E27FC236}">
                <a16:creationId xmlns:a16="http://schemas.microsoft.com/office/drawing/2014/main" xmlns="" id="{77812FC2-3E45-EE44-94FB-144C555ECF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5564" y="2537395"/>
            <a:ext cx="0" cy="3404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Прямая соединительная линия 34">
            <a:extLst>
              <a:ext uri="{FF2B5EF4-FFF2-40B4-BE49-F238E27FC236}">
                <a16:creationId xmlns:a16="http://schemas.microsoft.com/office/drawing/2014/main" xmlns="" id="{BB6746E3-BD7E-044B-A344-E4B1EE6192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49988" y="2537395"/>
            <a:ext cx="0" cy="32713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Прямая соединительная линия 34">
            <a:extLst>
              <a:ext uri="{FF2B5EF4-FFF2-40B4-BE49-F238E27FC236}">
                <a16:creationId xmlns:a16="http://schemas.microsoft.com/office/drawing/2014/main" xmlns="" id="{7360C702-8064-A544-9536-FB675C61C1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33760" y="2537395"/>
            <a:ext cx="0" cy="3404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Прямая соединительная линия 34">
            <a:extLst>
              <a:ext uri="{FF2B5EF4-FFF2-40B4-BE49-F238E27FC236}">
                <a16:creationId xmlns:a16="http://schemas.microsoft.com/office/drawing/2014/main" xmlns="" id="{78BA9675-6001-F241-B079-1DC0A882CC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24760" y="2537395"/>
            <a:ext cx="0" cy="3404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4" name="Прямоугольник 98">
            <a:extLst>
              <a:ext uri="{FF2B5EF4-FFF2-40B4-BE49-F238E27FC236}">
                <a16:creationId xmlns:a16="http://schemas.microsoft.com/office/drawing/2014/main" xmlns="" id="{2851FC88-EC71-6346-8E90-3248D3B9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01" y="5997781"/>
            <a:ext cx="2628557" cy="43946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03" name="Прямоугольник 98">
            <a:extLst>
              <a:ext uri="{FF2B5EF4-FFF2-40B4-BE49-F238E27FC236}">
                <a16:creationId xmlns:a16="http://schemas.microsoft.com/office/drawing/2014/main" xmlns="" id="{BC566F9E-221D-5642-B3F8-86213318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495" y="5084595"/>
            <a:ext cx="1698924" cy="474898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23" name="Прямоугольник 98">
            <a:extLst>
              <a:ext uri="{FF2B5EF4-FFF2-40B4-BE49-F238E27FC236}">
                <a16:creationId xmlns:a16="http://schemas.microsoft.com/office/drawing/2014/main" xmlns="" id="{A176DCD1-04DE-D84A-991B-7408D95F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687" y="1043904"/>
            <a:ext cx="2628557" cy="43946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24" name="Прямоугольник 98">
            <a:extLst>
              <a:ext uri="{FF2B5EF4-FFF2-40B4-BE49-F238E27FC236}">
                <a16:creationId xmlns:a16="http://schemas.microsoft.com/office/drawing/2014/main" xmlns="" id="{AB1F34AB-EEAA-C54F-A0A4-E41F2062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95" y="1657496"/>
            <a:ext cx="1726144" cy="464125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25" name="Прямоугольник 98">
            <a:extLst>
              <a:ext uri="{FF2B5EF4-FFF2-40B4-BE49-F238E27FC236}">
                <a16:creationId xmlns:a16="http://schemas.microsoft.com/office/drawing/2014/main" xmlns="" id="{212BEB72-CDAC-1C4F-8293-854B263CE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732" y="1634712"/>
            <a:ext cx="1726144" cy="476219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cxnSp>
        <p:nvCxnSpPr>
          <p:cNvPr id="149" name="Прямая соединительная линия 15">
            <a:extLst>
              <a:ext uri="{FF2B5EF4-FFF2-40B4-BE49-F238E27FC236}">
                <a16:creationId xmlns:a16="http://schemas.microsoft.com/office/drawing/2014/main" xmlns="" id="{44B00337-9737-8B46-83DA-441E979DEA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4452" y="1260898"/>
            <a:ext cx="1612062" cy="32122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" name="Прямая соединительная линия 15">
            <a:extLst>
              <a:ext uri="{FF2B5EF4-FFF2-40B4-BE49-F238E27FC236}">
                <a16:creationId xmlns:a16="http://schemas.microsoft.com/office/drawing/2014/main" xmlns="" id="{A7BA9195-B05B-354F-AD69-672C7CF2C62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4628" y="1194793"/>
            <a:ext cx="1446745" cy="39803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4" name="Прямоугольник 98">
            <a:extLst>
              <a:ext uri="{FF2B5EF4-FFF2-40B4-BE49-F238E27FC236}">
                <a16:creationId xmlns:a16="http://schemas.microsoft.com/office/drawing/2014/main" xmlns="" id="{AD4E25AC-70B4-BA4F-A8DD-BF42AE182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504" y="5084566"/>
            <a:ext cx="1698924" cy="460198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56" name="Прямоугольник 98">
            <a:extLst>
              <a:ext uri="{FF2B5EF4-FFF2-40B4-BE49-F238E27FC236}">
                <a16:creationId xmlns:a16="http://schemas.microsoft.com/office/drawing/2014/main" xmlns="" id="{0D07082F-C106-2D41-9D4D-4A9CCEFAE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01" y="5561288"/>
            <a:ext cx="2628557" cy="43946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cxnSp>
        <p:nvCxnSpPr>
          <p:cNvPr id="170" name="Прямая со стрелкой 121">
            <a:extLst>
              <a:ext uri="{FF2B5EF4-FFF2-40B4-BE49-F238E27FC236}">
                <a16:creationId xmlns:a16="http://schemas.microsoft.com/office/drawing/2014/main" xmlns="" id="{0C554184-F927-F842-B975-31309C296B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93245" y="2878648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2" name="Прямая со стрелкой 121">
            <a:extLst>
              <a:ext uri="{FF2B5EF4-FFF2-40B4-BE49-F238E27FC236}">
                <a16:creationId xmlns:a16="http://schemas.microsoft.com/office/drawing/2014/main" xmlns="" id="{697B64FA-5FF7-6A4E-806C-3B89474A00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09505" y="2878648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Прямая со стрелкой 121">
            <a:extLst>
              <a:ext uri="{FF2B5EF4-FFF2-40B4-BE49-F238E27FC236}">
                <a16:creationId xmlns:a16="http://schemas.microsoft.com/office/drawing/2014/main" xmlns="" id="{E482F9C9-3AAC-8E4A-869C-0C46A49B8E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9962" y="2878648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" name="Прямая со стрелкой 121">
            <a:extLst>
              <a:ext uri="{FF2B5EF4-FFF2-40B4-BE49-F238E27FC236}">
                <a16:creationId xmlns:a16="http://schemas.microsoft.com/office/drawing/2014/main" xmlns="" id="{3481CB2F-E028-3949-B4D5-2BD2894BE8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84965" y="2879245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5" name="Прямая со стрелкой 121">
            <a:extLst>
              <a:ext uri="{FF2B5EF4-FFF2-40B4-BE49-F238E27FC236}">
                <a16:creationId xmlns:a16="http://schemas.microsoft.com/office/drawing/2014/main" xmlns="" id="{B18267ED-4808-8544-A7F1-2D08FE42BE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3596" y="2878648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Прямая со стрелкой 121">
            <a:extLst>
              <a:ext uri="{FF2B5EF4-FFF2-40B4-BE49-F238E27FC236}">
                <a16:creationId xmlns:a16="http://schemas.microsoft.com/office/drawing/2014/main" xmlns="" id="{6C72A4C0-9845-7C4A-BC5E-2A302D165A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83298" y="2878648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Прямая со стрелкой 121">
            <a:extLst>
              <a:ext uri="{FF2B5EF4-FFF2-40B4-BE49-F238E27FC236}">
                <a16:creationId xmlns:a16="http://schemas.microsoft.com/office/drawing/2014/main" xmlns="" id="{0F00F55F-F043-C444-A9E8-98856DA7E7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84327" y="2864534"/>
            <a:ext cx="0" cy="23653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" name="Прямая соединительная линия 34">
            <a:extLst>
              <a:ext uri="{FF2B5EF4-FFF2-40B4-BE49-F238E27FC236}">
                <a16:creationId xmlns:a16="http://schemas.microsoft.com/office/drawing/2014/main" xmlns="" id="{9B327AE5-AD3D-B24A-AB8C-C51F778FAA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86427" y="3889151"/>
            <a:ext cx="0" cy="36696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6" name="Прямая соединительная линия 34">
            <a:extLst>
              <a:ext uri="{FF2B5EF4-FFF2-40B4-BE49-F238E27FC236}">
                <a16:creationId xmlns:a16="http://schemas.microsoft.com/office/drawing/2014/main" xmlns="" id="{D99296ED-DE67-2641-917B-6039771365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13895" y="3874311"/>
            <a:ext cx="0" cy="3844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9" name="Прямая соединительная линия 34">
            <a:extLst>
              <a:ext uri="{FF2B5EF4-FFF2-40B4-BE49-F238E27FC236}">
                <a16:creationId xmlns:a16="http://schemas.microsoft.com/office/drawing/2014/main" xmlns="" id="{B99184E6-B7E2-6B44-8F3F-915181F23D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25765" y="3867561"/>
            <a:ext cx="0" cy="3844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0" name="Прямая соединительная линия 34">
            <a:extLst>
              <a:ext uri="{FF2B5EF4-FFF2-40B4-BE49-F238E27FC236}">
                <a16:creationId xmlns:a16="http://schemas.microsoft.com/office/drawing/2014/main" xmlns="" id="{FD61F86A-0BA3-6643-BC9D-88CEF485AD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2888" y="3896942"/>
            <a:ext cx="0" cy="37918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1" name="Прямая соединительная линия 34">
            <a:extLst>
              <a:ext uri="{FF2B5EF4-FFF2-40B4-BE49-F238E27FC236}">
                <a16:creationId xmlns:a16="http://schemas.microsoft.com/office/drawing/2014/main" xmlns="" id="{03675E2F-06DA-654E-B94A-EAD2370D0E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28169" y="3891692"/>
            <a:ext cx="0" cy="3844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2" name="Прямая соединительная линия 34">
            <a:extLst>
              <a:ext uri="{FF2B5EF4-FFF2-40B4-BE49-F238E27FC236}">
                <a16:creationId xmlns:a16="http://schemas.microsoft.com/office/drawing/2014/main" xmlns="" id="{2302FB53-302E-A845-BCFA-724E40445C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6000" y="3891692"/>
            <a:ext cx="0" cy="3844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6" name="Прямая соединительная линия 38">
            <a:extLst>
              <a:ext uri="{FF2B5EF4-FFF2-40B4-BE49-F238E27FC236}">
                <a16:creationId xmlns:a16="http://schemas.microsoft.com/office/drawing/2014/main" xmlns="" id="{03512FB8-9ADA-A64B-9271-A3E8436BD0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0997" y="4874429"/>
            <a:ext cx="0" cy="41626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E2034B3-6D67-E344-A76D-3FC900473420}"/>
              </a:ext>
            </a:extLst>
          </p:cNvPr>
          <p:cNvSpPr txBox="1"/>
          <p:nvPr/>
        </p:nvSpPr>
        <p:spPr>
          <a:xfrm>
            <a:off x="3409505" y="4282065"/>
            <a:ext cx="467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7800"/>
                </a:solidFill>
              </a:rPr>
              <a:t>ЦИФРОВЫЕ СЕРВИСЫ ПЛАТФОРМЫ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F7F07770-48FC-514D-A97E-21FC419E128B}"/>
              </a:ext>
            </a:extLst>
          </p:cNvPr>
          <p:cNvSpPr txBox="1"/>
          <p:nvPr/>
        </p:nvSpPr>
        <p:spPr>
          <a:xfrm>
            <a:off x="3604287" y="2263727"/>
            <a:ext cx="467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7800"/>
                </a:solidFill>
              </a:rPr>
              <a:t>ФУНКЦИОНАЛ ЦИФРОВОЙ ПЛАТФОРМЫ</a:t>
            </a:r>
          </a:p>
        </p:txBody>
      </p:sp>
      <p:sp>
        <p:nvSpPr>
          <p:cNvPr id="129" name="Прямоугольник 98">
            <a:extLst>
              <a:ext uri="{FF2B5EF4-FFF2-40B4-BE49-F238E27FC236}">
                <a16:creationId xmlns:a16="http://schemas.microsoft.com/office/drawing/2014/main" xmlns="" id="{EAF66031-7140-974F-862F-EEAFB0BBC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54" y="4304353"/>
            <a:ext cx="9130622" cy="293291"/>
          </a:xfrm>
          <a:prstGeom prst="rect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sp>
        <p:nvSpPr>
          <p:cNvPr id="132" name="Прямоугольник 98">
            <a:extLst>
              <a:ext uri="{FF2B5EF4-FFF2-40B4-BE49-F238E27FC236}">
                <a16:creationId xmlns:a16="http://schemas.microsoft.com/office/drawing/2014/main" xmlns="" id="{62D51023-CB20-074C-8350-D48772F27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282" y="2237953"/>
            <a:ext cx="9130622" cy="293291"/>
          </a:xfrm>
          <a:prstGeom prst="rect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 b="1" dirty="0">
              <a:solidFill>
                <a:srgbClr val="F78800"/>
              </a:solidFill>
            </a:endParaRPr>
          </a:p>
        </p:txBody>
      </p:sp>
      <p:cxnSp>
        <p:nvCxnSpPr>
          <p:cNvPr id="136" name="Прямая соединительная линия 66">
            <a:extLst>
              <a:ext uri="{FF2B5EF4-FFF2-40B4-BE49-F238E27FC236}">
                <a16:creationId xmlns:a16="http://schemas.microsoft.com/office/drawing/2014/main" xmlns="" id="{4E58EBEB-0DFA-8D46-9420-E7BF3B3346B7}"/>
              </a:ext>
            </a:extLst>
          </p:cNvPr>
          <p:cNvCxnSpPr>
            <a:cxnSpLocks noChangeShapeType="1"/>
            <a:stCxn id="154" idx="1"/>
          </p:cNvCxnSpPr>
          <p:nvPr/>
        </p:nvCxnSpPr>
        <p:spPr bwMode="auto">
          <a:xfrm flipH="1" flipV="1">
            <a:off x="1385384" y="4575922"/>
            <a:ext cx="709120" cy="73874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0" name="Прямая соединительная линия 66">
            <a:extLst>
              <a:ext uri="{FF2B5EF4-FFF2-40B4-BE49-F238E27FC236}">
                <a16:creationId xmlns:a16="http://schemas.microsoft.com/office/drawing/2014/main" xmlns="" id="{E4808EB4-93AD-CC4E-BC47-0887C8FDD231}"/>
              </a:ext>
            </a:extLst>
          </p:cNvPr>
          <p:cNvCxnSpPr>
            <a:cxnSpLocks noChangeShapeType="1"/>
            <a:stCxn id="103" idx="3"/>
          </p:cNvCxnSpPr>
          <p:nvPr/>
        </p:nvCxnSpPr>
        <p:spPr bwMode="auto">
          <a:xfrm flipV="1">
            <a:off x="9492419" y="4575922"/>
            <a:ext cx="989485" cy="74612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46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МЕХАНИЗМЫ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48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3F6900A-1494-2B49-A69D-23723A6FE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3" y="1155288"/>
            <a:ext cx="8789481" cy="460320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2BFFC53-DAB2-544C-906C-507F41B99307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496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BC3D10E-7C1F-584A-8865-35D02275B5DF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МЕХАНИЗМЫ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FE74BD0-5F64-2144-99DC-B9E4F8F57F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1131001"/>
            <a:ext cx="8789481" cy="457171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93ED669-C10B-CA46-8BD7-11A63F2E2968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44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МЕХАНИЗМЫ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F737F1A-FE52-254D-AA71-F359D87C4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06" y="1148021"/>
            <a:ext cx="8755380" cy="463693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6C54092-F130-6B44-A669-3874A33FDF76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36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ИНСТРУМЕНТЫ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3CCFC2-8969-7749-AC29-1EB813919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443" y="815356"/>
            <a:ext cx="9245707" cy="520300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29C2293-EE1C-6543-BCB8-C000A789EA46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88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ИНСТРУМЕНТЫ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F1E399-AE65-3A4E-BCDB-29B9D9D59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443" y="831546"/>
            <a:ext cx="9228598" cy="519490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6281C73-2133-2949-A9DB-31D677862A83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0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ИНСТРУМЕНТЫ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5880C8-6CC7-3C45-81C9-DB159A48D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443" y="838836"/>
            <a:ext cx="9205314" cy="519399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F0FED5D-E8CC-684F-9323-955D45512AF1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92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ИНСТРУМЕНТЫ РЕАЛИЗАЦИИ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7FB0F9-6530-514C-9631-103DB12EA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77" y="802178"/>
            <a:ext cx="9323439" cy="522901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ABE8C2D-D6B4-EC4A-82C8-9DEEF5984FF1}"/>
              </a:ext>
            </a:extLst>
          </p:cNvPr>
          <p:cNvSpPr/>
          <p:nvPr/>
        </p:nvSpPr>
        <p:spPr>
          <a:xfrm>
            <a:off x="0" y="6210355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ИСПОЛНЕНИЯ УКАЗА ПРЕЗИДЕНТА РФ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12A797-3231-B14C-AE5D-0F1D63A9E831}"/>
              </a:ext>
            </a:extLst>
          </p:cNvPr>
          <p:cNvSpPr txBox="1"/>
          <p:nvPr/>
        </p:nvSpPr>
        <p:spPr>
          <a:xfrm>
            <a:off x="3041280" y="68880"/>
            <a:ext cx="6118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Сретенский клуб занимается исследованиями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и формированием образа будущего в различных аспектах</a:t>
            </a:r>
          </a:p>
        </p:txBody>
      </p:sp>
      <p:pic>
        <p:nvPicPr>
          <p:cNvPr id="20" name="Picture 2" descr="https://cdn-ru.bitrix24.ru/b15683086/landing/a87/a8790ca19870b3e5f297500e8333acb9/IMG_9690_2x_2x_2x.jpg">
            <a:extLst>
              <a:ext uri="{FF2B5EF4-FFF2-40B4-BE49-F238E27FC236}">
                <a16:creationId xmlns:a16="http://schemas.microsoft.com/office/drawing/2014/main" xmlns="" id="{80BDCDD9-7E49-B04B-9541-BF49D23A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67" y="1057620"/>
            <a:ext cx="9326880" cy="28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C4DDB3-6309-B74F-BBC8-E112B13C2388}"/>
              </a:ext>
            </a:extLst>
          </p:cNvPr>
          <p:cNvSpPr txBox="1"/>
          <p:nvPr/>
        </p:nvSpPr>
        <p:spPr>
          <a:xfrm>
            <a:off x="1240076" y="4091061"/>
            <a:ext cx="9532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FF7800"/>
                </a:solidFill>
              </a:rPr>
              <a:t>Заседания Сретенского Клуба проходят еженедельно на регулярной основе, по результатам публикуются содержательные информационные материалы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7A26A1-DF4F-6147-BD46-6E62B3707472}"/>
              </a:ext>
            </a:extLst>
          </p:cNvPr>
          <p:cNvSpPr txBox="1"/>
          <p:nvPr/>
        </p:nvSpPr>
        <p:spPr>
          <a:xfrm>
            <a:off x="1240076" y="4864167"/>
            <a:ext cx="9532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</a:rPr>
              <a:t>Один из принципов работы клуба — междисциплинарный подход к решению задач с объединением компетенций лучших специалистов из самых разных областей знания и понимания.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83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ВЕЛИКИЙ НРАВСТВЕННЫЙ ПУТЬ</a:t>
            </a:r>
            <a:endParaRPr lang="ru-RU" sz="20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0E130B-46CE-A949-9DB3-63706DFDE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008" y="957781"/>
            <a:ext cx="2190656" cy="27914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63D8100-098A-6B4A-8CE0-FF752EAFA1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7" y="4932606"/>
            <a:ext cx="2190656" cy="914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7DE429A-31FA-1E4E-AE35-AB3FB1E6D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7" y="3771680"/>
            <a:ext cx="2190656" cy="11119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04053B8-E122-ED47-98F3-54F3AA7C8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1147" y="1021988"/>
            <a:ext cx="8864851" cy="48224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9E1A538-F626-4E4F-A635-D04EE6B3BF65}"/>
              </a:ext>
            </a:extLst>
          </p:cNvPr>
          <p:cNvSpPr txBox="1"/>
          <p:nvPr/>
        </p:nvSpPr>
        <p:spPr>
          <a:xfrm>
            <a:off x="2761147" y="6144948"/>
            <a:ext cx="611587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РОССИИ И ВСЕГО ЧЕЛОВЕЧЕСТВА </a:t>
            </a:r>
          </a:p>
        </p:txBody>
      </p:sp>
    </p:spTree>
    <p:extLst>
      <p:ext uri="{BB962C8B-B14F-4D97-AF65-F5344CB8AC3E}">
        <p14:creationId xmlns:p14="http://schemas.microsoft.com/office/powerpoint/2010/main" val="12827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31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ПАМЯТКА ЧЕЛОВЕКА В НРАВСТВЕННОМ ПУТИ</a:t>
            </a:r>
          </a:p>
        </p:txBody>
      </p:sp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xmlns="" id="{31B4EEDF-F922-284F-AA49-DFF6AECC9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212697"/>
              </p:ext>
            </p:extLst>
          </p:nvPr>
        </p:nvGraphicFramePr>
        <p:xfrm>
          <a:off x="1822174" y="1011098"/>
          <a:ext cx="8547652" cy="5015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833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8E91-393A-1144-99EA-D45ADFCFD07D}"/>
              </a:ext>
            </a:extLst>
          </p:cNvPr>
          <p:cNvSpPr/>
          <p:nvPr/>
        </p:nvSpPr>
        <p:spPr>
          <a:xfrm>
            <a:off x="566001" y="161694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C918EF03-9884-F34A-B49B-AF8908A738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1316" y="146107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79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C918EF03-9884-F34A-B49B-AF8908A73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1316" y="146107"/>
                        <a:ext cx="707690" cy="43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ЧТО ТАКОЕ ХОРОШО И ЧТО ТАКОЕ ПЛОХО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93B829B-428B-3849-8A03-ED635717B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0" y="947622"/>
            <a:ext cx="5528344" cy="40233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20DB0BA-4474-8248-951C-BD367D54C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006" y="947622"/>
            <a:ext cx="5217954" cy="40146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F98391-46CE-C44A-8322-53A4829030BD}"/>
              </a:ext>
            </a:extLst>
          </p:cNvPr>
          <p:cNvSpPr txBox="1"/>
          <p:nvPr/>
        </p:nvSpPr>
        <p:spPr>
          <a:xfrm>
            <a:off x="1823882" y="5286758"/>
            <a:ext cx="2021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ОБЩЕСТВО ДЕТЕЙ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74EA42-7C84-694B-BC30-465C36F2EB59}"/>
              </a:ext>
            </a:extLst>
          </p:cNvPr>
          <p:cNvSpPr txBox="1"/>
          <p:nvPr/>
        </p:nvSpPr>
        <p:spPr>
          <a:xfrm>
            <a:off x="7788359" y="5286758"/>
            <a:ext cx="2021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САМОИЗОЛЯЦИЯ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60386" y="5009088"/>
            <a:ext cx="7603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cap="all" spc="100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Спасибо За внимание</a:t>
            </a:r>
            <a:endParaRPr lang="ru-RU" sz="3200" b="1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6938" y="3548251"/>
            <a:ext cx="52533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САФИОЛЛИН АЛЕКСЕЙ МАУЛИТЖАНОВИЧ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Safiollin.com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 </a:t>
            </a:r>
            <a:r>
              <a:rPr lang="ru-RU" dirty="0">
                <a:solidFill>
                  <a:schemeClr val="bg1"/>
                </a:solidFill>
                <a:hlinkClick r:id="rId4"/>
              </a:rPr>
              <a:t>Сафиоллин.рф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a.safiollin@gmail.com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+7 982 563 59 78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1086938" y="2269828"/>
            <a:ext cx="5789251" cy="655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Докладчик: 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Директор института нравственной культуры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DCE5F8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Создатель платформы «Стратегия 24»  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3024" y="546496"/>
            <a:ext cx="7603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4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83" y="1556524"/>
            <a:ext cx="2998412" cy="31543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41" y="2262174"/>
            <a:ext cx="1883749" cy="18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7E31737-931F-D345-8452-A684414FDC5C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ОБСУЖДЕНИЕ И ДОРАБОТКА ПРОЕКТА УКАЗА ПРЕЗИДЕНТА РФ</a:t>
            </a:r>
            <a:endParaRPr lang="ru-RU" sz="20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A95F59-2F24-1D45-A90B-6F7B3C15B122}"/>
              </a:ext>
            </a:extLst>
          </p:cNvPr>
          <p:cNvSpPr txBox="1"/>
          <p:nvPr/>
        </p:nvSpPr>
        <p:spPr>
          <a:xfrm>
            <a:off x="1054031" y="853093"/>
            <a:ext cx="10571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«Основы государственной политики по сохранению  и укреплению традиционных российских духовно-нравственных ценностей»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FA0F946-D7A4-A74D-8458-8060155B5FEF}"/>
              </a:ext>
            </a:extLst>
          </p:cNvPr>
          <p:cNvSpPr txBox="1"/>
          <p:nvPr/>
        </p:nvSpPr>
        <p:spPr>
          <a:xfrm>
            <a:off x="1016108" y="1594805"/>
            <a:ext cx="1026149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7800"/>
                </a:solidFill>
              </a:rPr>
              <a:t>Инструменты государственной политики: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Информационным инструментом реализации государственной политики в сфере традиционных ценностей является взаимодействие со средствами массовой информации, социальными сетями, цифровыми платформами, поисковыми системами с целью размещения подробной, объективной и достоверной информации о реализации государственной политики в сфере традиционных ценностей при максимально широком охвате аудитории.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Условием успешной реализации государственной политики в сфере традиционных ценностей является создание механизма межведомственной координации. Ключевым элементом такого механизма должен быть орган межведомственной координации, наделённый следующими полномочиями: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- выработка стратегических подходов к реализации государственной политики в названной сфере;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- проведение организационно-кадровых мероприятий, включая согласование кадровых назначений;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- информационное обеспечение государственной политики в названной сфере.</a:t>
            </a:r>
          </a:p>
        </p:txBody>
      </p:sp>
    </p:spTree>
    <p:extLst>
      <p:ext uri="{BB962C8B-B14F-4D97-AF65-F5344CB8AC3E}">
        <p14:creationId xmlns:p14="http://schemas.microsoft.com/office/powerpoint/2010/main" val="41123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7E31737-931F-D345-8452-A684414FDC5C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 ЧИСЛУ ТРАДИЦИОННЫХ ЦЕННОСТЕЙ ОТНОСЯТСЯ</a:t>
            </a:r>
            <a:endParaRPr lang="ru-RU" sz="20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A95F59-2F24-1D45-A90B-6F7B3C15B122}"/>
              </a:ext>
            </a:extLst>
          </p:cNvPr>
          <p:cNvSpPr txBox="1"/>
          <p:nvPr/>
        </p:nvSpPr>
        <p:spPr>
          <a:xfrm>
            <a:off x="931935" y="1229417"/>
            <a:ext cx="105719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Жизнь, </a:t>
            </a:r>
            <a:r>
              <a:rPr lang="ru-RU" dirty="0">
                <a:solidFill>
                  <a:srgbClr val="FF7800"/>
                </a:solidFill>
              </a:rPr>
              <a:t>достоинство</a:t>
            </a:r>
            <a:r>
              <a:rPr lang="ru-RU" dirty="0">
                <a:solidFill>
                  <a:schemeClr val="bg1"/>
                </a:solidFill>
              </a:rPr>
              <a:t>, права и свободы человека, патриотизм, гражданственность,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служение Отечеству ‎и ответственность за его судьбу,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Высокие </a:t>
            </a:r>
            <a:r>
              <a:rPr lang="ru-RU" dirty="0">
                <a:solidFill>
                  <a:srgbClr val="FF7800"/>
                </a:solidFill>
              </a:rPr>
              <a:t>нравственные идеа</a:t>
            </a:r>
            <a:r>
              <a:rPr lang="ru-RU" dirty="0">
                <a:solidFill>
                  <a:schemeClr val="bg1"/>
                </a:solidFill>
              </a:rPr>
              <a:t>лы, крепкая семья, созидательный труд,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приоритет духовного над материальным, гуманизм, милосердие,</a:t>
            </a:r>
          </a:p>
          <a:p>
            <a:pPr algn="ctr"/>
            <a:r>
              <a:rPr lang="ru-RU" dirty="0">
                <a:solidFill>
                  <a:srgbClr val="FF7800"/>
                </a:solidFill>
              </a:rPr>
              <a:t>справедливость</a:t>
            </a:r>
            <a:r>
              <a:rPr lang="ru-RU" dirty="0">
                <a:solidFill>
                  <a:schemeClr val="bg1"/>
                </a:solidFill>
              </a:rPr>
              <a:t>, коллективизм,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взаимопомощь и взаимоуважение,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историческая память и преемственность поколений,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единство народов России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52DC93-F5D6-8943-A106-AA6684795220}"/>
              </a:ext>
            </a:extLst>
          </p:cNvPr>
          <p:cNvSpPr txBox="1"/>
          <p:nvPr/>
        </p:nvSpPr>
        <p:spPr>
          <a:xfrm>
            <a:off x="3161210" y="3665620"/>
            <a:ext cx="61134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CB8BCB-01EE-1547-91A6-C2163B395BA7}"/>
              </a:ext>
            </a:extLst>
          </p:cNvPr>
          <p:cNvSpPr txBox="1"/>
          <p:nvPr/>
        </p:nvSpPr>
        <p:spPr>
          <a:xfrm>
            <a:off x="814778" y="4642177"/>
            <a:ext cx="10571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 ВЫШЕ ПЕРЕЧИСЛЕННЫЕ ПОНЯТИЯ НЕ МОГУТ БЫТЬ РЕАЛИЗОВАНЫ БЕЗ НРАВСТВЕННОСТИ ПОТОМУ, ЧТО  ТОЛЬКО </a:t>
            </a:r>
            <a:r>
              <a:rPr lang="ru-RU" dirty="0">
                <a:solidFill>
                  <a:srgbClr val="FF7800"/>
                </a:solidFill>
              </a:rPr>
              <a:t>НРАВСТЕННОСТЬ</a:t>
            </a:r>
            <a:r>
              <a:rPr lang="ru-RU" dirty="0">
                <a:solidFill>
                  <a:schemeClr val="bg1"/>
                </a:solidFill>
              </a:rPr>
              <a:t> ОБЕСПЕЧИВАЕТ </a:t>
            </a:r>
            <a:r>
              <a:rPr lang="ru-RU" dirty="0">
                <a:solidFill>
                  <a:srgbClr val="FF7800"/>
                </a:solidFill>
              </a:rPr>
              <a:t>СПРАВЕДЛИВОСТЬ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>
                <a:solidFill>
                  <a:srgbClr val="FF7800"/>
                </a:solidFill>
              </a:rPr>
              <a:t>ПАТРИОТИЗМ</a:t>
            </a:r>
            <a:r>
              <a:rPr lang="ru-RU" dirty="0">
                <a:solidFill>
                  <a:schemeClr val="bg1"/>
                </a:solidFill>
              </a:rPr>
              <a:t> - ЭТО КЛЮЧЕВЫЕ ПОНЯТИЯ ЛЮБОГО ГОСУДАРСТВА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ЧТО И СОСТАВЛЯЕТ ОСНОВУ </a:t>
            </a:r>
            <a:r>
              <a:rPr lang="ru-RU" dirty="0">
                <a:solidFill>
                  <a:srgbClr val="FF7800"/>
                </a:solidFill>
              </a:rPr>
              <a:t>ДОСТОИНСТВА </a:t>
            </a:r>
            <a:r>
              <a:rPr lang="ru-RU" dirty="0">
                <a:solidFill>
                  <a:schemeClr val="bg1"/>
                </a:solidFill>
              </a:rPr>
              <a:t>ЧЕЛОВЕКА И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950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ПОГОВОРИМ О НРАВСТВЕННОСТИ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52E30E-5129-AD4A-BB25-AE11C8E89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37" y="908830"/>
            <a:ext cx="7585903" cy="41321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B95192A-C2E6-EB4E-91E0-4E2CA1AC1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86" y="914565"/>
            <a:ext cx="4100986" cy="32065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CAEF61E-3B98-864E-8F99-FC9FF27E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247" y="896167"/>
            <a:ext cx="4451330" cy="3151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639AFC-E0B8-3F45-8FC4-9A6C3442FD9E}"/>
              </a:ext>
            </a:extLst>
          </p:cNvPr>
          <p:cNvSpPr txBox="1"/>
          <p:nvPr/>
        </p:nvSpPr>
        <p:spPr>
          <a:xfrm>
            <a:off x="953589" y="5081464"/>
            <a:ext cx="10437222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РОССИЯ СТОИТ НА ПОРОГЕ ЗОЛОТОГО ВЕКА ИЛИ ВЕЛИКОЙ СМУТЫ? </a:t>
            </a:r>
          </a:p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С ЧЕГО НАЧИНАЕТСЯ РОДИНА</a:t>
            </a:r>
            <a:r>
              <a:rPr lang="mr-IN" sz="1800" dirty="0">
                <a:solidFill>
                  <a:schemeClr val="bg1"/>
                </a:solidFill>
              </a:rPr>
              <a:t>…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3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 ЧЕГО НАЧИНАЕТСЯ РОДИНА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8693ADE-8A41-C845-9AAB-D33E7658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7" y="1349104"/>
            <a:ext cx="5199072" cy="32276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AEE04AE-2D82-674F-87AF-9F46A67A1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1" y="1349104"/>
            <a:ext cx="5746520" cy="3227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124C85-2733-B241-BA58-8CC1DC06BF5B}"/>
              </a:ext>
            </a:extLst>
          </p:cNvPr>
          <p:cNvSpPr txBox="1"/>
          <p:nvPr/>
        </p:nvSpPr>
        <p:spPr>
          <a:xfrm>
            <a:off x="3024704" y="5000701"/>
            <a:ext cx="611341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С КАРТИНОК В ТВОЕМ БУКВАРЕ? </a:t>
            </a:r>
          </a:p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ДЛЯ МНОГИХ ОНА НАЧИНАЕТСЯ, С АЙФОНА В ДЕТСКОЙ РУКЕ</a:t>
            </a:r>
          </a:p>
        </p:txBody>
      </p:sp>
    </p:spTree>
    <p:extLst>
      <p:ext uri="{BB962C8B-B14F-4D97-AF65-F5344CB8AC3E}">
        <p14:creationId xmlns:p14="http://schemas.microsoft.com/office/powerpoint/2010/main" val="12999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ИДЕОЛОГИЯ ДЕНЕГ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124C85-2733-B241-BA58-8CC1DC06BF5B}"/>
              </a:ext>
            </a:extLst>
          </p:cNvPr>
          <p:cNvSpPr txBox="1"/>
          <p:nvPr/>
        </p:nvSpPr>
        <p:spPr>
          <a:xfrm>
            <a:off x="1881051" y="5000701"/>
            <a:ext cx="802059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СЕГОДНЯ ОНА НАЧИНАЕТСЯ С РЕКЛАМЫ В КАЖДОМ ОКНЕ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ГДЕ ДЕНЬГИ И ЖУТЬ НАСАЖДАЮТСЯ КАЖДОЙ РОССИЙСКОЙ СЕМЬЕ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A8C27E2-A1C2-4F40-9D2C-B18EFDA0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01" y="976930"/>
            <a:ext cx="5706697" cy="369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372FF0C-431F-2B42-B830-D7B9432E1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89" y="962844"/>
            <a:ext cx="5261909" cy="36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КЛЮЧЕВАЯ ПРОБЛЕМА СОВРЕМЕННОСТИ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0059EA23-0A73-4A42-AF50-49D95699A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552" y="989254"/>
            <a:ext cx="9870510" cy="48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>
                <a:solidFill>
                  <a:srgbClr val="FF7800"/>
                </a:solidFill>
              </a:rPr>
              <a:t>Нравственный̆ кризис </a:t>
            </a:r>
            <a:r>
              <a:rPr lang="ru-RU" sz="1800" dirty="0">
                <a:solidFill>
                  <a:schemeClr val="bg1"/>
                </a:solidFill>
              </a:rPr>
              <a:t>привел к кризисам во всех сферах жизнедеятельности человека. Последствия нравственного кризиса - девальвация традиционных ценностей̆ и формирование культа денег, стимулирующего сверх потребление и обогащение любой ценой̆, невзирая на моральные общечеловеческие принципы. 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Подмена истинных ценностных ориентиров современного общества, являющаяся пережитком «дикого капитализма» - влечет за собой быстро нарастающую угрозу общественной безопасности, предсказуемым итогом которой является уничтожение человечества, как вида на планете Земля.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Причиной всему является отсутствие </a:t>
            </a:r>
            <a:r>
              <a:rPr lang="ru-RU" sz="1800" dirty="0">
                <a:solidFill>
                  <a:srgbClr val="FF7800"/>
                </a:solidFill>
              </a:rPr>
              <a:t>этического регулятора социума</a:t>
            </a:r>
            <a:r>
              <a:rPr lang="ru-RU" sz="1800" dirty="0">
                <a:solidFill>
                  <a:schemeClr val="bg1"/>
                </a:solidFill>
              </a:rPr>
              <a:t>, с помощью которого институтами гражданского общества осуществляется этическая оценка действий (бездействий̆)  граждан и организаций с позиции причинения вреда и угроз обществу </a:t>
            </a:r>
            <a:r>
              <a:rPr lang="ru-RU" sz="1800" u="sng" dirty="0">
                <a:solidFill>
                  <a:schemeClr val="bg1"/>
                </a:solidFill>
              </a:rPr>
              <a:t>с целью выявления и блокирования негативного поведения таких социальных субъектов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Основанием такой этической̆ оценки является совершение действия либо бездействия, оцениваемого другими лицами, как вредное или угрожающее им.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Где </a:t>
            </a:r>
            <a:r>
              <a:rPr lang="ru-RU" sz="1800" dirty="0">
                <a:solidFill>
                  <a:srgbClr val="FF7800"/>
                </a:solidFill>
              </a:rPr>
              <a:t>вред </a:t>
            </a:r>
            <a:r>
              <a:rPr lang="ru-RU" sz="1800" dirty="0">
                <a:solidFill>
                  <a:schemeClr val="bg1"/>
                </a:solidFill>
              </a:rPr>
              <a:t>– это ощущаемое или подлинно переживаемое человеком ухудшение состояния его жизнедеятельности. А </a:t>
            </a:r>
            <a:r>
              <a:rPr lang="ru-RU" sz="1800" dirty="0">
                <a:solidFill>
                  <a:srgbClr val="FF7800"/>
                </a:solidFill>
              </a:rPr>
              <a:t>угроза</a:t>
            </a:r>
            <a:r>
              <a:rPr lang="ru-RU" sz="1800" dirty="0">
                <a:solidFill>
                  <a:schemeClr val="bg1"/>
                </a:solidFill>
              </a:rPr>
              <a:t> – потенциальный̆ вред жизнедеятельности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1694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HDOfficeLightV0">
  <a:themeElements>
    <a:clrScheme name="Цвет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13756</TotalTime>
  <Words>1242</Words>
  <Application>Microsoft Macintosh PowerPoint</Application>
  <PresentationFormat>Широкоэкранный</PresentationFormat>
  <Paragraphs>218</Paragraphs>
  <Slides>33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Calibri</vt:lpstr>
      <vt:lpstr>Calibri Light</vt:lpstr>
      <vt:lpstr>Candara Light</vt:lpstr>
      <vt:lpstr>Mangal</vt:lpstr>
      <vt:lpstr>Microsoft YaHei</vt:lpstr>
      <vt:lpstr>Open Sans</vt:lpstr>
      <vt:lpstr>Times New Roman</vt:lpstr>
      <vt:lpstr>Wingdings 2</vt:lpstr>
      <vt:lpstr>Arial</vt:lpstr>
      <vt:lpstr>HDOfficeLightV0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ОПОРА-ЭКСПЕРТ</dc:title>
  <dc:creator>Maxim</dc:creator>
  <cp:lastModifiedBy>Чернаков Егор Витальевич</cp:lastModifiedBy>
  <cp:revision>603</cp:revision>
  <cp:lastPrinted>2021-08-11T18:39:59Z</cp:lastPrinted>
  <dcterms:created xsi:type="dcterms:W3CDTF">2018-02-14T05:46:45Z</dcterms:created>
  <dcterms:modified xsi:type="dcterms:W3CDTF">2022-02-18T05:00:09Z</dcterms:modified>
</cp:coreProperties>
</file>