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2" r:id="rId1"/>
  </p:sldMasterIdLst>
  <p:notesMasterIdLst>
    <p:notesMasterId r:id="rId39"/>
  </p:notesMasterIdLst>
  <p:sldIdLst>
    <p:sldId id="483" r:id="rId2"/>
    <p:sldId id="755" r:id="rId3"/>
    <p:sldId id="760" r:id="rId4"/>
    <p:sldId id="756" r:id="rId5"/>
    <p:sldId id="765" r:id="rId6"/>
    <p:sldId id="757" r:id="rId7"/>
    <p:sldId id="761" r:id="rId8"/>
    <p:sldId id="762" r:id="rId9"/>
    <p:sldId id="763" r:id="rId10"/>
    <p:sldId id="764" r:id="rId11"/>
    <p:sldId id="766" r:id="rId12"/>
    <p:sldId id="767" r:id="rId13"/>
    <p:sldId id="769" r:id="rId14"/>
    <p:sldId id="770" r:id="rId15"/>
    <p:sldId id="771" r:id="rId16"/>
    <p:sldId id="768" r:id="rId17"/>
    <p:sldId id="772" r:id="rId18"/>
    <p:sldId id="787" r:id="rId19"/>
    <p:sldId id="789" r:id="rId20"/>
    <p:sldId id="788" r:id="rId21"/>
    <p:sldId id="773" r:id="rId22"/>
    <p:sldId id="774" r:id="rId23"/>
    <p:sldId id="775" r:id="rId24"/>
    <p:sldId id="776" r:id="rId25"/>
    <p:sldId id="777" r:id="rId26"/>
    <p:sldId id="778" r:id="rId27"/>
    <p:sldId id="786" r:id="rId28"/>
    <p:sldId id="785" r:id="rId29"/>
    <p:sldId id="782" r:id="rId30"/>
    <p:sldId id="783" r:id="rId31"/>
    <p:sldId id="784" r:id="rId32"/>
    <p:sldId id="780" r:id="rId33"/>
    <p:sldId id="790" r:id="rId34"/>
    <p:sldId id="791" r:id="rId35"/>
    <p:sldId id="792" r:id="rId36"/>
    <p:sldId id="794" r:id="rId37"/>
    <p:sldId id="793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7E2412EA-9D91-8B46-A9BC-34CD2CE76DDE}">
          <p14:sldIdLst>
            <p14:sldId id="483"/>
            <p14:sldId id="755"/>
            <p14:sldId id="760"/>
            <p14:sldId id="756"/>
            <p14:sldId id="765"/>
            <p14:sldId id="757"/>
            <p14:sldId id="761"/>
            <p14:sldId id="762"/>
            <p14:sldId id="763"/>
            <p14:sldId id="764"/>
            <p14:sldId id="766"/>
            <p14:sldId id="767"/>
            <p14:sldId id="769"/>
            <p14:sldId id="770"/>
            <p14:sldId id="771"/>
            <p14:sldId id="768"/>
            <p14:sldId id="772"/>
            <p14:sldId id="787"/>
            <p14:sldId id="789"/>
            <p14:sldId id="788"/>
            <p14:sldId id="773"/>
            <p14:sldId id="774"/>
            <p14:sldId id="775"/>
            <p14:sldId id="776"/>
            <p14:sldId id="777"/>
            <p14:sldId id="778"/>
            <p14:sldId id="786"/>
            <p14:sldId id="785"/>
            <p14:sldId id="782"/>
            <p14:sldId id="783"/>
            <p14:sldId id="784"/>
            <p14:sldId id="780"/>
            <p14:sldId id="790"/>
            <p14:sldId id="791"/>
            <p14:sldId id="792"/>
            <p14:sldId id="794"/>
            <p14:sldId id="793"/>
          </p14:sldIdLst>
        </p14:section>
        <p14:section name="Раздел без заголовка" id="{B98AF7B6-E866-5A43-94FF-91C184B4AB4F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800"/>
    <a:srgbClr val="0269BE"/>
    <a:srgbClr val="0275D4"/>
    <a:srgbClr val="DCE5F8"/>
    <a:srgbClr val="000E2E"/>
    <a:srgbClr val="2C4978"/>
    <a:srgbClr val="5B9BD5"/>
    <a:srgbClr val="3A61A0"/>
    <a:srgbClr val="21517D"/>
    <a:srgbClr val="2D72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243" autoAdjust="0"/>
    <p:restoredTop sz="96341" autoAdjust="0"/>
  </p:normalViewPr>
  <p:slideViewPr>
    <p:cSldViewPr snapToGrid="0">
      <p:cViewPr>
        <p:scale>
          <a:sx n="85" d="100"/>
          <a:sy n="85" d="100"/>
        </p:scale>
        <p:origin x="488" y="14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DEA2E79-B672-954D-BC4F-6BCD710EC480}" type="doc">
      <dgm:prSet loTypeId="urn:microsoft.com/office/officeart/2005/8/layout/default" loCatId="list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631EEDE-7502-0A4E-AE26-929838946319}">
      <dgm:prSet phldrT="[Текст]"/>
      <dgm:spPr/>
      <dgm:t>
        <a:bodyPr/>
        <a:lstStyle/>
        <a:p>
          <a:r>
            <a:rPr lang="ru-RU" dirty="0"/>
            <a:t>ДРУГИМ</a:t>
          </a:r>
        </a:p>
      </dgm:t>
    </dgm:pt>
    <dgm:pt modelId="{EFCC094B-C9DB-2243-8F65-2381FB1250F3}" type="parTrans" cxnId="{E8EDA661-FF25-BA42-A47F-2FF2450E6AD3}">
      <dgm:prSet/>
      <dgm:spPr/>
      <dgm:t>
        <a:bodyPr/>
        <a:lstStyle/>
        <a:p>
          <a:endParaRPr lang="ru-RU"/>
        </a:p>
      </dgm:t>
    </dgm:pt>
    <dgm:pt modelId="{9CACB6CA-361F-F240-BE0A-C0E7A4EB767F}" type="sibTrans" cxnId="{E8EDA661-FF25-BA42-A47F-2FF2450E6AD3}">
      <dgm:prSet/>
      <dgm:spPr/>
      <dgm:t>
        <a:bodyPr/>
        <a:lstStyle/>
        <a:p>
          <a:endParaRPr lang="ru-RU"/>
        </a:p>
      </dgm:t>
    </dgm:pt>
    <dgm:pt modelId="{290115A4-E60F-6A42-A810-27B2CE149981}">
      <dgm:prSet phldrT="[Текст]"/>
      <dgm:spPr/>
      <dgm:t>
        <a:bodyPr/>
        <a:lstStyle/>
        <a:p>
          <a:r>
            <a:rPr lang="ru-RU" dirty="0"/>
            <a:t>СЕБЕ</a:t>
          </a:r>
        </a:p>
      </dgm:t>
    </dgm:pt>
    <dgm:pt modelId="{398F0857-3498-7948-870B-3BDFA243D67D}" type="parTrans" cxnId="{70F9A4F6-14E0-F747-AB71-D198F0BB6AA7}">
      <dgm:prSet/>
      <dgm:spPr/>
      <dgm:t>
        <a:bodyPr/>
        <a:lstStyle/>
        <a:p>
          <a:endParaRPr lang="ru-RU"/>
        </a:p>
      </dgm:t>
    </dgm:pt>
    <dgm:pt modelId="{9E207FF0-FD45-1140-90CD-89F093F4F1F0}" type="sibTrans" cxnId="{70F9A4F6-14E0-F747-AB71-D198F0BB6AA7}">
      <dgm:prSet/>
      <dgm:spPr/>
      <dgm:t>
        <a:bodyPr/>
        <a:lstStyle/>
        <a:p>
          <a:endParaRPr lang="ru-RU"/>
        </a:p>
      </dgm:t>
    </dgm:pt>
    <dgm:pt modelId="{5547F411-C8D4-704C-9D00-600D4D8F6193}">
      <dgm:prSet/>
      <dgm:spPr/>
      <dgm:t>
        <a:bodyPr/>
        <a:lstStyle/>
        <a:p>
          <a:r>
            <a:rPr lang="ru-RU" dirty="0" smtClean="0"/>
            <a:t>СТРАНЕ</a:t>
          </a:r>
          <a:endParaRPr lang="ru-RU" dirty="0"/>
        </a:p>
      </dgm:t>
    </dgm:pt>
    <dgm:pt modelId="{6A321E6F-2F90-B846-BC72-07A24197602A}" type="parTrans" cxnId="{FEDFE8CE-6F5D-4244-86A1-37DFD972E95D}">
      <dgm:prSet/>
      <dgm:spPr/>
      <dgm:t>
        <a:bodyPr/>
        <a:lstStyle/>
        <a:p>
          <a:endParaRPr lang="ru-RU"/>
        </a:p>
      </dgm:t>
    </dgm:pt>
    <dgm:pt modelId="{3EEC4729-AE3B-9746-821D-04961AB0C335}" type="sibTrans" cxnId="{FEDFE8CE-6F5D-4244-86A1-37DFD972E95D}">
      <dgm:prSet/>
      <dgm:spPr/>
      <dgm:t>
        <a:bodyPr/>
        <a:lstStyle/>
        <a:p>
          <a:endParaRPr lang="ru-RU"/>
        </a:p>
      </dgm:t>
    </dgm:pt>
    <dgm:pt modelId="{66501117-011C-4B4A-8D90-A442027C1162}" type="pres">
      <dgm:prSet presAssocID="{FDEA2E79-B672-954D-BC4F-6BCD710EC48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E14AFEE-2770-2848-864A-A8FF4EAC42C2}" type="pres">
      <dgm:prSet presAssocID="{290115A4-E60F-6A42-A810-27B2CE149981}" presName="node" presStyleLbl="node1" presStyleIdx="0" presStyleCnt="3" custScaleX="23171" custScaleY="63661" custLinFactNeighborX="3768" custLinFactNeighborY="-52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A1CA6D-685E-5C40-90CF-370F4572BE47}" type="pres">
      <dgm:prSet presAssocID="{9E207FF0-FD45-1140-90CD-89F093F4F1F0}" presName="sibTrans" presStyleCnt="0"/>
      <dgm:spPr/>
    </dgm:pt>
    <dgm:pt modelId="{EF7E91F8-261C-D643-B48F-EBE9672105D0}" type="pres">
      <dgm:prSet presAssocID="{8631EEDE-7502-0A4E-AE26-929838946319}" presName="node" presStyleLbl="node1" presStyleIdx="1" presStyleCnt="3" custScaleX="23631" custScaleY="63661" custLinFactNeighborX="3654" custLinFactNeighborY="5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974EA0-C627-774A-B7FD-2D0B2660F081}" type="pres">
      <dgm:prSet presAssocID="{9CACB6CA-361F-F240-BE0A-C0E7A4EB767F}" presName="sibTrans" presStyleCnt="0"/>
      <dgm:spPr/>
    </dgm:pt>
    <dgm:pt modelId="{37E9E3CD-0E52-8040-8508-8A6247BD43CF}" type="pres">
      <dgm:prSet presAssocID="{5547F411-C8D4-704C-9D00-600D4D8F6193}" presName="node" presStyleLbl="node1" presStyleIdx="2" presStyleCnt="3" custScaleX="24016" custScaleY="63661" custLinFactNeighborX="3277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8EDA661-FF25-BA42-A47F-2FF2450E6AD3}" srcId="{FDEA2E79-B672-954D-BC4F-6BCD710EC480}" destId="{8631EEDE-7502-0A4E-AE26-929838946319}" srcOrd="1" destOrd="0" parTransId="{EFCC094B-C9DB-2243-8F65-2381FB1250F3}" sibTransId="{9CACB6CA-361F-F240-BE0A-C0E7A4EB767F}"/>
    <dgm:cxn modelId="{70F9A4F6-14E0-F747-AB71-D198F0BB6AA7}" srcId="{FDEA2E79-B672-954D-BC4F-6BCD710EC480}" destId="{290115A4-E60F-6A42-A810-27B2CE149981}" srcOrd="0" destOrd="0" parTransId="{398F0857-3498-7948-870B-3BDFA243D67D}" sibTransId="{9E207FF0-FD45-1140-90CD-89F093F4F1F0}"/>
    <dgm:cxn modelId="{A48DA228-9835-F44E-8ABB-7E4392EF6C26}" type="presOf" srcId="{8631EEDE-7502-0A4E-AE26-929838946319}" destId="{EF7E91F8-261C-D643-B48F-EBE9672105D0}" srcOrd="0" destOrd="0" presId="urn:microsoft.com/office/officeart/2005/8/layout/default"/>
    <dgm:cxn modelId="{F08CCFE0-0B31-464B-9D31-2006EC1946FA}" type="presOf" srcId="{FDEA2E79-B672-954D-BC4F-6BCD710EC480}" destId="{66501117-011C-4B4A-8D90-A442027C1162}" srcOrd="0" destOrd="0" presId="urn:microsoft.com/office/officeart/2005/8/layout/default"/>
    <dgm:cxn modelId="{01768F2E-156E-DA47-AF7A-67579FA3FD50}" type="presOf" srcId="{290115A4-E60F-6A42-A810-27B2CE149981}" destId="{4E14AFEE-2770-2848-864A-A8FF4EAC42C2}" srcOrd="0" destOrd="0" presId="urn:microsoft.com/office/officeart/2005/8/layout/default"/>
    <dgm:cxn modelId="{FEDFE8CE-6F5D-4244-86A1-37DFD972E95D}" srcId="{FDEA2E79-B672-954D-BC4F-6BCD710EC480}" destId="{5547F411-C8D4-704C-9D00-600D4D8F6193}" srcOrd="2" destOrd="0" parTransId="{6A321E6F-2F90-B846-BC72-07A24197602A}" sibTransId="{3EEC4729-AE3B-9746-821D-04961AB0C335}"/>
    <dgm:cxn modelId="{C7066E0C-2884-C74F-B7FB-73DAB5490C71}" type="presOf" srcId="{5547F411-C8D4-704C-9D00-600D4D8F6193}" destId="{37E9E3CD-0E52-8040-8508-8A6247BD43CF}" srcOrd="0" destOrd="0" presId="urn:microsoft.com/office/officeart/2005/8/layout/default"/>
    <dgm:cxn modelId="{7C981010-3D81-E747-8282-CB8CDFDA500B}" type="presParOf" srcId="{66501117-011C-4B4A-8D90-A442027C1162}" destId="{4E14AFEE-2770-2848-864A-A8FF4EAC42C2}" srcOrd="0" destOrd="0" presId="urn:microsoft.com/office/officeart/2005/8/layout/default"/>
    <dgm:cxn modelId="{A7B31E73-02E3-6E44-B334-8495B9CFCBDC}" type="presParOf" srcId="{66501117-011C-4B4A-8D90-A442027C1162}" destId="{D4A1CA6D-685E-5C40-90CF-370F4572BE47}" srcOrd="1" destOrd="0" presId="urn:microsoft.com/office/officeart/2005/8/layout/default"/>
    <dgm:cxn modelId="{3F28C874-9532-384C-B656-7470DBF2BD67}" type="presParOf" srcId="{66501117-011C-4B4A-8D90-A442027C1162}" destId="{EF7E91F8-261C-D643-B48F-EBE9672105D0}" srcOrd="2" destOrd="0" presId="urn:microsoft.com/office/officeart/2005/8/layout/default"/>
    <dgm:cxn modelId="{54489464-E205-BC4C-937D-1A141414FFF1}" type="presParOf" srcId="{66501117-011C-4B4A-8D90-A442027C1162}" destId="{7F974EA0-C627-774A-B7FD-2D0B2660F081}" srcOrd="3" destOrd="0" presId="urn:microsoft.com/office/officeart/2005/8/layout/default"/>
    <dgm:cxn modelId="{F28C7187-802E-EC44-8A1E-23DB0EB6DBD1}" type="presParOf" srcId="{66501117-011C-4B4A-8D90-A442027C1162}" destId="{37E9E3CD-0E52-8040-8508-8A6247BD43CF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DEA2E79-B672-954D-BC4F-6BCD710EC480}" type="doc">
      <dgm:prSet loTypeId="urn:microsoft.com/office/officeart/2005/8/layout/default" loCatId="list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631EEDE-7502-0A4E-AE26-929838946319}">
      <dgm:prSet phldrT="[Текст]"/>
      <dgm:spPr/>
      <dgm:t>
        <a:bodyPr/>
        <a:lstStyle/>
        <a:p>
          <a:r>
            <a:rPr lang="ru-RU" dirty="0"/>
            <a:t>СЛОВОМ</a:t>
          </a:r>
        </a:p>
      </dgm:t>
    </dgm:pt>
    <dgm:pt modelId="{EFCC094B-C9DB-2243-8F65-2381FB1250F3}" type="parTrans" cxnId="{E8EDA661-FF25-BA42-A47F-2FF2450E6AD3}">
      <dgm:prSet/>
      <dgm:spPr/>
      <dgm:t>
        <a:bodyPr/>
        <a:lstStyle/>
        <a:p>
          <a:endParaRPr lang="ru-RU"/>
        </a:p>
      </dgm:t>
    </dgm:pt>
    <dgm:pt modelId="{9CACB6CA-361F-F240-BE0A-C0E7A4EB767F}" type="sibTrans" cxnId="{E8EDA661-FF25-BA42-A47F-2FF2450E6AD3}">
      <dgm:prSet/>
      <dgm:spPr/>
      <dgm:t>
        <a:bodyPr/>
        <a:lstStyle/>
        <a:p>
          <a:endParaRPr lang="ru-RU"/>
        </a:p>
      </dgm:t>
    </dgm:pt>
    <dgm:pt modelId="{290115A4-E60F-6A42-A810-27B2CE149981}">
      <dgm:prSet phldrT="[Текст]"/>
      <dgm:spPr/>
      <dgm:t>
        <a:bodyPr/>
        <a:lstStyle/>
        <a:p>
          <a:r>
            <a:rPr lang="ru-RU" dirty="0"/>
            <a:t>МЫСЛЬЮ</a:t>
          </a:r>
        </a:p>
      </dgm:t>
    </dgm:pt>
    <dgm:pt modelId="{398F0857-3498-7948-870B-3BDFA243D67D}" type="parTrans" cxnId="{70F9A4F6-14E0-F747-AB71-D198F0BB6AA7}">
      <dgm:prSet/>
      <dgm:spPr/>
      <dgm:t>
        <a:bodyPr/>
        <a:lstStyle/>
        <a:p>
          <a:endParaRPr lang="ru-RU"/>
        </a:p>
      </dgm:t>
    </dgm:pt>
    <dgm:pt modelId="{9E207FF0-FD45-1140-90CD-89F093F4F1F0}" type="sibTrans" cxnId="{70F9A4F6-14E0-F747-AB71-D198F0BB6AA7}">
      <dgm:prSet/>
      <dgm:spPr/>
      <dgm:t>
        <a:bodyPr/>
        <a:lstStyle/>
        <a:p>
          <a:endParaRPr lang="ru-RU"/>
        </a:p>
      </dgm:t>
    </dgm:pt>
    <dgm:pt modelId="{5547F411-C8D4-704C-9D00-600D4D8F6193}">
      <dgm:prSet/>
      <dgm:spPr/>
      <dgm:t>
        <a:bodyPr/>
        <a:lstStyle/>
        <a:p>
          <a:r>
            <a:rPr lang="ru-RU" dirty="0"/>
            <a:t>ДЕЛОМ</a:t>
          </a:r>
        </a:p>
      </dgm:t>
    </dgm:pt>
    <dgm:pt modelId="{6A321E6F-2F90-B846-BC72-07A24197602A}" type="parTrans" cxnId="{FEDFE8CE-6F5D-4244-86A1-37DFD972E95D}">
      <dgm:prSet/>
      <dgm:spPr/>
      <dgm:t>
        <a:bodyPr/>
        <a:lstStyle/>
        <a:p>
          <a:endParaRPr lang="ru-RU"/>
        </a:p>
      </dgm:t>
    </dgm:pt>
    <dgm:pt modelId="{3EEC4729-AE3B-9746-821D-04961AB0C335}" type="sibTrans" cxnId="{FEDFE8CE-6F5D-4244-86A1-37DFD972E95D}">
      <dgm:prSet/>
      <dgm:spPr/>
      <dgm:t>
        <a:bodyPr/>
        <a:lstStyle/>
        <a:p>
          <a:endParaRPr lang="ru-RU"/>
        </a:p>
      </dgm:t>
    </dgm:pt>
    <dgm:pt modelId="{66501117-011C-4B4A-8D90-A442027C1162}" type="pres">
      <dgm:prSet presAssocID="{FDEA2E79-B672-954D-BC4F-6BCD710EC48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E14AFEE-2770-2848-864A-A8FF4EAC42C2}" type="pres">
      <dgm:prSet presAssocID="{290115A4-E60F-6A42-A810-27B2CE149981}" presName="node" presStyleLbl="node1" presStyleIdx="0" presStyleCnt="3" custScaleX="23171" custScaleY="63661" custLinFactNeighborX="3768" custLinFactNeighborY="-52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A1CA6D-685E-5C40-90CF-370F4572BE47}" type="pres">
      <dgm:prSet presAssocID="{9E207FF0-FD45-1140-90CD-89F093F4F1F0}" presName="sibTrans" presStyleCnt="0"/>
      <dgm:spPr/>
    </dgm:pt>
    <dgm:pt modelId="{EF7E91F8-261C-D643-B48F-EBE9672105D0}" type="pres">
      <dgm:prSet presAssocID="{8631EEDE-7502-0A4E-AE26-929838946319}" presName="node" presStyleLbl="node1" presStyleIdx="1" presStyleCnt="3" custScaleX="23631" custScaleY="63661" custLinFactNeighborX="3654" custLinFactNeighborY="5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974EA0-C627-774A-B7FD-2D0B2660F081}" type="pres">
      <dgm:prSet presAssocID="{9CACB6CA-361F-F240-BE0A-C0E7A4EB767F}" presName="sibTrans" presStyleCnt="0"/>
      <dgm:spPr/>
    </dgm:pt>
    <dgm:pt modelId="{37E9E3CD-0E52-8040-8508-8A6247BD43CF}" type="pres">
      <dgm:prSet presAssocID="{5547F411-C8D4-704C-9D00-600D4D8F6193}" presName="node" presStyleLbl="node1" presStyleIdx="2" presStyleCnt="3" custScaleX="24016" custScaleY="63661" custLinFactNeighborX="3277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01609BE-5AC1-CE4D-B72D-39B91A9A3B5B}" type="presOf" srcId="{5547F411-C8D4-704C-9D00-600D4D8F6193}" destId="{37E9E3CD-0E52-8040-8508-8A6247BD43CF}" srcOrd="0" destOrd="0" presId="urn:microsoft.com/office/officeart/2005/8/layout/default"/>
    <dgm:cxn modelId="{E8EDA661-FF25-BA42-A47F-2FF2450E6AD3}" srcId="{FDEA2E79-B672-954D-BC4F-6BCD710EC480}" destId="{8631EEDE-7502-0A4E-AE26-929838946319}" srcOrd="1" destOrd="0" parTransId="{EFCC094B-C9DB-2243-8F65-2381FB1250F3}" sibTransId="{9CACB6CA-361F-F240-BE0A-C0E7A4EB767F}"/>
    <dgm:cxn modelId="{70F9A4F6-14E0-F747-AB71-D198F0BB6AA7}" srcId="{FDEA2E79-B672-954D-BC4F-6BCD710EC480}" destId="{290115A4-E60F-6A42-A810-27B2CE149981}" srcOrd="0" destOrd="0" parTransId="{398F0857-3498-7948-870B-3BDFA243D67D}" sibTransId="{9E207FF0-FD45-1140-90CD-89F093F4F1F0}"/>
    <dgm:cxn modelId="{00D2B890-AB1A-0D4C-A06F-CD540DEB15C2}" type="presOf" srcId="{8631EEDE-7502-0A4E-AE26-929838946319}" destId="{EF7E91F8-261C-D643-B48F-EBE9672105D0}" srcOrd="0" destOrd="0" presId="urn:microsoft.com/office/officeart/2005/8/layout/default"/>
    <dgm:cxn modelId="{F4FDECA3-6A6C-5243-94EA-CD67011A1F7F}" type="presOf" srcId="{290115A4-E60F-6A42-A810-27B2CE149981}" destId="{4E14AFEE-2770-2848-864A-A8FF4EAC42C2}" srcOrd="0" destOrd="0" presId="urn:microsoft.com/office/officeart/2005/8/layout/default"/>
    <dgm:cxn modelId="{C78A10AD-9DB8-B444-8AAF-B0B7F2CDC80F}" type="presOf" srcId="{FDEA2E79-B672-954D-BC4F-6BCD710EC480}" destId="{66501117-011C-4B4A-8D90-A442027C1162}" srcOrd="0" destOrd="0" presId="urn:microsoft.com/office/officeart/2005/8/layout/default"/>
    <dgm:cxn modelId="{FEDFE8CE-6F5D-4244-86A1-37DFD972E95D}" srcId="{FDEA2E79-B672-954D-BC4F-6BCD710EC480}" destId="{5547F411-C8D4-704C-9D00-600D4D8F6193}" srcOrd="2" destOrd="0" parTransId="{6A321E6F-2F90-B846-BC72-07A24197602A}" sibTransId="{3EEC4729-AE3B-9746-821D-04961AB0C335}"/>
    <dgm:cxn modelId="{67C74DD2-D629-0949-8405-11A57A61A2BD}" type="presParOf" srcId="{66501117-011C-4B4A-8D90-A442027C1162}" destId="{4E14AFEE-2770-2848-864A-A8FF4EAC42C2}" srcOrd="0" destOrd="0" presId="urn:microsoft.com/office/officeart/2005/8/layout/default"/>
    <dgm:cxn modelId="{FDF0B49C-1190-8049-BAE5-A0EE14904A88}" type="presParOf" srcId="{66501117-011C-4B4A-8D90-A442027C1162}" destId="{D4A1CA6D-685E-5C40-90CF-370F4572BE47}" srcOrd="1" destOrd="0" presId="urn:microsoft.com/office/officeart/2005/8/layout/default"/>
    <dgm:cxn modelId="{075A95AC-219E-684B-A422-D1BF3408EB50}" type="presParOf" srcId="{66501117-011C-4B4A-8D90-A442027C1162}" destId="{EF7E91F8-261C-D643-B48F-EBE9672105D0}" srcOrd="2" destOrd="0" presId="urn:microsoft.com/office/officeart/2005/8/layout/default"/>
    <dgm:cxn modelId="{0894199F-49B1-0843-B788-60013720056B}" type="presParOf" srcId="{66501117-011C-4B4A-8D90-A442027C1162}" destId="{7F974EA0-C627-774A-B7FD-2D0B2660F081}" srcOrd="3" destOrd="0" presId="urn:microsoft.com/office/officeart/2005/8/layout/default"/>
    <dgm:cxn modelId="{78D27476-FB4B-3543-AE18-96CD3A9B2FD0}" type="presParOf" srcId="{66501117-011C-4B4A-8D90-A442027C1162}" destId="{37E9E3CD-0E52-8040-8508-8A6247BD43CF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DEA2E79-B672-954D-BC4F-6BCD710EC480}" type="doc">
      <dgm:prSet loTypeId="urn:microsoft.com/office/officeart/2005/8/layout/default" loCatId="list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631EEDE-7502-0A4E-AE26-929838946319}">
      <dgm:prSet phldrT="[Текст]" custT="1"/>
      <dgm:spPr/>
      <dgm:t>
        <a:bodyPr/>
        <a:lstStyle/>
        <a:p>
          <a:r>
            <a:rPr lang="ru-RU" sz="4000" dirty="0"/>
            <a:t>ДРУГИХ</a:t>
          </a:r>
        </a:p>
      </dgm:t>
    </dgm:pt>
    <dgm:pt modelId="{EFCC094B-C9DB-2243-8F65-2381FB1250F3}" type="parTrans" cxnId="{E8EDA661-FF25-BA42-A47F-2FF2450E6AD3}">
      <dgm:prSet/>
      <dgm:spPr/>
      <dgm:t>
        <a:bodyPr/>
        <a:lstStyle/>
        <a:p>
          <a:endParaRPr lang="ru-RU"/>
        </a:p>
      </dgm:t>
    </dgm:pt>
    <dgm:pt modelId="{9CACB6CA-361F-F240-BE0A-C0E7A4EB767F}" type="sibTrans" cxnId="{E8EDA661-FF25-BA42-A47F-2FF2450E6AD3}">
      <dgm:prSet/>
      <dgm:spPr/>
      <dgm:t>
        <a:bodyPr/>
        <a:lstStyle/>
        <a:p>
          <a:endParaRPr lang="ru-RU"/>
        </a:p>
      </dgm:t>
    </dgm:pt>
    <dgm:pt modelId="{290115A4-E60F-6A42-A810-27B2CE149981}">
      <dgm:prSet phldrT="[Текст]" custT="1"/>
      <dgm:spPr/>
      <dgm:t>
        <a:bodyPr/>
        <a:lstStyle/>
        <a:p>
          <a:r>
            <a:rPr lang="ru-RU" sz="4000" dirty="0"/>
            <a:t>СЕБЯ</a:t>
          </a:r>
        </a:p>
      </dgm:t>
    </dgm:pt>
    <dgm:pt modelId="{398F0857-3498-7948-870B-3BDFA243D67D}" type="parTrans" cxnId="{70F9A4F6-14E0-F747-AB71-D198F0BB6AA7}">
      <dgm:prSet/>
      <dgm:spPr/>
      <dgm:t>
        <a:bodyPr/>
        <a:lstStyle/>
        <a:p>
          <a:endParaRPr lang="ru-RU"/>
        </a:p>
      </dgm:t>
    </dgm:pt>
    <dgm:pt modelId="{9E207FF0-FD45-1140-90CD-89F093F4F1F0}" type="sibTrans" cxnId="{70F9A4F6-14E0-F747-AB71-D198F0BB6AA7}">
      <dgm:prSet/>
      <dgm:spPr/>
      <dgm:t>
        <a:bodyPr/>
        <a:lstStyle/>
        <a:p>
          <a:endParaRPr lang="ru-RU"/>
        </a:p>
      </dgm:t>
    </dgm:pt>
    <dgm:pt modelId="{5547F411-C8D4-704C-9D00-600D4D8F6193}">
      <dgm:prSet custT="1"/>
      <dgm:spPr/>
      <dgm:t>
        <a:bodyPr/>
        <a:lstStyle/>
        <a:p>
          <a:r>
            <a:rPr lang="ru-RU" sz="4000" dirty="0" smtClean="0"/>
            <a:t>СТРАНЫ</a:t>
          </a:r>
          <a:endParaRPr lang="ru-RU" sz="4000" dirty="0"/>
        </a:p>
      </dgm:t>
    </dgm:pt>
    <dgm:pt modelId="{6A321E6F-2F90-B846-BC72-07A24197602A}" type="parTrans" cxnId="{FEDFE8CE-6F5D-4244-86A1-37DFD972E95D}">
      <dgm:prSet/>
      <dgm:spPr/>
      <dgm:t>
        <a:bodyPr/>
        <a:lstStyle/>
        <a:p>
          <a:endParaRPr lang="ru-RU"/>
        </a:p>
      </dgm:t>
    </dgm:pt>
    <dgm:pt modelId="{3EEC4729-AE3B-9746-821D-04961AB0C335}" type="sibTrans" cxnId="{FEDFE8CE-6F5D-4244-86A1-37DFD972E95D}">
      <dgm:prSet/>
      <dgm:spPr/>
      <dgm:t>
        <a:bodyPr/>
        <a:lstStyle/>
        <a:p>
          <a:endParaRPr lang="ru-RU"/>
        </a:p>
      </dgm:t>
    </dgm:pt>
    <dgm:pt modelId="{66501117-011C-4B4A-8D90-A442027C1162}" type="pres">
      <dgm:prSet presAssocID="{FDEA2E79-B672-954D-BC4F-6BCD710EC48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E14AFEE-2770-2848-864A-A8FF4EAC42C2}" type="pres">
      <dgm:prSet presAssocID="{290115A4-E60F-6A42-A810-27B2CE149981}" presName="node" presStyleLbl="node1" presStyleIdx="0" presStyleCnt="3" custScaleX="23171" custScaleY="63661" custLinFactNeighborX="3768" custLinFactNeighborY="-52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A1CA6D-685E-5C40-90CF-370F4572BE47}" type="pres">
      <dgm:prSet presAssocID="{9E207FF0-FD45-1140-90CD-89F093F4F1F0}" presName="sibTrans" presStyleCnt="0"/>
      <dgm:spPr/>
    </dgm:pt>
    <dgm:pt modelId="{EF7E91F8-261C-D643-B48F-EBE9672105D0}" type="pres">
      <dgm:prSet presAssocID="{8631EEDE-7502-0A4E-AE26-929838946319}" presName="node" presStyleLbl="node1" presStyleIdx="1" presStyleCnt="3" custScaleX="23631" custScaleY="63661" custLinFactNeighborX="3654" custLinFactNeighborY="5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974EA0-C627-774A-B7FD-2D0B2660F081}" type="pres">
      <dgm:prSet presAssocID="{9CACB6CA-361F-F240-BE0A-C0E7A4EB767F}" presName="sibTrans" presStyleCnt="0"/>
      <dgm:spPr/>
    </dgm:pt>
    <dgm:pt modelId="{37E9E3CD-0E52-8040-8508-8A6247BD43CF}" type="pres">
      <dgm:prSet presAssocID="{5547F411-C8D4-704C-9D00-600D4D8F6193}" presName="node" presStyleLbl="node1" presStyleIdx="2" presStyleCnt="3" custScaleX="24016" custScaleY="63661" custLinFactNeighborX="3277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8EDA661-FF25-BA42-A47F-2FF2450E6AD3}" srcId="{FDEA2E79-B672-954D-BC4F-6BCD710EC480}" destId="{8631EEDE-7502-0A4E-AE26-929838946319}" srcOrd="1" destOrd="0" parTransId="{EFCC094B-C9DB-2243-8F65-2381FB1250F3}" sibTransId="{9CACB6CA-361F-F240-BE0A-C0E7A4EB767F}"/>
    <dgm:cxn modelId="{DB70B204-B1A0-0C47-80DD-BB84CBD89A57}" type="presOf" srcId="{8631EEDE-7502-0A4E-AE26-929838946319}" destId="{EF7E91F8-261C-D643-B48F-EBE9672105D0}" srcOrd="0" destOrd="0" presId="urn:microsoft.com/office/officeart/2005/8/layout/default"/>
    <dgm:cxn modelId="{70F9A4F6-14E0-F747-AB71-D198F0BB6AA7}" srcId="{FDEA2E79-B672-954D-BC4F-6BCD710EC480}" destId="{290115A4-E60F-6A42-A810-27B2CE149981}" srcOrd="0" destOrd="0" parTransId="{398F0857-3498-7948-870B-3BDFA243D67D}" sibTransId="{9E207FF0-FD45-1140-90CD-89F093F4F1F0}"/>
    <dgm:cxn modelId="{96DB7627-EE82-D94F-9A4F-0E4C79357F6C}" type="presOf" srcId="{5547F411-C8D4-704C-9D00-600D4D8F6193}" destId="{37E9E3CD-0E52-8040-8508-8A6247BD43CF}" srcOrd="0" destOrd="0" presId="urn:microsoft.com/office/officeart/2005/8/layout/default"/>
    <dgm:cxn modelId="{374E0286-1119-864F-B36C-8CFCBF6EA61D}" type="presOf" srcId="{FDEA2E79-B672-954D-BC4F-6BCD710EC480}" destId="{66501117-011C-4B4A-8D90-A442027C1162}" srcOrd="0" destOrd="0" presId="urn:microsoft.com/office/officeart/2005/8/layout/default"/>
    <dgm:cxn modelId="{FEDFE8CE-6F5D-4244-86A1-37DFD972E95D}" srcId="{FDEA2E79-B672-954D-BC4F-6BCD710EC480}" destId="{5547F411-C8D4-704C-9D00-600D4D8F6193}" srcOrd="2" destOrd="0" parTransId="{6A321E6F-2F90-B846-BC72-07A24197602A}" sibTransId="{3EEC4729-AE3B-9746-821D-04961AB0C335}"/>
    <dgm:cxn modelId="{F2E06AC6-C2DB-4749-9F15-52378EE2809C}" type="presOf" srcId="{290115A4-E60F-6A42-A810-27B2CE149981}" destId="{4E14AFEE-2770-2848-864A-A8FF4EAC42C2}" srcOrd="0" destOrd="0" presId="urn:microsoft.com/office/officeart/2005/8/layout/default"/>
    <dgm:cxn modelId="{70E0C5DB-E895-2542-A1B7-116B890AA00C}" type="presParOf" srcId="{66501117-011C-4B4A-8D90-A442027C1162}" destId="{4E14AFEE-2770-2848-864A-A8FF4EAC42C2}" srcOrd="0" destOrd="0" presId="urn:microsoft.com/office/officeart/2005/8/layout/default"/>
    <dgm:cxn modelId="{65D1F286-C4E7-A540-88CA-8AA836803123}" type="presParOf" srcId="{66501117-011C-4B4A-8D90-A442027C1162}" destId="{D4A1CA6D-685E-5C40-90CF-370F4572BE47}" srcOrd="1" destOrd="0" presId="urn:microsoft.com/office/officeart/2005/8/layout/default"/>
    <dgm:cxn modelId="{6FA49957-93DB-904B-94D7-8C0C42A5DCEF}" type="presParOf" srcId="{66501117-011C-4B4A-8D90-A442027C1162}" destId="{EF7E91F8-261C-D643-B48F-EBE9672105D0}" srcOrd="2" destOrd="0" presId="urn:microsoft.com/office/officeart/2005/8/layout/default"/>
    <dgm:cxn modelId="{62A3CA45-6E35-0C43-87CA-FC3BD0274C69}" type="presParOf" srcId="{66501117-011C-4B4A-8D90-A442027C1162}" destId="{7F974EA0-C627-774A-B7FD-2D0B2660F081}" srcOrd="3" destOrd="0" presId="urn:microsoft.com/office/officeart/2005/8/layout/default"/>
    <dgm:cxn modelId="{8A05026E-69F1-9E45-BFDD-A58F9BD7B9A2}" type="presParOf" srcId="{66501117-011C-4B4A-8D90-A442027C1162}" destId="{37E9E3CD-0E52-8040-8508-8A6247BD43CF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14AFEE-2770-2848-864A-A8FF4EAC42C2}">
      <dsp:nvSpPr>
        <dsp:cNvPr id="0" name=""/>
        <dsp:cNvSpPr/>
      </dsp:nvSpPr>
      <dsp:spPr>
        <a:xfrm>
          <a:off x="1891585" y="0"/>
          <a:ext cx="2178408" cy="35910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100" kern="1200" dirty="0"/>
            <a:t>СЕБЕ</a:t>
          </a:r>
        </a:p>
      </dsp:txBody>
      <dsp:txXfrm>
        <a:off x="1891585" y="0"/>
        <a:ext cx="2178408" cy="3591031"/>
      </dsp:txXfrm>
    </dsp:sp>
    <dsp:sp modelId="{EF7E91F8-261C-D643-B48F-EBE9672105D0}">
      <dsp:nvSpPr>
        <dsp:cNvPr id="0" name=""/>
        <dsp:cNvSpPr/>
      </dsp:nvSpPr>
      <dsp:spPr>
        <a:xfrm>
          <a:off x="4999420" y="4294"/>
          <a:ext cx="2221654" cy="35910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100" kern="1200" dirty="0"/>
            <a:t>ДРУГИМ</a:t>
          </a:r>
        </a:p>
      </dsp:txBody>
      <dsp:txXfrm>
        <a:off x="4999420" y="4294"/>
        <a:ext cx="2221654" cy="3591031"/>
      </dsp:txXfrm>
    </dsp:sp>
    <dsp:sp modelId="{37E9E3CD-0E52-8040-8508-8A6247BD43CF}">
      <dsp:nvSpPr>
        <dsp:cNvPr id="0" name=""/>
        <dsp:cNvSpPr/>
      </dsp:nvSpPr>
      <dsp:spPr>
        <a:xfrm>
          <a:off x="8125775" y="2147"/>
          <a:ext cx="2257850" cy="35910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100" kern="1200" dirty="0" smtClean="0"/>
            <a:t>СТРАНЕ</a:t>
          </a:r>
          <a:endParaRPr lang="ru-RU" sz="4100" kern="1200" dirty="0"/>
        </a:p>
      </dsp:txBody>
      <dsp:txXfrm>
        <a:off x="8125775" y="2147"/>
        <a:ext cx="2257850" cy="359103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14AFEE-2770-2848-864A-A8FF4EAC42C2}">
      <dsp:nvSpPr>
        <dsp:cNvPr id="0" name=""/>
        <dsp:cNvSpPr/>
      </dsp:nvSpPr>
      <dsp:spPr>
        <a:xfrm>
          <a:off x="1891585" y="0"/>
          <a:ext cx="2178408" cy="35910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kern="1200" dirty="0"/>
            <a:t>МЫСЛЬЮ</a:t>
          </a:r>
        </a:p>
      </dsp:txBody>
      <dsp:txXfrm>
        <a:off x="1891585" y="0"/>
        <a:ext cx="2178408" cy="3591031"/>
      </dsp:txXfrm>
    </dsp:sp>
    <dsp:sp modelId="{EF7E91F8-261C-D643-B48F-EBE9672105D0}">
      <dsp:nvSpPr>
        <dsp:cNvPr id="0" name=""/>
        <dsp:cNvSpPr/>
      </dsp:nvSpPr>
      <dsp:spPr>
        <a:xfrm>
          <a:off x="4999420" y="4294"/>
          <a:ext cx="2221654" cy="35910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kern="1200" dirty="0"/>
            <a:t>СЛОВОМ</a:t>
          </a:r>
        </a:p>
      </dsp:txBody>
      <dsp:txXfrm>
        <a:off x="4999420" y="4294"/>
        <a:ext cx="2221654" cy="3591031"/>
      </dsp:txXfrm>
    </dsp:sp>
    <dsp:sp modelId="{37E9E3CD-0E52-8040-8508-8A6247BD43CF}">
      <dsp:nvSpPr>
        <dsp:cNvPr id="0" name=""/>
        <dsp:cNvSpPr/>
      </dsp:nvSpPr>
      <dsp:spPr>
        <a:xfrm>
          <a:off x="8125775" y="2147"/>
          <a:ext cx="2257850" cy="35910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kern="1200" dirty="0"/>
            <a:t>ДЕЛОМ</a:t>
          </a:r>
        </a:p>
      </dsp:txBody>
      <dsp:txXfrm>
        <a:off x="8125775" y="2147"/>
        <a:ext cx="2257850" cy="359103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14AFEE-2770-2848-864A-A8FF4EAC42C2}">
      <dsp:nvSpPr>
        <dsp:cNvPr id="0" name=""/>
        <dsp:cNvSpPr/>
      </dsp:nvSpPr>
      <dsp:spPr>
        <a:xfrm>
          <a:off x="1891585" y="0"/>
          <a:ext cx="2178408" cy="35910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kern="1200" dirty="0"/>
            <a:t>СЕБЯ</a:t>
          </a:r>
        </a:p>
      </dsp:txBody>
      <dsp:txXfrm>
        <a:off x="1891585" y="0"/>
        <a:ext cx="2178408" cy="3591031"/>
      </dsp:txXfrm>
    </dsp:sp>
    <dsp:sp modelId="{EF7E91F8-261C-D643-B48F-EBE9672105D0}">
      <dsp:nvSpPr>
        <dsp:cNvPr id="0" name=""/>
        <dsp:cNvSpPr/>
      </dsp:nvSpPr>
      <dsp:spPr>
        <a:xfrm>
          <a:off x="4999420" y="4294"/>
          <a:ext cx="2221654" cy="35910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kern="1200" dirty="0"/>
            <a:t>ДРУГИХ</a:t>
          </a:r>
        </a:p>
      </dsp:txBody>
      <dsp:txXfrm>
        <a:off x="4999420" y="4294"/>
        <a:ext cx="2221654" cy="3591031"/>
      </dsp:txXfrm>
    </dsp:sp>
    <dsp:sp modelId="{37E9E3CD-0E52-8040-8508-8A6247BD43CF}">
      <dsp:nvSpPr>
        <dsp:cNvPr id="0" name=""/>
        <dsp:cNvSpPr/>
      </dsp:nvSpPr>
      <dsp:spPr>
        <a:xfrm>
          <a:off x="8125775" y="2147"/>
          <a:ext cx="2257850" cy="35910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kern="1200" dirty="0" smtClean="0"/>
            <a:t>СТРАНЫ</a:t>
          </a:r>
          <a:endParaRPr lang="ru-RU" sz="4000" kern="1200" dirty="0"/>
        </a:p>
      </dsp:txBody>
      <dsp:txXfrm>
        <a:off x="8125775" y="2147"/>
        <a:ext cx="2257850" cy="35910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AA0BFA-2650-4C28-A211-875B2D2E77FA}" type="datetimeFigureOut">
              <a:rPr lang="ru-RU" smtClean="0"/>
              <a:pPr/>
              <a:t>27.05.2022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7D37FD-2F85-437B-935A-14068B8E4C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9592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7D37FD-2F85-437B-935A-14068B8E4C3D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32249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7D37FD-2F85-437B-935A-14068B8E4C3D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81460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7D37FD-2F85-437B-935A-14068B8E4C3D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70121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rgbClr val="FF7800"/>
                </a:solidFill>
              </a:rPr>
              <a:t>Нравственность</a:t>
            </a:r>
            <a:r>
              <a:rPr lang="ru-RU" dirty="0">
                <a:solidFill>
                  <a:schemeClr val="bg1"/>
                </a:solidFill>
              </a:rPr>
              <a:t> - особый настрой мышления и поведения, позволяющий не причинять вред себе, окружающим, среде обитания. Это общее выражение тех свойств человеческой природы, которые выполняют функцию регулятора отношений между членами общества, независимо от социального, национального, конфессионального и других факторов, нравственность может использоваться любым человеком для определения собственной системы ценностей. </a:t>
            </a:r>
          </a:p>
          <a:p>
            <a:pPr algn="just"/>
            <a:endParaRPr lang="ru-RU" dirty="0">
              <a:solidFill>
                <a:srgbClr val="FF7800"/>
              </a:solidFill>
            </a:endParaRPr>
          </a:p>
          <a:p>
            <a:pPr algn="just"/>
            <a:r>
              <a:rPr lang="ru-RU" dirty="0">
                <a:solidFill>
                  <a:srgbClr val="FF7800"/>
                </a:solidFill>
              </a:rPr>
              <a:t>Нравственные ценности</a:t>
            </a:r>
            <a:r>
              <a:rPr lang="ru-RU" dirty="0">
                <a:solidFill>
                  <a:schemeClr val="bg1"/>
                </a:solidFill>
              </a:rPr>
              <a:t> доходят до любого человека добровольно в силу их привлекательности и универсальности, поддерживаются участием всех граждан в нравственном воспитании и просвещении.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>
              <a:solidFill>
                <a:schemeClr val="bg1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>
              <a:solidFill>
                <a:srgbClr val="FF7800"/>
              </a:solidFill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7D37FD-2F85-437B-935A-14068B8E4C3D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11717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7D37FD-2F85-437B-935A-14068B8E4C3D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12523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7D37FD-2F85-437B-935A-14068B8E4C3D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39221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7D37FD-2F85-437B-935A-14068B8E4C3D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81040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С1 – Не вреди себе мыслью</a:t>
            </a:r>
            <a:endParaRPr lang="ru-RU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7D37FD-2F85-437B-935A-14068B8E4C3D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07647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7D37FD-2F85-437B-935A-14068B8E4C3D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28991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chemeClr val="bg1"/>
                </a:solidFill>
              </a:rPr>
              <a:t>ЦЕЛЬ КАДРОВОЙ МОБИЛИЗАЦИИ</a:t>
            </a:r>
            <a:r>
              <a:rPr lang="ru-RU" sz="1200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                    </a:t>
            </a:r>
          </a:p>
          <a:p>
            <a:endParaRPr lang="ru-RU" sz="1200" dirty="0">
              <a:solidFill>
                <a:schemeClr val="bg1"/>
              </a:solidFill>
            </a:endParaRPr>
          </a:p>
          <a:p>
            <a:endParaRPr lang="ru-RU" sz="1200" dirty="0">
              <a:solidFill>
                <a:schemeClr val="bg1"/>
              </a:solidFill>
            </a:endParaRPr>
          </a:p>
          <a:p>
            <a:r>
              <a:rPr lang="ru-RU" sz="1200" dirty="0">
                <a:solidFill>
                  <a:schemeClr val="bg1"/>
                </a:solidFill>
              </a:rPr>
              <a:t>Мобилизация сил, воли, концентрации внутренних возможностей, резервов специалистов на выполнение задач, поставленных Правительством Российской Федерации и Президентом России;</a:t>
            </a:r>
          </a:p>
          <a:p>
            <a:r>
              <a:rPr lang="ru-RU" sz="1200" dirty="0">
                <a:solidFill>
                  <a:schemeClr val="bg1"/>
                </a:solidFill>
              </a:rPr>
              <a:t> </a:t>
            </a:r>
          </a:p>
          <a:p>
            <a:r>
              <a:rPr lang="ru-RU" sz="1200" dirty="0">
                <a:solidFill>
                  <a:schemeClr val="bg1"/>
                </a:solidFill>
              </a:rPr>
              <a:t>Укрепление уверенности населения страны в том, что федеральные органы исполнительной власти выполняют задачи, имеющие общенародное значение;</a:t>
            </a:r>
          </a:p>
          <a:p>
            <a:r>
              <a:rPr lang="ru-RU" sz="1200" dirty="0">
                <a:solidFill>
                  <a:schemeClr val="bg1"/>
                </a:solidFill>
              </a:rPr>
              <a:t> </a:t>
            </a:r>
          </a:p>
          <a:p>
            <a:r>
              <a:rPr lang="ru-RU" sz="1200" dirty="0">
                <a:solidFill>
                  <a:schemeClr val="bg1"/>
                </a:solidFill>
              </a:rPr>
              <a:t>Повышение уровня доверия населения страны к федеральным, региональным и муниципальным органам исполнительной власти Российской Федерации;</a:t>
            </a:r>
          </a:p>
          <a:p>
            <a:r>
              <a:rPr lang="ru-RU" sz="1200" dirty="0">
                <a:solidFill>
                  <a:schemeClr val="bg1"/>
                </a:solidFill>
              </a:rPr>
              <a:t> </a:t>
            </a:r>
          </a:p>
          <a:p>
            <a:r>
              <a:rPr lang="ru-RU" sz="1200" dirty="0">
                <a:solidFill>
                  <a:srgbClr val="FF7800"/>
                </a:solidFill>
              </a:rPr>
              <a:t>РЕЗУЛЬТАТ:</a:t>
            </a:r>
          </a:p>
          <a:p>
            <a:endParaRPr lang="ru-RU" sz="1200" dirty="0">
              <a:solidFill>
                <a:schemeClr val="bg1"/>
              </a:solidFill>
            </a:endParaRPr>
          </a:p>
          <a:p>
            <a:r>
              <a:rPr lang="ru-RU" sz="1200" dirty="0">
                <a:solidFill>
                  <a:schemeClr val="bg1"/>
                </a:solidFill>
              </a:rPr>
              <a:t>Эффективность государственного управления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7D37FD-2F85-437B-935A-14068B8E4C3D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61880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chemeClr val="bg1"/>
                </a:solidFill>
              </a:rPr>
              <a:t>ИНСТРУМЕНТЫ ГОСУДАРСТВЕННОЙ ПОЛИТИКИ </a:t>
            </a:r>
            <a:r>
              <a:rPr lang="ru-RU" sz="1200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                    </a:t>
            </a:r>
          </a:p>
          <a:p>
            <a:endParaRPr lang="ru-RU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chemeClr val="bg1"/>
                </a:solidFill>
              </a:rPr>
              <a:t>Информационным инструментом реализации государственной политики в сфере традиционных ценностей является взаимодействие со средствами массовой информации, социальными сетями, цифровыми платформами, поисковыми системами с целью размещения подробной, объективной и достоверной информации о реализации государственной политики в сфере традиционных ценностей при максимально широком охвате аудитории. 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7D37FD-2F85-437B-935A-14068B8E4C3D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01795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7D37FD-2F85-437B-935A-14068B8E4C3D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99639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chemeClr val="bg1"/>
                </a:solidFill>
              </a:rPr>
              <a:t>МЕХАНИЗМ МЕЖВЕДОМСТВЕННОЙ КООРДИНАЦИИ   </a:t>
            </a:r>
            <a:r>
              <a:rPr lang="ru-RU" sz="1200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                    </a:t>
            </a:r>
          </a:p>
          <a:p>
            <a:endParaRPr lang="ru-RU" dirty="0"/>
          </a:p>
          <a:p>
            <a:pPr algn="just"/>
            <a:r>
              <a:rPr lang="ru-RU" sz="1200" dirty="0">
                <a:solidFill>
                  <a:schemeClr val="bg1"/>
                </a:solidFill>
              </a:rPr>
              <a:t>Ключевым элементом такого механизма должен быть орган межведомственной координации, наделённый следующими полномочиями:</a:t>
            </a:r>
          </a:p>
          <a:p>
            <a:pPr algn="just"/>
            <a:endParaRPr lang="ru-RU" sz="1200" dirty="0">
              <a:solidFill>
                <a:schemeClr val="bg1"/>
              </a:solidFill>
            </a:endParaRPr>
          </a:p>
          <a:p>
            <a:pPr algn="just"/>
            <a:r>
              <a:rPr lang="ru-RU" sz="1200" dirty="0">
                <a:solidFill>
                  <a:schemeClr val="bg1"/>
                </a:solidFill>
              </a:rPr>
              <a:t>- выработка стратегических подходов к реализации государственной политики;</a:t>
            </a:r>
          </a:p>
          <a:p>
            <a:pPr algn="just"/>
            <a:endParaRPr lang="ru-RU" sz="1200" dirty="0">
              <a:solidFill>
                <a:schemeClr val="bg1"/>
              </a:solidFill>
            </a:endParaRPr>
          </a:p>
          <a:p>
            <a:pPr algn="just"/>
            <a:r>
              <a:rPr lang="ru-RU" sz="1200" dirty="0">
                <a:solidFill>
                  <a:schemeClr val="bg1"/>
                </a:solidFill>
              </a:rPr>
              <a:t>- проведение организационно-кадровых мероприятий, включая согласование кадровых назначений; </a:t>
            </a:r>
          </a:p>
          <a:p>
            <a:pPr algn="just"/>
            <a:endParaRPr lang="ru-RU" sz="1200" dirty="0">
              <a:solidFill>
                <a:schemeClr val="bg1"/>
              </a:solidFill>
            </a:endParaRPr>
          </a:p>
          <a:p>
            <a:pPr algn="just"/>
            <a:r>
              <a:rPr lang="ru-RU" sz="1200" dirty="0">
                <a:solidFill>
                  <a:schemeClr val="bg1"/>
                </a:solidFill>
              </a:rPr>
              <a:t>- информационное обеспечение государственной политики в названной сфере.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7D37FD-2F85-437B-935A-14068B8E4C3D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05158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7D37FD-2F85-437B-935A-14068B8E4C3D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4483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chemeClr val="bg1"/>
                </a:solidFill>
              </a:rPr>
              <a:t>МЕТОДОЛОГИЯ ДИСКУРСИВНО-ОЦЕНОЧНОГО МЕТОДА  </a:t>
            </a:r>
            <a:endParaRPr lang="ru-RU" altLang="ru-RU" sz="1200" dirty="0">
              <a:solidFill>
                <a:schemeClr val="bg1"/>
              </a:solidFill>
            </a:endParaRPr>
          </a:p>
          <a:p>
            <a:endParaRPr lang="ru-RU" dirty="0"/>
          </a:p>
          <a:p>
            <a:pPr algn="just"/>
            <a:r>
              <a:rPr lang="ru-RU" dirty="0">
                <a:solidFill>
                  <a:schemeClr val="bg1"/>
                </a:solidFill>
              </a:rPr>
              <a:t>Дискурсивно-оценочный подход основан на оцифровке обратных социальных связей в социальных системах, в разрезе территорий и отраслей, прикрепление каждому субъекту динамического индекса профессионального соответствия, позволяющего в режиме реального времени осуществлять повышение эффективности своей деятельности, обеспечивать профессиональное соответствие занимаемой должности.</a:t>
            </a:r>
          </a:p>
          <a:p>
            <a:pPr algn="just"/>
            <a:endParaRPr lang="ru-RU" dirty="0">
              <a:solidFill>
                <a:schemeClr val="bg1"/>
              </a:solidFill>
            </a:endParaRPr>
          </a:p>
          <a:p>
            <a:pPr algn="just"/>
            <a:r>
              <a:rPr lang="ru-RU" dirty="0">
                <a:solidFill>
                  <a:schemeClr val="bg1"/>
                </a:solidFill>
              </a:rPr>
              <a:t>Дискурсивно-оценочный метод составляет НОУ-ХАУ данной программы, его практическое применение позволит при минимальных затратах (по сути, финансирование разработки онлайн-моделей профессионального соответствия, создание и внедрение цифровой системы автоматического контроля профессионального соответствия специалистов) повысить эффективность человеческого фактора.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7D37FD-2F85-437B-935A-14068B8E4C3D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67895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chemeClr val="bg1"/>
                </a:solidFill>
              </a:rPr>
              <a:t>МЕТОДОЛОГИЯ ДИСКУРСИВНО-ОЦЕНОЧНОГО МЕТОДА  </a:t>
            </a:r>
            <a:endParaRPr lang="ru-RU" altLang="ru-RU" sz="1200" dirty="0">
              <a:solidFill>
                <a:schemeClr val="bg1"/>
              </a:solidFill>
            </a:endParaRPr>
          </a:p>
          <a:p>
            <a:endParaRPr lang="ru-RU" dirty="0"/>
          </a:p>
          <a:p>
            <a:pPr algn="just"/>
            <a:r>
              <a:rPr lang="ru-RU" dirty="0">
                <a:solidFill>
                  <a:schemeClr val="bg1"/>
                </a:solidFill>
              </a:rPr>
              <a:t>Дискурсивно-оценочный подход основан на оцифровке обратных социальных связей в социальных системах, в разрезе территорий и отраслей, прикрепление каждому субъекту динамического индекса профессионального соответствия, позволяющего в режиме реального времени осуществлять повышение эффективности своей деятельности, обеспечивать профессиональное соответствие занимаемой должности.</a:t>
            </a:r>
          </a:p>
          <a:p>
            <a:pPr algn="just"/>
            <a:endParaRPr lang="ru-RU" dirty="0">
              <a:solidFill>
                <a:schemeClr val="bg1"/>
              </a:solidFill>
            </a:endParaRPr>
          </a:p>
          <a:p>
            <a:pPr algn="just"/>
            <a:r>
              <a:rPr lang="ru-RU" dirty="0">
                <a:solidFill>
                  <a:schemeClr val="bg1"/>
                </a:solidFill>
              </a:rPr>
              <a:t>Дискурсивно-оценочный метод составляет НОУ-ХАУ данной программы, его практическое применение позволит при минимальных затратах (по сути, финансирование разработки онлайн-моделей профессионального соответствия, создание и внедрение цифровой системы автоматического контроля профессионального соответствия специалистов) повысить эффективность человеческого фактора.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7D37FD-2F85-437B-935A-14068B8E4C3D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26261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chemeClr val="bg1"/>
                </a:solidFill>
              </a:rPr>
              <a:t>МЕТОДОЛОГИЯ ДИСКУРСИВНО-ОЦЕНОЧНОГО МЕТОДА  </a:t>
            </a:r>
            <a:endParaRPr lang="ru-RU" altLang="ru-RU" sz="1200" dirty="0">
              <a:solidFill>
                <a:schemeClr val="bg1"/>
              </a:solidFill>
            </a:endParaRPr>
          </a:p>
          <a:p>
            <a:endParaRPr lang="ru-RU" dirty="0"/>
          </a:p>
          <a:p>
            <a:pPr algn="just"/>
            <a:r>
              <a:rPr lang="ru-RU" dirty="0">
                <a:solidFill>
                  <a:schemeClr val="bg1"/>
                </a:solidFill>
              </a:rPr>
              <a:t>Дискурсивно-оценочный подход основан на оцифровке обратных социальных связей в социальных системах, в разрезе территорий и отраслей, прикрепление каждому субъекту динамического индекса профессионального соответствия, позволяющего в режиме реального времени осуществлять повышение эффективности своей деятельности, обеспечивать профессиональное соответствие занимаемой должности.</a:t>
            </a:r>
          </a:p>
          <a:p>
            <a:pPr algn="just"/>
            <a:endParaRPr lang="ru-RU" dirty="0">
              <a:solidFill>
                <a:schemeClr val="bg1"/>
              </a:solidFill>
            </a:endParaRPr>
          </a:p>
          <a:p>
            <a:pPr algn="just"/>
            <a:r>
              <a:rPr lang="ru-RU" dirty="0">
                <a:solidFill>
                  <a:schemeClr val="bg1"/>
                </a:solidFill>
              </a:rPr>
              <a:t>Дискурсивно-оценочный метод составляет НОУ-ХАУ данной программы, его практическое применение позволит при минимальных затратах (по сути, финансирование разработки онлайн-моделей профессионального соответствия, создание и внедрение цифровой системы автоматического контроля профессионального соответствия специалистов) повысить эффективность человеческого фактора.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7D37FD-2F85-437B-935A-14068B8E4C3D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46372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chemeClr val="bg1"/>
                </a:solidFill>
              </a:rPr>
              <a:t>ЗАДАЧИ ПРОГРАММЫ</a:t>
            </a:r>
            <a:endParaRPr lang="ru-RU" sz="1200" dirty="0">
              <a:solidFill>
                <a:schemeClr val="bg1"/>
              </a:solidFill>
              <a:ea typeface="Open Sans" panose="020B0806030504020204" pitchFamily="34" charset="0"/>
              <a:cs typeface="Open Sans" panose="020B0806030504020204" pitchFamily="34" charset="0"/>
            </a:endParaRPr>
          </a:p>
          <a:p>
            <a:endParaRPr lang="ru-RU" dirty="0"/>
          </a:p>
          <a:p>
            <a:r>
              <a:rPr lang="ru-RU" dirty="0">
                <a:solidFill>
                  <a:schemeClr val="bg1"/>
                </a:solidFill>
              </a:rPr>
              <a:t>- оцифровка процесса непрерывного изучения личности, компетентности и профессиональной деятельности специалистов;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- автоматический анализ результатов изучения человеческого фактора и динамическая коррекция учебных планов и программ учебных организаций, осуществляющих подготовку специалистов;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- разработка онлайн-моделей профессионального соответствия специалистов;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- оцифровка человеческого фактора в форме маркировки каждого сотрудника определенными индексами, исчисляемых автоматическими процедурами (с использованием методов машинного обучения и искусственного интеллекта);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- иерархическая (разграниченная по уровню доступа) визуализация индексов профессионального соответствия для руководителей соответствующего уровня, позволяющая в режиме реального времени отслеживать профессиональное соответствие  специалистов. 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7D37FD-2F85-437B-935A-14068B8E4C3D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45860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7D37FD-2F85-437B-935A-14068B8E4C3D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829012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7D37FD-2F85-437B-935A-14068B8E4C3D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747891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chemeClr val="bg1"/>
                </a:solidFill>
              </a:rPr>
              <a:t>ЦЕЛЬ ПРОГРАММЫ</a:t>
            </a:r>
            <a:endParaRPr lang="ru-RU" sz="1200" dirty="0">
              <a:solidFill>
                <a:schemeClr val="bg1"/>
              </a:solidFill>
              <a:ea typeface="Open Sans" panose="020B0806030504020204" pitchFamily="34" charset="0"/>
              <a:cs typeface="Open Sans" panose="020B0806030504020204" pitchFamily="34" charset="0"/>
            </a:endParaRPr>
          </a:p>
          <a:p>
            <a:endParaRPr lang="ru-RU" dirty="0"/>
          </a:p>
          <a:p>
            <a:r>
              <a:rPr lang="ru-RU" dirty="0">
                <a:solidFill>
                  <a:schemeClr val="bg1"/>
                </a:solidFill>
              </a:rPr>
              <a:t>Целями программы являются: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- разработка моделей личности и профессиональной деятельности специалистов (на примере культуры, спорта и туризма);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- создание моделей профессионального соответствия личности и профессиональной деятельности специалистов;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- разработка модели автоматизации управления человеческим фактором и на ее основе внедрение цифровой  системы контроля профессионального </a:t>
            </a:r>
            <a:r>
              <a:rPr lang="ru-RU" dirty="0"/>
              <a:t>соответствия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7D37FD-2F85-437B-935A-14068B8E4C3D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76944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7D37FD-2F85-437B-935A-14068B8E4C3D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9523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7D37FD-2F85-437B-935A-14068B8E4C3D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685945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7D37FD-2F85-437B-935A-14068B8E4C3D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398354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7D37FD-2F85-437B-935A-14068B8E4C3D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621471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7D37FD-2F85-437B-935A-14068B8E4C3D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976890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7D37FD-2F85-437B-935A-14068B8E4C3D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517621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7D37FD-2F85-437B-935A-14068B8E4C3D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456592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7D37FD-2F85-437B-935A-14068B8E4C3D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7870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7D37FD-2F85-437B-935A-14068B8E4C3D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18014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7D37FD-2F85-437B-935A-14068B8E4C3D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8537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7D37FD-2F85-437B-935A-14068B8E4C3D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55332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7D37FD-2F85-437B-935A-14068B8E4C3D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059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7D37FD-2F85-437B-935A-14068B8E4C3D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04534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7D37FD-2F85-437B-935A-14068B8E4C3D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022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7D37FD-2F85-437B-935A-14068B8E4C3D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4600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CF387-2A2B-4DF6-A7D4-A81176CDCA76}" type="datetimeFigureOut">
              <a:rPr lang="ru-RU" smtClean="0"/>
              <a:pPr/>
              <a:t>27.05.2022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A5491-F1EB-4B58-8187-FF228B8DA7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97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CF387-2A2B-4DF6-A7D4-A81176CDCA76}" type="datetimeFigureOut">
              <a:rPr lang="ru-RU" smtClean="0"/>
              <a:pPr/>
              <a:t>27.05.2022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A5491-F1EB-4B58-8187-FF228B8DA7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844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CF387-2A2B-4DF6-A7D4-A81176CDCA76}" type="datetimeFigureOut">
              <a:rPr lang="ru-RU" smtClean="0"/>
              <a:pPr/>
              <a:t>27.05.2022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A5491-F1EB-4B58-8187-FF228B8DA7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849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CF387-2A2B-4DF6-A7D4-A81176CDCA76}" type="datetimeFigureOut">
              <a:rPr lang="ru-RU" smtClean="0"/>
              <a:pPr/>
              <a:t>27.05.2022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A5491-F1EB-4B58-8187-FF228B8DA7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780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CF387-2A2B-4DF6-A7D4-A81176CDCA76}" type="datetimeFigureOut">
              <a:rPr lang="ru-RU" smtClean="0"/>
              <a:pPr/>
              <a:t>27.05.2022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A5491-F1EB-4B58-8187-FF228B8DA7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9969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CF387-2A2B-4DF6-A7D4-A81176CDCA76}" type="datetimeFigureOut">
              <a:rPr lang="ru-RU" smtClean="0"/>
              <a:pPr/>
              <a:t>27.05.2022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A5491-F1EB-4B58-8187-FF228B8DA7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34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CF387-2A2B-4DF6-A7D4-A81176CDCA76}" type="datetimeFigureOut">
              <a:rPr lang="ru-RU" smtClean="0"/>
              <a:pPr/>
              <a:t>27.05.2022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A5491-F1EB-4B58-8187-FF228B8DA7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23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CF387-2A2B-4DF6-A7D4-A81176CDCA76}" type="datetimeFigureOut">
              <a:rPr lang="ru-RU" smtClean="0"/>
              <a:pPr/>
              <a:t>27.05.2022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A5491-F1EB-4B58-8187-FF228B8DA7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41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CF387-2A2B-4DF6-A7D4-A81176CDCA76}" type="datetimeFigureOut">
              <a:rPr lang="ru-RU" smtClean="0"/>
              <a:pPr/>
              <a:t>27.05.2022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A5491-F1EB-4B58-8187-FF228B8DA7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4399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CF387-2A2B-4DF6-A7D4-A81176CDCA76}" type="datetimeFigureOut">
              <a:rPr lang="ru-RU" smtClean="0"/>
              <a:pPr/>
              <a:t>27.05.2022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A5491-F1EB-4B58-8187-FF228B8DA7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87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CF387-2A2B-4DF6-A7D4-A81176CDCA76}" type="datetimeFigureOut">
              <a:rPr lang="ru-RU" smtClean="0"/>
              <a:pPr/>
              <a:t>27.05.2022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A5491-F1EB-4B58-8187-FF228B8DA7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85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C62CF387-2A2B-4DF6-A7D4-A81176CDCA76}" type="datetimeFigureOut">
              <a:rPr lang="ru-RU" smtClean="0"/>
              <a:pPr/>
              <a:t>27.05.2022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6A5491-F1EB-4B58-8187-FF228B8DA7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558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2.tiff"/><Relationship Id="rId5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4.jpg"/><Relationship Id="rId5" Type="http://schemas.openxmlformats.org/officeDocument/2006/relationships/image" Target="../media/image15.jpg"/><Relationship Id="rId6" Type="http://schemas.openxmlformats.org/officeDocument/2006/relationships/image" Target="../media/image16.jpg"/><Relationship Id="rId7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diagramData" Target="../diagrams/data1.xml"/><Relationship Id="rId5" Type="http://schemas.openxmlformats.org/officeDocument/2006/relationships/diagramLayout" Target="../diagrams/layout1.xml"/><Relationship Id="rId6" Type="http://schemas.openxmlformats.org/officeDocument/2006/relationships/diagramQuickStyle" Target="../diagrams/quickStyle1.xml"/><Relationship Id="rId7" Type="http://schemas.openxmlformats.org/officeDocument/2006/relationships/diagramColors" Target="../diagrams/colors1.xml"/><Relationship Id="rId8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diagramData" Target="../diagrams/data2.xml"/><Relationship Id="rId5" Type="http://schemas.openxmlformats.org/officeDocument/2006/relationships/diagramLayout" Target="../diagrams/layout2.xml"/><Relationship Id="rId6" Type="http://schemas.openxmlformats.org/officeDocument/2006/relationships/diagramQuickStyle" Target="../diagrams/quickStyle2.xml"/><Relationship Id="rId7" Type="http://schemas.openxmlformats.org/officeDocument/2006/relationships/diagramColors" Target="../diagrams/colors2.xml"/><Relationship Id="rId8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diagramData" Target="../diagrams/data3.xml"/><Relationship Id="rId5" Type="http://schemas.openxmlformats.org/officeDocument/2006/relationships/diagramLayout" Target="../diagrams/layout3.xml"/><Relationship Id="rId6" Type="http://schemas.openxmlformats.org/officeDocument/2006/relationships/diagramQuickStyle" Target="../diagrams/quickStyle3.xml"/><Relationship Id="rId7" Type="http://schemas.openxmlformats.org/officeDocument/2006/relationships/diagramColors" Target="../diagrams/colors3.xml"/><Relationship Id="rId8" Type="http://schemas.microsoft.com/office/2007/relationships/diagramDrawing" Target="../diagrams/drawing3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5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hyperlink" Target="https://strategy24.ru/rf/projects/ob-utverzhdenii-osnov-gosudarstvennoy-politiki-po-sokhraneniyu-i-ukrepleniyu-traditsionnykh-rossiyskikh-dukhovnonravstvennykh-tsennostey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strategy24.ru/profile/28" TargetMode="External"/><Relationship Id="rId4" Type="http://schemas.openxmlformats.org/officeDocument/2006/relationships/hyperlink" Target="https://strategy24.ru/rf/news/safiollin-aleksey-maulitzhanovich-biografiya" TargetMode="External"/><Relationship Id="rId5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5.tiff"/><Relationship Id="rId5" Type="http://schemas.openxmlformats.org/officeDocument/2006/relationships/image" Target="../media/image6.tiff"/><Relationship Id="rId6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8.jp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0.tiff"/><Relationship Id="rId5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1525" cy="6858000"/>
          </a:xfrm>
          <a:prstGeom prst="rect">
            <a:avLst/>
          </a:prstGeom>
          <a:noFill/>
          <a:effectLst>
            <a:softEdge rad="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-9525" y="0"/>
            <a:ext cx="12201525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086938" y="2486644"/>
            <a:ext cx="961916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ОБ ОСНОВАХ ГОСУДАРСТВЕННОЙ ПОЛИТИКИ ПО СОХРАНЕНИЮ И УКРЕПЛЕНИЮ ТРАДИЦИОННЫХ РОССИЙСКИХ ДУХОВНО - НРАВСТВЕННЫХ </a:t>
            </a:r>
            <a:r>
              <a:rPr lang="ru-RU" sz="2000" dirty="0" smtClean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ЦЕННОСТЕЙ</a:t>
            </a:r>
          </a:p>
          <a:p>
            <a:pPr algn="ctr"/>
            <a:endParaRPr lang="ru-RU" sz="2000" dirty="0">
              <a:solidFill>
                <a:schemeClr val="bg1"/>
              </a:solidFill>
              <a:ea typeface="Open Sans" panose="020B0806030504020204" pitchFamily="34" charset="0"/>
              <a:cs typeface="Open Sans" panose="020B0806030504020204" pitchFamily="34" charset="0"/>
            </a:endParaRPr>
          </a:p>
          <a:p>
            <a:pPr algn="ctr"/>
            <a:endParaRPr lang="ru-RU" sz="2000" dirty="0" smtClean="0">
              <a:solidFill>
                <a:schemeClr val="bg1"/>
              </a:solidFill>
              <a:ea typeface="Open Sans" panose="020B0806030504020204" pitchFamily="34" charset="0"/>
              <a:cs typeface="Open Sans" panose="020B0806030504020204" pitchFamily="34" charset="0"/>
            </a:endParaRPr>
          </a:p>
          <a:p>
            <a:pPr algn="ctr"/>
            <a:r>
              <a:rPr lang="ru-RU" sz="2000" dirty="0" smtClean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МОБИЛИЗАЦИЯ КАДРОВОЙ ПОЛИТИКИ</a:t>
            </a:r>
            <a:endParaRPr lang="ru-RU" sz="2000" dirty="0">
              <a:solidFill>
                <a:schemeClr val="bg1"/>
              </a:solidFill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682BA101-B752-EE4A-BE98-3CD67F2585D3}"/>
              </a:ext>
            </a:extLst>
          </p:cNvPr>
          <p:cNvSpPr/>
          <p:nvPr/>
        </p:nvSpPr>
        <p:spPr>
          <a:xfrm>
            <a:off x="-29175" y="178819"/>
            <a:ext cx="122211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kern="0" cap="all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РЕГИОНАЛЬНОЕ РАЗВИТИЕ</a:t>
            </a:r>
            <a:endParaRPr lang="ru-RU" sz="2000" dirty="0">
              <a:solidFill>
                <a:schemeClr val="bg1"/>
              </a:solidFill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xmlns="" id="{AE2407A6-6C09-0640-A0AB-0F2FC229184B}"/>
              </a:ext>
            </a:extLst>
          </p:cNvPr>
          <p:cNvCxnSpPr>
            <a:cxnSpLocks/>
          </p:cNvCxnSpPr>
          <p:nvPr/>
        </p:nvCxnSpPr>
        <p:spPr>
          <a:xfrm>
            <a:off x="566001" y="784091"/>
            <a:ext cx="110599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xmlns="" id="{5B9EC180-D7B9-2141-B2ED-1D8578889AB5}"/>
              </a:ext>
            </a:extLst>
          </p:cNvPr>
          <p:cNvCxnSpPr>
            <a:cxnSpLocks/>
          </p:cNvCxnSpPr>
          <p:nvPr/>
        </p:nvCxnSpPr>
        <p:spPr>
          <a:xfrm>
            <a:off x="469009" y="6049622"/>
            <a:ext cx="110599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00069BC-FDF8-CF40-98C3-221720FD2683}"/>
              </a:ext>
            </a:extLst>
          </p:cNvPr>
          <p:cNvSpPr txBox="1"/>
          <p:nvPr/>
        </p:nvSpPr>
        <p:spPr>
          <a:xfrm>
            <a:off x="3031755" y="5080127"/>
            <a:ext cx="61189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kern="0" cap="all" dirty="0">
                <a:solidFill>
                  <a:srgbClr val="FF7800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ДОКЛАДЧИК </a:t>
            </a:r>
          </a:p>
          <a:p>
            <a:pPr algn="ctr"/>
            <a:r>
              <a:rPr lang="ru-RU" sz="1800" kern="0" cap="all" dirty="0">
                <a:solidFill>
                  <a:srgbClr val="FF7800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А. М. САФИОЛЛИН</a:t>
            </a:r>
            <a:endParaRPr lang="ru-RU" kern="0" cap="all" dirty="0">
              <a:solidFill>
                <a:srgbClr val="FF7800"/>
              </a:solidFill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0864C66-EBD4-684C-ABEA-E62514237A8F}"/>
              </a:ext>
            </a:extLst>
          </p:cNvPr>
          <p:cNvSpPr txBox="1"/>
          <p:nvPr/>
        </p:nvSpPr>
        <p:spPr>
          <a:xfrm>
            <a:off x="3041280" y="6269145"/>
            <a:ext cx="61189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kern="0" cap="all" dirty="0" smtClean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2</a:t>
            </a:r>
            <a:r>
              <a:rPr lang="ru-RU" kern="0" cap="all" dirty="0" smtClean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5.05.2022</a:t>
            </a:r>
            <a:endParaRPr lang="ru-RU" kern="0" cap="all" dirty="0">
              <a:solidFill>
                <a:schemeClr val="bg1"/>
              </a:solidFill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803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6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91975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1525" cy="6858000"/>
          </a:xfrm>
          <a:prstGeom prst="rect">
            <a:avLst/>
          </a:prstGeom>
          <a:noFill/>
          <a:effectLst>
            <a:softEdge rad="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-9525" y="0"/>
            <a:ext cx="12201525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086938" y="2486644"/>
            <a:ext cx="5603205" cy="655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dirty="0">
              <a:solidFill>
                <a:schemeClr val="bg1"/>
              </a:solidFill>
            </a:endParaRP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="" xmlns:a16="http://schemas.microsoft.com/office/drawing/2014/main" id="{AE2407A6-6C09-0640-A0AB-0F2FC229184B}"/>
              </a:ext>
            </a:extLst>
          </p:cNvPr>
          <p:cNvCxnSpPr>
            <a:cxnSpLocks/>
          </p:cNvCxnSpPr>
          <p:nvPr/>
        </p:nvCxnSpPr>
        <p:spPr>
          <a:xfrm>
            <a:off x="566001" y="784091"/>
            <a:ext cx="110599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="" xmlns:a16="http://schemas.microsoft.com/office/drawing/2014/main" id="{5B9EC180-D7B9-2141-B2ED-1D8578889AB5}"/>
              </a:ext>
            </a:extLst>
          </p:cNvPr>
          <p:cNvCxnSpPr>
            <a:cxnSpLocks/>
          </p:cNvCxnSpPr>
          <p:nvPr/>
        </p:nvCxnSpPr>
        <p:spPr>
          <a:xfrm>
            <a:off x="469009" y="6049622"/>
            <a:ext cx="110599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>
            <a:extLst>
              <a:ext uri="{FF2B5EF4-FFF2-40B4-BE49-F238E27FC236}">
                <a16:creationId xmlns="" xmlns:a16="http://schemas.microsoft.com/office/drawing/2014/main" id="{78287748-44D1-9B49-9C7F-079E37D21535}"/>
              </a:ext>
            </a:extLst>
          </p:cNvPr>
          <p:cNvSpPr/>
          <p:nvPr/>
        </p:nvSpPr>
        <p:spPr>
          <a:xfrm>
            <a:off x="-29174" y="178819"/>
            <a:ext cx="122211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ct val="0"/>
              </a:spcAft>
              <a:defRPr/>
            </a:pPr>
            <a:r>
              <a:rPr lang="ru-RU" sz="2000" dirty="0">
                <a:solidFill>
                  <a:schemeClr val="bg1"/>
                </a:solidFill>
              </a:rPr>
              <a:t>И С ЭТОЙ ДОРОГИ ПРОСЕЛОЧНОЙ КОТОРОЙ НЕ ВИДНО </a:t>
            </a:r>
            <a:r>
              <a:rPr lang="ru-RU" sz="2000" dirty="0" smtClean="0">
                <a:solidFill>
                  <a:schemeClr val="bg1"/>
                </a:solidFill>
              </a:rPr>
              <a:t>КОНЦА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D1A752D0-B5BB-894F-BF33-40DA25DC78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9900" y="925952"/>
            <a:ext cx="5286098" cy="425149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C37D7007-FC85-B241-A9D0-9C8AC4EEA1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001" y="925952"/>
            <a:ext cx="5672301" cy="425858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5BDA7C6F-DE49-0248-8D05-034EA875894E}"/>
              </a:ext>
            </a:extLst>
          </p:cNvPr>
          <p:cNvSpPr txBox="1"/>
          <p:nvPr/>
        </p:nvSpPr>
        <p:spPr>
          <a:xfrm>
            <a:off x="2060555" y="5377548"/>
            <a:ext cx="7876903" cy="4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ТАК</a:t>
            </a:r>
            <a:r>
              <a:rPr lang="ru-RU" dirty="0">
                <a:solidFill>
                  <a:srgbClr val="FF7800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 </a:t>
            </a:r>
            <a:r>
              <a:rPr lang="ru-RU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КУДА МЫ ИДЕМ</a:t>
            </a:r>
            <a:r>
              <a:rPr lang="ru-RU" dirty="0" smtClean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?</a:t>
            </a:r>
            <a:endParaRPr lang="ru-RU" alt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323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6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91975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1525" cy="6858000"/>
          </a:xfrm>
          <a:prstGeom prst="rect">
            <a:avLst/>
          </a:prstGeom>
          <a:noFill/>
          <a:effectLst>
            <a:softEdge rad="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-9525" y="0"/>
            <a:ext cx="12201525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086938" y="2486644"/>
            <a:ext cx="5603205" cy="655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dirty="0">
              <a:solidFill>
                <a:schemeClr val="bg1"/>
              </a:solidFill>
            </a:endParaRP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="" xmlns:a16="http://schemas.microsoft.com/office/drawing/2014/main" id="{AE2407A6-6C09-0640-A0AB-0F2FC229184B}"/>
              </a:ext>
            </a:extLst>
          </p:cNvPr>
          <p:cNvCxnSpPr>
            <a:cxnSpLocks/>
          </p:cNvCxnSpPr>
          <p:nvPr/>
        </p:nvCxnSpPr>
        <p:spPr>
          <a:xfrm>
            <a:off x="566001" y="784091"/>
            <a:ext cx="110599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="" xmlns:a16="http://schemas.microsoft.com/office/drawing/2014/main" id="{5B9EC180-D7B9-2141-B2ED-1D8578889AB5}"/>
              </a:ext>
            </a:extLst>
          </p:cNvPr>
          <p:cNvCxnSpPr>
            <a:cxnSpLocks/>
          </p:cNvCxnSpPr>
          <p:nvPr/>
        </p:nvCxnSpPr>
        <p:spPr>
          <a:xfrm>
            <a:off x="469009" y="6049622"/>
            <a:ext cx="110599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DB424F0C-DE1D-F14F-9950-58204CF74F99}"/>
              </a:ext>
            </a:extLst>
          </p:cNvPr>
          <p:cNvSpPr/>
          <p:nvPr/>
        </p:nvSpPr>
        <p:spPr>
          <a:xfrm>
            <a:off x="-29174" y="178819"/>
            <a:ext cx="122211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РОССИЯ СТОИТ НА ПОРОГЕ ЗОЛОТОГО ВЕКА ИЛИ ВЕЛИКОЙ СМУТЫ? 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460E130B-46CE-A949-9DB3-63706DFDEA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9008" y="957781"/>
            <a:ext cx="2190656" cy="279146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963D8100-098A-6B4A-8CE0-FF752EAFA1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17" y="4932606"/>
            <a:ext cx="2190656" cy="91440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E7DE429A-31FA-1E4E-AE35-AB3FB1E6D2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17" y="3771680"/>
            <a:ext cx="2190656" cy="111197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304053B8-E122-ED47-98F3-54F3AA7C83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61147" y="1021988"/>
            <a:ext cx="8864851" cy="482247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C9E1A538-F626-4E4F-A635-D04EE6B3BF65}"/>
              </a:ext>
            </a:extLst>
          </p:cNvPr>
          <p:cNvSpPr txBox="1"/>
          <p:nvPr/>
        </p:nvSpPr>
        <p:spPr>
          <a:xfrm>
            <a:off x="469008" y="6144948"/>
            <a:ext cx="11059998" cy="4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ВЕЛИКИЙ НРАВСТВЕННЫЙ </a:t>
            </a:r>
            <a:r>
              <a:rPr lang="ru-RU" dirty="0" smtClean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ПУТЬ</a:t>
            </a:r>
            <a:endParaRPr lang="ru-RU" cap="all" dirty="0">
              <a:solidFill>
                <a:schemeClr val="bg1"/>
              </a:solidFill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52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6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91975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1525" cy="6858000"/>
          </a:xfrm>
          <a:prstGeom prst="rect">
            <a:avLst/>
          </a:prstGeom>
          <a:noFill/>
          <a:effectLst>
            <a:softEdge rad="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-9525" y="28576"/>
            <a:ext cx="12201525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086938" y="2486644"/>
            <a:ext cx="5603205" cy="655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dirty="0">
              <a:solidFill>
                <a:schemeClr val="bg1"/>
              </a:solidFill>
            </a:endParaRP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xmlns="" id="{AE2407A6-6C09-0640-A0AB-0F2FC229184B}"/>
              </a:ext>
            </a:extLst>
          </p:cNvPr>
          <p:cNvCxnSpPr>
            <a:cxnSpLocks/>
          </p:cNvCxnSpPr>
          <p:nvPr/>
        </p:nvCxnSpPr>
        <p:spPr>
          <a:xfrm>
            <a:off x="566001" y="784091"/>
            <a:ext cx="110599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xmlns="" id="{5B9EC180-D7B9-2141-B2ED-1D8578889AB5}"/>
              </a:ext>
            </a:extLst>
          </p:cNvPr>
          <p:cNvCxnSpPr>
            <a:cxnSpLocks/>
          </p:cNvCxnSpPr>
          <p:nvPr/>
        </p:nvCxnSpPr>
        <p:spPr>
          <a:xfrm>
            <a:off x="469009" y="6049622"/>
            <a:ext cx="110599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78287748-44D1-9B49-9C7F-079E37D21535}"/>
              </a:ext>
            </a:extLst>
          </p:cNvPr>
          <p:cNvSpPr/>
          <p:nvPr/>
        </p:nvSpPr>
        <p:spPr>
          <a:xfrm>
            <a:off x="-29174" y="178819"/>
            <a:ext cx="122211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ct val="0"/>
              </a:spcAft>
              <a:defRPr/>
            </a:pPr>
            <a:r>
              <a:rPr lang="ru-RU" sz="2000" dirty="0">
                <a:solidFill>
                  <a:schemeClr val="bg1"/>
                </a:solidFill>
              </a:rPr>
              <a:t>ЧТО ТАКОЕ НРАВСТВЕННОСТЬ </a:t>
            </a:r>
            <a:endParaRPr lang="ru-RU" altLang="ru-RU" sz="20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EE76EB3-F704-B64D-AE05-EF2B5A824990}"/>
              </a:ext>
            </a:extLst>
          </p:cNvPr>
          <p:cNvSpPr txBox="1"/>
          <p:nvPr/>
        </p:nvSpPr>
        <p:spPr>
          <a:xfrm>
            <a:off x="902824" y="1431698"/>
            <a:ext cx="6677419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FF7800"/>
                </a:solidFill>
              </a:rPr>
              <a:t>Нравственность</a:t>
            </a:r>
            <a:r>
              <a:rPr lang="ru-RU" dirty="0">
                <a:solidFill>
                  <a:schemeClr val="bg1"/>
                </a:solidFill>
              </a:rPr>
              <a:t> - особый настрой мышления и поведения, позволяющий не причинять вред себе, окружающим, среде обитания. </a:t>
            </a:r>
          </a:p>
          <a:p>
            <a:pPr algn="just"/>
            <a:endParaRPr lang="ru-RU" dirty="0">
              <a:solidFill>
                <a:schemeClr val="bg1"/>
              </a:solidFill>
            </a:endParaRPr>
          </a:p>
          <a:p>
            <a:pPr algn="just"/>
            <a:r>
              <a:rPr lang="ru-RU" dirty="0">
                <a:solidFill>
                  <a:schemeClr val="bg1"/>
                </a:solidFill>
              </a:rPr>
              <a:t>Это общее выражение тех свойств человеческой природы, которые выполняют функцию регулятора отношений между членами общества, независимо от социального, национального, конфессионального и других факторов, нравственность может использоваться любым человеком для определения собственной системы ценностей. </a:t>
            </a:r>
            <a:endParaRPr lang="ru-RU" dirty="0">
              <a:solidFill>
                <a:srgbClr val="FF7800"/>
              </a:solidFill>
            </a:endParaRPr>
          </a:p>
          <a:p>
            <a:pPr algn="just"/>
            <a:endParaRPr lang="ru-RU" dirty="0">
              <a:solidFill>
                <a:srgbClr val="FF7800"/>
              </a:solidFill>
            </a:endParaRPr>
          </a:p>
          <a:p>
            <a:pPr algn="just"/>
            <a:r>
              <a:rPr lang="ru-RU" dirty="0">
                <a:solidFill>
                  <a:srgbClr val="FF7800"/>
                </a:solidFill>
              </a:rPr>
              <a:t>Нравственные ценности</a:t>
            </a:r>
            <a:r>
              <a:rPr lang="ru-RU" dirty="0">
                <a:solidFill>
                  <a:schemeClr val="bg1"/>
                </a:solidFill>
              </a:rPr>
              <a:t> доходят до любого человека добровольно в силу их привлекательности и универсальности, поддерживаются участием всех граждан в нравственном воспитании и просвещении.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CC42E496-21BA-964A-854A-72419BB4D3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246" y="1708697"/>
            <a:ext cx="2904936" cy="306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83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6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91975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1525" cy="6858000"/>
          </a:xfrm>
          <a:prstGeom prst="rect">
            <a:avLst/>
          </a:prstGeom>
          <a:noFill/>
          <a:effectLst>
            <a:softEdge rad="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-9525" y="0"/>
            <a:ext cx="12201525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086938" y="2486644"/>
            <a:ext cx="5603205" cy="655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dirty="0">
              <a:solidFill>
                <a:schemeClr val="bg1"/>
              </a:solidFill>
            </a:endParaRP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="" xmlns:a16="http://schemas.microsoft.com/office/drawing/2014/main" id="{AE2407A6-6C09-0640-A0AB-0F2FC229184B}"/>
              </a:ext>
            </a:extLst>
          </p:cNvPr>
          <p:cNvCxnSpPr>
            <a:cxnSpLocks/>
          </p:cNvCxnSpPr>
          <p:nvPr/>
        </p:nvCxnSpPr>
        <p:spPr>
          <a:xfrm>
            <a:off x="566001" y="784091"/>
            <a:ext cx="110599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="" xmlns:a16="http://schemas.microsoft.com/office/drawing/2014/main" id="{5B9EC180-D7B9-2141-B2ED-1D8578889AB5}"/>
              </a:ext>
            </a:extLst>
          </p:cNvPr>
          <p:cNvCxnSpPr>
            <a:cxnSpLocks/>
          </p:cNvCxnSpPr>
          <p:nvPr/>
        </p:nvCxnSpPr>
        <p:spPr>
          <a:xfrm>
            <a:off x="469009" y="6049622"/>
            <a:ext cx="110599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>
            <a:extLst>
              <a:ext uri="{FF2B5EF4-FFF2-40B4-BE49-F238E27FC236}">
                <a16:creationId xmlns="" xmlns:a16="http://schemas.microsoft.com/office/drawing/2014/main" id="{78287748-44D1-9B49-9C7F-079E37D21535}"/>
              </a:ext>
            </a:extLst>
          </p:cNvPr>
          <p:cNvSpPr/>
          <p:nvPr/>
        </p:nvSpPr>
        <p:spPr>
          <a:xfrm>
            <a:off x="-29174" y="178819"/>
            <a:ext cx="122211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ct val="0"/>
              </a:spcAft>
              <a:defRPr/>
            </a:pPr>
            <a:r>
              <a:rPr lang="ru-RU" altLang="ru-RU" sz="2000" dirty="0">
                <a:solidFill>
                  <a:schemeClr val="bg1"/>
                </a:solidFill>
              </a:rPr>
              <a:t>НРАВСТВЕННОСТЬ ОПРЕДЕЛЯЕТСЯ ОСНОВНЫМ ПРИНЦИПОМ – НЕ ВРЕДИ</a:t>
            </a:r>
            <a:r>
              <a:rPr lang="ru-RU" altLang="ru-RU" sz="2400" dirty="0">
                <a:solidFill>
                  <a:schemeClr val="bg1"/>
                </a:solidFill>
              </a:rPr>
              <a:t> </a:t>
            </a:r>
          </a:p>
        </p:txBody>
      </p:sp>
      <p:graphicFrame>
        <p:nvGraphicFramePr>
          <p:cNvPr id="12" name="Схема 11">
            <a:extLst>
              <a:ext uri="{FF2B5EF4-FFF2-40B4-BE49-F238E27FC236}">
                <a16:creationId xmlns="" xmlns:a16="http://schemas.microsoft.com/office/drawing/2014/main" id="{AB040408-F2B6-4B45-9800-F0BEDCD1F8E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56446674"/>
              </p:ext>
            </p:extLst>
          </p:nvPr>
        </p:nvGraphicFramePr>
        <p:xfrm>
          <a:off x="-19050" y="1631336"/>
          <a:ext cx="11612880" cy="3595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9748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6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91975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1525" cy="6858000"/>
          </a:xfrm>
          <a:prstGeom prst="rect">
            <a:avLst/>
          </a:prstGeom>
          <a:noFill/>
          <a:effectLst>
            <a:softEdge rad="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-9525" y="0"/>
            <a:ext cx="12201525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086938" y="2486644"/>
            <a:ext cx="5603205" cy="655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dirty="0">
              <a:solidFill>
                <a:schemeClr val="bg1"/>
              </a:solidFill>
            </a:endParaRP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="" xmlns:a16="http://schemas.microsoft.com/office/drawing/2014/main" id="{AE2407A6-6C09-0640-A0AB-0F2FC229184B}"/>
              </a:ext>
            </a:extLst>
          </p:cNvPr>
          <p:cNvCxnSpPr>
            <a:cxnSpLocks/>
          </p:cNvCxnSpPr>
          <p:nvPr/>
        </p:nvCxnSpPr>
        <p:spPr>
          <a:xfrm>
            <a:off x="566001" y="784091"/>
            <a:ext cx="110599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="" xmlns:a16="http://schemas.microsoft.com/office/drawing/2014/main" id="{5B9EC180-D7B9-2141-B2ED-1D8578889AB5}"/>
              </a:ext>
            </a:extLst>
          </p:cNvPr>
          <p:cNvCxnSpPr>
            <a:cxnSpLocks/>
          </p:cNvCxnSpPr>
          <p:nvPr/>
        </p:nvCxnSpPr>
        <p:spPr>
          <a:xfrm>
            <a:off x="469009" y="6049622"/>
            <a:ext cx="110599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>
            <a:extLst>
              <a:ext uri="{FF2B5EF4-FFF2-40B4-BE49-F238E27FC236}">
                <a16:creationId xmlns="" xmlns:a16="http://schemas.microsoft.com/office/drawing/2014/main" id="{78287748-44D1-9B49-9C7F-079E37D21535}"/>
              </a:ext>
            </a:extLst>
          </p:cNvPr>
          <p:cNvSpPr/>
          <p:nvPr/>
        </p:nvSpPr>
        <p:spPr>
          <a:xfrm>
            <a:off x="-29174" y="178819"/>
            <a:ext cx="122211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ct val="0"/>
              </a:spcAft>
              <a:defRPr/>
            </a:pPr>
            <a:r>
              <a:rPr lang="ru-RU" altLang="ru-RU" sz="2000" dirty="0">
                <a:solidFill>
                  <a:schemeClr val="bg1"/>
                </a:solidFill>
              </a:rPr>
              <a:t>НИ</a:t>
            </a:r>
            <a:endParaRPr lang="ru-RU" altLang="ru-RU" sz="2400" dirty="0">
              <a:solidFill>
                <a:schemeClr val="bg1"/>
              </a:solidFill>
            </a:endParaRPr>
          </a:p>
        </p:txBody>
      </p:sp>
      <p:graphicFrame>
        <p:nvGraphicFramePr>
          <p:cNvPr id="12" name="Схема 11">
            <a:extLst>
              <a:ext uri="{FF2B5EF4-FFF2-40B4-BE49-F238E27FC236}">
                <a16:creationId xmlns="" xmlns:a16="http://schemas.microsoft.com/office/drawing/2014/main" id="{AB040408-F2B6-4B45-9800-F0BEDCD1F8E0}"/>
              </a:ext>
            </a:extLst>
          </p:cNvPr>
          <p:cNvGraphicFramePr/>
          <p:nvPr>
            <p:extLst/>
          </p:nvPr>
        </p:nvGraphicFramePr>
        <p:xfrm>
          <a:off x="-19050" y="1631336"/>
          <a:ext cx="11612880" cy="3595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65001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6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91975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1525" cy="6858000"/>
          </a:xfrm>
          <a:prstGeom prst="rect">
            <a:avLst/>
          </a:prstGeom>
          <a:noFill/>
          <a:effectLst>
            <a:softEdge rad="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-9525" y="0"/>
            <a:ext cx="12201525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086938" y="2486644"/>
            <a:ext cx="5603205" cy="655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dirty="0">
              <a:solidFill>
                <a:schemeClr val="bg1"/>
              </a:solidFill>
            </a:endParaRP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="" xmlns:a16="http://schemas.microsoft.com/office/drawing/2014/main" id="{AE2407A6-6C09-0640-A0AB-0F2FC229184B}"/>
              </a:ext>
            </a:extLst>
          </p:cNvPr>
          <p:cNvCxnSpPr>
            <a:cxnSpLocks/>
          </p:cNvCxnSpPr>
          <p:nvPr/>
        </p:nvCxnSpPr>
        <p:spPr>
          <a:xfrm>
            <a:off x="566001" y="784091"/>
            <a:ext cx="110599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="" xmlns:a16="http://schemas.microsoft.com/office/drawing/2014/main" id="{5B9EC180-D7B9-2141-B2ED-1D8578889AB5}"/>
              </a:ext>
            </a:extLst>
          </p:cNvPr>
          <p:cNvCxnSpPr>
            <a:cxnSpLocks/>
          </p:cNvCxnSpPr>
          <p:nvPr/>
        </p:nvCxnSpPr>
        <p:spPr>
          <a:xfrm>
            <a:off x="469009" y="6049622"/>
            <a:ext cx="110599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>
            <a:extLst>
              <a:ext uri="{FF2B5EF4-FFF2-40B4-BE49-F238E27FC236}">
                <a16:creationId xmlns="" xmlns:a16="http://schemas.microsoft.com/office/drawing/2014/main" id="{78287748-44D1-9B49-9C7F-079E37D21535}"/>
              </a:ext>
            </a:extLst>
          </p:cNvPr>
          <p:cNvSpPr/>
          <p:nvPr/>
        </p:nvSpPr>
        <p:spPr>
          <a:xfrm>
            <a:off x="-29174" y="178819"/>
            <a:ext cx="122211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ct val="0"/>
              </a:spcAft>
              <a:defRPr/>
            </a:pPr>
            <a:r>
              <a:rPr lang="ru-RU" altLang="ru-RU" sz="2000" dirty="0">
                <a:solidFill>
                  <a:schemeClr val="bg1"/>
                </a:solidFill>
              </a:rPr>
              <a:t>СОЗИДАЙ ДЛЯ </a:t>
            </a:r>
          </a:p>
        </p:txBody>
      </p:sp>
      <p:graphicFrame>
        <p:nvGraphicFramePr>
          <p:cNvPr id="12" name="Схема 11">
            <a:extLst>
              <a:ext uri="{FF2B5EF4-FFF2-40B4-BE49-F238E27FC236}">
                <a16:creationId xmlns="" xmlns:a16="http://schemas.microsoft.com/office/drawing/2014/main" id="{AB040408-F2B6-4B45-9800-F0BEDCD1F8E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55126272"/>
              </p:ext>
            </p:extLst>
          </p:nvPr>
        </p:nvGraphicFramePr>
        <p:xfrm>
          <a:off x="-19050" y="1631336"/>
          <a:ext cx="11612880" cy="3595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56432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6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91975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682BA101-B752-EE4A-BE98-3CD67F2585D3}"/>
              </a:ext>
            </a:extLst>
          </p:cNvPr>
          <p:cNvSpPr/>
          <p:nvPr/>
        </p:nvSpPr>
        <p:spPr>
          <a:xfrm>
            <a:off x="-29175" y="178819"/>
            <a:ext cx="122211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 НЕ ВРЕДИ </a:t>
            </a:r>
            <a:r>
              <a:rPr lang="ru-RU" sz="2000" dirty="0" smtClean="0">
                <a:solidFill>
                  <a:schemeClr val="bg1"/>
                </a:solidFill>
              </a:rPr>
              <a:t>СЕБЕ, </a:t>
            </a:r>
            <a:r>
              <a:rPr lang="ru-RU" sz="2000" dirty="0">
                <a:solidFill>
                  <a:schemeClr val="bg1"/>
                </a:solidFill>
              </a:rPr>
              <a:t>ДРУГИМ, СТРАНЕ </a:t>
            </a:r>
            <a:endParaRPr lang="ru-RU" sz="2000" dirty="0">
              <a:solidFill>
                <a:schemeClr val="bg1"/>
              </a:solidFill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xmlns="" id="{AE2407A6-6C09-0640-A0AB-0F2FC229184B}"/>
              </a:ext>
            </a:extLst>
          </p:cNvPr>
          <p:cNvCxnSpPr>
            <a:cxnSpLocks/>
          </p:cNvCxnSpPr>
          <p:nvPr/>
        </p:nvCxnSpPr>
        <p:spPr>
          <a:xfrm>
            <a:off x="566001" y="784091"/>
            <a:ext cx="110599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xmlns="" id="{5B9EC180-D7B9-2141-B2ED-1D8578889AB5}"/>
              </a:ext>
            </a:extLst>
          </p:cNvPr>
          <p:cNvCxnSpPr>
            <a:cxnSpLocks/>
          </p:cNvCxnSpPr>
          <p:nvPr/>
        </p:nvCxnSpPr>
        <p:spPr>
          <a:xfrm>
            <a:off x="469009" y="6049622"/>
            <a:ext cx="110599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6">
            <a:extLst>
              <a:ext uri="{FF2B5EF4-FFF2-40B4-BE49-F238E27FC236}">
                <a16:creationId xmlns:a16="http://schemas.microsoft.com/office/drawing/2014/main" xmlns="" id="{36BCA06E-E10A-7046-AF26-A554931EF2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0744" y="6254484"/>
            <a:ext cx="9870510" cy="398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lnSpc>
                <a:spcPct val="92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2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2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2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2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  <a:spcAft>
                <a:spcPct val="0"/>
              </a:spcAft>
              <a:buClrTx/>
              <a:defRPr/>
            </a:pPr>
            <a:r>
              <a:rPr lang="ru-RU" sz="2000" dirty="0">
                <a:solidFill>
                  <a:srgbClr val="FF7800"/>
                </a:solidFill>
              </a:rPr>
              <a:t>СОЗДАВАЙ МЫСЛЬЮ, СЛОВОМ И ДЕЛОМ</a:t>
            </a:r>
            <a:endParaRPr lang="ru-RU" altLang="ru-RU" sz="2000" dirty="0">
              <a:solidFill>
                <a:srgbClr val="FF7800"/>
              </a:solidFill>
            </a:endParaRPr>
          </a:p>
        </p:txBody>
      </p:sp>
      <p:pic>
        <p:nvPicPr>
          <p:cNvPr id="8" name="Picture 1" descr="Не вреди себе мыслью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49" y="1441109"/>
            <a:ext cx="3105887" cy="3880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" descr="Не вреди другому словом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702" y="1441109"/>
            <a:ext cx="3368593" cy="3880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" descr="Не вреди другому делом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923" y="1441108"/>
            <a:ext cx="3175083" cy="3880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19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6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91975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rgbClr val="000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160744" y="1171574"/>
            <a:ext cx="622589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ru-RU" dirty="0">
                <a:solidFill>
                  <a:schemeClr val="bg1"/>
                </a:solidFill>
              </a:rPr>
              <a:t>Методология решения этой государственной задачи основана на практическом использовании дискурсивно-оценочного метода, разработанного в СССР и реализованного в военно-космических силах СССР в 1986-1992 годах. </a:t>
            </a:r>
          </a:p>
          <a:p>
            <a:pPr algn="just">
              <a:defRPr/>
            </a:pPr>
            <a:endParaRPr lang="ru-RU" dirty="0">
              <a:solidFill>
                <a:schemeClr val="bg1"/>
              </a:solidFill>
            </a:endParaRPr>
          </a:p>
          <a:p>
            <a:pPr algn="just">
              <a:defRPr/>
            </a:pPr>
            <a:r>
              <a:rPr lang="ru-RU" dirty="0">
                <a:solidFill>
                  <a:schemeClr val="bg1"/>
                </a:solidFill>
              </a:rPr>
              <a:t>Использование данного метода планировалось для повышения качества государственного управления трудовыми ресурсами. </a:t>
            </a:r>
          </a:p>
          <a:p>
            <a:pPr>
              <a:defRPr/>
            </a:pPr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rgbClr val="FF7800"/>
                </a:solidFill>
              </a:rPr>
              <a:t>Чигирев Виктор Анатольевич, доктор военных наук, </a:t>
            </a:r>
          </a:p>
          <a:p>
            <a:r>
              <a:rPr lang="ru-RU" dirty="0">
                <a:solidFill>
                  <a:srgbClr val="FF7800"/>
                </a:solidFill>
              </a:rPr>
              <a:t>профессор </a:t>
            </a:r>
          </a:p>
          <a:p>
            <a:r>
              <a:rPr lang="ru-RU" dirty="0">
                <a:solidFill>
                  <a:srgbClr val="FF7800"/>
                </a:solidFill>
              </a:rPr>
              <a:t>Юнацкевич Петр Иванович, доктор педагогических наук, профессор 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682BA101-B752-EE4A-BE98-3CD67F2585D3}"/>
              </a:ext>
            </a:extLst>
          </p:cNvPr>
          <p:cNvSpPr/>
          <p:nvPr/>
        </p:nvSpPr>
        <p:spPr>
          <a:xfrm>
            <a:off x="-29175" y="178819"/>
            <a:ext cx="122211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КАДРОВАЯ НАЦИОНАЛЬНАЯ МОБИЛИЗАЦИЯ РФ</a:t>
            </a:r>
            <a:r>
              <a:rPr lang="ru-RU" sz="2000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                    </a:t>
            </a: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xmlns="" id="{AE2407A6-6C09-0640-A0AB-0F2FC229184B}"/>
              </a:ext>
            </a:extLst>
          </p:cNvPr>
          <p:cNvCxnSpPr>
            <a:cxnSpLocks/>
          </p:cNvCxnSpPr>
          <p:nvPr/>
        </p:nvCxnSpPr>
        <p:spPr>
          <a:xfrm>
            <a:off x="566001" y="784091"/>
            <a:ext cx="110599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xmlns="" id="{5B9EC180-D7B9-2141-B2ED-1D8578889AB5}"/>
              </a:ext>
            </a:extLst>
          </p:cNvPr>
          <p:cNvCxnSpPr>
            <a:cxnSpLocks/>
          </p:cNvCxnSpPr>
          <p:nvPr/>
        </p:nvCxnSpPr>
        <p:spPr>
          <a:xfrm>
            <a:off x="469009" y="6049622"/>
            <a:ext cx="110599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6">
            <a:extLst>
              <a:ext uri="{FF2B5EF4-FFF2-40B4-BE49-F238E27FC236}">
                <a16:creationId xmlns:a16="http://schemas.microsoft.com/office/drawing/2014/main" xmlns="" id="{36BCA06E-E10A-7046-AF26-A554931EF2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0744" y="6254484"/>
            <a:ext cx="9870510" cy="398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lnSpc>
                <a:spcPct val="92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2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2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2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2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  <a:spcAft>
                <a:spcPct val="0"/>
              </a:spcAft>
              <a:buClrTx/>
              <a:defRPr/>
            </a:pPr>
            <a:r>
              <a:rPr lang="ru-RU" sz="2000" dirty="0">
                <a:solidFill>
                  <a:schemeClr val="bg1"/>
                </a:solidFill>
              </a:rPr>
              <a:t>ОНЛАЙН-ОЦЕНКА ПРОФЕССИОНАЛЬНОГО СООТВЕТСТВИЯ СПЕЦИАЛИСТОВ</a:t>
            </a:r>
            <a:r>
              <a:rPr lang="ru-RU" altLang="ru-RU" sz="2000" dirty="0">
                <a:solidFill>
                  <a:schemeClr val="bg1"/>
                </a:solidFill>
              </a:rPr>
              <a:t>   </a:t>
            </a: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1" name="Picture 1" descr="трафарет нравственного компас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614" y="1209660"/>
            <a:ext cx="3859384" cy="4415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6664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6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91975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1525" cy="6858000"/>
          </a:xfrm>
          <a:prstGeom prst="rect">
            <a:avLst/>
          </a:prstGeom>
          <a:noFill/>
          <a:effectLst>
            <a:softEdge rad="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-9525" y="0"/>
            <a:ext cx="12201525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890714" y="1606115"/>
            <a:ext cx="1063829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solidFill>
                  <a:schemeClr val="bg1"/>
                </a:solidFill>
              </a:rPr>
              <a:t>Мобилизация сил, воли, концентрации внутренних возможностей, резервов специалистов на выполнение задач, поставленных Правительством Российской Федерации и Президентом России;</a:t>
            </a:r>
          </a:p>
          <a:p>
            <a:pPr algn="just"/>
            <a:r>
              <a:rPr lang="ru-RU" dirty="0">
                <a:solidFill>
                  <a:schemeClr val="bg1"/>
                </a:solidFill>
              </a:rPr>
              <a:t> </a:t>
            </a:r>
          </a:p>
          <a:p>
            <a:pPr algn="just"/>
            <a:r>
              <a:rPr lang="ru-RU" dirty="0">
                <a:solidFill>
                  <a:schemeClr val="bg1"/>
                </a:solidFill>
              </a:rPr>
              <a:t>Укрепление уверенности населения страны в том, что федеральные органы исполнительной власти выполняют задачи, имеющие общенародное значение;</a:t>
            </a:r>
          </a:p>
          <a:p>
            <a:pPr algn="just"/>
            <a:r>
              <a:rPr lang="ru-RU" dirty="0">
                <a:solidFill>
                  <a:schemeClr val="bg1"/>
                </a:solidFill>
              </a:rPr>
              <a:t> </a:t>
            </a:r>
          </a:p>
          <a:p>
            <a:pPr algn="just"/>
            <a:r>
              <a:rPr lang="ru-RU" dirty="0">
                <a:solidFill>
                  <a:schemeClr val="bg1"/>
                </a:solidFill>
              </a:rPr>
              <a:t>Повышение уровня доверия населения страны к федеральным, региональным и муниципальным органам исполнительной власти Российской Федерации;</a:t>
            </a:r>
          </a:p>
          <a:p>
            <a:pPr algn="just"/>
            <a:r>
              <a:rPr lang="ru-RU" dirty="0">
                <a:solidFill>
                  <a:schemeClr val="bg1"/>
                </a:solidFill>
              </a:rPr>
              <a:t> </a:t>
            </a:r>
          </a:p>
          <a:p>
            <a:pPr algn="just"/>
            <a:r>
              <a:rPr lang="ru-RU" dirty="0">
                <a:solidFill>
                  <a:srgbClr val="FF7800"/>
                </a:solidFill>
              </a:rPr>
              <a:t>РЕЗУЛЬТАТ:</a:t>
            </a:r>
          </a:p>
          <a:p>
            <a:pPr algn="just"/>
            <a:endParaRPr lang="ru-RU" dirty="0">
              <a:solidFill>
                <a:schemeClr val="bg1"/>
              </a:solidFill>
            </a:endParaRPr>
          </a:p>
          <a:p>
            <a:pPr algn="just"/>
            <a:r>
              <a:rPr lang="ru-RU" dirty="0">
                <a:solidFill>
                  <a:schemeClr val="bg1"/>
                </a:solidFill>
              </a:rPr>
              <a:t>Эффективность государственного управления.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682BA101-B752-EE4A-BE98-3CD67F2585D3}"/>
              </a:ext>
            </a:extLst>
          </p:cNvPr>
          <p:cNvSpPr/>
          <p:nvPr/>
        </p:nvSpPr>
        <p:spPr>
          <a:xfrm>
            <a:off x="-29175" y="178819"/>
            <a:ext cx="122211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ЦЕЛЬ КАДРОВОЙ МОБИЛИЗАЦИИ</a:t>
            </a:r>
            <a:r>
              <a:rPr lang="ru-RU" sz="2000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                    </a:t>
            </a: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xmlns="" id="{AE2407A6-6C09-0640-A0AB-0F2FC229184B}"/>
              </a:ext>
            </a:extLst>
          </p:cNvPr>
          <p:cNvCxnSpPr>
            <a:cxnSpLocks/>
          </p:cNvCxnSpPr>
          <p:nvPr/>
        </p:nvCxnSpPr>
        <p:spPr>
          <a:xfrm>
            <a:off x="566001" y="784091"/>
            <a:ext cx="110599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xmlns="" id="{5B9EC180-D7B9-2141-B2ED-1D8578889AB5}"/>
              </a:ext>
            </a:extLst>
          </p:cNvPr>
          <p:cNvCxnSpPr>
            <a:cxnSpLocks/>
          </p:cNvCxnSpPr>
          <p:nvPr/>
        </p:nvCxnSpPr>
        <p:spPr>
          <a:xfrm>
            <a:off x="469009" y="6049622"/>
            <a:ext cx="110599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6">
            <a:extLst>
              <a:ext uri="{FF2B5EF4-FFF2-40B4-BE49-F238E27FC236}">
                <a16:creationId xmlns:a16="http://schemas.microsoft.com/office/drawing/2014/main" xmlns="" id="{36BCA06E-E10A-7046-AF26-A554931EF2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0744" y="6254484"/>
            <a:ext cx="9870510" cy="398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lnSpc>
                <a:spcPct val="92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2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2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2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2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  <a:spcAft>
                <a:spcPct val="0"/>
              </a:spcAft>
              <a:buClrTx/>
              <a:defRPr/>
            </a:pPr>
            <a:r>
              <a:rPr lang="ru-RU" sz="2000" dirty="0">
                <a:solidFill>
                  <a:schemeClr val="bg1"/>
                </a:solidFill>
              </a:rPr>
              <a:t>ОНЛАЙН-ОЦЕНКА ПРОФЕССИОНАЛЬНОГО СООТВЕТСТВИЯ СПЕЦИАЛИСТОВ</a:t>
            </a:r>
            <a:r>
              <a:rPr lang="ru-RU" altLang="ru-RU" sz="2000" dirty="0">
                <a:solidFill>
                  <a:schemeClr val="bg1"/>
                </a:solidFill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86134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6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91975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-14588" y="1"/>
            <a:ext cx="12192000" cy="6857999"/>
          </a:xfrm>
          <a:prstGeom prst="rect">
            <a:avLst/>
          </a:prstGeom>
          <a:solidFill>
            <a:srgbClr val="000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879675" y="1252019"/>
            <a:ext cx="596096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dirty="0" smtClean="0">
              <a:solidFill>
                <a:schemeClr val="bg1"/>
              </a:solidFill>
            </a:endParaRPr>
          </a:p>
          <a:p>
            <a:pPr algn="just"/>
            <a:endParaRPr lang="ru-RU" dirty="0">
              <a:solidFill>
                <a:schemeClr val="bg1"/>
              </a:solidFill>
            </a:endParaRPr>
          </a:p>
          <a:p>
            <a:pPr algn="just"/>
            <a:endParaRPr lang="ru-RU" dirty="0" smtClean="0">
              <a:solidFill>
                <a:schemeClr val="bg1"/>
              </a:solidFill>
            </a:endParaRPr>
          </a:p>
          <a:p>
            <a:pPr algn="just"/>
            <a:r>
              <a:rPr lang="ru-RU" dirty="0" smtClean="0">
                <a:solidFill>
                  <a:schemeClr val="bg1"/>
                </a:solidFill>
              </a:rPr>
              <a:t>Информационным </a:t>
            </a:r>
            <a:r>
              <a:rPr lang="ru-RU" dirty="0">
                <a:solidFill>
                  <a:schemeClr val="bg1"/>
                </a:solidFill>
              </a:rPr>
              <a:t>инструментом реализации государственной политики в сфере традиционных ценностей является взаимодействие со средствами массовой информации, социальными сетями, цифровыми платформами, поисковыми системами с целью размещения подробной, объективной и достоверной информации о реализации государственной политики в сфере традиционных ценностей при максимально широком охвате аудитории. 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682BA101-B752-EE4A-BE98-3CD67F2585D3}"/>
              </a:ext>
            </a:extLst>
          </p:cNvPr>
          <p:cNvSpPr/>
          <p:nvPr/>
        </p:nvSpPr>
        <p:spPr>
          <a:xfrm>
            <a:off x="-29175" y="178819"/>
            <a:ext cx="122211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ИНСТРУМЕНТЫ ГОСУДАРСТВЕННОЙ ПОЛИТИКИ </a:t>
            </a:r>
            <a:r>
              <a:rPr lang="ru-RU" sz="2000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                    </a:t>
            </a: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xmlns="" id="{AE2407A6-6C09-0640-A0AB-0F2FC229184B}"/>
              </a:ext>
            </a:extLst>
          </p:cNvPr>
          <p:cNvCxnSpPr>
            <a:cxnSpLocks/>
          </p:cNvCxnSpPr>
          <p:nvPr/>
        </p:nvCxnSpPr>
        <p:spPr>
          <a:xfrm>
            <a:off x="566001" y="784091"/>
            <a:ext cx="110599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xmlns="" id="{5B9EC180-D7B9-2141-B2ED-1D8578889AB5}"/>
              </a:ext>
            </a:extLst>
          </p:cNvPr>
          <p:cNvCxnSpPr>
            <a:cxnSpLocks/>
          </p:cNvCxnSpPr>
          <p:nvPr/>
        </p:nvCxnSpPr>
        <p:spPr>
          <a:xfrm>
            <a:off x="469009" y="6049622"/>
            <a:ext cx="110599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6">
            <a:extLst>
              <a:ext uri="{FF2B5EF4-FFF2-40B4-BE49-F238E27FC236}">
                <a16:creationId xmlns:a16="http://schemas.microsoft.com/office/drawing/2014/main" xmlns="" id="{36BCA06E-E10A-7046-AF26-A554931EF2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0744" y="6254484"/>
            <a:ext cx="9870510" cy="398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lnSpc>
                <a:spcPct val="92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2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2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2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2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  <a:spcAft>
                <a:spcPct val="0"/>
              </a:spcAft>
              <a:buClrTx/>
              <a:defRPr/>
            </a:pPr>
            <a:r>
              <a:rPr lang="ru-RU" sz="2000" dirty="0">
                <a:solidFill>
                  <a:schemeClr val="bg1"/>
                </a:solidFill>
              </a:rPr>
              <a:t>ОНЛАЙН-ОЦЕНКА ПРОФЕССИОНАЛЬНОГО СООТВЕТСТВИЯ СПЕЦИАЛИСТОВ</a:t>
            </a:r>
            <a:r>
              <a:rPr lang="ru-RU" altLang="ru-RU" sz="2000" dirty="0">
                <a:solidFill>
                  <a:schemeClr val="bg1"/>
                </a:solidFill>
              </a:rPr>
              <a:t>   </a:t>
            </a:r>
          </a:p>
        </p:txBody>
      </p:sp>
      <p:pic>
        <p:nvPicPr>
          <p:cNvPr id="11" name="Рисунок 10" descr="D:\AST\Научный консорциум высоких гуманитарных и социальных технологий\Предложения\Правительство РФ\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880" y="1252019"/>
            <a:ext cx="3570126" cy="40070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658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6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91975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1525" cy="6858000"/>
          </a:xfrm>
          <a:prstGeom prst="rect">
            <a:avLst/>
          </a:prstGeom>
          <a:noFill/>
          <a:effectLst>
            <a:softEdge rad="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-9525" y="0"/>
            <a:ext cx="12201525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086938" y="2486644"/>
            <a:ext cx="5603205" cy="655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682BA101-B752-EE4A-BE98-3CD67F2585D3}"/>
              </a:ext>
            </a:extLst>
          </p:cNvPr>
          <p:cNvSpPr/>
          <p:nvPr/>
        </p:nvSpPr>
        <p:spPr>
          <a:xfrm>
            <a:off x="-29175" y="178819"/>
            <a:ext cx="122211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ТРАДИЦИОННЫЕ РОССИЙСКИЕ ДУХОВНО - НРАВСТВЕННЫЕ ЦЕННОСТИ</a:t>
            </a:r>
            <a:endParaRPr lang="ru-RU" sz="2000" dirty="0">
              <a:solidFill>
                <a:schemeClr val="bg1"/>
              </a:solidFill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xmlns="" id="{AE2407A6-6C09-0640-A0AB-0F2FC229184B}"/>
              </a:ext>
            </a:extLst>
          </p:cNvPr>
          <p:cNvCxnSpPr>
            <a:cxnSpLocks/>
          </p:cNvCxnSpPr>
          <p:nvPr/>
        </p:nvCxnSpPr>
        <p:spPr>
          <a:xfrm>
            <a:off x="566001" y="784091"/>
            <a:ext cx="110599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1B29750E-D2AE-8F40-B6EE-10C814D0A4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65" y="1055913"/>
            <a:ext cx="10634597" cy="4609334"/>
          </a:xfrm>
          <a:prstGeom prst="rect">
            <a:avLst/>
          </a:prstGeom>
        </p:spPr>
      </p:pic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xmlns="" id="{5B9EC180-D7B9-2141-B2ED-1D8578889AB5}"/>
              </a:ext>
            </a:extLst>
          </p:cNvPr>
          <p:cNvCxnSpPr>
            <a:cxnSpLocks/>
          </p:cNvCxnSpPr>
          <p:nvPr/>
        </p:nvCxnSpPr>
        <p:spPr>
          <a:xfrm>
            <a:off x="469009" y="6049622"/>
            <a:ext cx="110599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6">
            <a:extLst>
              <a:ext uri="{FF2B5EF4-FFF2-40B4-BE49-F238E27FC236}">
                <a16:creationId xmlns:a16="http://schemas.microsoft.com/office/drawing/2014/main" xmlns="" id="{36BCA06E-E10A-7046-AF26-A554931EF2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0744" y="6254484"/>
            <a:ext cx="9870510" cy="398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lnSpc>
                <a:spcPct val="92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2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2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2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2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  <a:spcAft>
                <a:spcPct val="0"/>
              </a:spcAft>
              <a:buClrTx/>
              <a:defRPr/>
            </a:pPr>
            <a:r>
              <a:rPr lang="ru-RU" altLang="ru-RU" sz="2000" dirty="0">
                <a:solidFill>
                  <a:schemeClr val="bg1"/>
                </a:solidFill>
              </a:rPr>
              <a:t>ТОЛЬКО НРАВСТВЕННОЕ НАСТОЯЩЕЕ ГАРАНТИРУЕТ </a:t>
            </a:r>
            <a:r>
              <a:rPr lang="ru-RU" altLang="ru-RU" sz="2000" dirty="0" smtClean="0">
                <a:solidFill>
                  <a:schemeClr val="bg1"/>
                </a:solidFill>
              </a:rPr>
              <a:t>СЧАСТЛИВОЕ </a:t>
            </a:r>
            <a:r>
              <a:rPr lang="ru-RU" altLang="ru-RU" sz="2000" dirty="0">
                <a:solidFill>
                  <a:schemeClr val="bg1"/>
                </a:solidFill>
              </a:rPr>
              <a:t>БУДУЩЕЕ </a:t>
            </a:r>
          </a:p>
        </p:txBody>
      </p:sp>
    </p:spTree>
    <p:extLst>
      <p:ext uri="{BB962C8B-B14F-4D97-AF65-F5344CB8AC3E}">
        <p14:creationId xmlns:p14="http://schemas.microsoft.com/office/powerpoint/2010/main" val="90026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6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91975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69009" y="1503534"/>
            <a:ext cx="59730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Ключевым элементом такого механизма должен быть орган межведомственной координации, наделённый следующими полномочиями:</a:t>
            </a:r>
          </a:p>
          <a:p>
            <a:pPr algn="just"/>
            <a:endParaRPr lang="ru-RU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</a:rPr>
              <a:t>выработка стратегических подходов к реализации государственной политики;</a:t>
            </a:r>
          </a:p>
          <a:p>
            <a:pPr algn="just"/>
            <a:endParaRPr lang="ru-RU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bg1"/>
                </a:solidFill>
              </a:rPr>
              <a:t>Проведение организационно-кадровых </a:t>
            </a:r>
            <a:r>
              <a:rPr lang="ru-RU" dirty="0">
                <a:solidFill>
                  <a:schemeClr val="bg1"/>
                </a:solidFill>
              </a:rPr>
              <a:t>мероприятий, включая согласование кадровых назначений; </a:t>
            </a:r>
          </a:p>
          <a:p>
            <a:pPr algn="just"/>
            <a:endParaRPr lang="ru-RU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</a:rPr>
              <a:t>информационное обеспечение государственной политики в названной сфере.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682BA101-B752-EE4A-BE98-3CD67F2585D3}"/>
              </a:ext>
            </a:extLst>
          </p:cNvPr>
          <p:cNvSpPr/>
          <p:nvPr/>
        </p:nvSpPr>
        <p:spPr>
          <a:xfrm>
            <a:off x="-29175" y="178819"/>
            <a:ext cx="122211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МЕХАНИЗМ МЕЖВЕДОМСТВЕННОЙ КООРДИНАЦИИ   </a:t>
            </a:r>
            <a:r>
              <a:rPr lang="ru-RU" sz="2000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                    </a:t>
            </a: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xmlns="" id="{AE2407A6-6C09-0640-A0AB-0F2FC229184B}"/>
              </a:ext>
            </a:extLst>
          </p:cNvPr>
          <p:cNvCxnSpPr>
            <a:cxnSpLocks/>
          </p:cNvCxnSpPr>
          <p:nvPr/>
        </p:nvCxnSpPr>
        <p:spPr>
          <a:xfrm>
            <a:off x="566001" y="784091"/>
            <a:ext cx="110599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xmlns="" id="{5B9EC180-D7B9-2141-B2ED-1D8578889AB5}"/>
              </a:ext>
            </a:extLst>
          </p:cNvPr>
          <p:cNvCxnSpPr>
            <a:cxnSpLocks/>
          </p:cNvCxnSpPr>
          <p:nvPr/>
        </p:nvCxnSpPr>
        <p:spPr>
          <a:xfrm>
            <a:off x="469009" y="6049622"/>
            <a:ext cx="110599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6">
            <a:extLst>
              <a:ext uri="{FF2B5EF4-FFF2-40B4-BE49-F238E27FC236}">
                <a16:creationId xmlns:a16="http://schemas.microsoft.com/office/drawing/2014/main" xmlns="" id="{36BCA06E-E10A-7046-AF26-A554931EF2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0744" y="6254484"/>
            <a:ext cx="9870510" cy="398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lnSpc>
                <a:spcPct val="92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2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2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2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2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  <a:spcAft>
                <a:spcPct val="0"/>
              </a:spcAft>
              <a:buClrTx/>
              <a:defRPr/>
            </a:pPr>
            <a:r>
              <a:rPr lang="ru-RU" sz="2000" dirty="0">
                <a:solidFill>
                  <a:schemeClr val="bg1"/>
                </a:solidFill>
              </a:rPr>
              <a:t>УСЛОВИЯ УСПЕШНОЙ РЕАЛИЗАЦИИ  </a:t>
            </a:r>
            <a:r>
              <a:rPr lang="ru-RU" altLang="ru-RU" sz="2000" dirty="0">
                <a:solidFill>
                  <a:schemeClr val="bg1"/>
                </a:solidFill>
              </a:rPr>
              <a:t>  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760" y="1319514"/>
            <a:ext cx="5127876" cy="392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8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6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91975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009268" y="1224416"/>
            <a:ext cx="1046525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solidFill>
                  <a:schemeClr val="bg1"/>
                </a:solidFill>
              </a:rPr>
              <a:t>Институт нравственной культуры осуществил </a:t>
            </a:r>
            <a:r>
              <a:rPr lang="ru-RU" dirty="0" smtClean="0">
                <a:solidFill>
                  <a:schemeClr val="bg1"/>
                </a:solidFill>
              </a:rPr>
              <a:t>научное обоснование </a:t>
            </a:r>
            <a:r>
              <a:rPr lang="ru-RU" dirty="0">
                <a:solidFill>
                  <a:schemeClr val="bg1"/>
                </a:solidFill>
              </a:rPr>
              <a:t>и внедряет в практику систему идеологического, психологического и информационного обеспечения государственного кадрового управления.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FF7800"/>
                </a:solidFill>
              </a:rPr>
              <a:t>Идеологическое обеспечение </a:t>
            </a:r>
            <a:r>
              <a:rPr lang="ru-RU" dirty="0">
                <a:solidFill>
                  <a:schemeClr val="bg1"/>
                </a:solidFill>
              </a:rPr>
              <a:t>– идеология нравственности, нравственный путь России и всего человечества.</a:t>
            </a:r>
          </a:p>
          <a:p>
            <a:pPr algn="just"/>
            <a:endParaRPr lang="ru-RU" dirty="0">
              <a:solidFill>
                <a:schemeClr val="bg1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FF7800"/>
                </a:solidFill>
              </a:rPr>
              <a:t>Психологическое обеспечение </a:t>
            </a:r>
            <a:r>
              <a:rPr lang="ru-RU" dirty="0">
                <a:solidFill>
                  <a:schemeClr val="bg1"/>
                </a:solidFill>
              </a:rPr>
              <a:t>– смена кадров, сформированных в результате отрицательного отбора, переход к набору кадров по результатам отбора по нравственным и деловым качествам, уровню реальной квалификации, подготовка кадров высшей квалификации, способных осуществлять управление положительным кадровым отбором, организацию образования, науки и культуры на принципах нравственности, справедливости и патриотизма.</a:t>
            </a:r>
          </a:p>
          <a:p>
            <a:pPr algn="just"/>
            <a:endParaRPr lang="ru-RU" dirty="0">
              <a:solidFill>
                <a:srgbClr val="FF780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FF7800"/>
                </a:solidFill>
              </a:rPr>
              <a:t>Информационное обеспечение  </a:t>
            </a:r>
            <a:r>
              <a:rPr lang="ru-RU" dirty="0">
                <a:solidFill>
                  <a:schemeClr val="bg1"/>
                </a:solidFill>
              </a:rPr>
              <a:t>– запуск национальной цифровой платформы Стратегия </a:t>
            </a:r>
            <a:r>
              <a:rPr lang="ru-RU" dirty="0">
                <a:solidFill>
                  <a:srgbClr val="FF7800"/>
                </a:solidFill>
              </a:rPr>
              <a:t>24</a:t>
            </a:r>
            <a:r>
              <a:rPr lang="ru-RU" dirty="0">
                <a:solidFill>
                  <a:schemeClr val="bg1"/>
                </a:solidFill>
              </a:rPr>
              <a:t>  и других ресурсов, обеспечивающей ротации кадров в органах государственного управления, выдвижение и технологическую поддержку нравственных и квалифицированных руководителей.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682BA101-B752-EE4A-BE98-3CD67F2585D3}"/>
              </a:ext>
            </a:extLst>
          </p:cNvPr>
          <p:cNvSpPr/>
          <p:nvPr/>
        </p:nvSpPr>
        <p:spPr>
          <a:xfrm>
            <a:off x="-29175" y="178819"/>
            <a:ext cx="122211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КОМПЛЕКС МЕР КАДРОВОЙ МОБИЛИЗАЦИИ</a:t>
            </a:r>
            <a:r>
              <a:rPr lang="ru-RU" sz="2000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                    </a:t>
            </a: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xmlns="" id="{AE2407A6-6C09-0640-A0AB-0F2FC229184B}"/>
              </a:ext>
            </a:extLst>
          </p:cNvPr>
          <p:cNvCxnSpPr>
            <a:cxnSpLocks/>
          </p:cNvCxnSpPr>
          <p:nvPr/>
        </p:nvCxnSpPr>
        <p:spPr>
          <a:xfrm>
            <a:off x="566001" y="784091"/>
            <a:ext cx="110599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xmlns="" id="{5B9EC180-D7B9-2141-B2ED-1D8578889AB5}"/>
              </a:ext>
            </a:extLst>
          </p:cNvPr>
          <p:cNvCxnSpPr>
            <a:cxnSpLocks/>
          </p:cNvCxnSpPr>
          <p:nvPr/>
        </p:nvCxnSpPr>
        <p:spPr>
          <a:xfrm>
            <a:off x="711897" y="6189056"/>
            <a:ext cx="110599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6">
            <a:extLst>
              <a:ext uri="{FF2B5EF4-FFF2-40B4-BE49-F238E27FC236}">
                <a16:creationId xmlns:a16="http://schemas.microsoft.com/office/drawing/2014/main" xmlns="" id="{36BCA06E-E10A-7046-AF26-A554931EF2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0744" y="6254484"/>
            <a:ext cx="9870510" cy="398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lnSpc>
                <a:spcPct val="92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2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2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2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2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  <a:spcAft>
                <a:spcPct val="0"/>
              </a:spcAft>
              <a:buClrTx/>
              <a:defRPr/>
            </a:pPr>
            <a:r>
              <a:rPr lang="ru-RU" sz="2000" dirty="0">
                <a:solidFill>
                  <a:schemeClr val="bg1"/>
                </a:solidFill>
              </a:rPr>
              <a:t>ОНЛАЙН-ОЦЕНКА ПРОФЕССИОНАЛЬНОГО СООТВЕТСТВИЯ СПЕЦИАЛИСТОВ</a:t>
            </a:r>
            <a:r>
              <a:rPr lang="ru-RU" altLang="ru-RU" sz="2000" dirty="0">
                <a:solidFill>
                  <a:schemeClr val="bg1"/>
                </a:solidFill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48562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6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91975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1525" cy="6858000"/>
          </a:xfrm>
          <a:prstGeom prst="rect">
            <a:avLst/>
          </a:prstGeom>
          <a:noFill/>
          <a:effectLst>
            <a:softEdge rad="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-9525" y="0"/>
            <a:ext cx="12201525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086938" y="2486644"/>
            <a:ext cx="5603205" cy="655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dirty="0">
              <a:solidFill>
                <a:schemeClr val="bg1"/>
              </a:solidFill>
            </a:endParaRP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xmlns="" id="{AE2407A6-6C09-0640-A0AB-0F2FC229184B}"/>
              </a:ext>
            </a:extLst>
          </p:cNvPr>
          <p:cNvCxnSpPr>
            <a:cxnSpLocks/>
          </p:cNvCxnSpPr>
          <p:nvPr/>
        </p:nvCxnSpPr>
        <p:spPr>
          <a:xfrm>
            <a:off x="566001" y="784091"/>
            <a:ext cx="110599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xmlns="" id="{5B9EC180-D7B9-2141-B2ED-1D8578889AB5}"/>
              </a:ext>
            </a:extLst>
          </p:cNvPr>
          <p:cNvCxnSpPr>
            <a:cxnSpLocks/>
          </p:cNvCxnSpPr>
          <p:nvPr/>
        </p:nvCxnSpPr>
        <p:spPr>
          <a:xfrm>
            <a:off x="469009" y="6049622"/>
            <a:ext cx="110599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78287748-44D1-9B49-9C7F-079E37D21535}"/>
              </a:ext>
            </a:extLst>
          </p:cNvPr>
          <p:cNvSpPr/>
          <p:nvPr/>
        </p:nvSpPr>
        <p:spPr>
          <a:xfrm>
            <a:off x="-29174" y="178819"/>
            <a:ext cx="122211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ct val="0"/>
              </a:spcAft>
              <a:defRPr/>
            </a:pPr>
            <a:r>
              <a:rPr lang="ru-RU" sz="2000" dirty="0">
                <a:solidFill>
                  <a:schemeClr val="bg1"/>
                </a:solidFill>
              </a:rPr>
              <a:t>МЕТОДОЛОГИЯ ДИСКУРСИВНО-ОЦЕНОЧНОГО МЕТОДА  </a:t>
            </a:r>
            <a:endParaRPr lang="ru-RU" altLang="ru-RU" sz="20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EE76EB3-F704-B64D-AE05-EF2B5A824990}"/>
              </a:ext>
            </a:extLst>
          </p:cNvPr>
          <p:cNvSpPr txBox="1"/>
          <p:nvPr/>
        </p:nvSpPr>
        <p:spPr>
          <a:xfrm>
            <a:off x="948042" y="1222078"/>
            <a:ext cx="6378387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FF7800"/>
                </a:solidFill>
              </a:rPr>
              <a:t>Дискурсивно-оценочный подход </a:t>
            </a:r>
            <a:r>
              <a:rPr lang="ru-RU" dirty="0">
                <a:solidFill>
                  <a:schemeClr val="bg1"/>
                </a:solidFill>
              </a:rPr>
              <a:t>основан на оцифровке обратных социальных связей в социальных системах, в разрезе территорий и отраслей, прикрепление каждому субъекту динамического индекса профессионального соответствия, позволяющего в режиме реального времени осуществлять повышение эффективности своей деятельности, обеспечивать профессиональное соответствие занимаемой должности.</a:t>
            </a:r>
          </a:p>
          <a:p>
            <a:pPr algn="just"/>
            <a:endParaRPr lang="ru-RU" dirty="0">
              <a:solidFill>
                <a:srgbClr val="FF7800"/>
              </a:solidFill>
            </a:endParaRPr>
          </a:p>
          <a:p>
            <a:pPr algn="just"/>
            <a:r>
              <a:rPr lang="ru-RU" dirty="0">
                <a:solidFill>
                  <a:srgbClr val="FF7800"/>
                </a:solidFill>
              </a:rPr>
              <a:t>Дискурсивно-оценочный метод </a:t>
            </a:r>
            <a:r>
              <a:rPr lang="ru-RU" dirty="0">
                <a:solidFill>
                  <a:schemeClr val="bg1"/>
                </a:solidFill>
              </a:rPr>
              <a:t>составляет НОУ-ХАУ данной программы, его практическое применение позволит при минимальных затратах (по сути, финансирование разработки онлайн-моделей профессионального соответствия, создание и внедрение цифровой системы автоматического контроля профессионального соответствия специалистов) повысить </a:t>
            </a:r>
            <a:r>
              <a:rPr lang="ru-RU" dirty="0">
                <a:solidFill>
                  <a:srgbClr val="FF7800"/>
                </a:solidFill>
              </a:rPr>
              <a:t>эффективность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rgbClr val="FF7800"/>
                </a:solidFill>
              </a:rPr>
              <a:t>человеческого фактора.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F190ED84-439B-644D-B6DC-B5CC8CC9DF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197" y="1250445"/>
            <a:ext cx="3990801" cy="399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51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6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91975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1525" cy="6858000"/>
          </a:xfrm>
          <a:prstGeom prst="rect">
            <a:avLst/>
          </a:prstGeom>
          <a:noFill/>
          <a:effectLst>
            <a:softEdge rad="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-9525" y="0"/>
            <a:ext cx="12201525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086938" y="2486644"/>
            <a:ext cx="5603205" cy="655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dirty="0">
              <a:solidFill>
                <a:schemeClr val="bg1"/>
              </a:solidFill>
            </a:endParaRP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xmlns="" id="{AE2407A6-6C09-0640-A0AB-0F2FC229184B}"/>
              </a:ext>
            </a:extLst>
          </p:cNvPr>
          <p:cNvCxnSpPr>
            <a:cxnSpLocks/>
          </p:cNvCxnSpPr>
          <p:nvPr/>
        </p:nvCxnSpPr>
        <p:spPr>
          <a:xfrm>
            <a:off x="566001" y="784091"/>
            <a:ext cx="110599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xmlns="" id="{5B9EC180-D7B9-2141-B2ED-1D8578889AB5}"/>
              </a:ext>
            </a:extLst>
          </p:cNvPr>
          <p:cNvCxnSpPr>
            <a:cxnSpLocks/>
          </p:cNvCxnSpPr>
          <p:nvPr/>
        </p:nvCxnSpPr>
        <p:spPr>
          <a:xfrm>
            <a:off x="469009" y="6049622"/>
            <a:ext cx="110599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EE76EB3-F704-B64D-AE05-EF2B5A824990}"/>
              </a:ext>
            </a:extLst>
          </p:cNvPr>
          <p:cNvSpPr txBox="1"/>
          <p:nvPr/>
        </p:nvSpPr>
        <p:spPr>
          <a:xfrm>
            <a:off x="948042" y="1222078"/>
            <a:ext cx="10279401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chemeClr val="bg1"/>
                </a:solidFill>
              </a:rPr>
              <a:t>«Человеческий фактор» играет значительную роль в эффективном государственном управлении.</a:t>
            </a:r>
          </a:p>
          <a:p>
            <a:pPr algn="just"/>
            <a:r>
              <a:rPr lang="ru-RU" dirty="0">
                <a:solidFill>
                  <a:schemeClr val="bg1"/>
                </a:solidFill>
              </a:rPr>
              <a:t> </a:t>
            </a:r>
          </a:p>
          <a:p>
            <a:pPr algn="just"/>
            <a:r>
              <a:rPr lang="ru-RU" b="1" dirty="0">
                <a:solidFill>
                  <a:srgbClr val="FF7800"/>
                </a:solidFill>
              </a:rPr>
              <a:t>Человеческий фактор</a:t>
            </a:r>
            <a:r>
              <a:rPr lang="ru-RU" dirty="0">
                <a:solidFill>
                  <a:srgbClr val="FF7800"/>
                </a:solidFill>
              </a:rPr>
              <a:t> </a:t>
            </a:r>
            <a:r>
              <a:rPr lang="ru-RU" dirty="0">
                <a:solidFill>
                  <a:schemeClr val="bg1"/>
                </a:solidFill>
              </a:rPr>
              <a:t>— возможность принятия человеком как эффективных, так и ошибочных или алогичных решений в конкретных ситуациях профессиональной деятельности.</a:t>
            </a:r>
          </a:p>
          <a:p>
            <a:pPr algn="just"/>
            <a:endParaRPr lang="ru-RU" dirty="0">
              <a:solidFill>
                <a:schemeClr val="bg1"/>
              </a:solidFill>
            </a:endParaRPr>
          </a:p>
          <a:p>
            <a:pPr algn="just"/>
            <a:r>
              <a:rPr lang="ru-RU" dirty="0">
                <a:solidFill>
                  <a:schemeClr val="bg1"/>
                </a:solidFill>
              </a:rPr>
              <a:t>Выражение «человеческий фактор» часто используется, как объяснение причин социальных катастроф, взрывов, повлекших за собой насильственную смену власти, убытки и человеческие жертвы.</a:t>
            </a:r>
          </a:p>
          <a:p>
            <a:pPr algn="just"/>
            <a:endParaRPr lang="ru-RU" dirty="0">
              <a:solidFill>
                <a:schemeClr val="bg1"/>
              </a:solidFill>
            </a:endParaRPr>
          </a:p>
          <a:p>
            <a:pPr algn="just"/>
            <a:r>
              <a:rPr lang="ru-RU" dirty="0">
                <a:solidFill>
                  <a:schemeClr val="bg1"/>
                </a:solidFill>
              </a:rPr>
              <a:t>Характеристики, возникающие при взаимодействии человека и технических систем, человека и административных систем, человека и социальных систем часто называют «человеческий фактор». </a:t>
            </a:r>
          </a:p>
          <a:p>
            <a:pPr algn="just"/>
            <a:endParaRPr lang="ru-RU" dirty="0">
              <a:solidFill>
                <a:schemeClr val="bg1"/>
              </a:solidFill>
            </a:endParaRPr>
          </a:p>
          <a:p>
            <a:pPr algn="just"/>
            <a:r>
              <a:rPr lang="ru-RU" dirty="0">
                <a:solidFill>
                  <a:schemeClr val="bg1"/>
                </a:solidFill>
              </a:rPr>
              <a:t>Ошибки, называемые проявлением человеческого фактора, как правило, непреднамеренны: человек выполняет ошибочные действия, расценивая их как верные или наиболее подходящие. Он может вредить себе, другим, своей стране, и при этом не осознавать пагубность и ущербность своего поведения, вплоть до наступления наказания.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D128B9C-2A6E-6F47-8B48-41F2FD3A20E8}"/>
              </a:ext>
            </a:extLst>
          </p:cNvPr>
          <p:cNvSpPr txBox="1"/>
          <p:nvPr/>
        </p:nvSpPr>
        <p:spPr>
          <a:xfrm>
            <a:off x="1930505" y="6269136"/>
            <a:ext cx="81370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Aft>
                <a:spcPct val="0"/>
              </a:spcAft>
              <a:buClrTx/>
              <a:defRPr/>
            </a:pPr>
            <a:r>
              <a:rPr lang="ru-RU" sz="1800" dirty="0">
                <a:solidFill>
                  <a:schemeClr val="bg1"/>
                </a:solidFill>
              </a:rPr>
              <a:t>ОНЛАЙН-ОЦЕНКА ПРОФЕССИОНАЛЬНОГО СООТВЕТСТВИЯ СПЕЦИАЛИСТОВ</a:t>
            </a:r>
            <a:r>
              <a:rPr lang="ru-RU" altLang="ru-RU" sz="1800" dirty="0">
                <a:solidFill>
                  <a:schemeClr val="bg1"/>
                </a:solidFill>
              </a:rPr>
              <a:t>   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F514AD7F-168E-5140-967E-5018ECA69F19}"/>
              </a:ext>
            </a:extLst>
          </p:cNvPr>
          <p:cNvSpPr/>
          <p:nvPr/>
        </p:nvSpPr>
        <p:spPr>
          <a:xfrm>
            <a:off x="-29175" y="178819"/>
            <a:ext cx="122211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КАДРОВАЯ НАЦИОНАЛЬНАЯ МОБИЛИЗАЦИЯ </a:t>
            </a:r>
            <a:r>
              <a:rPr lang="ru-RU" sz="2000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610869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6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91975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1525" cy="6858000"/>
          </a:xfrm>
          <a:prstGeom prst="rect">
            <a:avLst/>
          </a:prstGeom>
          <a:noFill/>
          <a:effectLst>
            <a:softEdge rad="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-9525" y="0"/>
            <a:ext cx="12201525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086938" y="2486644"/>
            <a:ext cx="5603205" cy="655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dirty="0">
              <a:solidFill>
                <a:schemeClr val="bg1"/>
              </a:solidFill>
            </a:endParaRP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xmlns="" id="{AE2407A6-6C09-0640-A0AB-0F2FC229184B}"/>
              </a:ext>
            </a:extLst>
          </p:cNvPr>
          <p:cNvCxnSpPr>
            <a:cxnSpLocks/>
          </p:cNvCxnSpPr>
          <p:nvPr/>
        </p:nvCxnSpPr>
        <p:spPr>
          <a:xfrm>
            <a:off x="566001" y="784091"/>
            <a:ext cx="110599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xmlns="" id="{5B9EC180-D7B9-2141-B2ED-1D8578889AB5}"/>
              </a:ext>
            </a:extLst>
          </p:cNvPr>
          <p:cNvCxnSpPr>
            <a:cxnSpLocks/>
          </p:cNvCxnSpPr>
          <p:nvPr/>
        </p:nvCxnSpPr>
        <p:spPr>
          <a:xfrm>
            <a:off x="469009" y="6049622"/>
            <a:ext cx="110599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EE76EB3-F704-B64D-AE05-EF2B5A824990}"/>
              </a:ext>
            </a:extLst>
          </p:cNvPr>
          <p:cNvSpPr txBox="1"/>
          <p:nvPr/>
        </p:nvSpPr>
        <p:spPr>
          <a:xfrm>
            <a:off x="948042" y="1222078"/>
            <a:ext cx="10383573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chemeClr val="bg1"/>
                </a:solidFill>
              </a:rPr>
              <a:t>Широкое внедрение в практику новых методов государственного и государственно-корпоративного управления объективно необходимо.  </a:t>
            </a:r>
          </a:p>
          <a:p>
            <a:pPr algn="just"/>
            <a:endParaRPr lang="ru-RU" dirty="0">
              <a:solidFill>
                <a:schemeClr val="bg1"/>
              </a:solidFill>
            </a:endParaRPr>
          </a:p>
          <a:p>
            <a:pPr algn="just"/>
            <a:r>
              <a:rPr lang="ru-RU" dirty="0">
                <a:solidFill>
                  <a:schemeClr val="bg1"/>
                </a:solidFill>
              </a:rPr>
              <a:t>Имевшая на протяжении многих лет место недооценка индивидуальных, духовных аспектов личности государственного служащего, игнорирование индивидуальных различий, недостаточный учет уровня подготовки и способностей людей резко снизили активность </a:t>
            </a:r>
            <a:r>
              <a:rPr lang="ru-RU" dirty="0">
                <a:solidFill>
                  <a:srgbClr val="FF7800"/>
                </a:solidFill>
              </a:rPr>
              <a:t>человеческого фактора </a:t>
            </a:r>
            <a:r>
              <a:rPr lang="ru-RU" dirty="0">
                <a:solidFill>
                  <a:schemeClr val="bg1"/>
                </a:solidFill>
              </a:rPr>
              <a:t>и  эффективность государственного управления. </a:t>
            </a:r>
          </a:p>
          <a:p>
            <a:pPr algn="just"/>
            <a:endParaRPr lang="ru-RU" dirty="0">
              <a:solidFill>
                <a:schemeClr val="bg1"/>
              </a:solidFill>
            </a:endParaRPr>
          </a:p>
          <a:p>
            <a:pPr algn="just"/>
            <a:r>
              <a:rPr lang="ru-RU" dirty="0">
                <a:solidFill>
                  <a:schemeClr val="bg1"/>
                </a:solidFill>
              </a:rPr>
              <a:t>Тем самым был нанесен ущерб качеству деятельности специалистов, ибо человек не может нормально развиваться без адекватной информации о своих собственных качествах и свойствах, без их объективной социальной оценки. Обратная связь в регионах и муниципалитетах стимулирует или тормозит развитие тех или иных сторон индивидуальности, а значит, является объективно важной и для федеральных органов исполнительной власти Российской Федерации.</a:t>
            </a:r>
          </a:p>
          <a:p>
            <a:pPr algn="just"/>
            <a:endParaRPr lang="ru-RU" dirty="0">
              <a:solidFill>
                <a:schemeClr val="bg1"/>
              </a:solidFill>
            </a:endParaRPr>
          </a:p>
          <a:p>
            <a:pPr algn="just"/>
            <a:r>
              <a:rPr lang="ru-RU" dirty="0">
                <a:solidFill>
                  <a:schemeClr val="bg1"/>
                </a:solidFill>
              </a:rPr>
              <a:t>Эффективной реализацией такой обратной связи и должна способствовать оцифровка </a:t>
            </a:r>
            <a:r>
              <a:rPr lang="ru-RU" dirty="0">
                <a:solidFill>
                  <a:srgbClr val="FF7800"/>
                </a:solidFill>
              </a:rPr>
              <a:t>человеческого фактора</a:t>
            </a:r>
            <a:r>
              <a:rPr lang="ru-RU" dirty="0">
                <a:solidFill>
                  <a:schemeClr val="bg1"/>
                </a:solidFill>
              </a:rPr>
              <a:t> для повышения эффективности государственного, местного и государственно-корпоративного управления.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D128B9C-2A6E-6F47-8B48-41F2FD3A20E8}"/>
              </a:ext>
            </a:extLst>
          </p:cNvPr>
          <p:cNvSpPr txBox="1"/>
          <p:nvPr/>
        </p:nvSpPr>
        <p:spPr>
          <a:xfrm>
            <a:off x="1930505" y="6269136"/>
            <a:ext cx="81370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Aft>
                <a:spcPct val="0"/>
              </a:spcAft>
              <a:buClrTx/>
              <a:defRPr/>
            </a:pPr>
            <a:r>
              <a:rPr lang="ru-RU" sz="1800" dirty="0">
                <a:solidFill>
                  <a:schemeClr val="bg1"/>
                </a:solidFill>
              </a:rPr>
              <a:t>ОНЛАЙН-ОЦЕНКА ПРОФЕССИОНАЛЬНОГО СООТВЕТСТВИЯ СПЕЦИАЛИСТОВ</a:t>
            </a:r>
            <a:r>
              <a:rPr lang="ru-RU" altLang="ru-RU" sz="1800" dirty="0">
                <a:solidFill>
                  <a:schemeClr val="bg1"/>
                </a:solidFill>
              </a:rPr>
              <a:t>   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F514AD7F-168E-5140-967E-5018ECA69F19}"/>
              </a:ext>
            </a:extLst>
          </p:cNvPr>
          <p:cNvSpPr/>
          <p:nvPr/>
        </p:nvSpPr>
        <p:spPr>
          <a:xfrm>
            <a:off x="-29175" y="178819"/>
            <a:ext cx="122211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КАДРОВАЯ НАЦИОНАЛЬНАЯ МОБИЛИЗАЦИЯ </a:t>
            </a:r>
            <a:r>
              <a:rPr lang="ru-RU" sz="2000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687524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6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91975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566001" y="930434"/>
            <a:ext cx="62365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dirty="0">
              <a:solidFill>
                <a:schemeClr val="bg1"/>
              </a:solidFill>
            </a:endParaRPr>
          </a:p>
          <a:p>
            <a:r>
              <a:rPr lang="ru-RU" sz="2000" dirty="0">
                <a:solidFill>
                  <a:schemeClr val="bg1"/>
                </a:solidFill>
              </a:rPr>
              <a:t> 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682BA101-B752-EE4A-BE98-3CD67F2585D3}"/>
              </a:ext>
            </a:extLst>
          </p:cNvPr>
          <p:cNvSpPr/>
          <p:nvPr/>
        </p:nvSpPr>
        <p:spPr>
          <a:xfrm>
            <a:off x="-29175" y="178819"/>
            <a:ext cx="122211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 ПРОГРАММА КАДРОВОЙ МОБИЛИЗАЦИИ</a:t>
            </a:r>
            <a:endParaRPr lang="ru-RU" sz="2000" dirty="0">
              <a:solidFill>
                <a:schemeClr val="bg1"/>
              </a:solidFill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xmlns="" id="{AE2407A6-6C09-0640-A0AB-0F2FC229184B}"/>
              </a:ext>
            </a:extLst>
          </p:cNvPr>
          <p:cNvCxnSpPr>
            <a:cxnSpLocks/>
          </p:cNvCxnSpPr>
          <p:nvPr/>
        </p:nvCxnSpPr>
        <p:spPr>
          <a:xfrm>
            <a:off x="566001" y="784091"/>
            <a:ext cx="110599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xmlns="" id="{5B9EC180-D7B9-2141-B2ED-1D8578889AB5}"/>
              </a:ext>
            </a:extLst>
          </p:cNvPr>
          <p:cNvCxnSpPr>
            <a:cxnSpLocks/>
          </p:cNvCxnSpPr>
          <p:nvPr/>
        </p:nvCxnSpPr>
        <p:spPr>
          <a:xfrm>
            <a:off x="469009" y="6049622"/>
            <a:ext cx="110599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6">
            <a:extLst>
              <a:ext uri="{FF2B5EF4-FFF2-40B4-BE49-F238E27FC236}">
                <a16:creationId xmlns:a16="http://schemas.microsoft.com/office/drawing/2014/main" xmlns="" id="{36BCA06E-E10A-7046-AF26-A554931EF2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0744" y="6254484"/>
            <a:ext cx="9870510" cy="398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lnSpc>
                <a:spcPct val="92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2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2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2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2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  <a:spcAft>
                <a:spcPct val="0"/>
              </a:spcAft>
              <a:buClrTx/>
              <a:defRPr/>
            </a:pPr>
            <a:r>
              <a:rPr lang="ru-RU" sz="2000" dirty="0">
                <a:solidFill>
                  <a:schemeClr val="bg1"/>
                </a:solidFill>
              </a:rPr>
              <a:t>ОНЛАЙН-ОЦЕНКА ПРОФЕССИОНАЛЬНОГО СООТВЕТСТВИЯ СПЕЦИАЛИСТОВ</a:t>
            </a:r>
            <a:r>
              <a:rPr lang="ru-RU" altLang="ru-RU" sz="2000" dirty="0">
                <a:solidFill>
                  <a:schemeClr val="bg1"/>
                </a:solidFill>
              </a:rPr>
              <a:t>  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59757" y="1192192"/>
            <a:ext cx="10966241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</a:rPr>
              <a:t>оцифровка процесса непрерывного изучения личности, компетентности и профессиональной деятельности специалистов</a:t>
            </a:r>
            <a:r>
              <a:rPr lang="ru-RU" dirty="0" smtClean="0">
                <a:solidFill>
                  <a:schemeClr val="bg1"/>
                </a:solidFill>
              </a:rPr>
              <a:t>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dirty="0">
              <a:solidFill>
                <a:schemeClr val="bg1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</a:rPr>
              <a:t>автоматический анализ результатов изучения человеческого фактора и динамическая коррекция учебных планов и программ учебных организаций, осуществляющих подготовку специалистов</a:t>
            </a:r>
            <a:r>
              <a:rPr lang="ru-RU" dirty="0" smtClean="0">
                <a:solidFill>
                  <a:schemeClr val="bg1"/>
                </a:solidFill>
              </a:rPr>
              <a:t>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dirty="0">
              <a:solidFill>
                <a:schemeClr val="bg1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</a:rPr>
              <a:t>разработка онлайн-моделей профессионального соответствия специалистов</a:t>
            </a:r>
            <a:r>
              <a:rPr lang="ru-RU" dirty="0" smtClean="0">
                <a:solidFill>
                  <a:schemeClr val="bg1"/>
                </a:solidFill>
              </a:rPr>
              <a:t>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dirty="0">
              <a:solidFill>
                <a:schemeClr val="bg1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</a:rPr>
              <a:t>оцифровка </a:t>
            </a:r>
            <a:r>
              <a:rPr lang="ru-RU" dirty="0">
                <a:solidFill>
                  <a:srgbClr val="FF7800"/>
                </a:solidFill>
              </a:rPr>
              <a:t>человеческого фактора </a:t>
            </a:r>
            <a:r>
              <a:rPr lang="ru-RU" dirty="0">
                <a:solidFill>
                  <a:schemeClr val="bg1"/>
                </a:solidFill>
              </a:rPr>
              <a:t>в форме маркировки каждого сотрудника определенными индексами, исчисляемых автоматическими процедурами (с использованием методов машинного обучения и искусственного интеллекта</a:t>
            </a:r>
            <a:r>
              <a:rPr lang="ru-RU" dirty="0" smtClean="0">
                <a:solidFill>
                  <a:schemeClr val="bg1"/>
                </a:solidFill>
              </a:rPr>
              <a:t>);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dirty="0">
              <a:solidFill>
                <a:schemeClr val="bg1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</a:rPr>
              <a:t>иерархическая (разграниченная по уровню доступа) визуализация индексов профессионального соответствия для руководителей соответствующего уровня, позволяющая в режиме реального времени отслеживать профессиональное соответствие  специалистов. </a:t>
            </a:r>
          </a:p>
        </p:txBody>
      </p:sp>
    </p:spTree>
    <p:extLst>
      <p:ext uri="{BB962C8B-B14F-4D97-AF65-F5344CB8AC3E}">
        <p14:creationId xmlns:p14="http://schemas.microsoft.com/office/powerpoint/2010/main" val="1508826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6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91975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1525" cy="6858000"/>
          </a:xfrm>
          <a:prstGeom prst="rect">
            <a:avLst/>
          </a:prstGeom>
          <a:noFill/>
          <a:effectLst>
            <a:softEdge rad="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-9525" y="0"/>
            <a:ext cx="12201525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086938" y="2486644"/>
            <a:ext cx="5603205" cy="655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dirty="0">
              <a:solidFill>
                <a:schemeClr val="bg1"/>
              </a:solidFill>
            </a:endParaRP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xmlns="" id="{AE2407A6-6C09-0640-A0AB-0F2FC229184B}"/>
              </a:ext>
            </a:extLst>
          </p:cNvPr>
          <p:cNvCxnSpPr>
            <a:cxnSpLocks/>
          </p:cNvCxnSpPr>
          <p:nvPr/>
        </p:nvCxnSpPr>
        <p:spPr>
          <a:xfrm>
            <a:off x="566001" y="784091"/>
            <a:ext cx="110599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xmlns="" id="{5B9EC180-D7B9-2141-B2ED-1D8578889AB5}"/>
              </a:ext>
            </a:extLst>
          </p:cNvPr>
          <p:cNvCxnSpPr>
            <a:cxnSpLocks/>
          </p:cNvCxnSpPr>
          <p:nvPr/>
        </p:nvCxnSpPr>
        <p:spPr>
          <a:xfrm>
            <a:off x="469009" y="6049622"/>
            <a:ext cx="110599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78287748-44D1-9B49-9C7F-079E37D21535}"/>
              </a:ext>
            </a:extLst>
          </p:cNvPr>
          <p:cNvSpPr/>
          <p:nvPr/>
        </p:nvSpPr>
        <p:spPr>
          <a:xfrm>
            <a:off x="-29174" y="178819"/>
            <a:ext cx="122211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ct val="0"/>
              </a:spcAft>
              <a:defRPr/>
            </a:pPr>
            <a:r>
              <a:rPr lang="ru-RU" sz="2000" dirty="0">
                <a:solidFill>
                  <a:schemeClr val="bg1"/>
                </a:solidFill>
              </a:rPr>
              <a:t>ЭТИЧЕСКАЯ ОЦЕНКА</a:t>
            </a:r>
            <a:endParaRPr lang="ru-RU" altLang="ru-RU" sz="2000" dirty="0">
              <a:solidFill>
                <a:schemeClr val="bg1"/>
              </a:solidFill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xmlns="" id="{130025E3-6B82-2C4A-B9CB-621E84B897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329" y="1420330"/>
            <a:ext cx="6226422" cy="3507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lnSpc>
                <a:spcPct val="92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2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2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2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2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just"/>
            <a:r>
              <a:rPr lang="ru-RU" sz="1800" dirty="0">
                <a:solidFill>
                  <a:srgbClr val="FF7800"/>
                </a:solidFill>
                <a:latin typeface="+mn-lt"/>
                <a:cs typeface="Arial" panose="020B0604020202020204" pitchFamily="34" charset="0"/>
              </a:rPr>
              <a:t>Дискурсивная практика </a:t>
            </a:r>
            <a:r>
              <a:rPr lang="ru-RU" sz="1800" dirty="0">
                <a:solidFill>
                  <a:schemeClr val="lt1"/>
                </a:solidFill>
                <a:latin typeface="+mn-lt"/>
                <a:cs typeface="Arial" panose="020B0604020202020204" pitchFamily="34" charset="0"/>
              </a:rPr>
              <a:t>может осуществляться гражданами в форме гражданских форумов, государственных, научных, экспертных и общественных советов, открытого общения, отражаться в средствах массовой информации и иных информационно-коммуникационных ресурсах.</a:t>
            </a:r>
          </a:p>
          <a:p>
            <a:pPr algn="just"/>
            <a:r>
              <a:rPr lang="ru-RU" sz="1800" dirty="0">
                <a:solidFill>
                  <a:srgbClr val="FF7800"/>
                </a:solidFill>
                <a:latin typeface="+mn-lt"/>
                <a:cs typeface="Arial" panose="020B0604020202020204" pitchFamily="34" charset="0"/>
              </a:rPr>
              <a:t>Дискурсы</a:t>
            </a:r>
            <a:r>
              <a:rPr lang="ru-RU" sz="1800" dirty="0">
                <a:solidFill>
                  <a:schemeClr val="lt1"/>
                </a:solidFill>
                <a:latin typeface="+mn-lt"/>
                <a:cs typeface="Arial" panose="020B0604020202020204" pitchFamily="34" charset="0"/>
              </a:rPr>
              <a:t> носят непрерывный характер и обеспечивают воспитание нравственности социальных субъектов, социальную справедливость, гражданский мир и солидарность общества.</a:t>
            </a:r>
          </a:p>
          <a:p>
            <a:pPr algn="just"/>
            <a:r>
              <a:rPr lang="ru-RU" sz="1800" dirty="0">
                <a:solidFill>
                  <a:srgbClr val="FF7800"/>
                </a:solidFill>
                <a:latin typeface="+mn-lt"/>
                <a:cs typeface="Arial" panose="020B0604020202020204" pitchFamily="34" charset="0"/>
              </a:rPr>
              <a:t>Этическая оценка </a:t>
            </a:r>
            <a:r>
              <a:rPr lang="ru-RU" sz="1800" dirty="0">
                <a:solidFill>
                  <a:schemeClr val="lt1"/>
                </a:solidFill>
                <a:latin typeface="+mn-lt"/>
                <a:cs typeface="Arial" panose="020B0604020202020204" pitchFamily="34" charset="0"/>
              </a:rPr>
              <a:t>любого социального субъекта может быть изменена только человеком лично и неограниченное количество раз в ходе дискурсивной практики.</a:t>
            </a:r>
            <a:endParaRPr lang="ru-RU" sz="18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F190ED84-439B-644D-B6DC-B5CC8CC9DF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360" y="1297661"/>
            <a:ext cx="3990801" cy="399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510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6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91975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804510" y="1605429"/>
            <a:ext cx="1058297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solidFill>
                  <a:schemeClr val="bg1"/>
                </a:solidFill>
              </a:rPr>
              <a:t>Психологическое обеспечение государственного управления, которое заключается в ротациях кадров государственного управления по нравственным основаниям – удаление наиболее очевидных вредителей, взяточников, коррупционеров, кураторов откатных схем и систематического воровства бюджетных средств. </a:t>
            </a:r>
          </a:p>
          <a:p>
            <a:pPr algn="just"/>
            <a:endParaRPr lang="ru-RU" dirty="0">
              <a:solidFill>
                <a:schemeClr val="bg1"/>
              </a:solidFill>
            </a:endParaRPr>
          </a:p>
          <a:p>
            <a:pPr algn="just"/>
            <a:r>
              <a:rPr lang="ru-RU" dirty="0">
                <a:solidFill>
                  <a:schemeClr val="bg1"/>
                </a:solidFill>
              </a:rPr>
              <a:t>Выдвижение на руководящие посты нравственных и квалифицированных начальников, которые начнут организацию дискурсивно-оценочных процессов с элитами, экспертами и гражданами по всем вопросам жизнедеятельности.  </a:t>
            </a:r>
          </a:p>
          <a:p>
            <a:pPr algn="just"/>
            <a:endParaRPr lang="ru-RU" dirty="0">
              <a:solidFill>
                <a:schemeClr val="bg1"/>
              </a:solidFill>
            </a:endParaRPr>
          </a:p>
          <a:p>
            <a:pPr algn="just"/>
            <a:r>
              <a:rPr lang="ru-RU" dirty="0">
                <a:solidFill>
                  <a:schemeClr val="bg1"/>
                </a:solidFill>
              </a:rPr>
              <a:t>Начнут приниматься справедливые решения, которые увидят, начнут переживать все граждане страны.  Это вызовет волну настоящего, а не казенного патриотизма и желания граждан консолидироваться с руководством страны. 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682BA101-B752-EE4A-BE98-3CD67F2585D3}"/>
              </a:ext>
            </a:extLst>
          </p:cNvPr>
          <p:cNvSpPr/>
          <p:nvPr/>
        </p:nvSpPr>
        <p:spPr>
          <a:xfrm>
            <a:off x="-29175" y="178819"/>
            <a:ext cx="122211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ПСИХОЛОГИЧЕСКОЕ ОБЕСПЕЧЕНИЕ КАДРОВОЙ МОБИЛИЗАЦИИ</a:t>
            </a:r>
            <a:r>
              <a:rPr lang="ru-RU" sz="2000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                    </a:t>
            </a: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xmlns="" id="{AE2407A6-6C09-0640-A0AB-0F2FC229184B}"/>
              </a:ext>
            </a:extLst>
          </p:cNvPr>
          <p:cNvCxnSpPr>
            <a:cxnSpLocks/>
          </p:cNvCxnSpPr>
          <p:nvPr/>
        </p:nvCxnSpPr>
        <p:spPr>
          <a:xfrm>
            <a:off x="566001" y="784091"/>
            <a:ext cx="110599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xmlns="" id="{5B9EC180-D7B9-2141-B2ED-1D8578889AB5}"/>
              </a:ext>
            </a:extLst>
          </p:cNvPr>
          <p:cNvCxnSpPr>
            <a:cxnSpLocks/>
          </p:cNvCxnSpPr>
          <p:nvPr/>
        </p:nvCxnSpPr>
        <p:spPr>
          <a:xfrm>
            <a:off x="711897" y="6189056"/>
            <a:ext cx="110599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6">
            <a:extLst>
              <a:ext uri="{FF2B5EF4-FFF2-40B4-BE49-F238E27FC236}">
                <a16:creationId xmlns:a16="http://schemas.microsoft.com/office/drawing/2014/main" xmlns="" id="{36BCA06E-E10A-7046-AF26-A554931EF2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0744" y="6254484"/>
            <a:ext cx="9870510" cy="398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lnSpc>
                <a:spcPct val="92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2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2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2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2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  <a:spcAft>
                <a:spcPct val="0"/>
              </a:spcAft>
              <a:buClrTx/>
              <a:defRPr/>
            </a:pPr>
            <a:r>
              <a:rPr lang="ru-RU" sz="2000" dirty="0">
                <a:solidFill>
                  <a:schemeClr val="bg1"/>
                </a:solidFill>
              </a:rPr>
              <a:t>ОНЛАЙН-ОЦЕНКА ПРОФЕССИОНАЛЬНОГО СООТВЕТСТВИЯ СПЕЦИАЛИСТОВ</a:t>
            </a:r>
            <a:r>
              <a:rPr lang="ru-RU" altLang="ru-RU" sz="2000" dirty="0">
                <a:solidFill>
                  <a:schemeClr val="bg1"/>
                </a:solidFill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605341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6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91975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174" y="-1"/>
            <a:ext cx="12337616" cy="6858000"/>
          </a:xfrm>
          <a:prstGeom prst="rect">
            <a:avLst/>
          </a:prstGeom>
          <a:noFill/>
          <a:effectLst>
            <a:softEdge rad="0"/>
          </a:effectLst>
        </p:spPr>
      </p:pic>
      <p:sp>
        <p:nvSpPr>
          <p:cNvPr id="10" name="TextBox 9"/>
          <p:cNvSpPr txBox="1"/>
          <p:nvPr/>
        </p:nvSpPr>
        <p:spPr>
          <a:xfrm>
            <a:off x="-28902" y="834337"/>
            <a:ext cx="62365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dirty="0">
              <a:solidFill>
                <a:schemeClr val="bg1"/>
              </a:solidFill>
            </a:endParaRPr>
          </a:p>
          <a:p>
            <a:r>
              <a:rPr lang="ru-RU" sz="2000" dirty="0">
                <a:solidFill>
                  <a:schemeClr val="bg1"/>
                </a:solidFill>
              </a:rPr>
              <a:t> 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682BA101-B752-EE4A-BE98-3CD67F2585D3}"/>
              </a:ext>
            </a:extLst>
          </p:cNvPr>
          <p:cNvSpPr/>
          <p:nvPr/>
        </p:nvSpPr>
        <p:spPr>
          <a:xfrm>
            <a:off x="-29175" y="178819"/>
            <a:ext cx="122211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ЦЕЛЬ ПРОГРАММЫ</a:t>
            </a:r>
            <a:endParaRPr lang="ru-RU" sz="2000" dirty="0">
              <a:solidFill>
                <a:schemeClr val="bg1"/>
              </a:solidFill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xmlns="" id="{AE2407A6-6C09-0640-A0AB-0F2FC229184B}"/>
              </a:ext>
            </a:extLst>
          </p:cNvPr>
          <p:cNvCxnSpPr>
            <a:cxnSpLocks/>
          </p:cNvCxnSpPr>
          <p:nvPr/>
        </p:nvCxnSpPr>
        <p:spPr>
          <a:xfrm>
            <a:off x="566001" y="784091"/>
            <a:ext cx="110599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xmlns="" id="{5B9EC180-D7B9-2141-B2ED-1D8578889AB5}"/>
              </a:ext>
            </a:extLst>
          </p:cNvPr>
          <p:cNvCxnSpPr>
            <a:cxnSpLocks/>
          </p:cNvCxnSpPr>
          <p:nvPr/>
        </p:nvCxnSpPr>
        <p:spPr>
          <a:xfrm>
            <a:off x="469009" y="6049622"/>
            <a:ext cx="110599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6">
            <a:extLst>
              <a:ext uri="{FF2B5EF4-FFF2-40B4-BE49-F238E27FC236}">
                <a16:creationId xmlns:a16="http://schemas.microsoft.com/office/drawing/2014/main" xmlns="" id="{36BCA06E-E10A-7046-AF26-A554931EF2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0744" y="6254484"/>
            <a:ext cx="9870510" cy="398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lnSpc>
                <a:spcPct val="92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2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2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2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2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  <a:spcAft>
                <a:spcPct val="0"/>
              </a:spcAft>
              <a:buClrTx/>
              <a:defRPr/>
            </a:pPr>
            <a:r>
              <a:rPr lang="ru-RU" sz="2000" dirty="0">
                <a:solidFill>
                  <a:schemeClr val="bg1"/>
                </a:solidFill>
              </a:rPr>
              <a:t>ОНЛАЙН-ОЦЕНКА ПРОФЕССИОНАЛЬНОГО СООТВЕТСТВИЯ СПЕЦИАЛИСТОВ</a:t>
            </a:r>
            <a:r>
              <a:rPr lang="ru-RU" altLang="ru-RU" sz="2000" dirty="0">
                <a:solidFill>
                  <a:schemeClr val="bg1"/>
                </a:solidFill>
              </a:rPr>
              <a:t>  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66001" y="1169043"/>
            <a:ext cx="1105999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Создание цифровой системы контроля профессионального соответствия специалистов в режиме реального времени на основе проведения анализа достижения показателей национальных проектов и оценки эффективности деятельности должностных лиц, ответственных лиц за достижение значений (уровней) показателей оценки эффективности деятельности исполнительных органов государственной̆ власти и органов местного самоуправления в разрезе всех территориальных образований.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endParaRPr lang="ru-RU" dirty="0" smtClean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</a:rPr>
              <a:t>разработка моделей личности и профессиональной деятельности специалистов;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</a:rPr>
              <a:t>создание моделей профессионального соответствия личности и профессиональной деятельности специалистов</a:t>
            </a:r>
            <a:r>
              <a:rPr lang="ru-RU" dirty="0" smtClean="0">
                <a:solidFill>
                  <a:schemeClr val="bg1"/>
                </a:solidFill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</a:rPr>
              <a:t>разработка модели автоматизации управления человеческим фактором и на ее основе внедрение цифровой  системы контроля профессионального соответствия специалистов.</a:t>
            </a:r>
          </a:p>
        </p:txBody>
      </p:sp>
    </p:spTree>
    <p:extLst>
      <p:ext uri="{BB962C8B-B14F-4D97-AF65-F5344CB8AC3E}">
        <p14:creationId xmlns:p14="http://schemas.microsoft.com/office/powerpoint/2010/main" val="111356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6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91975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/>
              <a:t>          </a:t>
            </a:r>
          </a:p>
          <a:p>
            <a:r>
              <a:rPr lang="ru-RU" dirty="0"/>
              <a:t>         </a:t>
            </a:r>
            <a:r>
              <a:rPr lang="ru-RU" dirty="0">
                <a:solidFill>
                  <a:srgbClr val="FF7800"/>
                </a:solidFill>
              </a:rPr>
              <a:t>МАРЦЕНКОВСКИЙ Р.Ф.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just"/>
            <a:r>
              <a:rPr lang="ru-RU" dirty="0"/>
              <a:t>        Заместитель главы Сургутского района, осуществляющий общее руководство деятельностью юридического </a:t>
            </a:r>
          </a:p>
          <a:p>
            <a:pPr algn="just"/>
            <a:r>
              <a:rPr lang="ru-RU" dirty="0"/>
              <a:t>        комитета, управление по информатизации и сетевым ресурсам, управление общественных связей и </a:t>
            </a:r>
          </a:p>
          <a:p>
            <a:pPr algn="just"/>
            <a:r>
              <a:rPr lang="ru-RU" dirty="0"/>
              <a:t>        информационной политики, управление муниципальной службы, кадров и наград, управление </a:t>
            </a:r>
          </a:p>
          <a:p>
            <a:pPr algn="just"/>
            <a:r>
              <a:rPr lang="ru-RU" dirty="0"/>
              <a:t>        по организации деятельности администрации, отдел записи актов гражданского состояния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86938" y="2486644"/>
            <a:ext cx="5603205" cy="655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682BA101-B752-EE4A-BE98-3CD67F2585D3}"/>
              </a:ext>
            </a:extLst>
          </p:cNvPr>
          <p:cNvSpPr/>
          <p:nvPr/>
        </p:nvSpPr>
        <p:spPr>
          <a:xfrm>
            <a:off x="-29175" y="178819"/>
            <a:ext cx="122211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ОЦИФРОВКА ПРОФЕССИОНАЛЬНОЙ ДЕЯТЕЛЬНОСТИ </a:t>
            </a:r>
            <a:endParaRPr lang="ru-RU" sz="2000" dirty="0">
              <a:solidFill>
                <a:schemeClr val="bg1"/>
              </a:solidFill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xmlns="" id="{AE2407A6-6C09-0640-A0AB-0F2FC229184B}"/>
              </a:ext>
            </a:extLst>
          </p:cNvPr>
          <p:cNvCxnSpPr>
            <a:cxnSpLocks/>
          </p:cNvCxnSpPr>
          <p:nvPr/>
        </p:nvCxnSpPr>
        <p:spPr>
          <a:xfrm>
            <a:off x="566001" y="784091"/>
            <a:ext cx="110599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xmlns="" id="{5B9EC180-D7B9-2141-B2ED-1D8578889AB5}"/>
              </a:ext>
            </a:extLst>
          </p:cNvPr>
          <p:cNvCxnSpPr>
            <a:cxnSpLocks/>
          </p:cNvCxnSpPr>
          <p:nvPr/>
        </p:nvCxnSpPr>
        <p:spPr>
          <a:xfrm>
            <a:off x="469009" y="6049622"/>
            <a:ext cx="110599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6">
            <a:extLst>
              <a:ext uri="{FF2B5EF4-FFF2-40B4-BE49-F238E27FC236}">
                <a16:creationId xmlns:a16="http://schemas.microsoft.com/office/drawing/2014/main" xmlns="" id="{36BCA06E-E10A-7046-AF26-A554931EF2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0744" y="6254484"/>
            <a:ext cx="9870510" cy="398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lnSpc>
                <a:spcPct val="92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2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2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2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2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  <a:spcAft>
                <a:spcPct val="0"/>
              </a:spcAft>
              <a:buClrTx/>
              <a:defRPr/>
            </a:pPr>
            <a:r>
              <a:rPr lang="ru-RU" sz="2000" dirty="0">
                <a:solidFill>
                  <a:schemeClr val="bg1"/>
                </a:solidFill>
              </a:rPr>
              <a:t>ОНЛАЙН-ОЦЕНКА ПРОФЕССИОНАЛЬНОГО СООТВЕТСТВИЯ СПЕЦИАЛИСТОВ</a:t>
            </a:r>
            <a:r>
              <a:rPr lang="ru-RU" altLang="ru-RU" sz="2000" dirty="0">
                <a:solidFill>
                  <a:schemeClr val="bg1"/>
                </a:solidFill>
              </a:rPr>
              <a:t>  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01" y="1848715"/>
            <a:ext cx="3719396" cy="275047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334" y="1074069"/>
            <a:ext cx="6722672" cy="361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12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6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91975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rgbClr val="000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682BA101-B752-EE4A-BE98-3CD67F2585D3}"/>
              </a:ext>
            </a:extLst>
          </p:cNvPr>
          <p:cNvSpPr/>
          <p:nvPr/>
        </p:nvSpPr>
        <p:spPr>
          <a:xfrm>
            <a:off x="-29175" y="178819"/>
            <a:ext cx="122211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smtClean="0">
                <a:solidFill>
                  <a:schemeClr val="bg1"/>
                </a:solidFill>
              </a:rPr>
              <a:t>НАЦИОНАЛЬНАЯ КАДРОВАЯ </a:t>
            </a:r>
            <a:r>
              <a:rPr lang="ru-RU" sz="2000" dirty="0">
                <a:solidFill>
                  <a:schemeClr val="bg1"/>
                </a:solidFill>
              </a:rPr>
              <a:t>МОБИЛИЗАЦИЯ</a:t>
            </a:r>
            <a:endParaRPr lang="ru-RU" sz="2000" dirty="0">
              <a:solidFill>
                <a:schemeClr val="bg1"/>
              </a:solidFill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xmlns="" id="{AE2407A6-6C09-0640-A0AB-0F2FC229184B}"/>
              </a:ext>
            </a:extLst>
          </p:cNvPr>
          <p:cNvCxnSpPr>
            <a:cxnSpLocks/>
          </p:cNvCxnSpPr>
          <p:nvPr/>
        </p:nvCxnSpPr>
        <p:spPr>
          <a:xfrm>
            <a:off x="566001" y="784091"/>
            <a:ext cx="110599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xmlns="" id="{5B9EC180-D7B9-2141-B2ED-1D8578889AB5}"/>
              </a:ext>
            </a:extLst>
          </p:cNvPr>
          <p:cNvCxnSpPr>
            <a:cxnSpLocks/>
          </p:cNvCxnSpPr>
          <p:nvPr/>
        </p:nvCxnSpPr>
        <p:spPr>
          <a:xfrm>
            <a:off x="469009" y="6049622"/>
            <a:ext cx="110599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6">
            <a:extLst>
              <a:ext uri="{FF2B5EF4-FFF2-40B4-BE49-F238E27FC236}">
                <a16:creationId xmlns:a16="http://schemas.microsoft.com/office/drawing/2014/main" xmlns="" id="{36BCA06E-E10A-7046-AF26-A554931EF2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0744" y="6254484"/>
            <a:ext cx="9870510" cy="398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lnSpc>
                <a:spcPct val="92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2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2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2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2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  <a:spcAft>
                <a:spcPct val="0"/>
              </a:spcAft>
              <a:buClrTx/>
              <a:defRPr/>
            </a:pPr>
            <a:r>
              <a:rPr lang="ru-RU" sz="2000" dirty="0">
                <a:solidFill>
                  <a:schemeClr val="bg1"/>
                </a:solidFill>
              </a:rPr>
              <a:t>КРИЗИС ВРЕМЯ ВОЗМОЖНОСТЕЙ</a:t>
            </a:r>
            <a:endParaRPr lang="ru-RU" altLang="ru-RU" sz="2000" dirty="0">
              <a:solidFill>
                <a:schemeClr val="bg1"/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933070" y="919542"/>
            <a:ext cx="1207779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-1"/>
            <a:ext cx="1106597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98395" y="636020"/>
            <a:ext cx="17099764" cy="5437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19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6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91975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868100" y="1311289"/>
            <a:ext cx="549254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Иерархическая (разграниченная по уровню доступа) визуализация индексов профессионального соответствия для руководителей соответствующего уровня, позволяющая в режиме реального времени отслеживать профессиональное соответствие специалистов, получать объективные данные для обсуждения кадровой политики в РФ.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Автоматический мониторинг динамики изменения требований профессиональной деятельности к личностным качествам и компетенциям специалистов на всех этапах их жизненного цикла.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682BA101-B752-EE4A-BE98-3CD67F2585D3}"/>
              </a:ext>
            </a:extLst>
          </p:cNvPr>
          <p:cNvSpPr/>
          <p:nvPr/>
        </p:nvSpPr>
        <p:spPr>
          <a:xfrm>
            <a:off x="-29175" y="178819"/>
            <a:ext cx="122211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КАДРОВАЯ НАЦИОНАЛЬНАЯ МОБИЛИЗАЦИЯ РФ</a:t>
            </a:r>
            <a:r>
              <a:rPr lang="ru-RU" sz="2000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                    </a:t>
            </a: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xmlns="" id="{AE2407A6-6C09-0640-A0AB-0F2FC229184B}"/>
              </a:ext>
            </a:extLst>
          </p:cNvPr>
          <p:cNvCxnSpPr>
            <a:cxnSpLocks/>
          </p:cNvCxnSpPr>
          <p:nvPr/>
        </p:nvCxnSpPr>
        <p:spPr>
          <a:xfrm>
            <a:off x="566001" y="784091"/>
            <a:ext cx="110599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xmlns="" id="{5B9EC180-D7B9-2141-B2ED-1D8578889AB5}"/>
              </a:ext>
            </a:extLst>
          </p:cNvPr>
          <p:cNvCxnSpPr>
            <a:cxnSpLocks/>
          </p:cNvCxnSpPr>
          <p:nvPr/>
        </p:nvCxnSpPr>
        <p:spPr>
          <a:xfrm>
            <a:off x="469009" y="6049622"/>
            <a:ext cx="110599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6">
            <a:extLst>
              <a:ext uri="{FF2B5EF4-FFF2-40B4-BE49-F238E27FC236}">
                <a16:creationId xmlns:a16="http://schemas.microsoft.com/office/drawing/2014/main" xmlns="" id="{36BCA06E-E10A-7046-AF26-A554931EF2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0744" y="6254484"/>
            <a:ext cx="9870510" cy="398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lnSpc>
                <a:spcPct val="92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2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2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2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2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  <a:spcAft>
                <a:spcPct val="0"/>
              </a:spcAft>
              <a:buClrTx/>
              <a:defRPr/>
            </a:pPr>
            <a:r>
              <a:rPr lang="ru-RU" sz="2000" dirty="0">
                <a:solidFill>
                  <a:schemeClr val="bg1"/>
                </a:solidFill>
              </a:rPr>
              <a:t>ОНЛАЙН-ОЦЕНКА ПРОФЕССИОНАЛЬНОГО СООТВЕТСТВИЯ СПЕЦИАЛИСТОВ</a:t>
            </a:r>
            <a:r>
              <a:rPr lang="ru-RU" altLang="ru-RU" sz="2000" dirty="0">
                <a:solidFill>
                  <a:schemeClr val="bg1"/>
                </a:solidFill>
              </a:rPr>
              <a:t>   </a:t>
            </a:r>
          </a:p>
        </p:txBody>
      </p:sp>
      <p:pic>
        <p:nvPicPr>
          <p:cNvPr id="9" name="Рисунок 8" descr="G:\AEST\Научный консорциум высоких гуманитарных и социальных технологий\Предложения\Правительство РФ\Министры\готово\Колобков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554" y="1155456"/>
            <a:ext cx="4519700" cy="4547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9919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6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91975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670173" y="1533682"/>
            <a:ext cx="6124142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Реализация метода естественных тестов и дискурсивно-оценочного метода для оцифровки уровня развития личностных качеств, компетенций, поведенческих актов и поступков специалистов;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Автоматический анализ результатов изучения профессионального использования специалистов и их мотивация на эффективное осуществление социально-экономического развития государства, регионального и муниципального развития.</a:t>
            </a:r>
          </a:p>
          <a:p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Разработка онлайн-моделей профессионального соответствия специалистов в государственных корпорациях.</a:t>
            </a:r>
            <a:r>
              <a:rPr lang="ru-RU" sz="2000" dirty="0">
                <a:solidFill>
                  <a:schemeClr val="bg1"/>
                </a:solidFill>
              </a:rPr>
              <a:t/>
            </a:r>
            <a:br>
              <a:rPr lang="ru-RU" sz="2000" dirty="0">
                <a:solidFill>
                  <a:schemeClr val="bg1"/>
                </a:solidFill>
              </a:rPr>
            </a:b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682BA101-B752-EE4A-BE98-3CD67F2585D3}"/>
              </a:ext>
            </a:extLst>
          </p:cNvPr>
          <p:cNvSpPr/>
          <p:nvPr/>
        </p:nvSpPr>
        <p:spPr>
          <a:xfrm>
            <a:off x="-29175" y="178819"/>
            <a:ext cx="122211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КАДРОВАЯ НАЦИОНАЛЬНАЯ МОБИЛИЗАЦИЯ РФ</a:t>
            </a:r>
            <a:r>
              <a:rPr lang="ru-RU" sz="2000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                    </a:t>
            </a: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xmlns="" id="{AE2407A6-6C09-0640-A0AB-0F2FC229184B}"/>
              </a:ext>
            </a:extLst>
          </p:cNvPr>
          <p:cNvCxnSpPr>
            <a:cxnSpLocks/>
          </p:cNvCxnSpPr>
          <p:nvPr/>
        </p:nvCxnSpPr>
        <p:spPr>
          <a:xfrm>
            <a:off x="566001" y="784091"/>
            <a:ext cx="110599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xmlns="" id="{5B9EC180-D7B9-2141-B2ED-1D8578889AB5}"/>
              </a:ext>
            </a:extLst>
          </p:cNvPr>
          <p:cNvCxnSpPr>
            <a:cxnSpLocks/>
          </p:cNvCxnSpPr>
          <p:nvPr/>
        </p:nvCxnSpPr>
        <p:spPr>
          <a:xfrm>
            <a:off x="469009" y="6049622"/>
            <a:ext cx="110599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6">
            <a:extLst>
              <a:ext uri="{FF2B5EF4-FFF2-40B4-BE49-F238E27FC236}">
                <a16:creationId xmlns:a16="http://schemas.microsoft.com/office/drawing/2014/main" xmlns="" id="{36BCA06E-E10A-7046-AF26-A554931EF2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0744" y="6254484"/>
            <a:ext cx="9870510" cy="398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lnSpc>
                <a:spcPct val="92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2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2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2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2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  <a:spcAft>
                <a:spcPct val="0"/>
              </a:spcAft>
              <a:buClrTx/>
              <a:defRPr/>
            </a:pPr>
            <a:r>
              <a:rPr lang="ru-RU" sz="2000" dirty="0">
                <a:solidFill>
                  <a:schemeClr val="bg1"/>
                </a:solidFill>
              </a:rPr>
              <a:t>ОНЛАЙН-ОЦЕНКА ПРОФЕССИОНАЛЬНОГО СООТВЕТСТВИЯ СПЕЦИАЛИСТОВ</a:t>
            </a:r>
            <a:r>
              <a:rPr lang="ru-RU" altLang="ru-RU" sz="2000" dirty="0">
                <a:solidFill>
                  <a:schemeClr val="bg1"/>
                </a:solidFill>
              </a:rPr>
              <a:t>   </a:t>
            </a:r>
          </a:p>
        </p:txBody>
      </p:sp>
      <p:pic>
        <p:nvPicPr>
          <p:cNvPr id="8" name="Рисунок 7" descr="G:\AEST\Научный консорциум высоких гуманитарных и социальных технологий\Предложения\Правительство РФ\Туризм\ФГУП НКРТ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6994" y="1093774"/>
            <a:ext cx="4514151" cy="45578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119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6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91975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682BA101-B752-EE4A-BE98-3CD67F2585D3}"/>
              </a:ext>
            </a:extLst>
          </p:cNvPr>
          <p:cNvSpPr/>
          <p:nvPr/>
        </p:nvSpPr>
        <p:spPr>
          <a:xfrm>
            <a:off x="-29175" y="178819"/>
            <a:ext cx="122211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КАДРОВАЯ НАЦИОНАЛЬНАЯ МОБИЛИЗАЦИЯ РФ</a:t>
            </a:r>
            <a:r>
              <a:rPr lang="ru-RU" sz="2000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                    </a:t>
            </a: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xmlns="" id="{AE2407A6-6C09-0640-A0AB-0F2FC229184B}"/>
              </a:ext>
            </a:extLst>
          </p:cNvPr>
          <p:cNvCxnSpPr>
            <a:cxnSpLocks/>
          </p:cNvCxnSpPr>
          <p:nvPr/>
        </p:nvCxnSpPr>
        <p:spPr>
          <a:xfrm>
            <a:off x="566001" y="784091"/>
            <a:ext cx="110599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xmlns="" id="{5B9EC180-D7B9-2141-B2ED-1D8578889AB5}"/>
              </a:ext>
            </a:extLst>
          </p:cNvPr>
          <p:cNvCxnSpPr>
            <a:cxnSpLocks/>
          </p:cNvCxnSpPr>
          <p:nvPr/>
        </p:nvCxnSpPr>
        <p:spPr>
          <a:xfrm>
            <a:off x="469009" y="6049622"/>
            <a:ext cx="110599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6">
            <a:extLst>
              <a:ext uri="{FF2B5EF4-FFF2-40B4-BE49-F238E27FC236}">
                <a16:creationId xmlns:a16="http://schemas.microsoft.com/office/drawing/2014/main" xmlns="" id="{36BCA06E-E10A-7046-AF26-A554931EF2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0744" y="6254484"/>
            <a:ext cx="9870510" cy="398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lnSpc>
                <a:spcPct val="92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2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2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2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2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  <a:spcAft>
                <a:spcPct val="0"/>
              </a:spcAft>
              <a:buClrTx/>
              <a:defRPr/>
            </a:pPr>
            <a:r>
              <a:rPr lang="ru-RU" sz="2000" dirty="0">
                <a:solidFill>
                  <a:schemeClr val="bg1"/>
                </a:solidFill>
              </a:rPr>
              <a:t>ОНЛАЙН-ОЦЕНКА ПРОФЕССИОНАЛЬНОГО СООТВЕТСТВИЯ СПЕЦИАЛИСТОВ</a:t>
            </a:r>
            <a:r>
              <a:rPr lang="ru-RU" altLang="ru-RU" sz="2000" dirty="0">
                <a:solidFill>
                  <a:schemeClr val="bg1"/>
                </a:solidFill>
              </a:rPr>
              <a:t>  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975" y="888356"/>
            <a:ext cx="6670064" cy="5081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86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6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91975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073799" y="1985763"/>
            <a:ext cx="1033619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solidFill>
                  <a:schemeClr val="bg1"/>
                </a:solidFill>
              </a:rPr>
              <a:t>Информационное обеспечение основано на запуске социально-оценочных сетей нового поколения, конструирование которых основано на применении дискурсивно-оценочного метода. </a:t>
            </a:r>
          </a:p>
          <a:p>
            <a:pPr algn="just"/>
            <a:endParaRPr lang="ru-RU" dirty="0">
              <a:solidFill>
                <a:schemeClr val="bg1"/>
              </a:solidFill>
            </a:endParaRPr>
          </a:p>
          <a:p>
            <a:pPr algn="just"/>
            <a:r>
              <a:rPr lang="ru-RU" dirty="0">
                <a:solidFill>
                  <a:schemeClr val="bg1"/>
                </a:solidFill>
              </a:rPr>
              <a:t>Пользователи сети удовлетворяют не только информационно-коммуникационные потребности, но и оказывают влияние на минимизацию социального паразитизма и активизацию созидательной деятельности, осуществляют взаимное этическое регулирование поведения. </a:t>
            </a:r>
          </a:p>
          <a:p>
            <a:pPr algn="just"/>
            <a:endParaRPr lang="ru-RU" dirty="0">
              <a:solidFill>
                <a:schemeClr val="bg1"/>
              </a:solidFill>
            </a:endParaRPr>
          </a:p>
          <a:p>
            <a:pPr algn="just"/>
            <a:r>
              <a:rPr lang="ru-RU" dirty="0">
                <a:solidFill>
                  <a:schemeClr val="bg1"/>
                </a:solidFill>
              </a:rPr>
              <a:t>Важным элементом информационного обеспечения является формирование чувства уверенности в завтрашнем дне каждого гражданина России.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682BA101-B752-EE4A-BE98-3CD67F2585D3}"/>
              </a:ext>
            </a:extLst>
          </p:cNvPr>
          <p:cNvSpPr/>
          <p:nvPr/>
        </p:nvSpPr>
        <p:spPr>
          <a:xfrm>
            <a:off x="-29175" y="178819"/>
            <a:ext cx="122211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ИНФОРМАЦИОННОЕ ОБЕСПЕЧЕНИЕ КАДРОВОЙ МОБИЛИЗАЦИИ</a:t>
            </a:r>
            <a:r>
              <a:rPr lang="ru-RU" sz="2000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                    </a:t>
            </a: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xmlns="" id="{AE2407A6-6C09-0640-A0AB-0F2FC229184B}"/>
              </a:ext>
            </a:extLst>
          </p:cNvPr>
          <p:cNvCxnSpPr>
            <a:cxnSpLocks/>
          </p:cNvCxnSpPr>
          <p:nvPr/>
        </p:nvCxnSpPr>
        <p:spPr>
          <a:xfrm>
            <a:off x="566001" y="784091"/>
            <a:ext cx="110599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xmlns="" id="{5B9EC180-D7B9-2141-B2ED-1D8578889AB5}"/>
              </a:ext>
            </a:extLst>
          </p:cNvPr>
          <p:cNvCxnSpPr>
            <a:cxnSpLocks/>
          </p:cNvCxnSpPr>
          <p:nvPr/>
        </p:nvCxnSpPr>
        <p:spPr>
          <a:xfrm>
            <a:off x="711897" y="6189056"/>
            <a:ext cx="110599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6">
            <a:extLst>
              <a:ext uri="{FF2B5EF4-FFF2-40B4-BE49-F238E27FC236}">
                <a16:creationId xmlns:a16="http://schemas.microsoft.com/office/drawing/2014/main" xmlns="" id="{36BCA06E-E10A-7046-AF26-A554931EF2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0744" y="6254484"/>
            <a:ext cx="9870510" cy="398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lnSpc>
                <a:spcPct val="92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2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2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2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2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  <a:spcAft>
                <a:spcPct val="0"/>
              </a:spcAft>
              <a:buClrTx/>
              <a:defRPr/>
            </a:pPr>
            <a:r>
              <a:rPr lang="ru-RU" sz="2000" dirty="0">
                <a:solidFill>
                  <a:schemeClr val="bg1"/>
                </a:solidFill>
              </a:rPr>
              <a:t>ОНЛАЙН-ОЦЕНКА ПРОФЕССИОНАЛЬНОГО СООТВЕТСТВИЯ СПЕЦИАЛИСТОВ</a:t>
            </a:r>
            <a:r>
              <a:rPr lang="ru-RU" altLang="ru-RU" sz="2000" dirty="0">
                <a:solidFill>
                  <a:schemeClr val="bg1"/>
                </a:solidFill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71167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6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91975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044997" y="1286379"/>
            <a:ext cx="1039743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solidFill>
                  <a:schemeClr val="bg1"/>
                </a:solidFill>
              </a:rPr>
              <a:t>Нравственное просвещение и пропаганда нравственности организуются в средствах массовой информации и с помощью информационно-коммуникационных ресурсов. Просвещение направлено на наглядное представление преимуществ нравственного поведения и обеспечивает предоставление государственным служащим и обществу примеров наступления правовой ответственности за безнравственность, не этичное поведение и бессовестность, уклонение от выполнения обязанностей государственной службы, за халатность и предательство.</a:t>
            </a:r>
          </a:p>
          <a:p>
            <a:pPr algn="just"/>
            <a:endParaRPr lang="ru-RU" dirty="0">
              <a:solidFill>
                <a:schemeClr val="bg1"/>
              </a:solidFill>
            </a:endParaRPr>
          </a:p>
          <a:p>
            <a:pPr algn="just"/>
            <a:r>
              <a:rPr lang="ru-RU" dirty="0">
                <a:solidFill>
                  <a:schemeClr val="bg1"/>
                </a:solidFill>
              </a:rPr>
              <a:t>Примеры нравственного поведения государственных служащих, установления справедливости по отношению к государственным служащим и членам их семей, патриотические поступки формируют здоровую нравственную атмосферу в коллективах органов государственной власти, являются залогом победы в войне, преодолении негативных последствий санкций, профилактики русофобии в России и за рубежом. </a:t>
            </a:r>
          </a:p>
          <a:p>
            <a:pPr algn="just"/>
            <a:endParaRPr lang="ru-RU" dirty="0">
              <a:solidFill>
                <a:schemeClr val="bg1"/>
              </a:solidFill>
            </a:endParaRPr>
          </a:p>
          <a:p>
            <a:pPr algn="just"/>
            <a:r>
              <a:rPr lang="ru-RU" dirty="0">
                <a:solidFill>
                  <a:schemeClr val="bg1"/>
                </a:solidFill>
              </a:rPr>
              <a:t>Сохранение и укрепление традиционных российских духовно-нравственных ценностей обеспечивается и поддерживается обсуждением и этической оценкой поведения каждого государственного служащего в коллективах органов государственной власти и в обществе.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682BA101-B752-EE4A-BE98-3CD67F2585D3}"/>
              </a:ext>
            </a:extLst>
          </p:cNvPr>
          <p:cNvSpPr/>
          <p:nvPr/>
        </p:nvSpPr>
        <p:spPr>
          <a:xfrm>
            <a:off x="-29175" y="178819"/>
            <a:ext cx="122211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КАДРОВАЯ НАЦИОНАЛЬНАЯ МОБИЛИЗАЦИЯ РФ</a:t>
            </a:r>
            <a:r>
              <a:rPr lang="ru-RU" sz="2000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                    </a:t>
            </a: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xmlns="" id="{AE2407A6-6C09-0640-A0AB-0F2FC229184B}"/>
              </a:ext>
            </a:extLst>
          </p:cNvPr>
          <p:cNvCxnSpPr>
            <a:cxnSpLocks/>
          </p:cNvCxnSpPr>
          <p:nvPr/>
        </p:nvCxnSpPr>
        <p:spPr>
          <a:xfrm>
            <a:off x="566001" y="784091"/>
            <a:ext cx="110599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xmlns="" id="{5B9EC180-D7B9-2141-B2ED-1D8578889AB5}"/>
              </a:ext>
            </a:extLst>
          </p:cNvPr>
          <p:cNvCxnSpPr>
            <a:cxnSpLocks/>
          </p:cNvCxnSpPr>
          <p:nvPr/>
        </p:nvCxnSpPr>
        <p:spPr>
          <a:xfrm>
            <a:off x="469009" y="6049622"/>
            <a:ext cx="110599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6">
            <a:extLst>
              <a:ext uri="{FF2B5EF4-FFF2-40B4-BE49-F238E27FC236}">
                <a16:creationId xmlns:a16="http://schemas.microsoft.com/office/drawing/2014/main" xmlns="" id="{36BCA06E-E10A-7046-AF26-A554931EF2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0744" y="6254484"/>
            <a:ext cx="9870510" cy="398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lnSpc>
                <a:spcPct val="92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2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2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2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2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  <a:spcAft>
                <a:spcPct val="0"/>
              </a:spcAft>
              <a:buClrTx/>
              <a:defRPr/>
            </a:pPr>
            <a:r>
              <a:rPr lang="ru-RU" sz="2000" dirty="0">
                <a:solidFill>
                  <a:schemeClr val="bg1"/>
                </a:solidFill>
              </a:rPr>
              <a:t>ОНЛАЙН-ОЦЕНКА ПРОФЕССИОНАЛЬНОГО СООТВЕТСТВИЯ СПЕЦИАЛИСТОВ</a:t>
            </a:r>
            <a:r>
              <a:rPr lang="ru-RU" altLang="ru-RU" sz="2000" dirty="0">
                <a:solidFill>
                  <a:schemeClr val="bg1"/>
                </a:solidFill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85997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6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91975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024623" y="1501415"/>
            <a:ext cx="1011357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solidFill>
                  <a:schemeClr val="bg1"/>
                </a:solidFill>
              </a:rPr>
              <a:t>Для обеспечения побед России на всех фронтах и направлениях экономики, финансов, образования, науки, обороны и безопасности, защиты конституционного строя, нравственности, здоровья, законных прав и интересов граждан предлагается комплекс мер.</a:t>
            </a:r>
          </a:p>
          <a:p>
            <a:pPr algn="just"/>
            <a:r>
              <a:rPr lang="ru-RU" dirty="0">
                <a:solidFill>
                  <a:schemeClr val="bg1"/>
                </a:solidFill>
              </a:rPr>
              <a:t> </a:t>
            </a:r>
          </a:p>
          <a:p>
            <a:pPr algn="just"/>
            <a:r>
              <a:rPr lang="ru-RU" dirty="0">
                <a:solidFill>
                  <a:schemeClr val="bg1"/>
                </a:solidFill>
              </a:rPr>
              <a:t> </a:t>
            </a:r>
          </a:p>
          <a:p>
            <a:pPr algn="just"/>
            <a:r>
              <a:rPr lang="ru-RU" dirty="0">
                <a:solidFill>
                  <a:schemeClr val="bg1"/>
                </a:solidFill>
              </a:rPr>
              <a:t>Идеологическое обеспечение государственного управления, которое заключается в выходе из чужой мировоззренческой парадигмы (монетаризма, власти «Золотого тельца», идеологии денег) и переход к своей парадигме, основанной на нравственном (безвредном и созидательном) отношении к себе, другим людям и среде обитания. Идеологическое обеспечение запускается сверху путем принятия соответствующего указа Президента РФ, проект которого представлен по адресу: </a:t>
            </a:r>
          </a:p>
          <a:p>
            <a:pPr algn="just"/>
            <a:r>
              <a:rPr lang="ru-RU" dirty="0">
                <a:solidFill>
                  <a:schemeClr val="bg1"/>
                </a:solidFill>
              </a:rPr>
              <a:t> </a:t>
            </a:r>
          </a:p>
          <a:p>
            <a:pPr algn="just"/>
            <a:r>
              <a:rPr lang="ru-RU" dirty="0">
                <a:solidFill>
                  <a:srgbClr val="FF78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Общественное обсуждение проекта Указа Президента России по укреплению традиционных ценностей</a:t>
            </a:r>
            <a:endParaRPr lang="ru-RU" dirty="0">
              <a:solidFill>
                <a:srgbClr val="FF7800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682BA101-B752-EE4A-BE98-3CD67F2585D3}"/>
              </a:ext>
            </a:extLst>
          </p:cNvPr>
          <p:cNvSpPr/>
          <p:nvPr/>
        </p:nvSpPr>
        <p:spPr>
          <a:xfrm>
            <a:off x="-29175" y="178819"/>
            <a:ext cx="122211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ИДЕОЛОГИЧЕСКОЕ ОБЕСПЕЧЕНИЕ </a:t>
            </a:r>
            <a:r>
              <a:rPr lang="ru-RU" sz="2000" dirty="0" smtClean="0">
                <a:solidFill>
                  <a:schemeClr val="bg1"/>
                </a:solidFill>
              </a:rPr>
              <a:t>КАДРОВОЙ </a:t>
            </a:r>
            <a:r>
              <a:rPr lang="ru-RU" sz="2000" dirty="0">
                <a:solidFill>
                  <a:schemeClr val="bg1"/>
                </a:solidFill>
              </a:rPr>
              <a:t>МОБИЛИЗАЦИИ</a:t>
            </a:r>
            <a:r>
              <a:rPr lang="ru-RU" sz="2000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                    </a:t>
            </a: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xmlns="" id="{AE2407A6-6C09-0640-A0AB-0F2FC229184B}"/>
              </a:ext>
            </a:extLst>
          </p:cNvPr>
          <p:cNvCxnSpPr>
            <a:cxnSpLocks/>
          </p:cNvCxnSpPr>
          <p:nvPr/>
        </p:nvCxnSpPr>
        <p:spPr>
          <a:xfrm>
            <a:off x="566001" y="784091"/>
            <a:ext cx="110599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xmlns="" id="{5B9EC180-D7B9-2141-B2ED-1D8578889AB5}"/>
              </a:ext>
            </a:extLst>
          </p:cNvPr>
          <p:cNvCxnSpPr>
            <a:cxnSpLocks/>
          </p:cNvCxnSpPr>
          <p:nvPr/>
        </p:nvCxnSpPr>
        <p:spPr>
          <a:xfrm>
            <a:off x="711897" y="6189056"/>
            <a:ext cx="110599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6">
            <a:extLst>
              <a:ext uri="{FF2B5EF4-FFF2-40B4-BE49-F238E27FC236}">
                <a16:creationId xmlns:a16="http://schemas.microsoft.com/office/drawing/2014/main" xmlns="" id="{36BCA06E-E10A-7046-AF26-A554931EF2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0744" y="6254484"/>
            <a:ext cx="9870510" cy="398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lnSpc>
                <a:spcPct val="92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2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2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2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2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  <a:spcAft>
                <a:spcPct val="0"/>
              </a:spcAft>
              <a:buClrTx/>
              <a:defRPr/>
            </a:pPr>
            <a:r>
              <a:rPr lang="ru-RU" sz="2000" dirty="0">
                <a:solidFill>
                  <a:schemeClr val="bg1"/>
                </a:solidFill>
              </a:rPr>
              <a:t>ОНЛАЙН-ОЦЕНКА ПРОФЕССИОНАЛЬНОГО СООТВЕТСТВИЯ СПЕЦИАЛИСТОВ</a:t>
            </a:r>
            <a:r>
              <a:rPr lang="ru-RU" altLang="ru-RU" sz="2000" dirty="0">
                <a:solidFill>
                  <a:schemeClr val="bg1"/>
                </a:solidFill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96849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6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91975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-2697" y="-2"/>
            <a:ext cx="12192000" cy="6857999"/>
          </a:xfrm>
          <a:prstGeom prst="rect">
            <a:avLst/>
          </a:prstGeom>
          <a:solidFill>
            <a:srgbClr val="000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682BA101-B752-EE4A-BE98-3CD67F2585D3}"/>
              </a:ext>
            </a:extLst>
          </p:cNvPr>
          <p:cNvSpPr/>
          <p:nvPr/>
        </p:nvSpPr>
        <p:spPr>
          <a:xfrm>
            <a:off x="-29175" y="178819"/>
            <a:ext cx="122211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smtClean="0">
                <a:solidFill>
                  <a:schemeClr val="bg1"/>
                </a:solidFill>
              </a:rPr>
              <a:t>ТРАДИЦИОННЫЕ ЦЕННОСТИ</a:t>
            </a:r>
            <a:endParaRPr lang="ru-RU" altLang="ru-RU" sz="2000" dirty="0">
              <a:solidFill>
                <a:schemeClr val="bg1"/>
              </a:solidFill>
            </a:endParaRP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xmlns="" id="{AE2407A6-6C09-0640-A0AB-0F2FC229184B}"/>
              </a:ext>
            </a:extLst>
          </p:cNvPr>
          <p:cNvCxnSpPr>
            <a:cxnSpLocks/>
          </p:cNvCxnSpPr>
          <p:nvPr/>
        </p:nvCxnSpPr>
        <p:spPr>
          <a:xfrm>
            <a:off x="566001" y="784091"/>
            <a:ext cx="110599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xmlns="" id="{5B9EC180-D7B9-2141-B2ED-1D8578889AB5}"/>
              </a:ext>
            </a:extLst>
          </p:cNvPr>
          <p:cNvCxnSpPr>
            <a:cxnSpLocks/>
          </p:cNvCxnSpPr>
          <p:nvPr/>
        </p:nvCxnSpPr>
        <p:spPr>
          <a:xfrm>
            <a:off x="469009" y="6049622"/>
            <a:ext cx="110599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6">
            <a:extLst>
              <a:ext uri="{FF2B5EF4-FFF2-40B4-BE49-F238E27FC236}">
                <a16:creationId xmlns:a16="http://schemas.microsoft.com/office/drawing/2014/main" xmlns="" id="{36BCA06E-E10A-7046-AF26-A554931EF2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0744" y="6254484"/>
            <a:ext cx="9870510" cy="398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lnSpc>
                <a:spcPct val="92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2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2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2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2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  <a:spcAft>
                <a:spcPct val="0"/>
              </a:spcAft>
              <a:buClrTx/>
              <a:defRPr/>
            </a:pPr>
            <a:r>
              <a:rPr lang="ru-RU" altLang="ru-RU" sz="2000" dirty="0">
                <a:solidFill>
                  <a:schemeClr val="bg1"/>
                </a:solidFill>
              </a:rPr>
              <a:t>ВНЕДРЕНИЕ НОВОГО СТАНДАРТА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933070" y="919542"/>
            <a:ext cx="1207779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-1"/>
            <a:ext cx="1106597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7B19047-019D-D441-AC7F-68C669664906}"/>
              </a:ext>
            </a:extLst>
          </p:cNvPr>
          <p:cNvSpPr txBox="1"/>
          <p:nvPr/>
        </p:nvSpPr>
        <p:spPr>
          <a:xfrm>
            <a:off x="566001" y="919541"/>
            <a:ext cx="11898771" cy="5450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ru-RU" dirty="0" smtClean="0">
                <a:solidFill>
                  <a:schemeClr val="bg1"/>
                </a:solidFill>
              </a:rPr>
              <a:t>1. Жизнь </a:t>
            </a:r>
            <a:r>
              <a:rPr lang="ru-RU" dirty="0">
                <a:solidFill>
                  <a:schemeClr val="bg1"/>
                </a:solidFill>
              </a:rPr>
              <a:t>и здоровье;</a:t>
            </a:r>
          </a:p>
          <a:p>
            <a:pPr lvl="0">
              <a:lnSpc>
                <a:spcPct val="150000"/>
              </a:lnSpc>
            </a:pPr>
            <a:r>
              <a:rPr lang="ru-RU" dirty="0" smtClean="0">
                <a:solidFill>
                  <a:schemeClr val="bg1"/>
                </a:solidFill>
              </a:rPr>
              <a:t>2. Нравственность</a:t>
            </a:r>
            <a:r>
              <a:rPr lang="ru-RU" dirty="0">
                <a:solidFill>
                  <a:schemeClr val="bg1"/>
                </a:solidFill>
              </a:rPr>
              <a:t>, справедливость, патриотизм;</a:t>
            </a:r>
          </a:p>
          <a:p>
            <a:pPr lvl="0">
              <a:lnSpc>
                <a:spcPct val="150000"/>
              </a:lnSpc>
            </a:pPr>
            <a:r>
              <a:rPr lang="ru-RU" dirty="0" smtClean="0">
                <a:solidFill>
                  <a:schemeClr val="bg1"/>
                </a:solidFill>
              </a:rPr>
              <a:t>3. Честь </a:t>
            </a:r>
            <a:r>
              <a:rPr lang="ru-RU" dirty="0">
                <a:solidFill>
                  <a:schemeClr val="bg1"/>
                </a:solidFill>
              </a:rPr>
              <a:t>и достоинство личности, права и свободы человека;</a:t>
            </a:r>
          </a:p>
          <a:p>
            <a:pPr lvl="0">
              <a:lnSpc>
                <a:spcPct val="150000"/>
              </a:lnSpc>
            </a:pPr>
            <a:r>
              <a:rPr lang="ru-RU" dirty="0" smtClean="0">
                <a:solidFill>
                  <a:schemeClr val="bg1"/>
                </a:solidFill>
              </a:rPr>
              <a:t>4. Совесть</a:t>
            </a:r>
            <a:r>
              <a:rPr lang="ru-RU" dirty="0">
                <a:solidFill>
                  <a:schemeClr val="bg1"/>
                </a:solidFill>
              </a:rPr>
              <a:t>, воспитанность и образованность гражданина;</a:t>
            </a:r>
          </a:p>
          <a:p>
            <a:pPr lvl="0">
              <a:lnSpc>
                <a:spcPct val="150000"/>
              </a:lnSpc>
            </a:pPr>
            <a:r>
              <a:rPr lang="ru-RU" dirty="0" smtClean="0">
                <a:solidFill>
                  <a:schemeClr val="bg1"/>
                </a:solidFill>
              </a:rPr>
              <a:t>5. Служение </a:t>
            </a:r>
            <a:r>
              <a:rPr lang="ru-RU" dirty="0">
                <a:solidFill>
                  <a:schemeClr val="bg1"/>
                </a:solidFill>
              </a:rPr>
              <a:t>Отечеству ‎и ответственность за его судьбу;</a:t>
            </a:r>
          </a:p>
          <a:p>
            <a:pPr lvl="0">
              <a:lnSpc>
                <a:spcPct val="150000"/>
              </a:lnSpc>
            </a:pPr>
            <a:r>
              <a:rPr lang="ru-RU" dirty="0" smtClean="0">
                <a:solidFill>
                  <a:schemeClr val="bg1"/>
                </a:solidFill>
              </a:rPr>
              <a:t>6. Вера</a:t>
            </a:r>
            <a:r>
              <a:rPr lang="ru-RU" dirty="0">
                <a:solidFill>
                  <a:schemeClr val="bg1"/>
                </a:solidFill>
              </a:rPr>
              <a:t>, надежда, любовь и крепкая семья;</a:t>
            </a:r>
          </a:p>
          <a:p>
            <a:pPr lvl="0">
              <a:lnSpc>
                <a:spcPct val="150000"/>
              </a:lnSpc>
            </a:pPr>
            <a:r>
              <a:rPr lang="ru-RU" dirty="0" smtClean="0">
                <a:solidFill>
                  <a:schemeClr val="bg1"/>
                </a:solidFill>
              </a:rPr>
              <a:t>7. Созидательный </a:t>
            </a:r>
            <a:r>
              <a:rPr lang="ru-RU" dirty="0">
                <a:solidFill>
                  <a:schemeClr val="bg1"/>
                </a:solidFill>
              </a:rPr>
              <a:t>труд и благополучие человека;</a:t>
            </a:r>
          </a:p>
          <a:p>
            <a:pPr lvl="0">
              <a:lnSpc>
                <a:spcPct val="150000"/>
              </a:lnSpc>
            </a:pPr>
            <a:r>
              <a:rPr lang="ru-RU" dirty="0" smtClean="0">
                <a:solidFill>
                  <a:schemeClr val="bg1"/>
                </a:solidFill>
              </a:rPr>
              <a:t>8. Приоритет </a:t>
            </a:r>
            <a:r>
              <a:rPr lang="ru-RU" dirty="0">
                <a:solidFill>
                  <a:schemeClr val="bg1"/>
                </a:solidFill>
              </a:rPr>
              <a:t>духовного над материальным;</a:t>
            </a:r>
          </a:p>
          <a:p>
            <a:pPr lvl="0">
              <a:lnSpc>
                <a:spcPct val="150000"/>
              </a:lnSpc>
            </a:pPr>
            <a:r>
              <a:rPr lang="ru-RU" dirty="0" smtClean="0">
                <a:solidFill>
                  <a:schemeClr val="bg1"/>
                </a:solidFill>
              </a:rPr>
              <a:t>9. Гуманизм</a:t>
            </a:r>
            <a:r>
              <a:rPr lang="ru-RU" dirty="0">
                <a:solidFill>
                  <a:schemeClr val="bg1"/>
                </a:solidFill>
              </a:rPr>
              <a:t>, милосердие, великодушие;</a:t>
            </a:r>
          </a:p>
          <a:p>
            <a:pPr lvl="0">
              <a:lnSpc>
                <a:spcPct val="150000"/>
              </a:lnSpc>
            </a:pPr>
            <a:r>
              <a:rPr lang="ru-RU" dirty="0" smtClean="0">
                <a:solidFill>
                  <a:schemeClr val="bg1"/>
                </a:solidFill>
              </a:rPr>
              <a:t>10. Дружба</a:t>
            </a:r>
            <a:r>
              <a:rPr lang="ru-RU" dirty="0">
                <a:solidFill>
                  <a:schemeClr val="bg1"/>
                </a:solidFill>
              </a:rPr>
              <a:t>, коллективизм, воинское братство;</a:t>
            </a:r>
          </a:p>
          <a:p>
            <a:pPr lvl="0">
              <a:lnSpc>
                <a:spcPct val="150000"/>
              </a:lnSpc>
            </a:pPr>
            <a:r>
              <a:rPr lang="ru-RU" dirty="0" smtClean="0">
                <a:solidFill>
                  <a:schemeClr val="bg1"/>
                </a:solidFill>
              </a:rPr>
              <a:t>11. Взаимопомощь </a:t>
            </a:r>
            <a:r>
              <a:rPr lang="ru-RU" dirty="0">
                <a:solidFill>
                  <a:schemeClr val="bg1"/>
                </a:solidFill>
              </a:rPr>
              <a:t>и взаимоуважение, товарищество;</a:t>
            </a:r>
          </a:p>
          <a:p>
            <a:pPr lvl="0">
              <a:lnSpc>
                <a:spcPct val="150000"/>
              </a:lnSpc>
            </a:pPr>
            <a:r>
              <a:rPr lang="ru-RU" dirty="0" smtClean="0">
                <a:solidFill>
                  <a:schemeClr val="bg1"/>
                </a:solidFill>
              </a:rPr>
              <a:t>12. Историческая </a:t>
            </a:r>
            <a:r>
              <a:rPr lang="ru-RU" dirty="0">
                <a:solidFill>
                  <a:schemeClr val="bg1"/>
                </a:solidFill>
              </a:rPr>
              <a:t>память и преемственность поколений, единство народов России.</a:t>
            </a:r>
          </a:p>
          <a:p>
            <a:pPr algn="ctr">
              <a:lnSpc>
                <a:spcPct val="150000"/>
              </a:lnSpc>
            </a:pPr>
            <a:endParaRPr lang="ru-RU" sz="1800" dirty="0">
              <a:solidFill>
                <a:schemeClr val="bg1"/>
              </a:solidFill>
            </a:endParaRPr>
          </a:p>
        </p:txBody>
      </p:sp>
      <p:pic>
        <p:nvPicPr>
          <p:cNvPr id="13" name="Объект 3">
            <a:extLst>
              <a:ext uri="{FF2B5EF4-FFF2-40B4-BE49-F238E27FC236}">
                <a16:creationId xmlns:a16="http://schemas.microsoft.com/office/drawing/2014/main" xmlns="" id="{32A79C60-34E4-1B4C-AE67-58F84F7FB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2860" y="1237596"/>
            <a:ext cx="4087368" cy="4073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068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1525" cy="6858000"/>
          </a:xfrm>
          <a:prstGeom prst="rect">
            <a:avLst/>
          </a:prstGeom>
          <a:noFill/>
          <a:effectLst>
            <a:softEdge rad="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-19049" y="-45543"/>
            <a:ext cx="12201525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-19049" y="5009088"/>
            <a:ext cx="132827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b="1" kern="0" cap="all" spc="100" dirty="0">
              <a:gradFill>
                <a:gsLst>
                  <a:gs pos="100000">
                    <a:srgbClr val="24298C"/>
                  </a:gs>
                  <a:gs pos="0">
                    <a:srgbClr val="362480"/>
                  </a:gs>
                  <a:gs pos="47000">
                    <a:srgbClr val="085AA7"/>
                  </a:gs>
                </a:gsLst>
                <a:lin ang="0" scaled="0"/>
              </a:gradFill>
              <a:ea typeface="Open Sans" panose="020B0806030504020204" pitchFamily="34" charset="0"/>
              <a:cs typeface="Open Sans" panose="020B0806030504020204" pitchFamily="34" charset="0"/>
            </a:endParaRPr>
          </a:p>
          <a:p>
            <a:endParaRPr lang="ru-RU" sz="3200" b="1" kern="0" cap="all" spc="100" dirty="0">
              <a:gradFill>
                <a:gsLst>
                  <a:gs pos="100000">
                    <a:srgbClr val="24298C"/>
                  </a:gs>
                  <a:gs pos="0">
                    <a:srgbClr val="362480"/>
                  </a:gs>
                  <a:gs pos="47000">
                    <a:srgbClr val="085AA7"/>
                  </a:gs>
                </a:gsLst>
                <a:lin ang="0" scaled="0"/>
              </a:gradFill>
              <a:ea typeface="Open Sans" panose="020B0806030504020204" pitchFamily="34" charset="0"/>
              <a:cs typeface="Open Sans" panose="020B0806030504020204" pitchFamily="34" charset="0"/>
            </a:endParaRPr>
          </a:p>
          <a:p>
            <a:pPr algn="ctr"/>
            <a:r>
              <a:rPr lang="ru-RU" sz="3200" b="1" kern="0" cap="all" spc="100" dirty="0">
                <a:gradFill>
                  <a:gsLst>
                    <a:gs pos="100000">
                      <a:srgbClr val="24298C"/>
                    </a:gs>
                    <a:gs pos="0">
                      <a:srgbClr val="362480"/>
                    </a:gs>
                    <a:gs pos="47000">
                      <a:srgbClr val="085AA7"/>
                    </a:gs>
                  </a:gsLst>
                  <a:lin ang="0" scaled="0"/>
                </a:gradFill>
                <a:ea typeface="Open Sans" panose="020B0806030504020204" pitchFamily="34" charset="0"/>
                <a:cs typeface="Open Sans" panose="020B0806030504020204" pitchFamily="34" charset="0"/>
              </a:rPr>
              <a:t>Спасибо За внимание</a:t>
            </a:r>
            <a:endParaRPr lang="ru-RU" sz="3200" b="1" cap="all" spc="100" dirty="0">
              <a:gradFill>
                <a:gsLst>
                  <a:gs pos="100000">
                    <a:srgbClr val="24298C"/>
                  </a:gs>
                  <a:gs pos="0">
                    <a:srgbClr val="362480"/>
                  </a:gs>
                  <a:gs pos="47000">
                    <a:srgbClr val="085AA7"/>
                  </a:gs>
                </a:gsLst>
                <a:lin ang="0" scaled="0"/>
              </a:gradFill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86938" y="3548251"/>
            <a:ext cx="456392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САФИОЛЛИН АЛЕКСЕЙ МАУЛИТЖАНОВИЧ</a:t>
            </a:r>
          </a:p>
          <a:p>
            <a:endParaRPr lang="ru-RU" b="1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www. </a:t>
            </a:r>
            <a:r>
              <a:rPr lang="en-US" dirty="0">
                <a:solidFill>
                  <a:schemeClr val="bg1"/>
                </a:solidFill>
                <a:hlinkClick r:id="rId3"/>
              </a:rPr>
              <a:t>Safiollin.com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www. </a:t>
            </a:r>
            <a:r>
              <a:rPr lang="ru-RU" dirty="0">
                <a:solidFill>
                  <a:schemeClr val="bg1"/>
                </a:solidFill>
                <a:hlinkClick r:id="rId4"/>
              </a:rPr>
              <a:t>Сафиоллин.рф</a:t>
            </a:r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r>
              <a:rPr lang="en-US" dirty="0" err="1">
                <a:solidFill>
                  <a:schemeClr val="bg1"/>
                </a:solidFill>
              </a:rPr>
              <a:t>a.safiollin@gmail.com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+7 982 563 59 78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86938" y="2486644"/>
            <a:ext cx="5603205" cy="655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1" name="Заголовок 17"/>
          <p:cNvSpPr txBox="1">
            <a:spLocks/>
          </p:cNvSpPr>
          <p:nvPr/>
        </p:nvSpPr>
        <p:spPr>
          <a:xfrm>
            <a:off x="1086938" y="1554657"/>
            <a:ext cx="5789251" cy="27578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ru-RU" sz="1800" dirty="0">
                <a:solidFill>
                  <a:srgbClr val="FF7800"/>
                </a:solidFill>
                <a:latin typeface="+mn-lt"/>
                <a:ea typeface="Open Sans" panose="020B0806030504020204" pitchFamily="34" charset="0"/>
                <a:cs typeface="Open Sans" panose="020B0806030504020204" pitchFamily="34" charset="0"/>
              </a:rPr>
              <a:t>Докладчик: </a:t>
            </a:r>
          </a:p>
          <a:p>
            <a:pPr>
              <a:lnSpc>
                <a:spcPct val="100000"/>
              </a:lnSpc>
            </a:pPr>
            <a:endParaRPr lang="ru-RU" sz="1800" dirty="0" smtClean="0">
              <a:solidFill>
                <a:srgbClr val="FF7800"/>
              </a:solidFill>
              <a:latin typeface="+mn-lt"/>
              <a:ea typeface="Open Sans" panose="020B0806030504020204" pitchFamily="34" charset="0"/>
              <a:cs typeface="Open Sans" panose="020B0806030504020204" pitchFamily="34" charset="0"/>
            </a:endParaRPr>
          </a:p>
          <a:p>
            <a:pPr>
              <a:lnSpc>
                <a:spcPct val="100000"/>
              </a:lnSpc>
            </a:pPr>
            <a:r>
              <a:rPr lang="ru-RU" sz="1800" dirty="0" smtClean="0">
                <a:solidFill>
                  <a:srgbClr val="FF7800"/>
                </a:solidFill>
                <a:latin typeface="+mn-lt"/>
                <a:ea typeface="Open Sans" panose="020B0806030504020204" pitchFamily="34" charset="0"/>
                <a:cs typeface="Open Sans" panose="020B0806030504020204" pitchFamily="34" charset="0"/>
              </a:rPr>
              <a:t>Директор </a:t>
            </a:r>
            <a:r>
              <a:rPr lang="ru-RU" sz="1800" dirty="0">
                <a:solidFill>
                  <a:srgbClr val="FF7800"/>
                </a:solidFill>
                <a:latin typeface="+mn-lt"/>
                <a:ea typeface="Open Sans" panose="020B0806030504020204" pitchFamily="34" charset="0"/>
                <a:cs typeface="Open Sans" panose="020B0806030504020204" pitchFamily="34" charset="0"/>
              </a:rPr>
              <a:t>института нравственной культуры</a:t>
            </a:r>
            <a:endParaRPr lang="ru-RU" sz="2000" dirty="0">
              <a:solidFill>
                <a:srgbClr val="DCE5F8"/>
              </a:solidFill>
              <a:latin typeface="+mn-lt"/>
              <a:ea typeface="Open Sans" panose="020B0806030504020204" pitchFamily="34" charset="0"/>
              <a:cs typeface="Open Sans" panose="020B0806030504020204" pitchFamily="34" charset="0"/>
            </a:endParaRPr>
          </a:p>
          <a:p>
            <a:endParaRPr lang="ru-RU" sz="2000" dirty="0">
              <a:solidFill>
                <a:srgbClr val="DCE5F8"/>
              </a:solidFill>
              <a:ea typeface="Open Sans" panose="020B0806030504020204" pitchFamily="34" charset="0"/>
              <a:cs typeface="Open Sans" panose="020B0806030504020204" pitchFamily="34" charset="0"/>
            </a:endParaRPr>
          </a:p>
          <a:p>
            <a:r>
              <a:rPr lang="ru-RU" sz="2000" dirty="0" smtClean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Основатель </a:t>
            </a:r>
            <a:r>
              <a:rPr lang="ru-RU" sz="2000" dirty="0">
                <a:solidFill>
                  <a:srgbClr val="DCE5F8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платформы «Стратегия 24»  </a:t>
            </a:r>
          </a:p>
          <a:p>
            <a:endParaRPr lang="ru-RU" sz="2000" dirty="0">
              <a:solidFill>
                <a:srgbClr val="DCE5F8"/>
              </a:solidFill>
              <a:latin typeface="+mn-lt"/>
              <a:ea typeface="Open Sans" panose="020B0806030504020204" pitchFamily="34" charset="0"/>
              <a:cs typeface="Open Sans" panose="020B0806030504020204" pitchFamily="34" charset="0"/>
            </a:endParaRPr>
          </a:p>
          <a:p>
            <a:endParaRPr lang="ru-RU" sz="2000" dirty="0">
              <a:solidFill>
                <a:srgbClr val="DCE5F8"/>
              </a:solidFill>
              <a:latin typeface="+mn-lt"/>
              <a:ea typeface="Open Sans" panose="020B0806030504020204" pitchFamily="34" charset="0"/>
              <a:cs typeface="Open Sans" panose="020B0806030504020204" pitchFamily="34" charset="0"/>
            </a:endParaRPr>
          </a:p>
          <a:p>
            <a:endParaRPr lang="ru-RU" sz="2000" dirty="0">
              <a:solidFill>
                <a:srgbClr val="DCE5F8"/>
              </a:solidFill>
              <a:latin typeface="+mn-lt"/>
              <a:ea typeface="Open Sans" panose="020B0806030504020204" pitchFamily="34" charset="0"/>
              <a:cs typeface="Open Sans" panose="020B0806030504020204" pitchFamily="34" charset="0"/>
            </a:endParaRPr>
          </a:p>
          <a:p>
            <a:endParaRPr lang="ru-RU" sz="2000" dirty="0">
              <a:solidFill>
                <a:srgbClr val="DCE5F8"/>
              </a:solidFill>
              <a:latin typeface="+mn-lt"/>
              <a:ea typeface="Open Sans" panose="020B0806030504020204" pitchFamily="34" charset="0"/>
              <a:cs typeface="Open Sans" panose="020B0806030504020204" pitchFamily="34" charset="0"/>
            </a:endParaRPr>
          </a:p>
          <a:p>
            <a:endParaRPr lang="ru-RU" sz="2000" dirty="0">
              <a:solidFill>
                <a:srgbClr val="DCE5F8"/>
              </a:solidFill>
              <a:latin typeface="+mn-lt"/>
              <a:ea typeface="Open Sans" panose="020B0806030504020204" pitchFamily="34" charset="0"/>
              <a:cs typeface="Open Sans" panose="020B0806030504020204" pitchFamily="34" charset="0"/>
            </a:endParaRPr>
          </a:p>
          <a:p>
            <a:endParaRPr lang="ru-RU" sz="2000" dirty="0">
              <a:solidFill>
                <a:srgbClr val="DCE5F8"/>
              </a:solidFill>
              <a:latin typeface="+mn-lt"/>
              <a:ea typeface="Open Sans" panose="020B0806030504020204" pitchFamily="34" charset="0"/>
              <a:cs typeface="Open Sans" panose="020B0806030504020204" pitchFamily="34" charset="0"/>
            </a:endParaRPr>
          </a:p>
          <a:p>
            <a:endParaRPr lang="ru-RU" sz="2000" dirty="0">
              <a:solidFill>
                <a:srgbClr val="DCE5F8"/>
              </a:solidFill>
              <a:latin typeface="+mn-lt"/>
              <a:ea typeface="Open Sans" panose="020B0806030504020204" pitchFamily="34" charset="0"/>
              <a:cs typeface="Open Sans" panose="020B0806030504020204" pitchFamily="34" charset="0"/>
            </a:endParaRPr>
          </a:p>
          <a:p>
            <a:endParaRPr lang="ru-RU" sz="2000" dirty="0">
              <a:solidFill>
                <a:srgbClr val="DCE5F8"/>
              </a:solidFill>
              <a:latin typeface="+mn-lt"/>
              <a:ea typeface="Open Sans" panose="020B0806030504020204" pitchFamily="34" charset="0"/>
              <a:cs typeface="Open Sans" panose="020B0806030504020204" pitchFamily="34" charset="0"/>
            </a:endParaRPr>
          </a:p>
          <a:p>
            <a:endParaRPr lang="ru-RU" sz="2000" dirty="0">
              <a:solidFill>
                <a:srgbClr val="DCE5F8"/>
              </a:solidFill>
              <a:latin typeface="+mn-lt"/>
              <a:ea typeface="Open Sans" panose="020B0806030504020204" pitchFamily="34" charset="0"/>
              <a:cs typeface="Open Sans" panose="020B0806030504020204" pitchFamily="34" charset="0"/>
            </a:endParaRPr>
          </a:p>
          <a:p>
            <a:endParaRPr lang="ru-RU" sz="2000" dirty="0">
              <a:solidFill>
                <a:srgbClr val="DCE5F8"/>
              </a:solidFill>
              <a:latin typeface="+mn-lt"/>
              <a:ea typeface="Open Sans" panose="020B0806030504020204" pitchFamily="34" charset="0"/>
              <a:cs typeface="Open Sans" panose="020B0806030504020204" pitchFamily="34" charset="0"/>
            </a:endParaRPr>
          </a:p>
          <a:p>
            <a:endParaRPr lang="ru-RU" sz="2000" dirty="0">
              <a:solidFill>
                <a:srgbClr val="DCE5F8"/>
              </a:solidFill>
              <a:latin typeface="+mn-lt"/>
              <a:ea typeface="Open Sans" panose="020B0806030504020204" pitchFamily="34" charset="0"/>
              <a:cs typeface="Open Sans" panose="020B0806030504020204" pitchFamily="34" charset="0"/>
            </a:endParaRPr>
          </a:p>
          <a:p>
            <a:endParaRPr lang="ru-RU" sz="2000" dirty="0">
              <a:solidFill>
                <a:srgbClr val="DCE5F8"/>
              </a:solidFill>
              <a:latin typeface="+mn-lt"/>
              <a:ea typeface="Open Sans" panose="020B0806030504020204" pitchFamily="34" charset="0"/>
              <a:cs typeface="Open Sans" panose="020B0806030504020204" pitchFamily="34" charset="0"/>
            </a:endParaRPr>
          </a:p>
          <a:p>
            <a:endParaRPr lang="ru-RU" sz="2000" dirty="0">
              <a:latin typeface="+mn-lt"/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983023" y="546496"/>
            <a:ext cx="105469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kern="0" cap="all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Стратегия </a:t>
            </a:r>
            <a:r>
              <a:rPr lang="ru-RU" sz="2400" b="1" kern="0" cap="all" dirty="0">
                <a:solidFill>
                  <a:srgbClr val="FF7800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24</a:t>
            </a:r>
            <a:r>
              <a:rPr lang="ru-RU" sz="2400" b="1" kern="0" cap="all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       </a:t>
            </a:r>
            <a:r>
              <a:rPr lang="ru-RU" sz="2400" kern="0" cap="all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ОБЩЕРОССИЙСКАЯ ПЛАТФОРМА ВЗАИМОДЕЙСТВИЯ</a:t>
            </a:r>
            <a:endParaRPr lang="ru-RU" sz="2400" cap="all" dirty="0">
              <a:solidFill>
                <a:schemeClr val="bg1"/>
              </a:solidFill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238" y="1465138"/>
            <a:ext cx="4088917" cy="400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22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1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1" presetClass="emph" presetSubtype="6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91975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  <p:bldP spid="10" grpId="0"/>
      <p:bldP spid="11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1525" cy="6858000"/>
          </a:xfrm>
          <a:prstGeom prst="rect">
            <a:avLst/>
          </a:prstGeom>
          <a:noFill/>
          <a:effectLst>
            <a:softEdge rad="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-9525" y="0"/>
            <a:ext cx="12201525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086938" y="2486644"/>
            <a:ext cx="5603205" cy="655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dirty="0">
              <a:solidFill>
                <a:schemeClr val="bg1"/>
              </a:solidFill>
            </a:endParaRP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xmlns="" id="{AE2407A6-6C09-0640-A0AB-0F2FC229184B}"/>
              </a:ext>
            </a:extLst>
          </p:cNvPr>
          <p:cNvCxnSpPr>
            <a:cxnSpLocks/>
          </p:cNvCxnSpPr>
          <p:nvPr/>
        </p:nvCxnSpPr>
        <p:spPr>
          <a:xfrm>
            <a:off x="566001" y="784091"/>
            <a:ext cx="110599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xmlns="" id="{5B9EC180-D7B9-2141-B2ED-1D8578889AB5}"/>
              </a:ext>
            </a:extLst>
          </p:cNvPr>
          <p:cNvCxnSpPr>
            <a:cxnSpLocks/>
          </p:cNvCxnSpPr>
          <p:nvPr/>
        </p:nvCxnSpPr>
        <p:spPr>
          <a:xfrm>
            <a:off x="469009" y="6049622"/>
            <a:ext cx="110599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78287748-44D1-9B49-9C7F-079E37D21535}"/>
              </a:ext>
            </a:extLst>
          </p:cNvPr>
          <p:cNvSpPr/>
          <p:nvPr/>
        </p:nvSpPr>
        <p:spPr>
          <a:xfrm>
            <a:off x="-29174" y="178819"/>
            <a:ext cx="122211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ct val="0"/>
              </a:spcAft>
              <a:defRPr/>
            </a:pPr>
            <a:r>
              <a:rPr lang="ru-RU" altLang="ru-RU" sz="2000" dirty="0">
                <a:solidFill>
                  <a:schemeClr val="bg1"/>
                </a:solidFill>
              </a:rPr>
              <a:t>ВЛАДИМИР ПУТИН </a:t>
            </a: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xmlns="" id="{130025E3-6B82-2C4A-B9CB-621E84B897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009" y="1250066"/>
            <a:ext cx="6221134" cy="3432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lnSpc>
                <a:spcPct val="92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2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2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2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2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just"/>
            <a:r>
              <a:rPr lang="ru-RU" sz="1800" dirty="0" smtClean="0">
                <a:solidFill>
                  <a:schemeClr val="bg1"/>
                </a:solidFill>
              </a:rPr>
              <a:t>«</a:t>
            </a:r>
            <a:r>
              <a:rPr lang="ru-RU" sz="1800" dirty="0">
                <a:solidFill>
                  <a:schemeClr val="bg1"/>
                </a:solidFill>
              </a:rPr>
              <a:t>Российский народ, всегда сможет отличить истинных патриотов от подонков и предателей и просто выплюнет их, как случайно залетевшую в рот мошку, выплюнет на панель. </a:t>
            </a:r>
            <a:endParaRPr lang="ru-RU" sz="1800" dirty="0" smtClean="0">
              <a:solidFill>
                <a:schemeClr val="bg1"/>
              </a:solidFill>
            </a:endParaRPr>
          </a:p>
          <a:p>
            <a:pPr algn="just"/>
            <a:r>
              <a:rPr lang="ru-RU" sz="1800" dirty="0" smtClean="0">
                <a:solidFill>
                  <a:schemeClr val="bg1"/>
                </a:solidFill>
              </a:rPr>
              <a:t>Убеждён</a:t>
            </a:r>
            <a:r>
              <a:rPr lang="ru-RU" sz="1800" dirty="0">
                <a:solidFill>
                  <a:schemeClr val="bg1"/>
                </a:solidFill>
              </a:rPr>
              <a:t>, такое естественное и необходимое самоочищение общества только укрепит нашу страну, нашу солидарность, сплочённость и готовность ответить на любые вызовы. </a:t>
            </a:r>
            <a:endParaRPr lang="ru-RU" sz="1800" dirty="0" smtClean="0">
              <a:solidFill>
                <a:schemeClr val="bg1"/>
              </a:solidFill>
            </a:endParaRPr>
          </a:p>
          <a:p>
            <a:pPr algn="just"/>
            <a:r>
              <a:rPr lang="ru-RU" sz="1800" dirty="0" smtClean="0">
                <a:solidFill>
                  <a:schemeClr val="bg1"/>
                </a:solidFill>
              </a:rPr>
              <a:t>Так </a:t>
            </a:r>
            <a:r>
              <a:rPr lang="ru-RU" sz="1800" dirty="0">
                <a:solidFill>
                  <a:schemeClr val="bg1"/>
                </a:solidFill>
              </a:rPr>
              <a:t>называемый коллективный Запад и его пятая колонна привыкли мерить всё и всех по себе. Они полагают, что всё продается и всё покупается, и потому думают, что мы надломимся, отступим. </a:t>
            </a:r>
            <a:endParaRPr lang="ru-RU" sz="1800" dirty="0" smtClean="0">
              <a:solidFill>
                <a:schemeClr val="bg1"/>
              </a:solidFill>
            </a:endParaRPr>
          </a:p>
          <a:p>
            <a:pPr algn="just"/>
            <a:r>
              <a:rPr lang="ru-RU" sz="1800" dirty="0" smtClean="0">
                <a:solidFill>
                  <a:schemeClr val="bg1"/>
                </a:solidFill>
              </a:rPr>
              <a:t>Но</a:t>
            </a:r>
            <a:r>
              <a:rPr lang="ru-RU" sz="1800" dirty="0">
                <a:solidFill>
                  <a:schemeClr val="bg1"/>
                </a:solidFill>
              </a:rPr>
              <a:t> они плохо знают нашу историю и наш народ.»</a:t>
            </a:r>
          </a:p>
        </p:txBody>
      </p:sp>
      <p:pic>
        <p:nvPicPr>
          <p:cNvPr id="11" name="Рисунок 10" descr="https://metaratings.ru/upload/iblock/f78/f78784f892f1be9298537ba932dab22c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152" y="1555954"/>
            <a:ext cx="4466846" cy="28077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480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6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91975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1525" cy="6858000"/>
          </a:xfrm>
          <a:prstGeom prst="rect">
            <a:avLst/>
          </a:prstGeom>
          <a:noFill/>
          <a:effectLst>
            <a:softEdge rad="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-9525" y="0"/>
            <a:ext cx="12201525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1086938" y="2486644"/>
            <a:ext cx="5603205" cy="655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dirty="0">
              <a:solidFill>
                <a:schemeClr val="bg1"/>
              </a:solidFill>
            </a:endParaRP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="" xmlns:a16="http://schemas.microsoft.com/office/drawing/2014/main" id="{AE2407A6-6C09-0640-A0AB-0F2FC229184B}"/>
              </a:ext>
            </a:extLst>
          </p:cNvPr>
          <p:cNvCxnSpPr>
            <a:cxnSpLocks/>
          </p:cNvCxnSpPr>
          <p:nvPr/>
        </p:nvCxnSpPr>
        <p:spPr>
          <a:xfrm>
            <a:off x="566001" y="784091"/>
            <a:ext cx="110599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="" xmlns:a16="http://schemas.microsoft.com/office/drawing/2014/main" id="{5B9EC180-D7B9-2141-B2ED-1D8578889AB5}"/>
              </a:ext>
            </a:extLst>
          </p:cNvPr>
          <p:cNvCxnSpPr>
            <a:cxnSpLocks/>
          </p:cNvCxnSpPr>
          <p:nvPr/>
        </p:nvCxnSpPr>
        <p:spPr>
          <a:xfrm>
            <a:off x="469009" y="6049622"/>
            <a:ext cx="110599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>
            <a:extLst>
              <a:ext uri="{FF2B5EF4-FFF2-40B4-BE49-F238E27FC236}">
                <a16:creationId xmlns="" xmlns:a16="http://schemas.microsoft.com/office/drawing/2014/main" id="{78287748-44D1-9B49-9C7F-079E37D21535}"/>
              </a:ext>
            </a:extLst>
          </p:cNvPr>
          <p:cNvSpPr/>
          <p:nvPr/>
        </p:nvSpPr>
        <p:spPr>
          <a:xfrm>
            <a:off x="-29174" y="178819"/>
            <a:ext cx="122211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ct val="0"/>
              </a:spcAft>
              <a:defRPr/>
            </a:pPr>
            <a:r>
              <a:rPr lang="ru-RU" sz="2000" dirty="0">
                <a:solidFill>
                  <a:schemeClr val="bg1"/>
                </a:solidFill>
              </a:rPr>
              <a:t>КЛЮЧЕВАЯ ПРОБЛЕМА </a:t>
            </a:r>
            <a:r>
              <a:rPr lang="ru-RU" sz="2000" dirty="0" smtClean="0">
                <a:solidFill>
                  <a:schemeClr val="bg1"/>
                </a:solidFill>
              </a:rPr>
              <a:t>СОВРЕМЕННОСТИ</a:t>
            </a:r>
            <a:endParaRPr lang="ru-RU" altLang="ru-RU" sz="2000" dirty="0">
              <a:solidFill>
                <a:schemeClr val="bg1"/>
              </a:solidFill>
            </a:endParaRPr>
          </a:p>
        </p:txBody>
      </p:sp>
      <p:sp>
        <p:nvSpPr>
          <p:cNvPr id="16" name="Rectangle 6">
            <a:extLst>
              <a:ext uri="{FF2B5EF4-FFF2-40B4-BE49-F238E27FC236}">
                <a16:creationId xmlns="" xmlns:a16="http://schemas.microsoft.com/office/drawing/2014/main" id="{0059EA23-0A73-4A42-AF50-49D95699A7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4552" y="989254"/>
            <a:ext cx="9870510" cy="488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lnSpc>
                <a:spcPct val="92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2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2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2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2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just"/>
            <a:r>
              <a:rPr lang="ru-RU" sz="1800" dirty="0">
                <a:solidFill>
                  <a:srgbClr val="FF7800"/>
                </a:solidFill>
              </a:rPr>
              <a:t>Нравственный̆ кризис </a:t>
            </a:r>
            <a:r>
              <a:rPr lang="ru-RU" sz="1800" dirty="0">
                <a:solidFill>
                  <a:schemeClr val="bg1"/>
                </a:solidFill>
              </a:rPr>
              <a:t>привел к кризисам во всех сферах жизнедеятельности человека. Последствия нравственного кризиса - девальвация традиционных ценностей̆ и формирование </a:t>
            </a:r>
            <a:r>
              <a:rPr lang="ru-RU" sz="1800" dirty="0">
                <a:solidFill>
                  <a:srgbClr val="FF7800"/>
                </a:solidFill>
              </a:rPr>
              <a:t>культа денег</a:t>
            </a:r>
            <a:r>
              <a:rPr lang="ru-RU" sz="1800" dirty="0">
                <a:solidFill>
                  <a:schemeClr val="bg1"/>
                </a:solidFill>
              </a:rPr>
              <a:t>, стимулирующего сверх потребление и обогащение любой ценой̆, невзирая на моральные общечеловеческие принципы.  </a:t>
            </a:r>
          </a:p>
          <a:p>
            <a:pPr algn="just"/>
            <a:r>
              <a:rPr lang="ru-RU" sz="1800" dirty="0">
                <a:solidFill>
                  <a:schemeClr val="bg1"/>
                </a:solidFill>
              </a:rPr>
              <a:t>Подмена истинных ценностных ориентиров современного общества, являющаяся пережитком «дикого капитализма» - влечет за собой быстро нарастающую угрозу общественной безопасности, предсказуемым итогом которой является уничтожение человечества, как вида на планете Земля. </a:t>
            </a:r>
          </a:p>
          <a:p>
            <a:pPr algn="just"/>
            <a:r>
              <a:rPr lang="ru-RU" sz="1800" dirty="0">
                <a:solidFill>
                  <a:schemeClr val="bg1"/>
                </a:solidFill>
              </a:rPr>
              <a:t>Причиной всему является отсутствие </a:t>
            </a:r>
            <a:r>
              <a:rPr lang="ru-RU" sz="1800" dirty="0">
                <a:solidFill>
                  <a:srgbClr val="FF7800"/>
                </a:solidFill>
              </a:rPr>
              <a:t>этического регулятора социума</a:t>
            </a:r>
            <a:r>
              <a:rPr lang="ru-RU" sz="1800" dirty="0">
                <a:solidFill>
                  <a:schemeClr val="bg1"/>
                </a:solidFill>
              </a:rPr>
              <a:t>, с помощью которого институтами гражданского общества осуществляется этическая оценка действий (бездействий̆)  граждан и организаций с позиции причинения вреда и угроз обществу </a:t>
            </a:r>
            <a:r>
              <a:rPr lang="ru-RU" sz="1800" u="sng" dirty="0">
                <a:solidFill>
                  <a:schemeClr val="bg1"/>
                </a:solidFill>
              </a:rPr>
              <a:t>с целью выявления и блокирования негативного поведения таких социальных субъектов</a:t>
            </a:r>
            <a:r>
              <a:rPr lang="ru-RU" sz="1800" dirty="0">
                <a:solidFill>
                  <a:schemeClr val="bg1"/>
                </a:solidFill>
              </a:rPr>
              <a:t>. </a:t>
            </a:r>
          </a:p>
          <a:p>
            <a:pPr algn="just"/>
            <a:r>
              <a:rPr lang="ru-RU" sz="1800" dirty="0">
                <a:solidFill>
                  <a:schemeClr val="bg1"/>
                </a:solidFill>
              </a:rPr>
              <a:t>Основанием такой этической̆ оценки является совершение действия либо бездействия, оцениваемого другими лицами, как вредное или угрожающее им. </a:t>
            </a:r>
          </a:p>
          <a:p>
            <a:pPr algn="just"/>
            <a:r>
              <a:rPr lang="ru-RU" sz="1800" dirty="0">
                <a:solidFill>
                  <a:schemeClr val="bg1"/>
                </a:solidFill>
              </a:rPr>
              <a:t>Где </a:t>
            </a:r>
            <a:r>
              <a:rPr lang="ru-RU" sz="1800" dirty="0">
                <a:solidFill>
                  <a:srgbClr val="FF7800"/>
                </a:solidFill>
              </a:rPr>
              <a:t>вред </a:t>
            </a:r>
            <a:r>
              <a:rPr lang="ru-RU" sz="1800" dirty="0">
                <a:solidFill>
                  <a:schemeClr val="bg1"/>
                </a:solidFill>
              </a:rPr>
              <a:t>– это ощущаемое или подлинно переживаемое человеком ухудшение состояния его жизнедеятельности. А </a:t>
            </a:r>
            <a:r>
              <a:rPr lang="ru-RU" sz="1800" dirty="0">
                <a:solidFill>
                  <a:srgbClr val="FF7800"/>
                </a:solidFill>
              </a:rPr>
              <a:t>угроза</a:t>
            </a:r>
            <a:r>
              <a:rPr lang="ru-RU" sz="1800" dirty="0">
                <a:solidFill>
                  <a:schemeClr val="bg1"/>
                </a:solidFill>
              </a:rPr>
              <a:t> – потенциальный̆ вред жизнедеятельности человека. </a:t>
            </a:r>
          </a:p>
        </p:txBody>
      </p:sp>
    </p:spTree>
    <p:extLst>
      <p:ext uri="{BB962C8B-B14F-4D97-AF65-F5344CB8AC3E}">
        <p14:creationId xmlns:p14="http://schemas.microsoft.com/office/powerpoint/2010/main" val="107473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6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91975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1525" cy="6858000"/>
          </a:xfrm>
          <a:prstGeom prst="rect">
            <a:avLst/>
          </a:prstGeom>
          <a:noFill/>
          <a:effectLst>
            <a:softEdge rad="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-9525" y="0"/>
            <a:ext cx="12201525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086938" y="2486644"/>
            <a:ext cx="5603205" cy="655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dirty="0">
              <a:solidFill>
                <a:schemeClr val="bg1"/>
              </a:solidFill>
            </a:endParaRP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xmlns="" id="{AE2407A6-6C09-0640-A0AB-0F2FC229184B}"/>
              </a:ext>
            </a:extLst>
          </p:cNvPr>
          <p:cNvCxnSpPr>
            <a:cxnSpLocks/>
          </p:cNvCxnSpPr>
          <p:nvPr/>
        </p:nvCxnSpPr>
        <p:spPr>
          <a:xfrm>
            <a:off x="566001" y="784091"/>
            <a:ext cx="110599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xmlns="" id="{5B9EC180-D7B9-2141-B2ED-1D8578889AB5}"/>
              </a:ext>
            </a:extLst>
          </p:cNvPr>
          <p:cNvCxnSpPr>
            <a:cxnSpLocks/>
          </p:cNvCxnSpPr>
          <p:nvPr/>
        </p:nvCxnSpPr>
        <p:spPr>
          <a:xfrm>
            <a:off x="469009" y="6049622"/>
            <a:ext cx="110599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D7E31737-931F-D345-8452-A684414FDC5C}"/>
              </a:ext>
            </a:extLst>
          </p:cNvPr>
          <p:cNvSpPr/>
          <p:nvPr/>
        </p:nvSpPr>
        <p:spPr>
          <a:xfrm>
            <a:off x="-29174" y="178819"/>
            <a:ext cx="122211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К ЧИСЛУ ТРАДИЦИОННЫХ ЦЕННОСТЕЙ ОТНОСЯТСЯ</a:t>
            </a:r>
            <a:endParaRPr lang="ru-RU" sz="2000" b="1" dirty="0">
              <a:solidFill>
                <a:schemeClr val="bg1"/>
              </a:solidFill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AA95F59-2F24-1D45-A90B-6F7B3C15B122}"/>
              </a:ext>
            </a:extLst>
          </p:cNvPr>
          <p:cNvSpPr txBox="1"/>
          <p:nvPr/>
        </p:nvSpPr>
        <p:spPr>
          <a:xfrm>
            <a:off x="931935" y="1229417"/>
            <a:ext cx="1057196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Жизнь, </a:t>
            </a:r>
            <a:r>
              <a:rPr lang="ru-RU" dirty="0">
                <a:solidFill>
                  <a:srgbClr val="FF7800"/>
                </a:solidFill>
              </a:rPr>
              <a:t>достоинство</a:t>
            </a:r>
            <a:r>
              <a:rPr lang="ru-RU" dirty="0">
                <a:solidFill>
                  <a:schemeClr val="bg1"/>
                </a:solidFill>
              </a:rPr>
              <a:t>, права и свободы человека, </a:t>
            </a:r>
            <a:r>
              <a:rPr lang="ru-RU" dirty="0">
                <a:solidFill>
                  <a:srgbClr val="FF7800"/>
                </a:solidFill>
              </a:rPr>
              <a:t>патриотизм</a:t>
            </a:r>
            <a:r>
              <a:rPr lang="ru-RU" dirty="0">
                <a:solidFill>
                  <a:schemeClr val="bg1"/>
                </a:solidFill>
              </a:rPr>
              <a:t>, гражданственность, </a:t>
            </a:r>
          </a:p>
          <a:p>
            <a:pPr algn="ctr"/>
            <a:r>
              <a:rPr lang="ru-RU" dirty="0">
                <a:solidFill>
                  <a:schemeClr val="bg1"/>
                </a:solidFill>
              </a:rPr>
              <a:t>служение Отечеству ‎и ответственность за его судьбу, </a:t>
            </a:r>
          </a:p>
          <a:p>
            <a:pPr algn="ctr"/>
            <a:r>
              <a:rPr lang="ru-RU" dirty="0">
                <a:solidFill>
                  <a:schemeClr val="bg1"/>
                </a:solidFill>
              </a:rPr>
              <a:t>Высокие </a:t>
            </a:r>
            <a:r>
              <a:rPr lang="ru-RU" dirty="0">
                <a:solidFill>
                  <a:srgbClr val="FF7800"/>
                </a:solidFill>
              </a:rPr>
              <a:t>нравственные </a:t>
            </a:r>
            <a:r>
              <a:rPr lang="ru-RU" dirty="0">
                <a:solidFill>
                  <a:schemeClr val="bg1"/>
                </a:solidFill>
              </a:rPr>
              <a:t>идеалы, крепкая семья, созидательный труд, </a:t>
            </a:r>
          </a:p>
          <a:p>
            <a:pPr algn="ctr"/>
            <a:r>
              <a:rPr lang="ru-RU" dirty="0">
                <a:solidFill>
                  <a:schemeClr val="bg1"/>
                </a:solidFill>
              </a:rPr>
              <a:t>приоритет духовного над материальным, гуманизм, милосердие,</a:t>
            </a:r>
          </a:p>
          <a:p>
            <a:pPr algn="ctr"/>
            <a:r>
              <a:rPr lang="ru-RU" dirty="0">
                <a:solidFill>
                  <a:srgbClr val="FF7800"/>
                </a:solidFill>
              </a:rPr>
              <a:t>справедливость</a:t>
            </a:r>
            <a:r>
              <a:rPr lang="ru-RU" dirty="0">
                <a:solidFill>
                  <a:schemeClr val="bg1"/>
                </a:solidFill>
              </a:rPr>
              <a:t>, коллективизм, </a:t>
            </a:r>
          </a:p>
          <a:p>
            <a:pPr algn="ctr"/>
            <a:r>
              <a:rPr lang="ru-RU" dirty="0">
                <a:solidFill>
                  <a:schemeClr val="bg1"/>
                </a:solidFill>
              </a:rPr>
              <a:t>взаимопомощь и взаимоуважение, </a:t>
            </a:r>
          </a:p>
          <a:p>
            <a:pPr algn="ctr"/>
            <a:r>
              <a:rPr lang="ru-RU" dirty="0">
                <a:solidFill>
                  <a:schemeClr val="bg1"/>
                </a:solidFill>
              </a:rPr>
              <a:t>историческая память и преемственность поколений, </a:t>
            </a:r>
          </a:p>
          <a:p>
            <a:pPr algn="ctr"/>
            <a:r>
              <a:rPr lang="ru-RU" dirty="0">
                <a:solidFill>
                  <a:schemeClr val="bg1"/>
                </a:solidFill>
              </a:rPr>
              <a:t>единство народов России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E52DC93-F5D6-8943-A106-AA6684795220}"/>
              </a:ext>
            </a:extLst>
          </p:cNvPr>
          <p:cNvSpPr txBox="1"/>
          <p:nvPr/>
        </p:nvSpPr>
        <p:spPr>
          <a:xfrm>
            <a:off x="3161210" y="3665620"/>
            <a:ext cx="611341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chemeClr val="bg1"/>
                </a:solidFill>
              </a:rPr>
              <a:t>17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2CB8BCB-01EE-1547-91A6-C2163B395BA7}"/>
              </a:ext>
            </a:extLst>
          </p:cNvPr>
          <p:cNvSpPr txBox="1"/>
          <p:nvPr/>
        </p:nvSpPr>
        <p:spPr>
          <a:xfrm>
            <a:off x="814778" y="4642177"/>
            <a:ext cx="1057196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ВСЕ ВЫШЕ ПЕРЕЧИСЛЕННЫЕ ПОНЯТИЯ НЕ МОГУТ БЫТЬ РЕАЛИЗОВАНЫ БЕЗ НРАВСТВЕННОСТИ ПОТОМУ, ЧТО  ТОЛЬКО </a:t>
            </a:r>
            <a:r>
              <a:rPr lang="ru-RU" dirty="0">
                <a:solidFill>
                  <a:srgbClr val="FF7800"/>
                </a:solidFill>
              </a:rPr>
              <a:t>НРАВСТЕННОСТЬ</a:t>
            </a:r>
            <a:r>
              <a:rPr lang="ru-RU" dirty="0">
                <a:solidFill>
                  <a:schemeClr val="bg1"/>
                </a:solidFill>
              </a:rPr>
              <a:t> ОБЕСПЕЧИВАЕТ </a:t>
            </a:r>
            <a:r>
              <a:rPr lang="ru-RU" dirty="0">
                <a:solidFill>
                  <a:srgbClr val="FF7800"/>
                </a:solidFill>
              </a:rPr>
              <a:t>СПРАВЕДЛИВОСТЬ</a:t>
            </a:r>
            <a:r>
              <a:rPr lang="ru-RU" dirty="0">
                <a:solidFill>
                  <a:schemeClr val="bg1"/>
                </a:solidFill>
              </a:rPr>
              <a:t> И </a:t>
            </a:r>
            <a:r>
              <a:rPr lang="ru-RU" dirty="0">
                <a:solidFill>
                  <a:srgbClr val="FF7800"/>
                </a:solidFill>
              </a:rPr>
              <a:t>ПАТРИОТИЗМ</a:t>
            </a:r>
            <a:r>
              <a:rPr lang="ru-RU" dirty="0">
                <a:solidFill>
                  <a:schemeClr val="bg1"/>
                </a:solidFill>
              </a:rPr>
              <a:t> - ЭТО КЛЮЧЕВЫЕ ПОНЯТИЯ ЛЮБОГО ГОСУДАРСТВА</a:t>
            </a:r>
          </a:p>
          <a:p>
            <a:pPr algn="ctr"/>
            <a:r>
              <a:rPr lang="ru-RU" dirty="0">
                <a:solidFill>
                  <a:schemeClr val="bg1"/>
                </a:solidFill>
              </a:rPr>
              <a:t>ЧТО И СОСТАВЛЯЕТ ОСНОВУ </a:t>
            </a:r>
            <a:r>
              <a:rPr lang="ru-RU" dirty="0">
                <a:solidFill>
                  <a:srgbClr val="FF7800"/>
                </a:solidFill>
              </a:rPr>
              <a:t>ДОСТОИНСТВА </a:t>
            </a:r>
            <a:r>
              <a:rPr lang="ru-RU" dirty="0">
                <a:solidFill>
                  <a:schemeClr val="bg1"/>
                </a:solidFill>
              </a:rPr>
              <a:t>ЧЕЛОВЕКА И ГОСУДАРСТВА</a:t>
            </a:r>
          </a:p>
        </p:txBody>
      </p:sp>
    </p:spTree>
    <p:extLst>
      <p:ext uri="{BB962C8B-B14F-4D97-AF65-F5344CB8AC3E}">
        <p14:creationId xmlns:p14="http://schemas.microsoft.com/office/powerpoint/2010/main" val="213049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6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91975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1525" cy="6858000"/>
          </a:xfrm>
          <a:prstGeom prst="rect">
            <a:avLst/>
          </a:prstGeom>
          <a:noFill/>
          <a:effectLst>
            <a:softEdge rad="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-9525" y="0"/>
            <a:ext cx="12201525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086938" y="2486644"/>
            <a:ext cx="5603205" cy="655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dirty="0">
              <a:solidFill>
                <a:schemeClr val="bg1"/>
              </a:solidFill>
            </a:endParaRP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="" xmlns:a16="http://schemas.microsoft.com/office/drawing/2014/main" id="{AE2407A6-6C09-0640-A0AB-0F2FC229184B}"/>
              </a:ext>
            </a:extLst>
          </p:cNvPr>
          <p:cNvCxnSpPr>
            <a:cxnSpLocks/>
          </p:cNvCxnSpPr>
          <p:nvPr/>
        </p:nvCxnSpPr>
        <p:spPr>
          <a:xfrm>
            <a:off x="566001" y="784091"/>
            <a:ext cx="110599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="" xmlns:a16="http://schemas.microsoft.com/office/drawing/2014/main" id="{5B9EC180-D7B9-2141-B2ED-1D8578889AB5}"/>
              </a:ext>
            </a:extLst>
          </p:cNvPr>
          <p:cNvCxnSpPr>
            <a:cxnSpLocks/>
          </p:cNvCxnSpPr>
          <p:nvPr/>
        </p:nvCxnSpPr>
        <p:spPr>
          <a:xfrm>
            <a:off x="469009" y="6049622"/>
            <a:ext cx="110599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>
            <a:extLst>
              <a:ext uri="{FF2B5EF4-FFF2-40B4-BE49-F238E27FC236}">
                <a16:creationId xmlns="" xmlns:a16="http://schemas.microsoft.com/office/drawing/2014/main" id="{78287748-44D1-9B49-9C7F-079E37D21535}"/>
              </a:ext>
            </a:extLst>
          </p:cNvPr>
          <p:cNvSpPr/>
          <p:nvPr/>
        </p:nvSpPr>
        <p:spPr>
          <a:xfrm>
            <a:off x="-29174" y="178819"/>
            <a:ext cx="122211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ПОГОВОРИМ О НРАВСТВЕННОСТИ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BE52E30E-5129-AD4A-BB25-AE11C8E89F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7337" y="908830"/>
            <a:ext cx="7585903" cy="4132182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0B95192A-C2E6-EB4E-91E0-4E2CA1AC15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586" y="914565"/>
            <a:ext cx="4100986" cy="3206532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5CAEF61E-3B98-864E-8F99-FC9FF27E2E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9247" y="896167"/>
            <a:ext cx="4451330" cy="315178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EB639AFC-E0B8-3F45-8FC4-9A6C3442FD9E}"/>
              </a:ext>
            </a:extLst>
          </p:cNvPr>
          <p:cNvSpPr txBox="1"/>
          <p:nvPr/>
        </p:nvSpPr>
        <p:spPr>
          <a:xfrm>
            <a:off x="953589" y="5081464"/>
            <a:ext cx="104372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800" dirty="0" smtClean="0">
                <a:solidFill>
                  <a:schemeClr val="bg1"/>
                </a:solidFill>
              </a:rPr>
              <a:t> </a:t>
            </a:r>
            <a:endParaRPr lang="ru-RU" sz="1800" dirty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ru-RU" sz="1800" dirty="0">
                <a:solidFill>
                  <a:schemeClr val="bg1"/>
                </a:solidFill>
              </a:rPr>
              <a:t>С ЧЕГО НАЧИНАЕТСЯ РОДИНА</a:t>
            </a:r>
            <a:r>
              <a:rPr lang="mr-IN" sz="1800" dirty="0">
                <a:solidFill>
                  <a:schemeClr val="bg1"/>
                </a:solidFill>
              </a:rPr>
              <a:t>…</a:t>
            </a:r>
            <a:r>
              <a:rPr lang="ru-RU" sz="1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61467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6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91975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1525" cy="6858000"/>
          </a:xfrm>
          <a:prstGeom prst="rect">
            <a:avLst/>
          </a:prstGeom>
          <a:noFill/>
          <a:effectLst>
            <a:softEdge rad="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-9525" y="0"/>
            <a:ext cx="12201525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086938" y="2486644"/>
            <a:ext cx="5603205" cy="655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dirty="0">
              <a:solidFill>
                <a:schemeClr val="bg1"/>
              </a:solidFill>
            </a:endParaRP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="" xmlns:a16="http://schemas.microsoft.com/office/drawing/2014/main" id="{AE2407A6-6C09-0640-A0AB-0F2FC229184B}"/>
              </a:ext>
            </a:extLst>
          </p:cNvPr>
          <p:cNvCxnSpPr>
            <a:cxnSpLocks/>
          </p:cNvCxnSpPr>
          <p:nvPr/>
        </p:nvCxnSpPr>
        <p:spPr>
          <a:xfrm>
            <a:off x="566001" y="784091"/>
            <a:ext cx="110599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="" xmlns:a16="http://schemas.microsoft.com/office/drawing/2014/main" id="{5B9EC180-D7B9-2141-B2ED-1D8578889AB5}"/>
              </a:ext>
            </a:extLst>
          </p:cNvPr>
          <p:cNvCxnSpPr>
            <a:cxnSpLocks/>
          </p:cNvCxnSpPr>
          <p:nvPr/>
        </p:nvCxnSpPr>
        <p:spPr>
          <a:xfrm>
            <a:off x="469009" y="6049622"/>
            <a:ext cx="110599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>
            <a:extLst>
              <a:ext uri="{FF2B5EF4-FFF2-40B4-BE49-F238E27FC236}">
                <a16:creationId xmlns="" xmlns:a16="http://schemas.microsoft.com/office/drawing/2014/main" id="{78287748-44D1-9B49-9C7F-079E37D21535}"/>
              </a:ext>
            </a:extLst>
          </p:cNvPr>
          <p:cNvSpPr/>
          <p:nvPr/>
        </p:nvSpPr>
        <p:spPr>
          <a:xfrm>
            <a:off x="-29174" y="178819"/>
            <a:ext cx="122211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С </a:t>
            </a:r>
            <a:r>
              <a:rPr lang="ru-RU" sz="2000" dirty="0" smtClean="0">
                <a:solidFill>
                  <a:schemeClr val="bg1"/>
                </a:solidFill>
                <a:ea typeface="Open Sans" panose="020B0806030504020204" pitchFamily="34" charset="0"/>
                <a:cs typeface="Open Sans" panose="020B0806030504020204" pitchFamily="34" charset="0"/>
              </a:rPr>
              <a:t>КАРТИНОК В ТВОЕМ БУЕКВАРЕ</a:t>
            </a:r>
            <a:endParaRPr lang="ru-RU" sz="2000" dirty="0">
              <a:solidFill>
                <a:schemeClr val="bg1"/>
              </a:solidFill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78693ADE-8A41-C845-9AAB-D33E76584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927" y="1349104"/>
            <a:ext cx="5199072" cy="322762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BAEE04AE-2D82-674F-87AF-9F46A67A1C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01" y="1349104"/>
            <a:ext cx="5746520" cy="322762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17124C85-2733-B241-BA58-8CC1DC06BF5B}"/>
              </a:ext>
            </a:extLst>
          </p:cNvPr>
          <p:cNvSpPr txBox="1"/>
          <p:nvPr/>
        </p:nvSpPr>
        <p:spPr>
          <a:xfrm>
            <a:off x="566001" y="5000701"/>
            <a:ext cx="10963005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800" dirty="0" smtClean="0">
                <a:solidFill>
                  <a:schemeClr val="bg1"/>
                </a:solidFill>
              </a:rPr>
              <a:t>СЕГОДНЯ, ДЛЯ </a:t>
            </a:r>
            <a:r>
              <a:rPr lang="ru-RU" sz="1800" dirty="0">
                <a:solidFill>
                  <a:schemeClr val="bg1"/>
                </a:solidFill>
              </a:rPr>
              <a:t>МНОГИХ ОНА НАЧИНАЕТСЯ, С АЙФОНА В ДЕТСКОЙ РУКЕ</a:t>
            </a:r>
          </a:p>
        </p:txBody>
      </p:sp>
    </p:spTree>
    <p:extLst>
      <p:ext uri="{BB962C8B-B14F-4D97-AF65-F5344CB8AC3E}">
        <p14:creationId xmlns:p14="http://schemas.microsoft.com/office/powerpoint/2010/main" val="1698251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6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91975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1525" cy="6858000"/>
          </a:xfrm>
          <a:prstGeom prst="rect">
            <a:avLst/>
          </a:prstGeom>
          <a:noFill/>
          <a:effectLst>
            <a:softEdge rad="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-9525" y="0"/>
            <a:ext cx="12201525" cy="6858001"/>
          </a:xfrm>
          <a:prstGeom prst="rect">
            <a:avLst/>
          </a:prstGeom>
          <a:solidFill>
            <a:srgbClr val="000A2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086938" y="2486644"/>
            <a:ext cx="5603205" cy="655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dirty="0">
              <a:solidFill>
                <a:schemeClr val="bg1"/>
              </a:solidFill>
            </a:endParaRP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="" xmlns:a16="http://schemas.microsoft.com/office/drawing/2014/main" id="{AE2407A6-6C09-0640-A0AB-0F2FC229184B}"/>
              </a:ext>
            </a:extLst>
          </p:cNvPr>
          <p:cNvCxnSpPr>
            <a:cxnSpLocks/>
          </p:cNvCxnSpPr>
          <p:nvPr/>
        </p:nvCxnSpPr>
        <p:spPr>
          <a:xfrm>
            <a:off x="566001" y="784091"/>
            <a:ext cx="110599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="" xmlns:a16="http://schemas.microsoft.com/office/drawing/2014/main" id="{5B9EC180-D7B9-2141-B2ED-1D8578889AB5}"/>
              </a:ext>
            </a:extLst>
          </p:cNvPr>
          <p:cNvCxnSpPr>
            <a:cxnSpLocks/>
          </p:cNvCxnSpPr>
          <p:nvPr/>
        </p:nvCxnSpPr>
        <p:spPr>
          <a:xfrm>
            <a:off x="469009" y="6049622"/>
            <a:ext cx="110599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>
            <a:extLst>
              <a:ext uri="{FF2B5EF4-FFF2-40B4-BE49-F238E27FC236}">
                <a16:creationId xmlns="" xmlns:a16="http://schemas.microsoft.com/office/drawing/2014/main" id="{78287748-44D1-9B49-9C7F-079E37D21535}"/>
              </a:ext>
            </a:extLst>
          </p:cNvPr>
          <p:cNvSpPr/>
          <p:nvPr/>
        </p:nvSpPr>
        <p:spPr>
          <a:xfrm>
            <a:off x="-29174" y="178819"/>
            <a:ext cx="122211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А ТАМ, </a:t>
            </a:r>
            <a:r>
              <a:rPr lang="ru-RU" sz="2000" dirty="0">
                <a:solidFill>
                  <a:schemeClr val="bg1"/>
                </a:solidFill>
              </a:rPr>
              <a:t>ОНА НАЧИНАЕТСЯ С РЕКЛАМЫ В КАЖДОМ ОКНЕ</a:t>
            </a:r>
          </a:p>
          <a:p>
            <a:pPr algn="ctr"/>
            <a:endParaRPr lang="ru-RU" sz="2000" dirty="0">
              <a:solidFill>
                <a:schemeClr val="bg1"/>
              </a:solidFill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17124C85-2733-B241-BA58-8CC1DC06BF5B}"/>
              </a:ext>
            </a:extLst>
          </p:cNvPr>
          <p:cNvSpPr txBox="1"/>
          <p:nvPr/>
        </p:nvSpPr>
        <p:spPr>
          <a:xfrm>
            <a:off x="1881051" y="5000701"/>
            <a:ext cx="8020595" cy="4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dirty="0" smtClean="0">
                <a:solidFill>
                  <a:schemeClr val="bg1"/>
                </a:solidFill>
              </a:rPr>
              <a:t>ГДЕ </a:t>
            </a:r>
            <a:r>
              <a:rPr lang="ru-RU" dirty="0">
                <a:solidFill>
                  <a:schemeClr val="bg1"/>
                </a:solidFill>
              </a:rPr>
              <a:t>ДЕНЬГИ И ЖУТЬ НАСАЖДАЮТСЯ КАЖДОЙ РОССИЙСКОЙ СЕМЬЕ  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5A8C27E2-A1C2-4F40-9D2C-B18EFDA046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001" y="976930"/>
            <a:ext cx="5706697" cy="369841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7372FF0C-431F-2B42-B830-D7B9432E1A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089" y="962844"/>
            <a:ext cx="5261909" cy="3698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340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6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91975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HDOfficeLightV0">
  <a:themeElements>
    <a:clrScheme name="Цвет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16752</TotalTime>
  <Words>2456</Words>
  <Application>Microsoft Macintosh PowerPoint</Application>
  <PresentationFormat>Широкоэкранный</PresentationFormat>
  <Paragraphs>368</Paragraphs>
  <Slides>37</Slides>
  <Notes>36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6" baseType="lpstr">
      <vt:lpstr>Calibri</vt:lpstr>
      <vt:lpstr>Calibri Light</vt:lpstr>
      <vt:lpstr>Mangal</vt:lpstr>
      <vt:lpstr>Microsoft YaHei</vt:lpstr>
      <vt:lpstr>Open Sans</vt:lpstr>
      <vt:lpstr>Times New Roman</vt:lpstr>
      <vt:lpstr>Wingdings 2</vt:lpstr>
      <vt:lpstr>Arial</vt:lpstr>
      <vt:lpstr>HDOfficeLightV0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ОПОРА-ЭКСПЕРТ</dc:title>
  <dc:creator>Maxim</dc:creator>
  <cp:lastModifiedBy>Чернаков Егор Витальевич</cp:lastModifiedBy>
  <cp:revision>767</cp:revision>
  <cp:lastPrinted>2021-08-11T18:39:59Z</cp:lastPrinted>
  <dcterms:created xsi:type="dcterms:W3CDTF">2018-02-14T05:46:45Z</dcterms:created>
  <dcterms:modified xsi:type="dcterms:W3CDTF">2022-05-27T06:51:05Z</dcterms:modified>
</cp:coreProperties>
</file>