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6"/>
  </p:notesMasterIdLst>
  <p:handoutMasterIdLst>
    <p:handoutMasterId r:id="rId17"/>
  </p:handoutMasterIdLst>
  <p:sldIdLst>
    <p:sldId id="353" r:id="rId2"/>
    <p:sldId id="381" r:id="rId3"/>
    <p:sldId id="382" r:id="rId4"/>
    <p:sldId id="383" r:id="rId5"/>
    <p:sldId id="390" r:id="rId6"/>
    <p:sldId id="392" r:id="rId7"/>
    <p:sldId id="371" r:id="rId8"/>
    <p:sldId id="370" r:id="rId9"/>
    <p:sldId id="393" r:id="rId10"/>
    <p:sldId id="394" r:id="rId11"/>
    <p:sldId id="395" r:id="rId12"/>
    <p:sldId id="401" r:id="rId13"/>
    <p:sldId id="400" r:id="rId14"/>
    <p:sldId id="388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7A6"/>
    <a:srgbClr val="8590BE"/>
    <a:srgbClr val="99A1C8"/>
    <a:srgbClr val="8574EC"/>
    <a:srgbClr val="3909E7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Y="-23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03935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43825"/>
        <a:ext cx="3267226" cy="392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26502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21258"/>
        <a:ext cx="3267226" cy="392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914743" y="-1423198"/>
          <a:ext cx="435480" cy="3327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8" y="43825"/>
        <a:ext cx="3305752" cy="39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5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admsurgut.ru/rubric/21294/Ocenka-reguliruyuschego-vozdeystviya-fakticheskogo-vozdeystviya-i-ekspertiza-municipalnyh-normativnyh-pravovyh-aktov-proektov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://regulation.admhmao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4204" y="242406"/>
            <a:ext cx="7293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регулирующего воздействия </a:t>
            </a:r>
            <a:r>
              <a:rPr lang="ru-RU" b="1" dirty="0">
                <a:solidFill>
                  <a:srgbClr val="5A67A6"/>
                </a:solidFill>
              </a:rPr>
              <a:t>–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взаимодействия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 и власти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30" y="1902954"/>
            <a:ext cx="7014936" cy="43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81093" y="173366"/>
            <a:ext cx="6085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pic>
        <p:nvPicPr>
          <p:cNvPr id="13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7" y="1229532"/>
            <a:ext cx="6493541" cy="2947500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871279">
            <a:off x="7139013" y="2023808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gray">
          <a:xfrm>
            <a:off x="7341141" y="2273703"/>
            <a:ext cx="1631659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Процедура регистрации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1"/>
          <a:stretch/>
        </p:blipFill>
        <p:spPr>
          <a:xfrm>
            <a:off x="815554" y="3217024"/>
            <a:ext cx="3791532" cy="35827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innerShdw blurRad="63500" dist="50800" dir="16200000">
              <a:srgbClr val="8590BE">
                <a:alpha val="50000"/>
              </a:srgb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086" y="3177688"/>
            <a:ext cx="4365714" cy="36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9" t="9478" r="3247" b="38205"/>
          <a:stretch/>
        </p:blipFill>
        <p:spPr>
          <a:xfrm>
            <a:off x="766026" y="3649287"/>
            <a:ext cx="7908001" cy="3208713"/>
          </a:xfrm>
          <a:prstGeom prst="rect">
            <a:avLst/>
          </a:prstGeom>
          <a:ln>
            <a:solidFill>
              <a:srgbClr val="5A6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81093" y="173366"/>
            <a:ext cx="60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6" y="1158250"/>
            <a:ext cx="3657600" cy="2169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1039634"/>
            <a:ext cx="3275787" cy="250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 влево 19"/>
          <p:cNvSpPr/>
          <p:nvPr/>
        </p:nvSpPr>
        <p:spPr>
          <a:xfrm rot="1871279">
            <a:off x="3763896" y="6074594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gray">
          <a:xfrm>
            <a:off x="4494337" y="5980871"/>
            <a:ext cx="1707605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Электронный отзыв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732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Экспертиза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оценка фактического воздействия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5219" y="1032332"/>
            <a:ext cx="3705748" cy="28931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фактического воздействия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деятельность,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проводима в целях анализа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целей регулирования,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заявленных в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сводном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отчете об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регулирующего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воздействия, 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и оценки фактических положительных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отрицательных последствий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правовых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актов,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в них положений, необоснованно затрудняющих осуществление предпринимательской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деятельности или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приводящих к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возникновению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необоснованных расходов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 rot="5400000">
            <a:off x="3903675" y="5113158"/>
            <a:ext cx="1516489" cy="778357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консультации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6549" y="1025923"/>
            <a:ext cx="3217419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деятельность, направленная на выявление положений, необоснованно затрудняющих осуществление предпринимательской деятельности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67" t="5145" r="11267"/>
          <a:stretch/>
        </p:blipFill>
        <p:spPr>
          <a:xfrm>
            <a:off x="1047404" y="3666189"/>
            <a:ext cx="3130858" cy="2825774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0184772"/>
              </p:ext>
            </p:extLst>
          </p:nvPr>
        </p:nvGraphicFramePr>
        <p:xfrm>
          <a:off x="4766622" y="4529934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6966416"/>
              </p:ext>
            </p:extLst>
          </p:nvPr>
        </p:nvGraphicFramePr>
        <p:xfrm>
          <a:off x="4757886" y="5227765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1948294"/>
              </p:ext>
            </p:extLst>
          </p:nvPr>
        </p:nvGraphicFramePr>
        <p:xfrm>
          <a:off x="4719360" y="5868943"/>
          <a:ext cx="3795989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3" name="Стрелка вправо 22"/>
          <p:cNvSpPr/>
          <p:nvPr/>
        </p:nvSpPr>
        <p:spPr>
          <a:xfrm rot="8159582">
            <a:off x="3392029" y="3118005"/>
            <a:ext cx="1234893" cy="4625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7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81093" y="173366"/>
            <a:ext cx="60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планов на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 smtClean="0"/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783" t="6394" r="13555" b="6334"/>
          <a:stretch/>
        </p:blipFill>
        <p:spPr>
          <a:xfrm>
            <a:off x="1481093" y="656604"/>
            <a:ext cx="7480027" cy="477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741" t="40210" r="15575" b="41582"/>
          <a:stretch/>
        </p:blipFill>
        <p:spPr>
          <a:xfrm>
            <a:off x="1717617" y="5515066"/>
            <a:ext cx="6894368" cy="9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1030947"/>
            <a:ext cx="6858000" cy="741825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3452409"/>
            <a:ext cx="6858000" cy="294839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предпринимательства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(3462)52-20-83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4" y="60984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11" y="1401859"/>
            <a:ext cx="3383280" cy="20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l="12894" t="6008" r="14051" b="6783"/>
          <a:stretch>
            <a:fillRect/>
          </a:stretch>
        </p:blipFill>
        <p:spPr bwMode="auto">
          <a:xfrm>
            <a:off x="885880" y="365126"/>
            <a:ext cx="7992888" cy="57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7" y="35133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0896" t="21705" r="21951" b="14535"/>
          <a:stretch>
            <a:fillRect/>
          </a:stretch>
        </p:blipFill>
        <p:spPr bwMode="auto">
          <a:xfrm>
            <a:off x="1185139" y="258334"/>
            <a:ext cx="7848871" cy="57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90" y="304135"/>
            <a:ext cx="79254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2652" t="6202" r="13823" b="5814"/>
          <a:stretch>
            <a:fillRect/>
          </a:stretch>
        </p:blipFill>
        <p:spPr bwMode="auto">
          <a:xfrm>
            <a:off x="963501" y="344910"/>
            <a:ext cx="8064896" cy="583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3" y="344911"/>
            <a:ext cx="823736" cy="10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59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принципа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правового акта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721" y="1181102"/>
            <a:ext cx="1883183" cy="271778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7" y="35133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34540" y="2336805"/>
            <a:ext cx="2762943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/>
              <a:t>сначала обсудим, потом </a:t>
            </a:r>
            <a:r>
              <a:rPr lang="ru-RU" sz="1800" b="1" dirty="0" smtClean="0"/>
              <a:t>примем !!!</a:t>
            </a:r>
            <a:endParaRPr lang="ru-RU" sz="1800" dirty="0"/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685363" y="2335876"/>
            <a:ext cx="2762943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сначала примем, потом </a:t>
            </a:r>
            <a:r>
              <a:rPr lang="ru-RU" sz="1800" b="1" dirty="0" smtClean="0"/>
              <a:t>посмотрим …</a:t>
            </a:r>
            <a:endParaRPr lang="ru-RU" sz="18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3802722" y="2709949"/>
            <a:ext cx="1883183" cy="723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4937" t="49702" r="33053" b="10914"/>
          <a:stretch/>
        </p:blipFill>
        <p:spPr>
          <a:xfrm>
            <a:off x="3802721" y="3898882"/>
            <a:ext cx="1883183" cy="18328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1" y="3570971"/>
            <a:ext cx="1889235" cy="11772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474" y="5351036"/>
            <a:ext cx="2057401" cy="1143387"/>
          </a:xfrm>
          <a:prstGeom prst="rect">
            <a:avLst/>
          </a:prstGeom>
        </p:spPr>
      </p:pic>
      <p:sp>
        <p:nvSpPr>
          <p:cNvPr id="18" name="Стрелка вниз 17"/>
          <p:cNvSpPr/>
          <p:nvPr/>
        </p:nvSpPr>
        <p:spPr>
          <a:xfrm>
            <a:off x="1817452" y="4815316"/>
            <a:ext cx="249382" cy="4823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516011" y="4828722"/>
            <a:ext cx="249382" cy="4823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950" y="3552237"/>
            <a:ext cx="2245475" cy="11960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29" y="5354346"/>
            <a:ext cx="1928724" cy="12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chernyavskaya_ss\Desktop\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762" r="-4192"/>
          <a:stretch/>
        </p:blipFill>
        <p:spPr bwMode="auto">
          <a:xfrm>
            <a:off x="170777" y="1505515"/>
            <a:ext cx="6787895" cy="26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dmsurgut.ru/files/materials/logo.png">
            <a:hlinkClick r:id="rId3" tooltip="Оценка регулирующего воздействи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1" y="1013846"/>
            <a:ext cx="1925843" cy="4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/>
          <p:cNvSpPr/>
          <p:nvPr/>
        </p:nvSpPr>
        <p:spPr>
          <a:xfrm>
            <a:off x="3353391" y="830659"/>
            <a:ext cx="3312368" cy="86582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admsurgut.ru</a:t>
            </a:r>
            <a:r>
              <a:rPr lang="en-US" dirty="0"/>
              <a:t>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06431" y="1058589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http://admsurgut.ru/</a:t>
            </a:r>
          </a:p>
        </p:txBody>
      </p:sp>
      <p:pic>
        <p:nvPicPr>
          <p:cNvPr id="1032" name="Picture 8" descr="C:\Users\chernyavskaya_ss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5" y="1075773"/>
            <a:ext cx="360039" cy="3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rnyavskaya_ss\Desktop\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8" y="3191598"/>
            <a:ext cx="2252743" cy="2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7882" t="41024" r="16493" b="7700"/>
          <a:stretch/>
        </p:blipFill>
        <p:spPr>
          <a:xfrm>
            <a:off x="2801388" y="3918559"/>
            <a:ext cx="6143106" cy="2443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306286" y="81843"/>
            <a:ext cx="7638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портал Администрации города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2" y="4027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 rot="713732">
            <a:off x="2665787" y="2768195"/>
            <a:ext cx="2090762" cy="846804"/>
          </a:xfrm>
          <a:prstGeom prst="curvedDownArrow">
            <a:avLst>
              <a:gd name="adj1" fmla="val 25000"/>
              <a:gd name="adj2" fmla="val 50000"/>
              <a:gd name="adj3" fmla="val 2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6941" t="22686" r="17572" b="6324"/>
          <a:stretch/>
        </p:blipFill>
        <p:spPr>
          <a:xfrm>
            <a:off x="2693325" y="4197752"/>
            <a:ext cx="6342610" cy="26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818" t="7817" r="14636" b="7917"/>
          <a:stretch/>
        </p:blipFill>
        <p:spPr>
          <a:xfrm>
            <a:off x="1596043" y="806335"/>
            <a:ext cx="7290261" cy="57325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0655" y="110435"/>
            <a:ext cx="7805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портал</a:t>
            </a:r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5898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9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403" t="7856" r="13948" b="5251"/>
          <a:stretch/>
        </p:blipFill>
        <p:spPr>
          <a:xfrm>
            <a:off x="3172535" y="3574472"/>
            <a:ext cx="5809367" cy="302583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6314" t="6486" r="11231" b="45600"/>
          <a:stretch/>
        </p:blipFill>
        <p:spPr>
          <a:xfrm>
            <a:off x="1706484" y="902825"/>
            <a:ext cx="5151119" cy="23940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81093" y="173366"/>
            <a:ext cx="591723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нормативных правовых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 </a:t>
            </a:r>
            <a:r>
              <a:rPr lang="ru-RU" dirty="0"/>
              <a:t>(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http://regulation.admhmao.ru</a:t>
            </a:r>
            <a:r>
              <a:rPr lang="ru-RU" dirty="0" smtClean="0"/>
              <a:t>) </a:t>
            </a:r>
          </a:p>
        </p:txBody>
      </p:sp>
      <p:pic>
        <p:nvPicPr>
          <p:cNvPr id="13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40434" y="2806971"/>
            <a:ext cx="2241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Сургутской ТПП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079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1093" y="173366"/>
            <a:ext cx="6085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98" y="1231456"/>
            <a:ext cx="7162332" cy="53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9281</TotalTime>
  <Words>198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принципа создания  муниципального правового акта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Экспертиза и оценка фактического воздействия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447</cp:revision>
  <cp:lastPrinted>2021-10-21T11:37:17Z</cp:lastPrinted>
  <dcterms:created xsi:type="dcterms:W3CDTF">2014-11-21T11:00:06Z</dcterms:created>
  <dcterms:modified xsi:type="dcterms:W3CDTF">2022-10-28T10:12:46Z</dcterms:modified>
</cp:coreProperties>
</file>