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07" r:id="rId2"/>
    <p:sldId id="256" r:id="rId3"/>
    <p:sldId id="310" r:id="rId4"/>
    <p:sldId id="304" r:id="rId5"/>
    <p:sldId id="309" r:id="rId6"/>
    <p:sldId id="290" r:id="rId7"/>
    <p:sldId id="318" r:id="rId8"/>
    <p:sldId id="317" r:id="rId9"/>
    <p:sldId id="316" r:id="rId10"/>
    <p:sldId id="289" r:id="rId11"/>
    <p:sldId id="321" r:id="rId12"/>
    <p:sldId id="320" r:id="rId13"/>
    <p:sldId id="338" r:id="rId14"/>
    <p:sldId id="322" r:id="rId15"/>
    <p:sldId id="323" r:id="rId16"/>
    <p:sldId id="324" r:id="rId17"/>
    <p:sldId id="325" r:id="rId18"/>
    <p:sldId id="326" r:id="rId19"/>
    <p:sldId id="327" r:id="rId20"/>
    <p:sldId id="328" r:id="rId21"/>
    <p:sldId id="329" r:id="rId22"/>
    <p:sldId id="319" r:id="rId23"/>
    <p:sldId id="330" r:id="rId24"/>
    <p:sldId id="311" r:id="rId25"/>
    <p:sldId id="312" r:id="rId26"/>
    <p:sldId id="313" r:id="rId27"/>
    <p:sldId id="314" r:id="rId28"/>
    <p:sldId id="315" r:id="rId29"/>
    <p:sldId id="331" r:id="rId30"/>
    <p:sldId id="332" r:id="rId31"/>
    <p:sldId id="334" r:id="rId32"/>
    <p:sldId id="333" r:id="rId33"/>
    <p:sldId id="335" r:id="rId34"/>
    <p:sldId id="336" r:id="rId35"/>
    <p:sldId id="337" r:id="rId36"/>
    <p:sldId id="303" r:id="rId37"/>
    <p:sldId id="297"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433"/>
  </p:normalViewPr>
  <p:slideViewPr>
    <p:cSldViewPr snapToGrid="0" snapToObjects="1">
      <p:cViewPr>
        <p:scale>
          <a:sx n="80" d="100"/>
          <a:sy n="80" d="100"/>
        </p:scale>
        <p:origin x="6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DACA2-EFC0-4340-842E-F27913987F04}" type="datetimeFigureOut">
              <a:rPr lang="ru-RU" smtClean="0"/>
              <a:t>11.02.2023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9065A-17E2-DC41-8695-AA4B96F09EF8}" type="slidenum">
              <a:rPr lang="ru-RU" smtClean="0"/>
              <a:t>‹#›</a:t>
            </a:fld>
            <a:endParaRPr lang="ru-RU"/>
          </a:p>
        </p:txBody>
      </p:sp>
    </p:spTree>
    <p:extLst>
      <p:ext uri="{BB962C8B-B14F-4D97-AF65-F5344CB8AC3E}">
        <p14:creationId xmlns:p14="http://schemas.microsoft.com/office/powerpoint/2010/main" val="119824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11</a:t>
            </a:fld>
            <a:endParaRPr lang="ru-RU" dirty="0"/>
          </a:p>
        </p:txBody>
      </p:sp>
    </p:spTree>
    <p:extLst>
      <p:ext uri="{BB962C8B-B14F-4D97-AF65-F5344CB8AC3E}">
        <p14:creationId xmlns:p14="http://schemas.microsoft.com/office/powerpoint/2010/main" val="97531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59693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35033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74642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4132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84926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8EAA223-68CB-7C44-B2AD-1FE0F5675F08}" type="datetimeFigureOut">
              <a:rPr lang="ru-RU" smtClean="0"/>
              <a:t>11.02.2023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38201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8EAA223-68CB-7C44-B2AD-1FE0F5675F08}" type="datetimeFigureOut">
              <a:rPr lang="ru-RU" smtClean="0"/>
              <a:t>11.02.2023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34960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8EAA223-68CB-7C44-B2AD-1FE0F5675F08}" type="datetimeFigureOut">
              <a:rPr lang="ru-RU" smtClean="0"/>
              <a:t>11.02.2023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22884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8EAA223-68CB-7C44-B2AD-1FE0F5675F08}" type="datetimeFigureOut">
              <a:rPr lang="ru-RU" smtClean="0"/>
              <a:t>11.02.2023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3285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8EAA223-68CB-7C44-B2AD-1FE0F5675F08}" type="datetimeFigureOut">
              <a:rPr lang="ru-RU" smtClean="0"/>
              <a:t>11.02.2023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67146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8EAA223-68CB-7C44-B2AD-1FE0F5675F08}" type="datetimeFigureOut">
              <a:rPr lang="ru-RU" smtClean="0"/>
              <a:t>11.02.2023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51B1A-E3A5-6546-B454-E152A2160284}" type="slidenum">
              <a:rPr lang="ru-RU" smtClean="0"/>
              <a:t>‹#›</a:t>
            </a:fld>
            <a:endParaRPr lang="ru-RU"/>
          </a:p>
        </p:txBody>
      </p:sp>
    </p:spTree>
    <p:extLst>
      <p:ext uri="{BB962C8B-B14F-4D97-AF65-F5344CB8AC3E}">
        <p14:creationId xmlns:p14="http://schemas.microsoft.com/office/powerpoint/2010/main" val="1121997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AA223-68CB-7C44-B2AD-1FE0F5675F08}" type="datetimeFigureOut">
              <a:rPr lang="ru-RU" smtClean="0"/>
              <a:t>11.02.2023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51B1A-E3A5-6546-B454-E152A2160284}" type="slidenum">
              <a:rPr lang="ru-RU" smtClean="0"/>
              <a:t>‹#›</a:t>
            </a:fld>
            <a:endParaRPr lang="ru-RU"/>
          </a:p>
        </p:txBody>
      </p:sp>
    </p:spTree>
    <p:extLst>
      <p:ext uri="{BB962C8B-B14F-4D97-AF65-F5344CB8AC3E}">
        <p14:creationId xmlns:p14="http://schemas.microsoft.com/office/powerpoint/2010/main" val="1223778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7" Type="http://schemas.openxmlformats.org/officeDocument/2006/relationships/image" Target="../media/image10.sv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strategy24.ru/rf/news/vystuplenie-mitropolita-khantymansiyskogo-i-surgutskogo-pavla-na-plenarnom-zasedanii-regionalnogo-etapa-xxxi-mezhdunarodnykh-rozhdestvenskikh-obrazovatelnykh-chteniy" TargetMode="External"/><Relationship Id="rId4" Type="http://schemas.openxmlformats.org/officeDocument/2006/relationships/hyperlink" Target="https://strategy24.ru/rf/management/projects/strategiya-rf-obshcherossiyskaya-platforma-vzaimodeystviya-biznesa-vlasti-i-obshchestva"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news/osnovnye-ponyatiya-novoy-etik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trategy24.ru/rf/culture/projects/korrektirovka-dokumentov-strategicheskogo-planirovaniya-regiona" TargetMode="External"/><Relationship Id="rId4" Type="http://schemas.openxmlformats.org/officeDocument/2006/relationships/hyperlink" Target="https://strategy24.ru/rf/culture/projects/obespechenie-mezhvedomstvennoy-koordinatsii-deyatelnosti" TargetMode="External"/><Relationship Id="rId5" Type="http://schemas.openxmlformats.org/officeDocument/2006/relationships/hyperlink" Target="https://strategy24.ru/rf/education/projects/sovershenstvovanie-sistemy-gosudarstvennoy-podderzhki-proektov-v-oblasti-kultury-i-obrazovaniya" TargetMode="External"/><Relationship Id="rId6" Type="http://schemas.openxmlformats.org/officeDocument/2006/relationships/hyperlink" Target="https://strategy24.ru/rf/culture/projects/protivodeystvie-riskam-svyazannym-s-rasprostraneniem-destruktivnoy-ideologii" TargetMode="External"/><Relationship Id="rId7" Type="http://schemas.openxmlformats.org/officeDocument/2006/relationships/hyperlink" Target="https://strategy24.ru/rf/education/projects/sovershenstvovanie-metodov-vospitaniya-i-obrazovaniya-detey-i-molodezhi"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hyperlink" Target="https://strategy24.ru/rf/projects/povyshenie-effektivnosti-deyatelnosti-nauchnykh-obrazovatelnykh-prosvetitelskikh-organizatsiy-i-organizatsiy-kultury-po-zashchite-istoricheskoy-pravdy" TargetMode="External"/><Relationship Id="rId4" Type="http://schemas.openxmlformats.org/officeDocument/2006/relationships/hyperlink" Target="https://strategy24.ru/rf/culture/projects/sovershenstvovanie-deyatelnosti-pravookhranitelnykh-organov" TargetMode="External"/><Relationship Id="rId5" Type="http://schemas.openxmlformats.org/officeDocument/2006/relationships/hyperlink" Target="https://strategy24.ru/rf/health/projects/meditsinskoe-prosveshchenie-detey-i-molodezhi" TargetMode="External"/><Relationship Id="rId6" Type="http://schemas.openxmlformats.org/officeDocument/2006/relationships/hyperlink" Target="https://strategy24.ru/rf/culture/projects/obuchenie-i-nravstvennoe-vospitanie-predstaviteley-malykh-i-korennykh-narodov-regiona-a-takzhe-migrantov" TargetMode="External"/><Relationship Id="rId7" Type="http://schemas.openxmlformats.org/officeDocument/2006/relationships/hyperlink" Target="https://strategy24.ru/rf/culture/projects/podgotovka-kazachikh-formirovaniy" TargetMode="External"/><Relationship Id="rId8" Type="http://schemas.openxmlformats.org/officeDocument/2006/relationships/hyperlink" Target="https://strategy24.ru/rf/demography/projects/rost-blagosostoyaniya-grazhdan" TargetMode="External"/><Relationship Id="rId9" Type="http://schemas.openxmlformats.org/officeDocument/2006/relationships/hyperlink" Target="https://strategy24.ru/rf/education/projects/provedenie-zanyatiy-po-vospitaniyu-nravstvennogo-gosudarstvennogo-sluzhashchego-v-organakh-gosudarstvennoy-vlasti" TargetMode="External"/><Relationship Id="rId10" Type="http://schemas.openxmlformats.org/officeDocument/2006/relationships/hyperlink" Target="https://strategy24.ru/rf/culture/projects/uchastie-religioznykh-i-obshchestvennykh-organizatsiy-v-osushchestvlenii-dukhovnonravstvennogo-vospitaniya-grazhdan"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projects/plan-meropriyatiy-po-formirovaniyu-zdorovogo-obraza-zhizni-zdorovyy-shkolni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projects/plan-meropriyatiy-po-realizatsii-gosudarstvennoy-natsionalnoy-politiki-rf-v-subekte-r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projects/plan-meropriyatiy-po-realizatsii-gosudarstvennoy-kulturnoy-politiki-v-subekte-rossiyskoy-federatsii"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culture/projects/plan-meropriyatiy-po-ispolneniyu-ukaza-prezidenta-rossiyskoy-federatsii-no-809-ot-09-noyabrya-2022-go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png"/><Relationship Id="rId7"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hyperlink" Target="https://strategy24.ru/rf/news/nravstvennaya-kultura" TargetMode="External"/><Relationship Id="rId20" Type="http://schemas.openxmlformats.org/officeDocument/2006/relationships/hyperlink" Target="https://strategy24.ru/rf/news/nravstvennye-bolezni-obshchestva" TargetMode="External"/><Relationship Id="rId21" Type="http://schemas.openxmlformats.org/officeDocument/2006/relationships/hyperlink" Target="https://strategy24.ru/rf/news/nravstvennaya-atmosfera-2" TargetMode="External"/><Relationship Id="rId22" Type="http://schemas.openxmlformats.org/officeDocument/2006/relationships/hyperlink" Target="https://strategy24.ru/rf/news/velikiy-nravstvennyy-put-rossii-i-vsego-chelovechestva" TargetMode="External"/><Relationship Id="rId23" Type="http://schemas.openxmlformats.org/officeDocument/2006/relationships/image" Target="../media/image31.jpg"/><Relationship Id="rId10" Type="http://schemas.openxmlformats.org/officeDocument/2006/relationships/hyperlink" Target="https://strategy24.ru/rf/news/sistema-chigireva" TargetMode="External"/><Relationship Id="rId11" Type="http://schemas.openxmlformats.org/officeDocument/2006/relationships/hyperlink" Target="https://strategy24.ru/rf/culture/projects/tsifrovaya-ekoplatforma-strategiya-24" TargetMode="External"/><Relationship Id="rId12" Type="http://schemas.openxmlformats.org/officeDocument/2006/relationships/hyperlink" Target="https://strategy24.ru/rf/news/munitsipalnoe-upravlenie-na-osnove-diskursivnootsenochnogo-metoda" TargetMode="External"/><Relationship Id="rId13" Type="http://schemas.openxmlformats.org/officeDocument/2006/relationships/hyperlink" Target="https://strategy24.ru/rf/news/diskursivnootsenochnyy-metod-v-sisteme-gosudarstvennogo-upravleniya-i-kontrolya" TargetMode="External"/><Relationship Id="rId14" Type="http://schemas.openxmlformats.org/officeDocument/2006/relationships/hyperlink" Target="https://strategy24.ru/rf/news/ekonomika-2" TargetMode="External"/><Relationship Id="rId15" Type="http://schemas.openxmlformats.org/officeDocument/2006/relationships/hyperlink" Target="https://strategy24.ru/rf/news/o-perspektivakh-razvitiya-lichnosti-i-gosudarstva" TargetMode="External"/><Relationship Id="rId16" Type="http://schemas.openxmlformats.org/officeDocument/2006/relationships/hyperlink" Target="https://strategy24.ru/rf/management/projects/natsionalnaya-mobilizatsiya" TargetMode="External"/><Relationship Id="rId17" Type="http://schemas.openxmlformats.org/officeDocument/2006/relationships/hyperlink" Target="https://strategy24.ru/rf/news/nravstvennye-finansy" TargetMode="External"/><Relationship Id="rId18" Type="http://schemas.openxmlformats.org/officeDocument/2006/relationships/hyperlink" Target="https://strategy24.ru/rf/news/osnovy-nravstvennogo-vospitaniya" TargetMode="External"/><Relationship Id="rId19" Type="http://schemas.openxmlformats.org/officeDocument/2006/relationships/hyperlink" Target="https://strategy24.ru/rf/news/o-prichinakh-defitsita-nravstvennosti-v-sovremennom-obshchestvennom-soznanii" TargetMode="External"/><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news/nravstvennyy-put-beznravstvennoy-tsivilizatsii-2" TargetMode="External"/><Relationship Id="rId4" Type="http://schemas.openxmlformats.org/officeDocument/2006/relationships/hyperlink" Target="https://strategy24.ru/rf/news/ekologiya" TargetMode="External"/><Relationship Id="rId5" Type="http://schemas.openxmlformats.org/officeDocument/2006/relationships/hyperlink" Target="https://strategy24.ru/rf/news/ekologicheskiy-nravstvennyy-manifest" TargetMode="External"/><Relationship Id="rId6" Type="http://schemas.openxmlformats.org/officeDocument/2006/relationships/hyperlink" Target="https://strategy24.ru/rf/news/rossiyskaya-ideologiya-tekhnologiya-nravstvennosti" TargetMode="External"/><Relationship Id="rId7" Type="http://schemas.openxmlformats.org/officeDocument/2006/relationships/hyperlink" Target="https://strategy24.ru/rf/culture/projects/ideologiya-tekhnologiya-nravstvennost" TargetMode="External"/><Relationship Id="rId8" Type="http://schemas.openxmlformats.org/officeDocument/2006/relationships/hyperlink" Target="https://strategy24.ru/rf/management/projects/strategiya-rf-obshcherossiyskaya-platforma-vzaimodeystviya-biznesa-vlasti-i-obshchestv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demography/projects/popravki-v-deystvuyushchee-zakonodatelstvo-rossiyskoy-federatsii-v-sootvetstvii-s-trebovaniyami-ukaza-prezidenta-rossii-no-809-ot-09-noyabrya-2022-god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demography/projects/popravki-v-deystvuyushchee-zakonodatelstvo-rossiyskoy-federatsii-v-sootvetstvii-s-trebovaniyami-ukaza-prezidenta-rossii-no-809-ot-09-noyabrya-2022-god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strategy24.ru/rf/news/put-v-budushche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strategy24.ru/rf/news/put-v-budushchee" TargetMode="External"/><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hyperlink" Target="https://strategy24.ru/rf/news/ponyatiya-nravstvennosti" TargetMode="External"/><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Box 21"/>
          <p:cNvSpPr txBox="1"/>
          <p:nvPr/>
        </p:nvSpPr>
        <p:spPr>
          <a:xfrm>
            <a:off x="599678" y="3778518"/>
            <a:ext cx="5847462" cy="707886"/>
          </a:xfrm>
          <a:prstGeom prst="rect">
            <a:avLst/>
          </a:prstGeom>
          <a:noFill/>
        </p:spPr>
        <p:txBody>
          <a:bodyPr wrap="square" rtlCol="0">
            <a:spAutoFit/>
          </a:bodyPr>
          <a:lstStyle/>
          <a:p>
            <a:endParaRPr lang="ru-RU" sz="2000" b="1" dirty="0" smtClean="0">
              <a:solidFill>
                <a:schemeClr val="bg1"/>
              </a:solidFill>
            </a:endParaRPr>
          </a:p>
          <a:p>
            <a:endParaRPr lang="ru-RU" sz="2000" b="1" dirty="0" smtClean="0">
              <a:solidFill>
                <a:schemeClr val="bg1"/>
              </a:solidFill>
            </a:endParaRPr>
          </a:p>
        </p:txBody>
      </p:sp>
      <p:sp>
        <p:nvSpPr>
          <p:cNvPr id="10" name="TextBox 9"/>
          <p:cNvSpPr txBox="1"/>
          <p:nvPr/>
        </p:nvSpPr>
        <p:spPr>
          <a:xfrm>
            <a:off x="1" y="881149"/>
            <a:ext cx="12192000" cy="7417415"/>
          </a:xfrm>
          <a:prstGeom prst="rect">
            <a:avLst/>
          </a:prstGeom>
          <a:noFill/>
        </p:spPr>
        <p:txBody>
          <a:bodyPr wrap="square" rtlCol="0">
            <a:spAutoFit/>
          </a:bodyPr>
          <a:lstStyle/>
          <a:p>
            <a:pPr algn="ctr"/>
            <a:endParaRPr lang="ru-RU" sz="3200" dirty="0" smtClean="0"/>
          </a:p>
          <a:p>
            <a:pPr algn="ctr"/>
            <a:r>
              <a:rPr lang="ru-RU" sz="3200" dirty="0" smtClean="0"/>
              <a:t>А.М</a:t>
            </a:r>
            <a:r>
              <a:rPr lang="ru-RU" sz="3200" dirty="0"/>
              <a:t>. Сафиоллин</a:t>
            </a:r>
          </a:p>
          <a:p>
            <a:pPr algn="ctr"/>
            <a:r>
              <a:rPr lang="ru-RU" sz="2000" dirty="0"/>
              <a:t> </a:t>
            </a:r>
          </a:p>
          <a:p>
            <a:pPr algn="ctr"/>
            <a:endParaRPr lang="ru-RU" sz="5400" dirty="0" smtClean="0"/>
          </a:p>
          <a:p>
            <a:pPr algn="ctr"/>
            <a:endParaRPr lang="ru-RU" sz="6600" dirty="0" smtClean="0"/>
          </a:p>
          <a:p>
            <a:pPr algn="ctr"/>
            <a:endParaRPr lang="ru-RU" sz="6600" dirty="0" smtClean="0"/>
          </a:p>
          <a:p>
            <a:pPr algn="ctr"/>
            <a:r>
              <a:rPr lang="ru-RU" sz="6600" dirty="0" smtClean="0"/>
              <a:t>ПУТЬ В БУДУЩЕЕ</a:t>
            </a:r>
          </a:p>
          <a:p>
            <a:endParaRPr lang="ru-RU" sz="4400" dirty="0"/>
          </a:p>
          <a:p>
            <a:endParaRPr lang="ru-RU" sz="3200" dirty="0" smtClean="0"/>
          </a:p>
          <a:p>
            <a:endParaRPr lang="ru-RU" sz="3200" dirty="0" smtClean="0"/>
          </a:p>
          <a:p>
            <a:endParaRPr lang="ru-RU" sz="3200" dirty="0" smtClean="0"/>
          </a:p>
        </p:txBody>
      </p:sp>
      <p:sp>
        <p:nvSpPr>
          <p:cNvPr id="11" name="Заголовок 17"/>
          <p:cNvSpPr txBox="1">
            <a:spLocks/>
          </p:cNvSpPr>
          <p:nvPr/>
        </p:nvSpPr>
        <p:spPr>
          <a:xfrm>
            <a:off x="983024" y="1499947"/>
            <a:ext cx="5707119" cy="41565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ru-RU" sz="1800" dirty="0">
              <a:latin typeface="+mn-lt"/>
              <a:ea typeface="Open Sans" panose="020B0806030504020204" pitchFamily="34" charset="0"/>
              <a:cs typeface="Open Sans" panose="020B0806030504020204" pitchFamily="34" charset="0"/>
            </a:endParaRP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latin typeface="+mn-lt"/>
              <a:ea typeface="Open Sans" panose="020B0806030504020204" pitchFamily="34" charset="0"/>
              <a:cs typeface="Open Sans" panose="020B0806030504020204" pitchFamily="34" charset="0"/>
            </a:endParaRPr>
          </a:p>
        </p:txBody>
      </p:sp>
      <p:pic>
        <p:nvPicPr>
          <p:cNvPr id="7" name="Рисунок 6" descr="G:\AEST\Научный консорциум высоких гуманитарных и социальных технологий\Личное дело\Юнацкевич ПИ\GERB.jpg"/>
          <p:cNvPicPr/>
          <p:nvPr/>
        </p:nvPicPr>
        <p:blipFill>
          <a:blip r:embed="rId3">
            <a:extLst>
              <a:ext uri="{28A0092B-C50C-407E-A947-70E740481C1C}">
                <a14:useLocalDpi xmlns:a14="http://schemas.microsoft.com/office/drawing/2010/main" val="0"/>
              </a:ext>
            </a:extLst>
          </a:blip>
          <a:srcRect/>
          <a:stretch>
            <a:fillRect/>
          </a:stretch>
        </p:blipFill>
        <p:spPr bwMode="auto">
          <a:xfrm>
            <a:off x="5414126" y="2719297"/>
            <a:ext cx="1416360" cy="1413164"/>
          </a:xfrm>
          <a:prstGeom prst="rect">
            <a:avLst/>
          </a:prstGeom>
          <a:noFill/>
          <a:ln>
            <a:noFill/>
          </a:ln>
        </p:spPr>
      </p:pic>
    </p:spTree>
    <p:extLst>
      <p:ext uri="{BB962C8B-B14F-4D97-AF65-F5344CB8AC3E}">
        <p14:creationId xmlns:p14="http://schemas.microsoft.com/office/powerpoint/2010/main" val="17750461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nodePh="1">
                                  <p:stCondLst>
                                    <p:cond delay="75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РИЗОМА</a:t>
            </a:r>
            <a:endParaRPr lang="ru-RU" sz="2400" dirty="0"/>
          </a:p>
        </p:txBody>
      </p:sp>
      <p:sp>
        <p:nvSpPr>
          <p:cNvPr id="3" name="Подзаголовок 2"/>
          <p:cNvSpPr>
            <a:spLocks noGrp="1"/>
          </p:cNvSpPr>
          <p:nvPr>
            <p:ph type="subTitle" idx="1"/>
          </p:nvPr>
        </p:nvSpPr>
        <p:spPr>
          <a:xfrm>
            <a:off x="0" y="5255172"/>
            <a:ext cx="12192000" cy="1602828"/>
          </a:xfrm>
        </p:spPr>
        <p:txBody>
          <a:bodyPr>
            <a:normAutofit/>
          </a:bodyPr>
          <a:lstStyle/>
          <a:p>
            <a:endParaRPr lang="ru-RU" sz="1900" b="1" dirty="0" smtClean="0"/>
          </a:p>
          <a:p>
            <a:r>
              <a:rPr lang="ru-RU" sz="1900" b="1" dirty="0" smtClean="0"/>
              <a:t>Ризоморфная </a:t>
            </a:r>
            <a:r>
              <a:rPr lang="ru-RU" sz="1900" b="1" dirty="0"/>
              <a:t>среда</a:t>
            </a:r>
            <a:r>
              <a:rPr lang="ru-RU" sz="1900" dirty="0"/>
              <a:t> – субстанция, состоящая из взаимодействующих ризом, обладающая имманентным потенциалом самоорганизации и </a:t>
            </a:r>
            <a:r>
              <a:rPr lang="ru-RU" sz="1900" dirty="0" smtClean="0"/>
              <a:t>саморазвития, ризоморфными </a:t>
            </a:r>
            <a:r>
              <a:rPr lang="ru-RU" sz="1900" dirty="0"/>
              <a:t>средами являются все социальные </a:t>
            </a:r>
            <a:r>
              <a:rPr lang="ru-RU" sz="1900" dirty="0" smtClean="0"/>
              <a:t>среды</a:t>
            </a:r>
            <a:r>
              <a:rPr lang="ru-RU" sz="1900" dirty="0"/>
              <a:t>,</a:t>
            </a:r>
            <a:r>
              <a:rPr lang="ru-RU" sz="1900" dirty="0" smtClean="0"/>
              <a:t> </a:t>
            </a:r>
            <a:r>
              <a:rPr lang="ru-RU" sz="1900" dirty="0"/>
              <a:t>также </a:t>
            </a:r>
            <a:r>
              <a:rPr lang="ru-RU" sz="1900" dirty="0" smtClean="0"/>
              <a:t>их </a:t>
            </a:r>
            <a:r>
              <a:rPr lang="ru-RU" sz="1900" dirty="0"/>
              <a:t>именуют хаосами (управляемые хаосы, управление в хаотических средах).</a:t>
            </a:r>
            <a:endParaRPr lang="ru-RU" sz="1900" dirty="0" smtClean="0"/>
          </a:p>
        </p:txBody>
      </p:sp>
      <p:pic>
        <p:nvPicPr>
          <p:cNvPr id="8" name="Рисунок 7" descr="фера — Википедия"/>
          <p:cNvPicPr/>
          <p:nvPr/>
        </p:nvPicPr>
        <p:blipFill>
          <a:blip r:embed="rId3">
            <a:extLst>
              <a:ext uri="{28A0092B-C50C-407E-A947-70E740481C1C}">
                <a14:useLocalDpi xmlns:a14="http://schemas.microsoft.com/office/drawing/2010/main" val="0"/>
              </a:ext>
            </a:extLst>
          </a:blip>
          <a:srcRect/>
          <a:stretch>
            <a:fillRect/>
          </a:stretch>
        </p:blipFill>
        <p:spPr bwMode="auto">
          <a:xfrm>
            <a:off x="3899826" y="924909"/>
            <a:ext cx="4092315" cy="4077324"/>
          </a:xfrm>
          <a:prstGeom prst="rect">
            <a:avLst/>
          </a:prstGeom>
          <a:noFill/>
          <a:ln>
            <a:no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8390017" y="1720935"/>
            <a:ext cx="3552497" cy="2675152"/>
          </a:xfrm>
          <a:prstGeom prst="rect">
            <a:avLst/>
          </a:prstGeom>
          <a:ln w="38100">
            <a:solidFill>
              <a:schemeClr val="tx1"/>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07" y="174977"/>
            <a:ext cx="3612822" cy="2632391"/>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07" y="3315668"/>
            <a:ext cx="3602296" cy="1939504"/>
          </a:xfrm>
          <a:prstGeom prst="rect">
            <a:avLst/>
          </a:prstGeom>
        </p:spPr>
      </p:pic>
    </p:spTree>
    <p:extLst>
      <p:ext uri="{BB962C8B-B14F-4D97-AF65-F5344CB8AC3E}">
        <p14:creationId xmlns:p14="http://schemas.microsoft.com/office/powerpoint/2010/main" val="2022638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0" y="0"/>
            <a:ext cx="12191999" cy="68580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sp>
        <p:nvSpPr>
          <p:cNvPr id="24" name="Прямоугольник 23"/>
          <p:cNvSpPr/>
          <p:nvPr/>
        </p:nvSpPr>
        <p:spPr>
          <a:xfrm>
            <a:off x="8124497" y="84082"/>
            <a:ext cx="4067503" cy="2246769"/>
          </a:xfrm>
          <a:prstGeom prst="rect">
            <a:avLst/>
          </a:prstGeom>
        </p:spPr>
        <p:txBody>
          <a:bodyPr wrap="square">
            <a:spAutoFit/>
          </a:bodyPr>
          <a:lstStyle/>
          <a:p>
            <a:pPr algn="ctr"/>
            <a:endParaRPr lang="ru-RU" sz="2200" dirty="0" smtClean="0">
              <a:ea typeface="Open Sans" panose="020B0806030504020204" pitchFamily="34" charset="0"/>
              <a:cs typeface="Open Sans" panose="020B0806030504020204" pitchFamily="34" charset="0"/>
            </a:endParaRPr>
          </a:p>
          <a:p>
            <a:pPr algn="ctr"/>
            <a:r>
              <a:rPr lang="ru-RU" sz="2200" dirty="0">
                <a:ea typeface="Open Sans" panose="020B0806030504020204" pitchFamily="34" charset="0"/>
                <a:cs typeface="Open Sans" panose="020B0806030504020204" pitchFamily="34" charset="0"/>
              </a:rPr>
              <a:t> </a:t>
            </a:r>
            <a:r>
              <a:rPr lang="ru-RU" sz="2200" dirty="0" smtClean="0">
                <a:ea typeface="Open Sans" panose="020B0806030504020204" pitchFamily="34" charset="0"/>
                <a:cs typeface="Open Sans" panose="020B0806030504020204" pitchFamily="34" charset="0"/>
              </a:rPr>
              <a:t>        </a:t>
            </a: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a:ea typeface="Open Sans" panose="020B0806030504020204" pitchFamily="34" charset="0"/>
              <a:cs typeface="Open Sans" panose="020B0806030504020204" pitchFamily="34" charset="0"/>
            </a:endParaRP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a:ea typeface="Open Sans" panose="020B0806030504020204" pitchFamily="34" charset="0"/>
              <a:cs typeface="Open Sans" panose="020B0806030504020204" pitchFamily="34" charset="0"/>
            </a:endParaRPr>
          </a:p>
          <a:p>
            <a:pPr algn="ctr"/>
            <a:r>
              <a:rPr lang="ru-RU" sz="1600" b="1" dirty="0" smtClean="0">
                <a:solidFill>
                  <a:schemeClr val="accent6"/>
                </a:solidFill>
                <a:ea typeface="Open Sans" panose="020B0806030504020204" pitchFamily="34" charset="0"/>
                <a:cs typeface="Open Sans" panose="020B0806030504020204" pitchFamily="34" charset="0"/>
              </a:rPr>
              <a:t>БУДУЩЕЕ</a:t>
            </a:r>
            <a:endParaRPr lang="ru-RU" sz="1600" b="1" dirty="0">
              <a:solidFill>
                <a:schemeClr val="accent6"/>
              </a:solidFill>
              <a:ea typeface="Open Sans" panose="020B0806030504020204" pitchFamily="34" charset="0"/>
              <a:cs typeface="Open Sans" panose="020B0806030504020204" pitchFamily="34" charset="0"/>
            </a:endParaRPr>
          </a:p>
        </p:txBody>
      </p:sp>
      <p:sp>
        <p:nvSpPr>
          <p:cNvPr id="21" name="Куб 20"/>
          <p:cNvSpPr/>
          <p:nvPr/>
        </p:nvSpPr>
        <p:spPr>
          <a:xfrm>
            <a:off x="1069556" y="4829556"/>
            <a:ext cx="1766647" cy="1005042"/>
          </a:xfrm>
          <a:prstGeom prst="cub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Куб 19"/>
          <p:cNvSpPr/>
          <p:nvPr/>
        </p:nvSpPr>
        <p:spPr>
          <a:xfrm>
            <a:off x="9684327" y="971023"/>
            <a:ext cx="1437612" cy="1401660"/>
          </a:xfrm>
          <a:prstGeom prst="cub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p:cNvCxnSpPr/>
          <p:nvPr/>
        </p:nvCxnSpPr>
        <p:spPr>
          <a:xfrm flipV="1">
            <a:off x="2573518" y="2404500"/>
            <a:ext cx="8182466" cy="341173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2875867" y="2372684"/>
            <a:ext cx="6808460" cy="31919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V="1">
            <a:off x="2836203" y="1331320"/>
            <a:ext cx="6848124" cy="34982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2573518" y="1388319"/>
            <a:ext cx="8182466" cy="37074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Oval 13">
            <a:extLst>
              <a:ext uri="{FF2B5EF4-FFF2-40B4-BE49-F238E27FC236}">
                <a16:creationId xmlns:a16="http://schemas.microsoft.com/office/drawing/2014/main" xmlns="" id="{9E66C9B4-8E3A-0866-FE4D-E7F3ADCC01F1}"/>
              </a:ext>
            </a:extLst>
          </p:cNvPr>
          <p:cNvSpPr>
            <a:spLocks noChangeArrowheads="1"/>
          </p:cNvSpPr>
          <p:nvPr/>
        </p:nvSpPr>
        <p:spPr bwMode="auto">
          <a:xfrm flipH="1">
            <a:off x="6013726" y="1834465"/>
            <a:ext cx="905545" cy="3456725"/>
          </a:xfrm>
          <a:prstGeom prst="ellipse">
            <a:avLst/>
          </a:prstGeom>
          <a:noFill/>
          <a:ln w="3175">
            <a:solidFill>
              <a:schemeClr val="tx1"/>
            </a:solidFill>
            <a:prstDash val="lgDashDot"/>
            <a:round/>
            <a:headEnd/>
            <a:tailEnd/>
          </a:ln>
          <a:effectLst>
            <a:glow rad="723900">
              <a:srgbClr val="FFC000">
                <a:alpha val="69000"/>
              </a:srgbClr>
            </a:glow>
            <a:outerShdw blurRad="50800" dist="266700" dir="21540000" sx="1000" sy="1000" algn="ctr" rotWithShape="0">
              <a:srgbClr val="000000"/>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sz="1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315309"/>
            <a:ext cx="12192000" cy="830997"/>
          </a:xfrm>
          <a:prstGeom prst="rect">
            <a:avLst/>
          </a:prstGeom>
          <a:noFill/>
        </p:spPr>
        <p:txBody>
          <a:bodyPr wrap="square" rtlCol="0">
            <a:spAutoFit/>
          </a:bodyPr>
          <a:lstStyle/>
          <a:p>
            <a:pPr algn="ctr"/>
            <a:r>
              <a:rPr lang="ru-RU" sz="2400" dirty="0" smtClean="0"/>
              <a:t> </a:t>
            </a:r>
          </a:p>
          <a:p>
            <a:pPr algn="ctr"/>
            <a:r>
              <a:rPr lang="ru-RU" sz="2400" dirty="0" smtClean="0"/>
              <a:t>           НАСТОЯЩЕЕ</a:t>
            </a:r>
            <a:endParaRPr lang="ru-RU" sz="2400" dirty="0"/>
          </a:p>
        </p:txBody>
      </p:sp>
      <p:cxnSp>
        <p:nvCxnSpPr>
          <p:cNvPr id="5" name="Прямая со стрелкой 4"/>
          <p:cNvCxnSpPr/>
          <p:nvPr/>
        </p:nvCxnSpPr>
        <p:spPr>
          <a:xfrm>
            <a:off x="6421821" y="3594538"/>
            <a:ext cx="3878317" cy="168116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1048011" y="3594538"/>
            <a:ext cx="5373810" cy="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6421821" y="663486"/>
            <a:ext cx="0" cy="293105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205545" y="5286703"/>
            <a:ext cx="1177053" cy="369332"/>
          </a:xfrm>
          <a:prstGeom prst="rect">
            <a:avLst/>
          </a:prstGeom>
          <a:noFill/>
        </p:spPr>
        <p:txBody>
          <a:bodyPr wrap="none" rtlCol="0">
            <a:spAutoFit/>
          </a:bodyPr>
          <a:lstStyle/>
          <a:p>
            <a:r>
              <a:rPr lang="ru-RU" b="1" dirty="0" smtClean="0">
                <a:latin typeface="+mj-lt"/>
              </a:rPr>
              <a:t>РАЗВИТИЕ</a:t>
            </a:r>
            <a:endParaRPr lang="ru-RU" b="1" dirty="0">
              <a:latin typeface="+mj-lt"/>
            </a:endParaRPr>
          </a:p>
        </p:txBody>
      </p:sp>
      <p:sp>
        <p:nvSpPr>
          <p:cNvPr id="15" name="TextBox 14"/>
          <p:cNvSpPr txBox="1"/>
          <p:nvPr/>
        </p:nvSpPr>
        <p:spPr>
          <a:xfrm>
            <a:off x="682056" y="2670048"/>
            <a:ext cx="2193811" cy="923330"/>
          </a:xfrm>
          <a:prstGeom prst="rect">
            <a:avLst/>
          </a:prstGeom>
          <a:noFill/>
        </p:spPr>
        <p:txBody>
          <a:bodyPr wrap="square" rtlCol="0">
            <a:spAutoFit/>
          </a:bodyPr>
          <a:lstStyle/>
          <a:p>
            <a:endParaRPr lang="ru-RU" dirty="0" smtClean="0">
              <a:latin typeface="+mj-lt"/>
            </a:endParaRPr>
          </a:p>
          <a:p>
            <a:endParaRPr lang="ru-RU" dirty="0" smtClean="0">
              <a:latin typeface="+mj-lt"/>
            </a:endParaRPr>
          </a:p>
          <a:p>
            <a:r>
              <a:rPr lang="ru-RU" dirty="0" smtClean="0">
                <a:latin typeface="+mj-lt"/>
              </a:rPr>
              <a:t>     </a:t>
            </a:r>
            <a:r>
              <a:rPr lang="ru-RU" b="1" dirty="0" smtClean="0">
                <a:latin typeface="+mj-lt"/>
              </a:rPr>
              <a:t>БЕЗОПАСНОСТЬ</a:t>
            </a:r>
            <a:endParaRPr lang="ru-RU" b="1" dirty="0">
              <a:latin typeface="+mj-lt"/>
            </a:endParaRPr>
          </a:p>
        </p:txBody>
      </p:sp>
      <p:sp>
        <p:nvSpPr>
          <p:cNvPr id="22" name="Овал 21"/>
          <p:cNvSpPr/>
          <p:nvPr/>
        </p:nvSpPr>
        <p:spPr>
          <a:xfrm>
            <a:off x="6316075" y="3494505"/>
            <a:ext cx="196278" cy="173768"/>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007476" y="1429407"/>
            <a:ext cx="184731" cy="369332"/>
          </a:xfrm>
          <a:prstGeom prst="rect">
            <a:avLst/>
          </a:prstGeom>
          <a:noFill/>
        </p:spPr>
        <p:txBody>
          <a:bodyPr wrap="none" rtlCol="0">
            <a:spAutoFit/>
          </a:bodyPr>
          <a:lstStyle/>
          <a:p>
            <a:endParaRPr lang="ru-RU" dirty="0"/>
          </a:p>
        </p:txBody>
      </p:sp>
      <p:sp>
        <p:nvSpPr>
          <p:cNvPr id="8" name="TextBox 7"/>
          <p:cNvSpPr txBox="1"/>
          <p:nvPr/>
        </p:nvSpPr>
        <p:spPr>
          <a:xfrm>
            <a:off x="1355834" y="5454869"/>
            <a:ext cx="1116011" cy="338554"/>
          </a:xfrm>
          <a:prstGeom prst="rect">
            <a:avLst/>
          </a:prstGeom>
          <a:noFill/>
        </p:spPr>
        <p:txBody>
          <a:bodyPr wrap="none" rtlCol="0">
            <a:spAutoFit/>
          </a:bodyPr>
          <a:lstStyle/>
          <a:p>
            <a:r>
              <a:rPr lang="ru-RU" sz="1600" b="1" dirty="0" smtClean="0">
                <a:solidFill>
                  <a:srgbClr val="FF0000"/>
                </a:solidFill>
              </a:rPr>
              <a:t>ПРОШЛОЕ</a:t>
            </a:r>
            <a:endParaRPr lang="ru-RU" sz="1600" b="1" dirty="0">
              <a:solidFill>
                <a:srgbClr val="FF0000"/>
              </a:solidFill>
            </a:endParaRPr>
          </a:p>
        </p:txBody>
      </p:sp>
    </p:spTree>
    <p:extLst>
      <p:ext uri="{BB962C8B-B14F-4D97-AF65-F5344CB8AC3E}">
        <p14:creationId xmlns:p14="http://schemas.microsoft.com/office/powerpoint/2010/main" val="12646290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БЕЗОПАСНОСТЬ - РАЗВИТИЕ</a:t>
            </a:r>
            <a:endParaRPr lang="ru-RU" sz="2400" dirty="0"/>
          </a:p>
        </p:txBody>
      </p:sp>
      <p:sp>
        <p:nvSpPr>
          <p:cNvPr id="3" name="Подзаголовок 2"/>
          <p:cNvSpPr>
            <a:spLocks noGrp="1"/>
          </p:cNvSpPr>
          <p:nvPr>
            <p:ph type="subTitle" idx="1"/>
          </p:nvPr>
        </p:nvSpPr>
        <p:spPr>
          <a:xfrm>
            <a:off x="-1" y="4258849"/>
            <a:ext cx="6087649" cy="2599151"/>
          </a:xfrm>
        </p:spPr>
        <p:txBody>
          <a:bodyPr>
            <a:normAutofit/>
          </a:bodyPr>
          <a:lstStyle/>
          <a:p>
            <a:endParaRPr lang="ru-RU" sz="1800" dirty="0" smtClean="0"/>
          </a:p>
          <a:p>
            <a:endParaRPr lang="ru-RU" sz="1800" dirty="0" smtClean="0">
              <a:cs typeface="Times New Roman" panose="02020603050405020304" pitchFamily="18" charset="0"/>
            </a:endParaRPr>
          </a:p>
          <a:p>
            <a:r>
              <a:rPr lang="ru-RU" sz="1800" dirty="0" smtClean="0">
                <a:cs typeface="Times New Roman" panose="02020603050405020304" pitchFamily="18" charset="0"/>
              </a:rPr>
              <a:t>Безопасность как </a:t>
            </a:r>
            <a:r>
              <a:rPr lang="ru-RU" sz="1800" dirty="0">
                <a:cs typeface="Times New Roman" panose="02020603050405020304" pitchFamily="18" charset="0"/>
              </a:rPr>
              <a:t>сохранение прошлого, </a:t>
            </a:r>
          </a:p>
          <a:p>
            <a:r>
              <a:rPr lang="ru-RU" sz="1800" dirty="0">
                <a:cs typeface="Times New Roman" panose="02020603050405020304" pitchFamily="18" charset="0"/>
              </a:rPr>
              <a:t>старых устоев</a:t>
            </a:r>
          </a:p>
          <a:p>
            <a:pPr algn="just"/>
            <a:endParaRPr lang="ru-RU" dirty="0"/>
          </a:p>
          <a:p>
            <a:endParaRPr lang="ru-RU" dirty="0" smtClean="0"/>
          </a:p>
        </p:txBody>
      </p:sp>
      <p:sp>
        <p:nvSpPr>
          <p:cNvPr id="4" name="TextBox 3"/>
          <p:cNvSpPr txBox="1"/>
          <p:nvPr/>
        </p:nvSpPr>
        <p:spPr>
          <a:xfrm>
            <a:off x="548640" y="744755"/>
            <a:ext cx="11072553" cy="1200329"/>
          </a:xfrm>
          <a:prstGeom prst="rect">
            <a:avLst/>
          </a:prstGeom>
          <a:noFill/>
        </p:spPr>
        <p:txBody>
          <a:bodyPr wrap="square" rtlCol="0">
            <a:spAutoFit/>
          </a:bodyPr>
          <a:lstStyle/>
          <a:p>
            <a:pPr algn="ctr"/>
            <a:r>
              <a:rPr lang="ru-RU" dirty="0" smtClean="0">
                <a:cs typeface="Times New Roman" panose="02020603050405020304" pitchFamily="18" charset="0"/>
              </a:rPr>
              <a:t>Требуется </a:t>
            </a:r>
            <a:r>
              <a:rPr lang="ru-RU" dirty="0">
                <a:cs typeface="Times New Roman" panose="02020603050405020304" pitchFamily="18" charset="0"/>
              </a:rPr>
              <a:t>планетарное  бесконфликтное, эволюционное движение в Будущее</a:t>
            </a:r>
          </a:p>
          <a:p>
            <a:pPr algn="ctr"/>
            <a:endParaRPr lang="ru-RU" dirty="0"/>
          </a:p>
          <a:p>
            <a:endParaRPr lang="ru-RU" dirty="0"/>
          </a:p>
          <a:p>
            <a:endParaRPr lang="ru-RU" dirty="0"/>
          </a:p>
        </p:txBody>
      </p:sp>
      <p:pic>
        <p:nvPicPr>
          <p:cNvPr id="7" name="Рисунок 6">
            <a:extLst>
              <a:ext uri="{FF2B5EF4-FFF2-40B4-BE49-F238E27FC236}">
                <a16:creationId xmlns:a16="http://schemas.microsoft.com/office/drawing/2014/main" xmlns="" id="{0F4FC8E5-3029-DD25-3F8D-50D3FA7A46CE}"/>
              </a:ext>
            </a:extLst>
          </p:cNvPr>
          <p:cNvPicPr>
            <a:picLocks noChangeAspect="1"/>
          </p:cNvPicPr>
          <p:nvPr/>
        </p:nvPicPr>
        <p:blipFill>
          <a:blip r:embed="rId3"/>
          <a:stretch>
            <a:fillRect/>
          </a:stretch>
        </p:blipFill>
        <p:spPr>
          <a:xfrm>
            <a:off x="2348730" y="2252484"/>
            <a:ext cx="1532970" cy="1498905"/>
          </a:xfrm>
          <a:prstGeom prst="rect">
            <a:avLst/>
          </a:prstGeom>
          <a:noFill/>
          <a:ln>
            <a:noFill/>
          </a:ln>
        </p:spPr>
      </p:pic>
      <p:pic>
        <p:nvPicPr>
          <p:cNvPr id="8" name="Рисунок 7" descr="Расширение бизнеса">
            <a:extLst>
              <a:ext uri="{FF2B5EF4-FFF2-40B4-BE49-F238E27FC236}">
                <a16:creationId xmlns:a16="http://schemas.microsoft.com/office/drawing/2014/main" xmlns="" id="{7E0C60B6-D8A8-186C-2C58-6C7AA640F6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288132" y="1904035"/>
            <a:ext cx="2061515" cy="2061515"/>
          </a:xfrm>
          <a:prstGeom prst="rect">
            <a:avLst/>
          </a:prstGeom>
        </p:spPr>
      </p:pic>
      <p:sp>
        <p:nvSpPr>
          <p:cNvPr id="9" name="Не равно 8">
            <a:extLst>
              <a:ext uri="{FF2B5EF4-FFF2-40B4-BE49-F238E27FC236}">
                <a16:creationId xmlns:a16="http://schemas.microsoft.com/office/drawing/2014/main" xmlns="" id="{06E21DF4-C41D-5807-C8F6-A8017A0CB168}"/>
              </a:ext>
            </a:extLst>
          </p:cNvPr>
          <p:cNvSpPr/>
          <p:nvPr/>
        </p:nvSpPr>
        <p:spPr>
          <a:xfrm>
            <a:off x="5459252" y="2766259"/>
            <a:ext cx="1251328" cy="378115"/>
          </a:xfrm>
          <a:prstGeom prst="mathNot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Прямоугольник 4"/>
          <p:cNvSpPr/>
          <p:nvPr/>
        </p:nvSpPr>
        <p:spPr>
          <a:xfrm>
            <a:off x="6375748" y="4346532"/>
            <a:ext cx="5561556" cy="1200329"/>
          </a:xfrm>
          <a:prstGeom prst="rect">
            <a:avLst/>
          </a:prstGeom>
        </p:spPr>
        <p:txBody>
          <a:bodyPr wrap="square">
            <a:spAutoFit/>
          </a:bodyPr>
          <a:lstStyle/>
          <a:p>
            <a:pPr algn="ctr"/>
            <a:endParaRPr lang="ru-RU" dirty="0" smtClean="0">
              <a:cs typeface="Times New Roman" panose="02020603050405020304" pitchFamily="18" charset="0"/>
            </a:endParaRPr>
          </a:p>
          <a:p>
            <a:pPr algn="ctr"/>
            <a:endParaRPr lang="ru-RU" dirty="0" smtClean="0">
              <a:cs typeface="Times New Roman" panose="02020603050405020304" pitchFamily="18" charset="0"/>
            </a:endParaRPr>
          </a:p>
          <a:p>
            <a:pPr algn="ctr"/>
            <a:r>
              <a:rPr lang="ru-RU" dirty="0" smtClean="0">
                <a:cs typeface="Times New Roman" panose="02020603050405020304" pitchFamily="18" charset="0"/>
              </a:rPr>
              <a:t>Развитие  как </a:t>
            </a:r>
            <a:r>
              <a:rPr lang="ru-RU" dirty="0">
                <a:cs typeface="Times New Roman" panose="02020603050405020304" pitchFamily="18" charset="0"/>
              </a:rPr>
              <a:t>переход в новое качество жизни, </a:t>
            </a:r>
          </a:p>
          <a:p>
            <a:pPr algn="ctr"/>
            <a:r>
              <a:rPr lang="ru-RU" dirty="0">
                <a:cs typeface="Times New Roman" panose="02020603050405020304" pitchFamily="18" charset="0"/>
              </a:rPr>
              <a:t>формирование  нового  общества </a:t>
            </a:r>
          </a:p>
        </p:txBody>
      </p:sp>
    </p:spTree>
    <p:extLst>
      <p:ext uri="{BB962C8B-B14F-4D97-AF65-F5344CB8AC3E}">
        <p14:creationId xmlns:p14="http://schemas.microsoft.com/office/powerpoint/2010/main" val="1940694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r>
              <a:rPr lang="ru-RU" altLang="ru-RU" sz="2400" b="1" dirty="0" smtClean="0">
                <a:solidFill>
                  <a:srgbClr val="002060"/>
                </a:solidFill>
                <a:latin typeface="+mj-lt"/>
                <a:ea typeface="Arial Rounded MT Bold" charset="0"/>
                <a:cs typeface="Arial Rounded MT Bold" charset="0"/>
              </a:rPr>
              <a:t>СМЕНА ПАРАДИГМЫ</a:t>
            </a:r>
            <a:endParaRPr lang="ru-RU" altLang="ru-RU" sz="2400" b="1" dirty="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1998370" y="6347997"/>
            <a:ext cx="7695197" cy="369332"/>
          </a:xfrm>
          <a:prstGeom prst="rect">
            <a:avLst/>
          </a:prstGeom>
          <a:noFill/>
        </p:spPr>
        <p:txBody>
          <a:bodyPr wrap="square" rtlCol="0">
            <a:spAutoFit/>
          </a:bodyPr>
          <a:lstStyle/>
          <a:p>
            <a:pPr algn="ctr"/>
            <a:r>
              <a:rPr lang="ru-RU" dirty="0" smtClean="0"/>
              <a:t>Необходимо старую этику поменять на новую этику</a:t>
            </a:r>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17" y="759917"/>
            <a:ext cx="11133221" cy="5403501"/>
          </a:xfrm>
          <a:prstGeom prst="rect">
            <a:avLst/>
          </a:prstGeom>
        </p:spPr>
      </p:pic>
    </p:spTree>
    <p:extLst>
      <p:ext uri="{BB962C8B-B14F-4D97-AF65-F5344CB8AC3E}">
        <p14:creationId xmlns:p14="http://schemas.microsoft.com/office/powerpoint/2010/main" val="81936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sz="2400" b="1" dirty="0" smtClean="0"/>
              <a:t>ГИПЕРГРАФ</a:t>
            </a:r>
            <a:endParaRPr lang="ru-RU" sz="2400" b="1" dirty="0"/>
          </a:p>
        </p:txBody>
      </p:sp>
      <p:sp>
        <p:nvSpPr>
          <p:cNvPr id="3" name="Подзаголовок 2"/>
          <p:cNvSpPr>
            <a:spLocks noGrp="1"/>
          </p:cNvSpPr>
          <p:nvPr>
            <p:ph type="subTitle" idx="1"/>
          </p:nvPr>
        </p:nvSpPr>
        <p:spPr>
          <a:xfrm>
            <a:off x="415636" y="5014914"/>
            <a:ext cx="11355186" cy="1843086"/>
          </a:xfrm>
        </p:spPr>
        <p:txBody>
          <a:bodyPr>
            <a:normAutofit/>
          </a:bodyPr>
          <a:lstStyle/>
          <a:p>
            <a:pPr algn="l"/>
            <a:endParaRPr lang="ru-RU" sz="1800" dirty="0" smtClean="0"/>
          </a:p>
          <a:p>
            <a:pPr algn="l"/>
            <a:r>
              <a:rPr lang="ru-RU" sz="1800" dirty="0" smtClean="0"/>
              <a:t>Для </a:t>
            </a:r>
            <a:r>
              <a:rPr lang="ru-RU" sz="1800" dirty="0"/>
              <a:t>соответствия поведения правилу </a:t>
            </a:r>
            <a:r>
              <a:rPr lang="ru-RU" sz="1800" b="1" dirty="0"/>
              <a:t>«III – С» </a:t>
            </a:r>
            <a:r>
              <a:rPr lang="ru-RU" sz="1800" dirty="0"/>
              <a:t>мы даем методы внешнего и внутреннего контроля поведения </a:t>
            </a:r>
            <a:r>
              <a:rPr lang="ru-RU" sz="1800" dirty="0" smtClean="0"/>
              <a:t>и экообразование </a:t>
            </a:r>
            <a:r>
              <a:rPr lang="ru-RU" sz="1800" dirty="0"/>
              <a:t>(обучение и воспитание) что есть новая нравственная экопедагогика. Оно должно в течении всей жизни быть непрерывным для адекватной оценки собственного поведения и поведения других субъектов социума.</a:t>
            </a:r>
          </a:p>
          <a:p>
            <a:pPr algn="just"/>
            <a:endParaRPr lang="ru-RU" dirty="0"/>
          </a:p>
          <a:p>
            <a:endParaRPr lang="ru-RU" dirty="0" smtClean="0"/>
          </a:p>
        </p:txBody>
      </p:sp>
      <p:sp>
        <p:nvSpPr>
          <p:cNvPr id="4" name="TextBox 3"/>
          <p:cNvSpPr txBox="1"/>
          <p:nvPr/>
        </p:nvSpPr>
        <p:spPr>
          <a:xfrm>
            <a:off x="548640" y="744755"/>
            <a:ext cx="11072553" cy="2585323"/>
          </a:xfrm>
          <a:prstGeom prst="rect">
            <a:avLst/>
          </a:prstGeom>
          <a:noFill/>
        </p:spPr>
        <p:txBody>
          <a:bodyPr wrap="square" rtlCol="0">
            <a:spAutoFit/>
          </a:bodyPr>
          <a:lstStyle/>
          <a:p>
            <a:r>
              <a:rPr lang="ru-RU" dirty="0"/>
              <a:t>Н</a:t>
            </a:r>
            <a:r>
              <a:rPr lang="ru-RU" dirty="0" smtClean="0"/>
              <a:t>адежду </a:t>
            </a:r>
            <a:r>
              <a:rPr lang="ru-RU" dirty="0"/>
              <a:t>на </a:t>
            </a:r>
            <a:r>
              <a:rPr lang="ru-RU" dirty="0" smtClean="0"/>
              <a:t>будущее способно внушить </a:t>
            </a:r>
            <a:r>
              <a:rPr lang="ru-RU" dirty="0"/>
              <a:t>не некое «идеальное социально-общественное </a:t>
            </a:r>
            <a:r>
              <a:rPr lang="ru-RU" dirty="0" smtClean="0"/>
              <a:t>устройство» </a:t>
            </a:r>
            <a:r>
              <a:rPr lang="ru-RU" dirty="0"/>
              <a:t>(как бы </a:t>
            </a:r>
            <a:r>
              <a:rPr lang="ru-RU" dirty="0" smtClean="0"/>
              <a:t>оно </a:t>
            </a:r>
            <a:r>
              <a:rPr lang="ru-RU" dirty="0"/>
              <a:t>не называлось), не соблюдение гражданских прав и свобод и не повышение </a:t>
            </a:r>
            <a:r>
              <a:rPr lang="ru-RU" dirty="0" smtClean="0"/>
              <a:t>материального </a:t>
            </a:r>
            <a:r>
              <a:rPr lang="ru-RU" dirty="0"/>
              <a:t>благосостояния, а лишь такое качество духовного </a:t>
            </a:r>
            <a:r>
              <a:rPr lang="ru-RU" dirty="0" smtClean="0"/>
              <a:t>взросления, при </a:t>
            </a:r>
            <a:r>
              <a:rPr lang="ru-RU" dirty="0"/>
              <a:t>котором станет окончательно ясно: абсолютно за всепомысленное, </a:t>
            </a:r>
            <a:r>
              <a:rPr lang="ru-RU" dirty="0" smtClean="0"/>
              <a:t>сказанное </a:t>
            </a:r>
            <a:r>
              <a:rPr lang="ru-RU" dirty="0"/>
              <a:t>и содеянное неизбежно последует расплата. </a:t>
            </a:r>
            <a:endParaRPr lang="ru-RU" dirty="0" smtClean="0"/>
          </a:p>
          <a:p>
            <a:r>
              <a:rPr lang="ru-RU" dirty="0" smtClean="0"/>
              <a:t>Причём </a:t>
            </a:r>
            <a:r>
              <a:rPr lang="ru-RU" dirty="0"/>
              <a:t>в её самых </a:t>
            </a:r>
            <a:r>
              <a:rPr lang="ru-RU" dirty="0" smtClean="0"/>
              <a:t>неожиданных </a:t>
            </a:r>
            <a:r>
              <a:rPr lang="ru-RU" dirty="0"/>
              <a:t>и даже </a:t>
            </a:r>
            <a:r>
              <a:rPr lang="ru-RU" dirty="0" smtClean="0"/>
              <a:t>крайне </a:t>
            </a:r>
            <a:r>
              <a:rPr lang="ru-RU" dirty="0"/>
              <a:t>неприятных для современного образа мышления </a:t>
            </a:r>
            <a:r>
              <a:rPr lang="ru-RU" dirty="0" smtClean="0"/>
              <a:t>формах</a:t>
            </a:r>
            <a:r>
              <a:rPr lang="ru-RU" dirty="0"/>
              <a:t>, включая форму посмертного воздаяния за деяния. </a:t>
            </a:r>
          </a:p>
          <a:p>
            <a:endParaRPr lang="ru-RU" dirty="0"/>
          </a:p>
          <a:p>
            <a:r>
              <a:rPr lang="ru-RU" dirty="0" smtClean="0"/>
              <a:t>.</a:t>
            </a:r>
            <a:endParaRPr lang="ru-RU" dirty="0"/>
          </a:p>
          <a:p>
            <a:endParaRPr lang="ru-RU" dirty="0"/>
          </a:p>
        </p:txBody>
      </p:sp>
      <p:pic>
        <p:nvPicPr>
          <p:cNvPr id="6" name="Рисунок 5" descr="../2_2.gif"/>
          <p:cNvPicPr/>
          <p:nvPr/>
        </p:nvPicPr>
        <p:blipFill>
          <a:blip r:embed="rId3">
            <a:extLst>
              <a:ext uri="{28A0092B-C50C-407E-A947-70E740481C1C}">
                <a14:useLocalDpi xmlns:a14="http://schemas.microsoft.com/office/drawing/2010/main" val="0"/>
              </a:ext>
            </a:extLst>
          </a:blip>
          <a:srcRect/>
          <a:stretch>
            <a:fillRect/>
          </a:stretch>
        </p:blipFill>
        <p:spPr bwMode="auto">
          <a:xfrm>
            <a:off x="4148051" y="2710307"/>
            <a:ext cx="3890355" cy="2076104"/>
          </a:xfrm>
          <a:prstGeom prst="rect">
            <a:avLst/>
          </a:prstGeom>
          <a:noFill/>
          <a:ln>
            <a:noFill/>
          </a:ln>
        </p:spPr>
      </p:pic>
    </p:spTree>
    <p:extLst>
      <p:ext uri="{BB962C8B-B14F-4D97-AF65-F5344CB8AC3E}">
        <p14:creationId xmlns:p14="http://schemas.microsoft.com/office/powerpoint/2010/main" val="292626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title"/>
          </p:nvPr>
        </p:nvSpPr>
        <p:spPr>
          <a:xfrm>
            <a:off x="220716" y="0"/>
            <a:ext cx="11799005" cy="980662"/>
          </a:xfrm>
        </p:spPr>
        <p:txBody>
          <a:bodyPr>
            <a:noAutofit/>
          </a:bodyPr>
          <a:lstStyle/>
          <a:p>
            <a:pPr algn="ctr"/>
            <a:r>
              <a:rPr lang="ru-RU" altLang="ru-RU" sz="2400" b="1" dirty="0" smtClean="0"/>
              <a:t>НРАВСТВЕННОСТЬ </a:t>
            </a:r>
            <a:r>
              <a:rPr lang="ru-RU" altLang="ru-RU" sz="2400" dirty="0" smtClean="0"/>
              <a:t>«</a:t>
            </a:r>
            <a:r>
              <a:rPr lang="ru-RU" altLang="ru-RU" sz="2400" dirty="0"/>
              <a:t>П</a:t>
            </a:r>
            <a:r>
              <a:rPr lang="ru-RU" altLang="ru-RU" sz="2400" dirty="0" smtClean="0"/>
              <a:t>равило </a:t>
            </a:r>
            <a:r>
              <a:rPr lang="en-US" altLang="ru-RU" sz="2400" dirty="0" smtClean="0"/>
              <a:t>III - C</a:t>
            </a:r>
            <a:r>
              <a:rPr lang="ru-RU" altLang="ru-RU" sz="2400" dirty="0" smtClean="0"/>
              <a:t>»</a:t>
            </a:r>
            <a:r>
              <a:rPr lang="en-US" altLang="ru-RU" sz="2400" dirty="0" smtClean="0"/>
              <a:t> </a:t>
            </a:r>
            <a:r>
              <a:rPr lang="ru-RU" altLang="ru-RU" sz="2400" dirty="0" smtClean="0"/>
              <a:t/>
            </a:r>
            <a:br>
              <a:rPr lang="ru-RU" altLang="ru-RU" sz="2400" dirty="0" smtClean="0"/>
            </a:b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756859408"/>
              </p:ext>
            </p:extLst>
          </p:nvPr>
        </p:nvGraphicFramePr>
        <p:xfrm>
          <a:off x="622854" y="980663"/>
          <a:ext cx="10730946" cy="1920240"/>
        </p:xfrm>
        <a:graphic>
          <a:graphicData uri="http://schemas.openxmlformats.org/drawingml/2006/table">
            <a:tbl>
              <a:tblPr firstRow="1" bandRow="1">
                <a:tableStyleId>{5C22544A-7EE6-4342-B048-85BDC9FD1C3A}</a:tableStyleId>
              </a:tblPr>
              <a:tblGrid>
                <a:gridCol w="3576982"/>
                <a:gridCol w="3576982"/>
                <a:gridCol w="3576982"/>
              </a:tblGrid>
              <a:tr h="268869">
                <a:tc>
                  <a:txBody>
                    <a:bodyPr/>
                    <a:lstStyle/>
                    <a:p>
                      <a:pPr algn="ctr">
                        <a:lnSpc>
                          <a:spcPct val="150000"/>
                        </a:lnSpc>
                      </a:pPr>
                      <a:r>
                        <a:rPr lang="ru-RU" b="0" dirty="0" smtClean="0">
                          <a:solidFill>
                            <a:schemeClr val="tx1"/>
                          </a:solidFill>
                        </a:rPr>
                        <a:t>НЕ ВРЕДИ СЕБЕ</a:t>
                      </a:r>
                      <a:endParaRPr lang="ru-RU" b="0" dirty="0">
                        <a:solidFill>
                          <a:schemeClr val="tx1"/>
                        </a:solidFill>
                      </a:endParaRPr>
                    </a:p>
                  </a:txBody>
                  <a:tcPr>
                    <a:solidFill>
                      <a:schemeClr val="bg1"/>
                    </a:solidFill>
                  </a:tcPr>
                </a:tc>
                <a:tc>
                  <a:txBody>
                    <a:bodyPr/>
                    <a:lstStyle/>
                    <a:p>
                      <a:pPr algn="ctr">
                        <a:lnSpc>
                          <a:spcPct val="150000"/>
                        </a:lnSpc>
                      </a:pPr>
                      <a:r>
                        <a:rPr lang="ru-RU" b="0" dirty="0" smtClean="0">
                          <a:solidFill>
                            <a:schemeClr val="tx1"/>
                          </a:solidFill>
                        </a:rPr>
                        <a:t>НЕ ВРЕДИ СОСЕДЯМ</a:t>
                      </a:r>
                      <a:endParaRPr lang="ru-RU" b="0" dirty="0">
                        <a:solidFill>
                          <a:schemeClr val="tx1"/>
                        </a:solidFill>
                      </a:endParaRPr>
                    </a:p>
                  </a:txBody>
                  <a:tcPr>
                    <a:solidFill>
                      <a:schemeClr val="bg1"/>
                    </a:solidFill>
                  </a:tcPr>
                </a:tc>
                <a:tc>
                  <a:txBody>
                    <a:bodyPr/>
                    <a:lstStyle/>
                    <a:p>
                      <a:pPr algn="ctr">
                        <a:lnSpc>
                          <a:spcPct val="150000"/>
                        </a:lnSpc>
                      </a:pPr>
                      <a:r>
                        <a:rPr lang="ru-RU" b="0" dirty="0" smtClean="0">
                          <a:solidFill>
                            <a:schemeClr val="tx1"/>
                          </a:solidFill>
                        </a:rPr>
                        <a:t>НЕ ВРЕДИ СРЕДЕ</a:t>
                      </a:r>
                      <a:endParaRPr lang="ru-RU" b="0" dirty="0">
                        <a:solidFill>
                          <a:schemeClr val="tx1"/>
                        </a:solidFill>
                      </a:endParaRPr>
                    </a:p>
                  </a:txBody>
                  <a:tcPr>
                    <a:solidFill>
                      <a:schemeClr val="bg1"/>
                    </a:solidFill>
                  </a:tcPr>
                </a:tc>
              </a:tr>
              <a:tr h="509182">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МЫСЛЬЮ</a:t>
                      </a:r>
                    </a:p>
                  </a:txBody>
                  <a:tcPr>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СЛОВОМ</a:t>
                      </a:r>
                    </a:p>
                    <a:p>
                      <a:pPr>
                        <a:lnSpc>
                          <a:spcPct val="150000"/>
                        </a:lnSpc>
                      </a:pPr>
                      <a:endParaRPr lang="ru-RU" dirty="0"/>
                    </a:p>
                  </a:txBody>
                  <a:tcPr>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ДЕЛОМ</a:t>
                      </a:r>
                    </a:p>
                  </a:txBody>
                  <a:tcPr>
                    <a:solidFill>
                      <a:schemeClr val="bg1"/>
                    </a:solidFill>
                  </a:tcPr>
                </a:tc>
              </a:tr>
              <a:tr h="268869">
                <a:tc>
                  <a:txBody>
                    <a:bodyPr/>
                    <a:lstStyle/>
                    <a:p>
                      <a:pPr algn="ctr">
                        <a:lnSpc>
                          <a:spcPct val="150000"/>
                        </a:lnSpc>
                      </a:pPr>
                      <a:endParaRPr lang="ru-RU" dirty="0"/>
                    </a:p>
                  </a:txBody>
                  <a:tcPr>
                    <a:solidFill>
                      <a:schemeClr val="bg1"/>
                    </a:solidFill>
                  </a:tcPr>
                </a:tc>
                <a:tc>
                  <a:txBody>
                    <a:bodyPr/>
                    <a:lstStyle/>
                    <a:p>
                      <a:pPr algn="ctr">
                        <a:lnSpc>
                          <a:spcPct val="150000"/>
                        </a:lnSpc>
                      </a:pPr>
                      <a:endParaRPr lang="ru-RU" dirty="0"/>
                    </a:p>
                  </a:txBody>
                  <a:tcPr>
                    <a:solidFill>
                      <a:schemeClr val="bg1"/>
                    </a:solidFill>
                  </a:tcPr>
                </a:tc>
                <a:tc>
                  <a:txBody>
                    <a:bodyPr/>
                    <a:lstStyle/>
                    <a:p>
                      <a:pPr algn="ctr">
                        <a:lnSpc>
                          <a:spcPct val="150000"/>
                        </a:lnSpc>
                      </a:pPr>
                      <a:endParaRPr lang="ru-RU" dirty="0"/>
                    </a:p>
                  </a:txBody>
                  <a:tcPr>
                    <a:solidFill>
                      <a:schemeClr val="bg1"/>
                    </a:solidFill>
                  </a:tcPr>
                </a:tc>
              </a:tr>
            </a:tbl>
          </a:graphicData>
        </a:graphic>
      </p:graphicFrame>
      <p:pic>
        <p:nvPicPr>
          <p:cNvPr id="5" name="Picture 1" descr="Не вреди себе мысль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54" y="2173714"/>
            <a:ext cx="3551582" cy="288861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1" descr="Не вреди другому слов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779" y="2173713"/>
            <a:ext cx="3538329" cy="288861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7" name="Picture 1" descr="Не вреди другому дел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108" y="2173712"/>
            <a:ext cx="3627782" cy="288861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7542" y="5183171"/>
            <a:ext cx="10121348" cy="646331"/>
          </a:xfrm>
          <a:prstGeom prst="rect">
            <a:avLst/>
          </a:prstGeom>
          <a:noFill/>
        </p:spPr>
        <p:txBody>
          <a:bodyPr wrap="square" rtlCol="0">
            <a:spAutoFit/>
          </a:bodyPr>
          <a:lstStyle/>
          <a:p>
            <a:pPr fontAlgn="t"/>
            <a:r>
              <a:rPr lang="ru-RU" dirty="0"/>
              <a:t>СОЗИДАЙ ДЛЯ </a:t>
            </a:r>
            <a:r>
              <a:rPr lang="ru-RU" dirty="0" smtClean="0"/>
              <a:t>СЕБЯ                                 СОЗИДАЙ </a:t>
            </a:r>
            <a:r>
              <a:rPr lang="ru-RU" dirty="0"/>
              <a:t>ДЛЯ </a:t>
            </a:r>
            <a:r>
              <a:rPr lang="ru-RU" dirty="0" smtClean="0"/>
              <a:t>ДРУГИХ                         СОЗИДАЙ </a:t>
            </a:r>
            <a:r>
              <a:rPr lang="ru-RU" dirty="0"/>
              <a:t>ДЛЯ СРЕДЫ</a:t>
            </a:r>
          </a:p>
          <a:p>
            <a:endParaRPr lang="ru-RU" dirty="0"/>
          </a:p>
        </p:txBody>
      </p:sp>
    </p:spTree>
    <p:extLst>
      <p:ext uri="{BB962C8B-B14F-4D97-AF65-F5344CB8AC3E}">
        <p14:creationId xmlns:p14="http://schemas.microsoft.com/office/powerpoint/2010/main" val="442840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ПЕТЛЯ НРАВСТВЕННОСТИ</a:t>
            </a:r>
            <a:endParaRPr lang="ru-RU" sz="2400" dirty="0"/>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r>
              <a:rPr lang="ru-RU" sz="1800" dirty="0"/>
              <a:t>Суть смены парадигмы: морально - нравственную сферу переформатируем (переформулируем) через Глобально Экологический Принцип </a:t>
            </a:r>
            <a:r>
              <a:rPr lang="ru-RU" sz="1800" b="1" dirty="0"/>
              <a:t>(ГЭП) </a:t>
            </a:r>
            <a:r>
              <a:rPr lang="ru-RU" sz="1800" dirty="0"/>
              <a:t>в Глобальный Этический Нравственный Принцип </a:t>
            </a:r>
            <a:r>
              <a:rPr lang="ru-RU" sz="1800" b="1" dirty="0"/>
              <a:t>(ГНЭП)</a:t>
            </a:r>
            <a:r>
              <a:rPr lang="ru-RU" sz="1800" dirty="0"/>
              <a:t> из чего следует поведенческое правило </a:t>
            </a:r>
            <a:r>
              <a:rPr lang="ru-RU" sz="1800" b="1" dirty="0"/>
              <a:t>«III – С» </a:t>
            </a:r>
            <a:r>
              <a:rPr lang="ru-RU" sz="1800" dirty="0"/>
              <a:t>(не вреди себе, соседу среде).</a:t>
            </a:r>
          </a:p>
          <a:p>
            <a:endParaRPr lang="ru-RU" sz="1800" dirty="0" smtClean="0"/>
          </a:p>
        </p:txBody>
      </p:sp>
      <p:pic>
        <p:nvPicPr>
          <p:cNvPr id="5" name="Рисунок 4" descr="САМ-%202022/ТЕХНОЛОГИЯ.pdf"/>
          <p:cNvPicPr/>
          <p:nvPr/>
        </p:nvPicPr>
        <p:blipFill>
          <a:blip r:embed="rId3">
            <a:extLst>
              <a:ext uri="{28A0092B-C50C-407E-A947-70E740481C1C}">
                <a14:useLocalDpi xmlns:a14="http://schemas.microsoft.com/office/drawing/2010/main" val="0"/>
              </a:ext>
            </a:extLst>
          </a:blip>
          <a:srcRect/>
          <a:stretch>
            <a:fillRect/>
          </a:stretch>
        </p:blipFill>
        <p:spPr bwMode="auto">
          <a:xfrm>
            <a:off x="1700213" y="1657350"/>
            <a:ext cx="8943975" cy="3357564"/>
          </a:xfrm>
          <a:prstGeom prst="rect">
            <a:avLst/>
          </a:prstGeom>
          <a:noFill/>
          <a:ln>
            <a:noFill/>
          </a:ln>
        </p:spPr>
      </p:pic>
      <p:sp>
        <p:nvSpPr>
          <p:cNvPr id="4" name="TextBox 3"/>
          <p:cNvSpPr txBox="1"/>
          <p:nvPr/>
        </p:nvSpPr>
        <p:spPr>
          <a:xfrm>
            <a:off x="788276" y="744755"/>
            <a:ext cx="10594427" cy="923330"/>
          </a:xfrm>
          <a:prstGeom prst="rect">
            <a:avLst/>
          </a:prstGeom>
          <a:noFill/>
        </p:spPr>
        <p:txBody>
          <a:bodyPr wrap="square" rtlCol="0">
            <a:spAutoFit/>
          </a:bodyPr>
          <a:lstStyle/>
          <a:p>
            <a:r>
              <a:rPr lang="ru-RU" dirty="0"/>
              <a:t>Петля нравственности заключается в непрерывном </a:t>
            </a:r>
            <a:r>
              <a:rPr lang="ru-RU"/>
              <a:t>взаимодействии </a:t>
            </a:r>
            <a:r>
              <a:rPr lang="ru-RU" smtClean="0"/>
              <a:t>системы экоповедения </a:t>
            </a:r>
            <a:r>
              <a:rPr lang="ru-RU" dirty="0"/>
              <a:t>субъекта и оценки его деятельности другими людьми.</a:t>
            </a:r>
          </a:p>
          <a:p>
            <a:endParaRPr lang="ru-RU" dirty="0"/>
          </a:p>
        </p:txBody>
      </p:sp>
    </p:spTree>
    <p:extLst>
      <p:ext uri="{BB962C8B-B14F-4D97-AF65-F5344CB8AC3E}">
        <p14:creationId xmlns:p14="http://schemas.microsoft.com/office/powerpoint/2010/main" val="1792892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ЭКОЛОГИЧЕСКИЙ ПРИНЦИП</a:t>
            </a:r>
            <a:endParaRPr lang="ru-RU" sz="2400" b="1" dirty="0"/>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r>
              <a:rPr lang="ru-RU" sz="1800" dirty="0"/>
              <a:t>Дискурсивно-оценочный метод, используемый в управлении, обучении, воспитании и иной деятельности, позволяет каждому человеку стать субъектом своей жизнедеятельности. </a:t>
            </a:r>
          </a:p>
          <a:p>
            <a:r>
              <a:rPr lang="ru-RU" sz="1800" dirty="0"/>
              <a:t>Так наша цивилизация станет экологичной (нравственной) и солидарной, соответственно безвредной для окружающей среды и для каждого человека на планете Земля.</a:t>
            </a:r>
          </a:p>
          <a:p>
            <a:endParaRPr lang="ru-RU" sz="1800" dirty="0" smtClean="0"/>
          </a:p>
        </p:txBody>
      </p:sp>
      <p:sp>
        <p:nvSpPr>
          <p:cNvPr id="4" name="TextBox 3"/>
          <p:cNvSpPr txBox="1"/>
          <p:nvPr/>
        </p:nvSpPr>
        <p:spPr>
          <a:xfrm>
            <a:off x="1700213" y="744755"/>
            <a:ext cx="8943974" cy="978729"/>
          </a:xfrm>
          <a:prstGeom prst="rect">
            <a:avLst/>
          </a:prstGeom>
          <a:noFill/>
        </p:spPr>
        <p:txBody>
          <a:bodyPr wrap="square" rtlCol="0">
            <a:spAutoFit/>
          </a:bodyPr>
          <a:lstStyle/>
          <a:p>
            <a:pPr algn="ctr">
              <a:lnSpc>
                <a:spcPct val="120000"/>
              </a:lnSpc>
            </a:pPr>
            <a:r>
              <a:rPr lang="ru-RU" dirty="0"/>
              <a:t>Глобальный экологический принцип: </a:t>
            </a:r>
            <a:r>
              <a:rPr lang="ru-RU" dirty="0">
                <a:solidFill>
                  <a:schemeClr val="accent6">
                    <a:lumMod val="75000"/>
                  </a:schemeClr>
                </a:solidFill>
              </a:rPr>
              <a:t>«СОЗИДАЙ И НЕ ВРЕДИ!»</a:t>
            </a:r>
          </a:p>
          <a:p>
            <a:endParaRPr lang="ru-RU" dirty="0"/>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588" y="1662148"/>
            <a:ext cx="2813599" cy="3352766"/>
          </a:xfrm>
          <a:prstGeom prst="rect">
            <a:avLst/>
          </a:prstGeom>
          <a:noFill/>
          <a:ln w="28575">
            <a:noFill/>
          </a:ln>
        </p:spPr>
      </p:pic>
      <p:sp>
        <p:nvSpPr>
          <p:cNvPr id="6" name="TextBox 5"/>
          <p:cNvSpPr txBox="1"/>
          <p:nvPr/>
        </p:nvSpPr>
        <p:spPr>
          <a:xfrm>
            <a:off x="1147157" y="2277688"/>
            <a:ext cx="5842618" cy="2462213"/>
          </a:xfrm>
          <a:prstGeom prst="rect">
            <a:avLst/>
          </a:prstGeom>
          <a:noFill/>
        </p:spPr>
        <p:txBody>
          <a:bodyPr wrap="square" rtlCol="0">
            <a:spAutoFit/>
          </a:bodyPr>
          <a:lstStyle/>
          <a:p>
            <a:pPr>
              <a:spcAft>
                <a:spcPts val="1200"/>
              </a:spcAft>
            </a:pPr>
            <a:r>
              <a:rPr lang="ru-RU" sz="2400" b="1" dirty="0">
                <a:latin typeface="+mj-lt"/>
              </a:rPr>
              <a:t>Э</a:t>
            </a:r>
            <a:r>
              <a:rPr lang="ru-RU" sz="2400" b="1" dirty="0" smtClean="0">
                <a:latin typeface="+mj-lt"/>
              </a:rPr>
              <a:t>кологический принцип </a:t>
            </a:r>
            <a:r>
              <a:rPr lang="ru-RU" sz="2400" dirty="0" smtClean="0">
                <a:latin typeface="+mj-lt"/>
              </a:rPr>
              <a:t>(корень)</a:t>
            </a:r>
            <a:endParaRPr lang="ru-RU" sz="2400" dirty="0">
              <a:latin typeface="+mj-lt"/>
            </a:endParaRPr>
          </a:p>
          <a:p>
            <a:pPr>
              <a:spcAft>
                <a:spcPts val="1200"/>
              </a:spcAft>
            </a:pPr>
            <a:r>
              <a:rPr lang="ru-RU" sz="2400" b="1" dirty="0">
                <a:latin typeface="+mj-lt"/>
              </a:rPr>
              <a:t>Д</a:t>
            </a:r>
            <a:r>
              <a:rPr lang="ru-RU" sz="2400" b="1" dirty="0" smtClean="0">
                <a:latin typeface="+mj-lt"/>
              </a:rPr>
              <a:t>искурсивно-оценочный метод </a:t>
            </a:r>
            <a:r>
              <a:rPr lang="ru-RU" sz="2400" dirty="0" smtClean="0">
                <a:latin typeface="+mj-lt"/>
              </a:rPr>
              <a:t>(ствол)</a:t>
            </a:r>
            <a:endParaRPr lang="ru-RU" sz="2400" dirty="0">
              <a:latin typeface="+mj-lt"/>
            </a:endParaRPr>
          </a:p>
          <a:p>
            <a:pPr>
              <a:spcAft>
                <a:spcPts val="1200"/>
              </a:spcAft>
            </a:pPr>
            <a:r>
              <a:rPr lang="ru-RU" sz="2400" b="1" dirty="0">
                <a:latin typeface="+mj-lt"/>
              </a:rPr>
              <a:t>Д</a:t>
            </a:r>
            <a:r>
              <a:rPr lang="ru-RU" sz="2400" b="1" dirty="0" smtClean="0">
                <a:latin typeface="+mj-lt"/>
              </a:rPr>
              <a:t>искурсивно-оценочные практики </a:t>
            </a:r>
            <a:r>
              <a:rPr lang="ru-RU" sz="2400" dirty="0" smtClean="0">
                <a:latin typeface="+mj-lt"/>
              </a:rPr>
              <a:t>(ветви)</a:t>
            </a:r>
            <a:endParaRPr lang="ru-RU" sz="2400" dirty="0">
              <a:latin typeface="+mj-lt"/>
            </a:endParaRPr>
          </a:p>
          <a:p>
            <a:pPr>
              <a:spcAft>
                <a:spcPts val="1200"/>
              </a:spcAft>
            </a:pPr>
            <a:r>
              <a:rPr lang="ru-RU" sz="2400" b="1" dirty="0">
                <a:latin typeface="+mj-lt"/>
              </a:rPr>
              <a:t>Д</a:t>
            </a:r>
            <a:r>
              <a:rPr lang="ru-RU" sz="2400" b="1" dirty="0" smtClean="0">
                <a:latin typeface="+mj-lt"/>
              </a:rPr>
              <a:t>искурсивно-оценочные сети </a:t>
            </a:r>
            <a:r>
              <a:rPr lang="ru-RU" sz="2400" dirty="0" smtClean="0">
                <a:latin typeface="+mj-lt"/>
              </a:rPr>
              <a:t>(кроны)</a:t>
            </a:r>
            <a:endParaRPr lang="ru-RU" sz="2400" dirty="0">
              <a:latin typeface="+mj-lt"/>
            </a:endParaRPr>
          </a:p>
          <a:p>
            <a:endParaRPr lang="ru-RU" dirty="0"/>
          </a:p>
        </p:txBody>
      </p:sp>
    </p:spTree>
    <p:extLst>
      <p:ext uri="{BB962C8B-B14F-4D97-AF65-F5344CB8AC3E}">
        <p14:creationId xmlns:p14="http://schemas.microsoft.com/office/powerpoint/2010/main" val="1794137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ДИСКУРСИВНО - ОЦЕНОЧНЫЙ МЕТОД</a:t>
            </a:r>
            <a:endParaRPr lang="ru-RU" sz="2400" b="1" dirty="0"/>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endParaRPr lang="ru-RU" sz="1800" dirty="0" smtClean="0"/>
          </a:p>
        </p:txBody>
      </p:sp>
      <p:sp>
        <p:nvSpPr>
          <p:cNvPr id="6" name="TextBox 5"/>
          <p:cNvSpPr txBox="1"/>
          <p:nvPr/>
        </p:nvSpPr>
        <p:spPr>
          <a:xfrm>
            <a:off x="415636" y="947652"/>
            <a:ext cx="11355187" cy="5632311"/>
          </a:xfrm>
          <a:prstGeom prst="rect">
            <a:avLst/>
          </a:prstGeom>
          <a:noFill/>
        </p:spPr>
        <p:txBody>
          <a:bodyPr wrap="square" rtlCol="0">
            <a:spAutoFit/>
          </a:bodyPr>
          <a:lstStyle/>
          <a:p>
            <a:r>
              <a:rPr lang="ru-RU" dirty="0"/>
              <a:t>1. В основе дискурсивно-оценочного метода лежит глобальный принцип, под которым понимается способ поведения людей, обеспечивающий выживание человечества, основанный на  ненанесении человеком вреда  среде обитания, другим людям и себе. Из глобального принципа проистекает глобальный этический принцип, согласно которому человеку нужно вести себя так, чтобы не наносить вреда себе, окружающим и среде обитания.</a:t>
            </a:r>
          </a:p>
          <a:p>
            <a:endParaRPr lang="ru-RU" dirty="0"/>
          </a:p>
          <a:p>
            <a:r>
              <a:rPr lang="ru-RU" dirty="0"/>
              <a:t>2. Дискурсивно-оценочный метод заключается в создании специальной информационно-коммуникационной конструкции, позволяющей осуществлять направленный сетевой дискурс и массовую этическую оценку в режиме реального времени, визуально отразить вред или угрозу, исходящую от социального субъекта. Такое отражение позволяет людям оказать точное гуманное влияние на социального субъекта, </a:t>
            </a:r>
            <a:r>
              <a:rPr lang="ru-RU" dirty="0" smtClean="0"/>
              <a:t>и предотвратить</a:t>
            </a:r>
            <a:r>
              <a:rPr lang="ru-RU" dirty="0"/>
              <a:t>  наносимый им вред, разрушить представляемую им угрозу.</a:t>
            </a:r>
          </a:p>
          <a:p>
            <a:endParaRPr lang="ru-RU" dirty="0"/>
          </a:p>
          <a:p>
            <a:r>
              <a:rPr lang="ru-RU" dirty="0"/>
              <a:t>3. Дискурсивно-оценочный подход – это  процедура оценивания этичности (нравственности, моральности) поведения конкретных социальных субъектов, опирается на дискурсивные практики конкретной жизнедеятельности этих социальных субъектов. В ходе этих процедур возникают дискурсивно-оценочные регуляторы. Они напоминают субъекту, как нужно вести себя в той или иной социальной ситуации, предоставляют субъектам возможность пояснять, почему они делают так, а не иначе. Другим субъектам дают возможность оценивать социальные действия субъектов, которым рекомендовано изменить свое поведение в соответствии с глобальным экологическим принципом.</a:t>
            </a:r>
          </a:p>
          <a:p>
            <a:endParaRPr lang="ru-RU" dirty="0"/>
          </a:p>
        </p:txBody>
      </p:sp>
    </p:spTree>
    <p:extLst>
      <p:ext uri="{BB962C8B-B14F-4D97-AF65-F5344CB8AC3E}">
        <p14:creationId xmlns:p14="http://schemas.microsoft.com/office/powerpoint/2010/main" val="1251125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ДИСКУРСИВНО – ОЦЕНОЧНАЯ ПРАКТИКА</a:t>
            </a:r>
            <a:endParaRPr lang="ru-RU" sz="2400" dirty="0"/>
          </a:p>
        </p:txBody>
      </p:sp>
      <p:sp>
        <p:nvSpPr>
          <p:cNvPr id="4" name="TextBox 3"/>
          <p:cNvSpPr txBox="1"/>
          <p:nvPr/>
        </p:nvSpPr>
        <p:spPr>
          <a:xfrm>
            <a:off x="882870" y="744755"/>
            <a:ext cx="10888716" cy="4524315"/>
          </a:xfrm>
          <a:prstGeom prst="rect">
            <a:avLst/>
          </a:prstGeom>
          <a:noFill/>
        </p:spPr>
        <p:txBody>
          <a:bodyPr wrap="square" rtlCol="0">
            <a:spAutoFit/>
          </a:bodyPr>
          <a:lstStyle/>
          <a:p>
            <a:endParaRPr lang="ru-RU" dirty="0" smtClean="0"/>
          </a:p>
          <a:p>
            <a:endParaRPr lang="ru-RU" dirty="0"/>
          </a:p>
          <a:p>
            <a:r>
              <a:rPr lang="ru-RU" dirty="0" smtClean="0"/>
              <a:t>1</a:t>
            </a:r>
            <a:r>
              <a:rPr lang="ru-RU" dirty="0"/>
              <a:t>. Дискурсивная практика как гражданская процедура – это свободное  участие заинтересованных социальных субъектов в этической оценке и обсуждении социально-значимых  действий других социальных субъектов.</a:t>
            </a:r>
          </a:p>
          <a:p>
            <a:endParaRPr lang="ru-RU" dirty="0"/>
          </a:p>
          <a:p>
            <a:r>
              <a:rPr lang="ru-RU" dirty="0"/>
              <a:t>2. Дискурсивная практика может осуществляться гражданами в форме гражданских форумов, государственных, научных, экспертных и общественных советов, открытого общения, отражаться в средствах массовой информации и иных  информационно-коммуникационных ресурсах.</a:t>
            </a:r>
          </a:p>
          <a:p>
            <a:endParaRPr lang="ru-RU" dirty="0"/>
          </a:p>
          <a:p>
            <a:r>
              <a:rPr lang="ru-RU" dirty="0"/>
              <a:t>3. Личная этическая оценка любого социального субъекта может быть изменена только им лично неограниченное количество раз в ходе дискурсивной практики.</a:t>
            </a:r>
          </a:p>
          <a:p>
            <a:endParaRPr lang="ru-RU" dirty="0"/>
          </a:p>
          <a:p>
            <a:r>
              <a:rPr lang="ru-RU" dirty="0"/>
              <a:t>4. Дискурсы носят непрерывный характер и обеспечивают воспитание нравственности социальных субъектов, социальную справедливость и гражданский мир, формируют частные нормы, регулирующие поведение социальных субъектов</a:t>
            </a:r>
            <a:r>
              <a:rPr lang="ru-RU" dirty="0" smtClean="0"/>
              <a:t>.</a:t>
            </a:r>
            <a:endParaRPr lang="ru-RU" dirty="0"/>
          </a:p>
        </p:txBody>
      </p:sp>
    </p:spTree>
    <p:extLst>
      <p:ext uri="{BB962C8B-B14F-4D97-AF65-F5344CB8AC3E}">
        <p14:creationId xmlns:p14="http://schemas.microsoft.com/office/powerpoint/2010/main" val="1652109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СФЕРНЫЙ ПОДХОД ВЕРНАДСКОГО</a:t>
            </a:r>
            <a:endParaRPr lang="ru-RU" sz="2400" dirty="0"/>
          </a:p>
        </p:txBody>
      </p:sp>
      <p:sp>
        <p:nvSpPr>
          <p:cNvPr id="3" name="Подзаголовок 2"/>
          <p:cNvSpPr>
            <a:spLocks noGrp="1"/>
          </p:cNvSpPr>
          <p:nvPr>
            <p:ph type="subTitle" idx="1"/>
          </p:nvPr>
        </p:nvSpPr>
        <p:spPr>
          <a:xfrm>
            <a:off x="0" y="5255172"/>
            <a:ext cx="12192000" cy="1602828"/>
          </a:xfrm>
        </p:spPr>
        <p:txBody>
          <a:bodyPr>
            <a:normAutofit/>
          </a:bodyPr>
          <a:lstStyle/>
          <a:p>
            <a:endParaRPr lang="ru-RU" sz="2000" i="1" dirty="0" smtClean="0"/>
          </a:p>
          <a:p>
            <a:r>
              <a:rPr lang="ru-RU" sz="2000" i="1" dirty="0" smtClean="0"/>
              <a:t>Ноосфера  - это область взаимодействия общества и природы, в границах </a:t>
            </a:r>
          </a:p>
          <a:p>
            <a:r>
              <a:rPr lang="ru-RU" sz="2000" i="1" dirty="0" smtClean="0"/>
              <a:t>которой человеческая деятельность становится определяющим фактором развития.</a:t>
            </a:r>
          </a:p>
          <a:p>
            <a:endParaRPr lang="ru-RU" sz="2000" i="1" dirty="0"/>
          </a:p>
        </p:txBody>
      </p:sp>
      <p:pic>
        <p:nvPicPr>
          <p:cNvPr id="4" name="Рисунок 3" descr="то такое магнитное поле Земли? - фотография 9"/>
          <p:cNvPicPr/>
          <p:nvPr/>
        </p:nvPicPr>
        <p:blipFill>
          <a:blip r:embed="rId3">
            <a:extLst>
              <a:ext uri="{28A0092B-C50C-407E-A947-70E740481C1C}">
                <a14:useLocalDpi xmlns:a14="http://schemas.microsoft.com/office/drawing/2010/main" val="0"/>
              </a:ext>
            </a:extLst>
          </a:blip>
          <a:srcRect/>
          <a:stretch>
            <a:fillRect/>
          </a:stretch>
        </p:blipFill>
        <p:spPr bwMode="auto">
          <a:xfrm>
            <a:off x="3689130" y="1456783"/>
            <a:ext cx="4813738" cy="3354711"/>
          </a:xfrm>
          <a:prstGeom prst="rect">
            <a:avLst/>
          </a:prstGeom>
          <a:noFill/>
          <a:ln>
            <a:noFill/>
          </a:ln>
        </p:spPr>
      </p:pic>
      <p:sp>
        <p:nvSpPr>
          <p:cNvPr id="5" name="Овал 4"/>
          <p:cNvSpPr/>
          <p:nvPr/>
        </p:nvSpPr>
        <p:spPr>
          <a:xfrm>
            <a:off x="3689131" y="1616765"/>
            <a:ext cx="4813738" cy="30347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865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ДИСКУРСИВНО – ОЦЕНОЧНЫЕ СЕТИ</a:t>
            </a:r>
            <a:endParaRPr lang="ru-RU" sz="2400" dirty="0"/>
          </a:p>
        </p:txBody>
      </p:sp>
      <p:sp>
        <p:nvSpPr>
          <p:cNvPr id="4" name="TextBox 3"/>
          <p:cNvSpPr txBox="1"/>
          <p:nvPr/>
        </p:nvSpPr>
        <p:spPr>
          <a:xfrm>
            <a:off x="914400" y="744755"/>
            <a:ext cx="10604938" cy="5632311"/>
          </a:xfrm>
          <a:prstGeom prst="rect">
            <a:avLst/>
          </a:prstGeom>
          <a:noFill/>
        </p:spPr>
        <p:txBody>
          <a:bodyPr wrap="square" rtlCol="0">
            <a:spAutoFit/>
          </a:bodyPr>
          <a:lstStyle/>
          <a:p>
            <a:endParaRPr lang="ru-RU" dirty="0" smtClean="0"/>
          </a:p>
          <a:p>
            <a:r>
              <a:rPr lang="ru-RU" dirty="0"/>
              <a:t>1. Конструирование дискурсивно-оценочных или социально-оценочных сетей осуществляется на основе дискурсивно-оценочного метода.</a:t>
            </a:r>
          </a:p>
          <a:p>
            <a:endParaRPr lang="ru-RU" dirty="0"/>
          </a:p>
          <a:p>
            <a:r>
              <a:rPr lang="ru-RU" dirty="0"/>
              <a:t>2. Дискурсивно-оценочные или социально-оценочные сети составляют технологическую базу экосоциальных технологий,  визуально отражающих процесс группового экспертного и массового этического оценивания и обсуждения поведения социальных субъектов с использованием различных шкал.</a:t>
            </a:r>
          </a:p>
          <a:p>
            <a:endParaRPr lang="ru-RU" dirty="0"/>
          </a:p>
          <a:p>
            <a:r>
              <a:rPr lang="ru-RU" dirty="0"/>
              <a:t>3. Оценка поведения в режиме реального времени позволяет осуществлять воспитание человека, формирует способность соблюдать в своем поведении требование глобального экологического принципа, глобального этического принципа.</a:t>
            </a:r>
          </a:p>
          <a:p>
            <a:endParaRPr lang="ru-RU" dirty="0"/>
          </a:p>
          <a:p>
            <a:r>
              <a:rPr lang="ru-RU" dirty="0"/>
              <a:t>4. Дискурсивно-оценочные сети, используемые гражданскими и профессиональными сообществами для  самоуправления   и организации своей деятельности вправе называться экологическими сообществами: экокультура, экообразование, экомедицина, экоправо, экополиция, экобезопасность, экоэкономика, экополитика и так далее.</a:t>
            </a:r>
            <a:br>
              <a:rPr lang="ru-RU" dirty="0"/>
            </a:br>
            <a:r>
              <a:rPr lang="ru-RU" dirty="0"/>
              <a:t> </a:t>
            </a:r>
            <a:br>
              <a:rPr lang="ru-RU" dirty="0"/>
            </a:br>
            <a:endParaRPr lang="ru-RU" dirty="0"/>
          </a:p>
          <a:p>
            <a:endParaRPr lang="ru-RU" dirty="0"/>
          </a:p>
        </p:txBody>
      </p:sp>
    </p:spTree>
    <p:extLst>
      <p:ext uri="{BB962C8B-B14F-4D97-AF65-F5344CB8AC3E}">
        <p14:creationId xmlns:p14="http://schemas.microsoft.com/office/powerpoint/2010/main" val="35449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ДИСКУРСИВНО – ОЦЕНОЧНЫЕ СЕТИ</a:t>
            </a:r>
            <a:endParaRPr lang="ru-RU" sz="2400" dirty="0"/>
          </a:p>
        </p:txBody>
      </p:sp>
      <p:sp>
        <p:nvSpPr>
          <p:cNvPr id="4" name="TextBox 3"/>
          <p:cNvSpPr txBox="1"/>
          <p:nvPr/>
        </p:nvSpPr>
        <p:spPr>
          <a:xfrm>
            <a:off x="914400" y="744755"/>
            <a:ext cx="10604938" cy="5909310"/>
          </a:xfrm>
          <a:prstGeom prst="rect">
            <a:avLst/>
          </a:prstGeom>
          <a:noFill/>
        </p:spPr>
        <p:txBody>
          <a:bodyPr wrap="square" rtlCol="0">
            <a:spAutoFit/>
          </a:bodyPr>
          <a:lstStyle/>
          <a:p>
            <a:r>
              <a:rPr lang="ru-RU" dirty="0"/>
              <a:t>Общество непрерывного референдума - система контроля общества над всеми субъектами общественных отношений (социальными субъектами – гражданами, осуществляющими социально-значимые действия, организациями, государствами).</a:t>
            </a:r>
            <a:endParaRPr lang="ru-RU" dirty="0" smtClean="0"/>
          </a:p>
          <a:p>
            <a:endParaRPr lang="ru-RU" dirty="0" smtClean="0"/>
          </a:p>
          <a:p>
            <a:r>
              <a:rPr lang="ru-RU" b="1" dirty="0" smtClean="0"/>
              <a:t>Цель </a:t>
            </a:r>
            <a:r>
              <a:rPr lang="ru-RU" b="1" dirty="0"/>
              <a:t>общества</a:t>
            </a:r>
            <a:r>
              <a:rPr lang="ru-RU" dirty="0"/>
              <a:t> – утверждение обоснования в существовании. В этой связи важно отсекать то, что угрожает существованию общества, для этого общество переводится в режим публичного контроля путем непрерывной реакции на социальные действия (действия, затрагивающие интересы «других»).</a:t>
            </a:r>
          </a:p>
          <a:p>
            <a:endParaRPr lang="ru-RU" dirty="0" smtClean="0"/>
          </a:p>
          <a:p>
            <a:r>
              <a:rPr lang="ru-RU" b="1" dirty="0" smtClean="0"/>
              <a:t>«</a:t>
            </a:r>
            <a:r>
              <a:rPr lang="ru-RU" b="1" dirty="0"/>
              <a:t>Другие» </a:t>
            </a:r>
            <a:r>
              <a:rPr lang="ru-RU" dirty="0"/>
              <a:t>- категория людей способных к субъектологии, тем самым влияющих на жизнедеятельность </a:t>
            </a:r>
            <a:r>
              <a:rPr lang="ru-RU" dirty="0" smtClean="0"/>
              <a:t>общества (</a:t>
            </a:r>
            <a:r>
              <a:rPr lang="ru-RU" dirty="0" smtClean="0">
                <a:hlinkClick r:id="rId3"/>
              </a:rPr>
              <a:t>пример</a:t>
            </a:r>
            <a:r>
              <a:rPr lang="ru-RU" dirty="0" smtClean="0"/>
              <a:t>)</a:t>
            </a:r>
            <a:endParaRPr lang="ru-RU" dirty="0"/>
          </a:p>
          <a:p>
            <a:endParaRPr lang="ru-RU" dirty="0" smtClean="0"/>
          </a:p>
          <a:p>
            <a:r>
              <a:rPr lang="ru-RU" b="1" i="1" dirty="0"/>
              <a:t>Суть новой субъективности</a:t>
            </a:r>
            <a:r>
              <a:rPr lang="ru-RU" dirty="0"/>
              <a:t> – это визуализация реакции общества на происходящее и исходящее от других.  Новая объективность появляется тогда, когда мы видим результаты тестирования общества на социальные действия.  Но эта реальность может тут же исчезнуть. Через сутки объективность станет другой, если тестируемый обществом субъект изменил свое социальное действие или впал в </a:t>
            </a:r>
            <a:r>
              <a:rPr lang="ru-RU" dirty="0" err="1"/>
              <a:t>недеяние</a:t>
            </a:r>
            <a:r>
              <a:rPr lang="ru-RU" dirty="0"/>
              <a:t>, перестал делать то, что общество распознало или пометило как вредное для него. Тут и возникает система непрерывных ротаций в социальных иерархиях.</a:t>
            </a:r>
            <a:br>
              <a:rPr lang="ru-RU" dirty="0"/>
            </a:br>
            <a:r>
              <a:rPr lang="ru-RU" dirty="0"/>
              <a:t/>
            </a:r>
            <a:br>
              <a:rPr lang="ru-RU" dirty="0"/>
            </a:br>
            <a:r>
              <a:rPr lang="ru-RU" dirty="0"/>
              <a:t> </a:t>
            </a:r>
            <a:r>
              <a:rPr lang="ru-RU" dirty="0" smtClean="0"/>
              <a:t>Пример ДОС </a:t>
            </a:r>
            <a:r>
              <a:rPr lang="ru-RU" dirty="0" smtClean="0">
                <a:hlinkClick r:id="rId4"/>
              </a:rPr>
              <a:t>(Стратегия 24)</a:t>
            </a:r>
            <a:r>
              <a:rPr lang="ru-RU" dirty="0"/>
              <a:t/>
            </a:r>
            <a:br>
              <a:rPr lang="ru-RU" dirty="0"/>
            </a:br>
            <a:endParaRPr lang="ru-RU" dirty="0"/>
          </a:p>
          <a:p>
            <a:endParaRPr lang="ru-RU" dirty="0"/>
          </a:p>
        </p:txBody>
      </p:sp>
    </p:spTree>
    <p:extLst>
      <p:ext uri="{BB962C8B-B14F-4D97-AF65-F5344CB8AC3E}">
        <p14:creationId xmlns:p14="http://schemas.microsoft.com/office/powerpoint/2010/main" val="944372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endParaRPr lang="ru-RU" b="1" i="1" dirty="0" smtClean="0">
              <a:solidFill>
                <a:schemeClr val="tx1"/>
              </a:solidFill>
            </a:endParaRPr>
          </a:p>
          <a:p>
            <a:pPr algn="ctr"/>
            <a:endParaRPr lang="ru-RU" b="1" i="1" dirty="0" smtClean="0">
              <a:solidFill>
                <a:schemeClr val="tx1"/>
              </a:solidFill>
            </a:endParaRPr>
          </a:p>
          <a:p>
            <a:pPr algn="ctr"/>
            <a:endParaRPr lang="ru-RU" b="1" i="1" dirty="0">
              <a:solidFill>
                <a:schemeClr val="tx1"/>
              </a:solidFill>
            </a:endParaRPr>
          </a:p>
          <a:p>
            <a:pPr algn="ctr"/>
            <a:r>
              <a:rPr lang="ru-RU" b="1" i="1" dirty="0" smtClean="0">
                <a:solidFill>
                  <a:schemeClr val="tx1"/>
                </a:solidFill>
              </a:rPr>
              <a:t>Организационно-методические </a:t>
            </a:r>
            <a:r>
              <a:rPr lang="ru-RU" b="1" i="1" dirty="0">
                <a:solidFill>
                  <a:schemeClr val="tx1"/>
                </a:solidFill>
              </a:rPr>
              <a:t>рекомендации </a:t>
            </a:r>
            <a:r>
              <a:rPr lang="ru-RU" dirty="0">
                <a:solidFill>
                  <a:schemeClr val="tx1"/>
                </a:solidFill>
              </a:rPr>
              <a:t> </a:t>
            </a:r>
            <a:r>
              <a:rPr lang="ru-RU" b="1" i="1" dirty="0">
                <a:solidFill>
                  <a:schemeClr val="tx1"/>
                </a:solidFill>
              </a:rPr>
              <a:t>по исполнению Указа Президента </a:t>
            </a:r>
            <a:endParaRPr lang="ru-RU" b="1" i="1" dirty="0" smtClean="0">
              <a:solidFill>
                <a:schemeClr val="tx1"/>
              </a:solidFill>
            </a:endParaRPr>
          </a:p>
          <a:p>
            <a:pPr algn="ctr"/>
            <a:r>
              <a:rPr lang="ru-RU" b="1" i="1" dirty="0" smtClean="0">
                <a:solidFill>
                  <a:schemeClr val="tx1"/>
                </a:solidFill>
              </a:rPr>
              <a:t>Российской </a:t>
            </a:r>
            <a:r>
              <a:rPr lang="ru-RU" b="1" i="1" dirty="0">
                <a:solidFill>
                  <a:schemeClr val="tx1"/>
                </a:solidFill>
              </a:rPr>
              <a:t>Федерации</a:t>
            </a:r>
            <a:r>
              <a:rPr lang="ru-RU" dirty="0">
                <a:solidFill>
                  <a:schemeClr val="tx1"/>
                </a:solidFill>
              </a:rPr>
              <a:t> </a:t>
            </a:r>
            <a:r>
              <a:rPr lang="ru-RU" b="1" i="1" dirty="0">
                <a:solidFill>
                  <a:schemeClr val="tx1"/>
                </a:solidFill>
              </a:rPr>
              <a:t>№ 809 от 09.11.2022 года</a:t>
            </a:r>
            <a:endParaRPr lang="ru-RU" dirty="0">
              <a:solidFill>
                <a:schemeClr val="tx1"/>
              </a:solidFill>
            </a:endParaRPr>
          </a:p>
        </p:txBody>
      </p:sp>
      <p:sp>
        <p:nvSpPr>
          <p:cNvPr id="22" name="TextBox 21"/>
          <p:cNvSpPr txBox="1"/>
          <p:nvPr/>
        </p:nvSpPr>
        <p:spPr>
          <a:xfrm>
            <a:off x="599678" y="3778518"/>
            <a:ext cx="5847462" cy="707886"/>
          </a:xfrm>
          <a:prstGeom prst="rect">
            <a:avLst/>
          </a:prstGeom>
          <a:noFill/>
        </p:spPr>
        <p:txBody>
          <a:bodyPr wrap="square" rtlCol="0">
            <a:spAutoFit/>
          </a:bodyPr>
          <a:lstStyle/>
          <a:p>
            <a:endParaRPr lang="ru-RU" sz="2000" b="1" dirty="0" smtClean="0">
              <a:solidFill>
                <a:schemeClr val="bg1"/>
              </a:solidFill>
            </a:endParaRPr>
          </a:p>
          <a:p>
            <a:endParaRPr lang="ru-RU" sz="2000" b="1" dirty="0" smtClean="0">
              <a:solidFill>
                <a:schemeClr val="bg1"/>
              </a:solidFill>
            </a:endParaRPr>
          </a:p>
        </p:txBody>
      </p:sp>
      <p:sp>
        <p:nvSpPr>
          <p:cNvPr id="10" name="TextBox 9"/>
          <p:cNvSpPr txBox="1"/>
          <p:nvPr/>
        </p:nvSpPr>
        <p:spPr>
          <a:xfrm>
            <a:off x="446567" y="1084521"/>
            <a:ext cx="11745433" cy="3877985"/>
          </a:xfrm>
          <a:prstGeom prst="rect">
            <a:avLst/>
          </a:prstGeom>
          <a:noFill/>
        </p:spPr>
        <p:txBody>
          <a:bodyPr wrap="square" rtlCol="0">
            <a:spAutoFit/>
          </a:bodyPr>
          <a:lstStyle/>
          <a:p>
            <a:r>
              <a:rPr lang="ru-RU" sz="3200" dirty="0"/>
              <a:t>А.М. Сафиоллин</a:t>
            </a:r>
          </a:p>
          <a:p>
            <a:r>
              <a:rPr lang="ru-RU" sz="2000" dirty="0"/>
              <a:t> </a:t>
            </a:r>
          </a:p>
          <a:p>
            <a:endParaRPr lang="ru-RU" sz="5400" dirty="0" smtClean="0"/>
          </a:p>
          <a:p>
            <a:r>
              <a:rPr lang="ru-RU" sz="5400" dirty="0" smtClean="0"/>
              <a:t>Путь </a:t>
            </a:r>
            <a:r>
              <a:rPr lang="ru-RU" sz="5400" dirty="0"/>
              <a:t>в </a:t>
            </a:r>
            <a:r>
              <a:rPr lang="ru-RU" sz="5400" dirty="0" smtClean="0"/>
              <a:t>будущее</a:t>
            </a:r>
          </a:p>
          <a:p>
            <a:endParaRPr lang="ru-RU" sz="5400" dirty="0" smtClean="0"/>
          </a:p>
          <a:p>
            <a:r>
              <a:rPr lang="ru-RU" sz="3200" dirty="0" smtClean="0"/>
              <a:t>План мероприятий</a:t>
            </a:r>
            <a:endParaRPr lang="ru-RU" sz="4400" dirty="0"/>
          </a:p>
        </p:txBody>
      </p:sp>
      <p:sp>
        <p:nvSpPr>
          <p:cNvPr id="11" name="Заголовок 17"/>
          <p:cNvSpPr txBox="1">
            <a:spLocks/>
          </p:cNvSpPr>
          <p:nvPr/>
        </p:nvSpPr>
        <p:spPr>
          <a:xfrm>
            <a:off x="983024" y="1499947"/>
            <a:ext cx="5707119" cy="41565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ru-RU" sz="1800" dirty="0">
              <a:latin typeface="+mn-lt"/>
              <a:ea typeface="Open Sans" panose="020B0806030504020204" pitchFamily="34" charset="0"/>
              <a:cs typeface="Open Sans" panose="020B0806030504020204" pitchFamily="34" charset="0"/>
            </a:endParaRP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latin typeface="+mn-lt"/>
              <a:ea typeface="Open Sans" panose="020B0806030504020204" pitchFamily="34" charset="0"/>
              <a:cs typeface="Open Sans" panose="020B0806030504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164" y="1084521"/>
            <a:ext cx="2768721" cy="3965825"/>
          </a:xfrm>
          <a:prstGeom prst="rect">
            <a:avLst/>
          </a:prstGeom>
        </p:spPr>
      </p:pic>
    </p:spTree>
    <p:extLst>
      <p:ext uri="{BB962C8B-B14F-4D97-AF65-F5344CB8AC3E}">
        <p14:creationId xmlns:p14="http://schemas.microsoft.com/office/powerpoint/2010/main" val="6761467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nodePh="1">
                                  <p:stCondLst>
                                    <p:cond delay="75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ea typeface="Arial Rounded MT Bold" charset="0"/>
                <a:cs typeface="Arial Rounded MT Bold" charset="0"/>
              </a:rPr>
              <a:t>НРАВСТВЕННАЯ СФЕРА</a:t>
            </a:r>
            <a:endParaRPr lang="ru-RU" sz="2400" dirty="0"/>
          </a:p>
        </p:txBody>
      </p:sp>
      <p:sp>
        <p:nvSpPr>
          <p:cNvPr id="3" name="Подзаголовок 2"/>
          <p:cNvSpPr>
            <a:spLocks noGrp="1"/>
          </p:cNvSpPr>
          <p:nvPr>
            <p:ph type="subTitle" idx="1"/>
          </p:nvPr>
        </p:nvSpPr>
        <p:spPr>
          <a:xfrm>
            <a:off x="0" y="673768"/>
            <a:ext cx="12192000" cy="6184232"/>
          </a:xfrm>
        </p:spPr>
        <p:txBody>
          <a:bodyPr/>
          <a:lstStyle/>
          <a:p>
            <a:r>
              <a:rPr lang="ru-RU" b="1" i="1" dirty="0"/>
              <a:t> </a:t>
            </a:r>
            <a:endParaRPr lang="ru-RU" b="1" i="1" dirty="0" smtClean="0"/>
          </a:p>
        </p:txBody>
      </p:sp>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rgbClr val="000000"/>
                </a:solidFill>
              </a:rPr>
              <a:t>ГОСУДАРСТВЕННЫЙ МЕХАНИЗМ ОБЕСПЕЧЕНИЯ НАЦИОНАЛЬНОЙ БЕЗОПАСНОСТИ </a:t>
            </a:r>
            <a:r>
              <a:rPr lang="ru-RU" sz="2400" dirty="0" smtClean="0">
                <a:solidFill>
                  <a:srgbClr val="000000"/>
                </a:solidFill>
              </a:rPr>
              <a:t>РФ НА </a:t>
            </a:r>
            <a:r>
              <a:rPr lang="ru-RU" sz="2400" dirty="0">
                <a:solidFill>
                  <a:srgbClr val="000000"/>
                </a:solidFill>
              </a:rPr>
              <a:t>ОСНОВЕ УЧЕТА НРАВСТВЕННОСТИ В РЕГУЛИРОВАНИИ ОБЩЕСТВЕННЫХ ОТНОШЕНИЙ  </a:t>
            </a:r>
            <a:r>
              <a:rPr lang="ru-RU" sz="2400" b="1" i="1" dirty="0">
                <a:solidFill>
                  <a:srgbClr val="000000"/>
                </a:solidFill>
              </a:rPr>
              <a:t> </a:t>
            </a:r>
            <a:r>
              <a:rPr lang="ru-RU" sz="2400" dirty="0" smtClean="0">
                <a:solidFill>
                  <a:srgbClr val="000000"/>
                </a:solidFill>
              </a:rPr>
              <a:t/>
            </a:r>
            <a:br>
              <a:rPr lang="ru-RU" sz="2400" dirty="0" smtClean="0">
                <a:solidFill>
                  <a:srgbClr val="000000"/>
                </a:solidFill>
              </a:rPr>
            </a:br>
            <a:r>
              <a:rPr lang="ru-RU" sz="2400" i="1" dirty="0" smtClean="0">
                <a:solidFill>
                  <a:srgbClr val="000000"/>
                </a:solidFill>
              </a:rPr>
              <a:t> </a:t>
            </a:r>
            <a:r>
              <a:rPr lang="ru-RU" sz="2400" dirty="0" smtClean="0">
                <a:solidFill>
                  <a:srgbClr val="000000"/>
                </a:solidFill>
              </a:rPr>
              <a:t/>
            </a:r>
            <a:br>
              <a:rPr lang="ru-RU" sz="2400" dirty="0" smtClean="0">
                <a:solidFill>
                  <a:srgbClr val="000000"/>
                </a:solidFill>
              </a:rPr>
            </a:br>
            <a:endParaRPr lang="ru-RU" sz="2400" dirty="0" smtClean="0">
              <a:solidFill>
                <a:srgbClr val="000000"/>
              </a:solidFill>
            </a:endParaRPr>
          </a:p>
          <a:p>
            <a:pPr algn="ctr"/>
            <a:r>
              <a:rPr lang="ru-RU" sz="2400" dirty="0" smtClean="0">
                <a:solidFill>
                  <a:srgbClr val="000000"/>
                </a:solidFill>
              </a:rPr>
              <a:t>КЛАССИФИКАТОР </a:t>
            </a:r>
            <a:r>
              <a:rPr lang="ru-RU" sz="2400" dirty="0">
                <a:solidFill>
                  <a:srgbClr val="000000"/>
                </a:solidFill>
              </a:rPr>
              <a:t>УГРОЗ </a:t>
            </a:r>
            <a:r>
              <a:rPr lang="ru-RU" sz="2400" dirty="0" smtClean="0">
                <a:solidFill>
                  <a:srgbClr val="000000"/>
                </a:solidFill>
              </a:rPr>
              <a:t>ЧЕЛОВЕЧЕСТВУ</a:t>
            </a:r>
          </a:p>
          <a:p>
            <a:pPr algn="ctr"/>
            <a:r>
              <a:rPr lang="ru-RU" sz="2400" b="1" i="1" dirty="0">
                <a:solidFill>
                  <a:srgbClr val="000000"/>
                </a:solidFill>
              </a:rPr>
              <a:t> </a:t>
            </a:r>
            <a:r>
              <a:rPr lang="ru-RU" sz="2400" dirty="0">
                <a:solidFill>
                  <a:srgbClr val="000000"/>
                </a:solidFill>
              </a:rPr>
              <a:t/>
            </a:r>
            <a:br>
              <a:rPr lang="ru-RU" sz="2400" dirty="0">
                <a:solidFill>
                  <a:srgbClr val="000000"/>
                </a:solidFill>
              </a:rPr>
            </a:br>
            <a:endParaRPr lang="ru-RU" sz="2400" dirty="0" smtClean="0">
              <a:solidFill>
                <a:srgbClr val="000000"/>
              </a:solidFill>
            </a:endParaRPr>
          </a:p>
          <a:p>
            <a:pPr algn="ctr"/>
            <a:r>
              <a:rPr lang="ru-RU" sz="2400" dirty="0" smtClean="0">
                <a:solidFill>
                  <a:srgbClr val="000000"/>
                </a:solidFill>
              </a:rPr>
              <a:t>ОСНОВЫ </a:t>
            </a:r>
            <a:r>
              <a:rPr lang="ru-RU" sz="2400" dirty="0">
                <a:solidFill>
                  <a:srgbClr val="000000"/>
                </a:solidFill>
              </a:rPr>
              <a:t>ГОСУДАРСТВЕННОЙ ПОЛИТИКИ ПО СОХРАНЕНИЮ И УКРЕПЛЕНИЮ ТРАДИЦИОННЫХ РОССИЙСКИХ ДУХОВНО-НРАВСТВЕННЫХ ЦЕННОСТЕЙ  </a:t>
            </a:r>
            <a:br>
              <a:rPr lang="ru-RU" sz="2400" dirty="0">
                <a:solidFill>
                  <a:srgbClr val="000000"/>
                </a:solidFill>
              </a:rPr>
            </a:br>
            <a:r>
              <a:rPr lang="ru-RU" sz="2400" dirty="0">
                <a:solidFill>
                  <a:srgbClr val="000000"/>
                </a:solidFill>
              </a:rPr>
              <a:t> </a:t>
            </a:r>
            <a:br>
              <a:rPr lang="ru-RU" sz="2400" dirty="0">
                <a:solidFill>
                  <a:srgbClr val="000000"/>
                </a:solidFill>
              </a:rPr>
            </a:br>
            <a:endParaRPr lang="ru-RU" sz="2400" dirty="0" smtClean="0">
              <a:solidFill>
                <a:srgbClr val="000000"/>
              </a:solidFill>
            </a:endParaRPr>
          </a:p>
          <a:p>
            <a:pPr algn="ctr"/>
            <a:r>
              <a:rPr lang="ru-RU" sz="2400" dirty="0" smtClean="0">
                <a:solidFill>
                  <a:srgbClr val="000000"/>
                </a:solidFill>
              </a:rPr>
              <a:t>ВЕЛИКИЙ </a:t>
            </a:r>
            <a:r>
              <a:rPr lang="ru-RU" sz="2400" dirty="0">
                <a:solidFill>
                  <a:srgbClr val="000000"/>
                </a:solidFill>
              </a:rPr>
              <a:t>НРАВСТВЕННЫЙ ПУТЬ РОССИИ И ВСЕГО ЧЕЛОВЕЧЕСТВА  </a:t>
            </a:r>
            <a:br>
              <a:rPr lang="ru-RU" sz="2400" dirty="0">
                <a:solidFill>
                  <a:srgbClr val="000000"/>
                </a:solidFill>
              </a:rPr>
            </a:br>
            <a:r>
              <a:rPr lang="ru-RU" sz="2400" b="1" dirty="0">
                <a:solidFill>
                  <a:srgbClr val="000000"/>
                </a:solidFill>
              </a:rPr>
              <a:t> </a:t>
            </a:r>
            <a:r>
              <a:rPr lang="ru-RU" sz="2400" dirty="0">
                <a:solidFill>
                  <a:srgbClr val="000000"/>
                </a:solidFill>
              </a:rPr>
              <a:t/>
            </a:r>
            <a:br>
              <a:rPr lang="ru-RU" sz="2400" dirty="0">
                <a:solidFill>
                  <a:srgbClr val="000000"/>
                </a:solidFill>
              </a:rPr>
            </a:br>
            <a:endParaRPr lang="ru-RU" sz="2400" dirty="0" smtClean="0">
              <a:solidFill>
                <a:srgbClr val="000000"/>
              </a:solidFill>
            </a:endParaRPr>
          </a:p>
          <a:p>
            <a:pPr algn="ctr"/>
            <a:r>
              <a:rPr lang="ru-RU" sz="2400" dirty="0" smtClean="0">
                <a:solidFill>
                  <a:srgbClr val="000000"/>
                </a:solidFill>
              </a:rPr>
              <a:t>ОСНОВНЫЕ </a:t>
            </a:r>
            <a:r>
              <a:rPr lang="ru-RU" sz="2400" dirty="0">
                <a:solidFill>
                  <a:srgbClr val="000000"/>
                </a:solidFill>
              </a:rPr>
              <a:t>ПОНЯТИЯ НОВОЙ ЭТИКИ  </a:t>
            </a:r>
            <a:r>
              <a:rPr lang="ru-RU" sz="2400" b="1" i="1" dirty="0">
                <a:solidFill>
                  <a:srgbClr val="000000"/>
                </a:solidFill>
                <a:hlinkClick r:id="rId3"/>
              </a:rPr>
              <a:t>стр. 65</a:t>
            </a:r>
            <a:endParaRPr lang="ru-RU" sz="2400" dirty="0">
              <a:solidFill>
                <a:srgbClr val="000000"/>
              </a:solidFill>
            </a:endParaRPr>
          </a:p>
        </p:txBody>
      </p:sp>
    </p:spTree>
    <p:extLst>
      <p:ext uri="{BB962C8B-B14F-4D97-AF65-F5344CB8AC3E}">
        <p14:creationId xmlns:p14="http://schemas.microsoft.com/office/powerpoint/2010/main" val="1576606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0000"/>
                </a:solidFill>
              </a:rPr>
              <a:t>1.Корректировка документов стратегического планирования региона в целях более эффективного решения задач по сохранению и укреплению традиционных ценностей, определения ориентиров для выбора целей и наиболее эффективных механизмов обеспечения национальных интересов в данной области </a:t>
            </a:r>
            <a:r>
              <a:rPr lang="ru-RU" b="1" i="1" dirty="0">
                <a:solidFill>
                  <a:srgbClr val="000000"/>
                </a:solidFill>
                <a:hlinkClick r:id="rId3"/>
              </a:rPr>
              <a:t>стр. 321</a:t>
            </a:r>
            <a:r>
              <a:rPr lang="ru-RU" dirty="0">
                <a:solidFill>
                  <a:srgbClr val="000000"/>
                </a:solidFill>
              </a:rPr>
              <a:t/>
            </a:r>
            <a:br>
              <a:rPr lang="ru-RU" dirty="0">
                <a:solidFill>
                  <a:srgbClr val="000000"/>
                </a:solidFill>
              </a:rPr>
            </a:br>
            <a:r>
              <a:rPr lang="ru-RU" dirty="0">
                <a:solidFill>
                  <a:srgbClr val="000000"/>
                </a:solidFill>
                <a:hlinkClick r:id="rId3"/>
              </a:rPr>
              <a:t> </a:t>
            </a:r>
            <a:r>
              <a:rPr lang="ru-RU" dirty="0">
                <a:solidFill>
                  <a:srgbClr val="000000"/>
                </a:solidFill>
              </a:rPr>
              <a:t/>
            </a:r>
            <a:br>
              <a:rPr lang="ru-RU" dirty="0">
                <a:solidFill>
                  <a:srgbClr val="000000"/>
                </a:solidFill>
              </a:rPr>
            </a:br>
            <a:r>
              <a:rPr lang="ru-RU" dirty="0">
                <a:solidFill>
                  <a:srgbClr val="000000"/>
                </a:solidFill>
              </a:rPr>
              <a:t>2. Обеспечение межведомственной координации деятельности по защите традиционных российских духовно-нравственных ценностей </a:t>
            </a:r>
            <a:r>
              <a:rPr lang="ru-RU" b="1" i="1" dirty="0">
                <a:solidFill>
                  <a:srgbClr val="000000"/>
                </a:solidFill>
                <a:hlinkClick r:id="rId4"/>
              </a:rPr>
              <a:t>стр.325</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3. Совершенствование системы государственной поддержки проектов в области культуры и образования с учетом целей государственной политики по сохранению и укреплению традиционных ценностей</a:t>
            </a:r>
            <a:r>
              <a:rPr lang="ru-RU" b="1" dirty="0">
                <a:solidFill>
                  <a:srgbClr val="000000"/>
                </a:solidFill>
                <a:hlinkClick r:id="rId5"/>
              </a:rPr>
              <a:t> </a:t>
            </a:r>
            <a:r>
              <a:rPr lang="ru-RU" b="1" i="1" dirty="0">
                <a:solidFill>
                  <a:srgbClr val="000000"/>
                </a:solidFill>
                <a:hlinkClick r:id="rId5"/>
              </a:rPr>
              <a:t>стр. 330</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4. Развитие и совершенствование форм и методов противодействия рискам, связанным с распространением деструктивной идеологии в информационном пространстве региона </a:t>
            </a:r>
            <a:r>
              <a:rPr lang="ru-RU" b="1" i="1" dirty="0">
                <a:solidFill>
                  <a:srgbClr val="000000"/>
                </a:solidFill>
                <a:hlinkClick r:id="rId6"/>
              </a:rPr>
              <a:t>стр. 334</a:t>
            </a:r>
            <a:r>
              <a:rPr lang="ru-RU" dirty="0">
                <a:solidFill>
                  <a:srgbClr val="000000"/>
                </a:solidFill>
              </a:rPr>
              <a:t/>
            </a:r>
            <a:br>
              <a:rPr lang="ru-RU" dirty="0">
                <a:solidFill>
                  <a:srgbClr val="000000"/>
                </a:solidFill>
              </a:rPr>
            </a:br>
            <a:r>
              <a:rPr lang="ru-RU" dirty="0">
                <a:solidFill>
                  <a:srgbClr val="000000"/>
                </a:solidFill>
                <a:hlinkClick r:id="rId6"/>
              </a:rPr>
              <a:t> </a:t>
            </a:r>
            <a:r>
              <a:rPr lang="ru-RU" dirty="0">
                <a:solidFill>
                  <a:srgbClr val="000000"/>
                </a:solidFill>
              </a:rPr>
              <a:t/>
            </a:r>
            <a:br>
              <a:rPr lang="ru-RU" dirty="0">
                <a:solidFill>
                  <a:srgbClr val="000000"/>
                </a:solidFill>
              </a:rPr>
            </a:br>
            <a:r>
              <a:rPr lang="ru-RU" dirty="0">
                <a:solidFill>
                  <a:srgbClr val="000000"/>
                </a:solidFill>
              </a:rPr>
              <a:t>5. Совершенствование форм и методов воспитания и образования детей и молодежи в соответствии с целями государственной политики по сохранению и укреплению традиционных ценностей </a:t>
            </a:r>
            <a:r>
              <a:rPr lang="ru-RU" b="1" i="1" dirty="0">
                <a:solidFill>
                  <a:srgbClr val="000000"/>
                </a:solidFill>
                <a:hlinkClick r:id="rId7"/>
              </a:rPr>
              <a:t>стр. 341</a:t>
            </a: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sz="2400" b="1" smtClean="0"/>
              <a:t>ПЛАН МЕРОПРИЯТИЙ</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580513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0000"/>
                </a:solidFill>
              </a:rPr>
              <a:t>6. Повышение эффективности деятельности научных, образовательных, просветительских организаций и организаций культуры по защите исторической правды, сохранению исторической памяти, противодействию фальсификации истории </a:t>
            </a:r>
            <a:r>
              <a:rPr lang="ru-RU" b="1" i="1" dirty="0">
                <a:solidFill>
                  <a:srgbClr val="000000"/>
                </a:solidFill>
                <a:hlinkClick r:id="rId3"/>
              </a:rPr>
              <a:t>стр. 347</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7. Совершенствование деятельности правоохранительных органов по профилактике и пресечению противоправных действий, направленных на распространение деструктивной идеологии </a:t>
            </a:r>
            <a:r>
              <a:rPr lang="ru-RU" b="1" i="1" dirty="0">
                <a:solidFill>
                  <a:srgbClr val="000000"/>
                </a:solidFill>
                <a:hlinkClick r:id="rId4"/>
              </a:rPr>
              <a:t>стр. 349</a:t>
            </a:r>
            <a:r>
              <a:rPr lang="ru-RU" dirty="0">
                <a:solidFill>
                  <a:srgbClr val="000000"/>
                </a:solidFill>
              </a:rPr>
              <a:t/>
            </a:r>
            <a:br>
              <a:rPr lang="ru-RU" dirty="0">
                <a:solidFill>
                  <a:srgbClr val="000000"/>
                </a:solidFill>
              </a:rPr>
            </a:br>
            <a:r>
              <a:rPr lang="ru-RU" dirty="0">
                <a:solidFill>
                  <a:srgbClr val="000000"/>
                </a:solidFill>
                <a:hlinkClick r:id="rId4"/>
              </a:rPr>
              <a:t> </a:t>
            </a:r>
            <a:r>
              <a:rPr lang="ru-RU" dirty="0">
                <a:solidFill>
                  <a:srgbClr val="000000"/>
                </a:solidFill>
              </a:rPr>
              <a:t/>
            </a:r>
            <a:br>
              <a:rPr lang="ru-RU" dirty="0">
                <a:solidFill>
                  <a:srgbClr val="000000"/>
                </a:solidFill>
              </a:rPr>
            </a:br>
            <a:r>
              <a:rPr lang="ru-RU" dirty="0">
                <a:solidFill>
                  <a:srgbClr val="000000"/>
                </a:solidFill>
              </a:rPr>
              <a:t>8. Медицинское просвещение детей и молодежи</a:t>
            </a:r>
            <a:r>
              <a:rPr lang="ru-RU" b="1" dirty="0">
                <a:solidFill>
                  <a:srgbClr val="000000"/>
                </a:solidFill>
                <a:hlinkClick r:id="rId5"/>
              </a:rPr>
              <a:t> </a:t>
            </a:r>
            <a:r>
              <a:rPr lang="ru-RU" b="1" i="1" dirty="0">
                <a:solidFill>
                  <a:srgbClr val="000000"/>
                </a:solidFill>
                <a:hlinkClick r:id="rId5"/>
              </a:rPr>
              <a:t>стр. 354</a:t>
            </a:r>
            <a:r>
              <a:rPr lang="ru-RU" dirty="0">
                <a:solidFill>
                  <a:srgbClr val="000000"/>
                </a:solidFill>
              </a:rPr>
              <a:t/>
            </a:r>
            <a:br>
              <a:rPr lang="ru-RU" dirty="0">
                <a:solidFill>
                  <a:srgbClr val="000000"/>
                </a:solidFill>
              </a:rPr>
            </a:br>
            <a:r>
              <a:rPr lang="ru-RU" dirty="0">
                <a:solidFill>
                  <a:srgbClr val="000000"/>
                </a:solidFill>
                <a:hlinkClick r:id="rId5"/>
              </a:rPr>
              <a:t> </a:t>
            </a:r>
            <a:r>
              <a:rPr lang="ru-RU" dirty="0">
                <a:solidFill>
                  <a:srgbClr val="000000"/>
                </a:solidFill>
              </a:rPr>
              <a:t/>
            </a:r>
            <a:br>
              <a:rPr lang="ru-RU" dirty="0">
                <a:solidFill>
                  <a:srgbClr val="000000"/>
                </a:solidFill>
              </a:rPr>
            </a:br>
            <a:r>
              <a:rPr lang="ru-RU" dirty="0">
                <a:solidFill>
                  <a:srgbClr val="000000"/>
                </a:solidFill>
              </a:rPr>
              <a:t>9. Обучение и нравственное воспитание представителей малых и коренных народов региона, а также мигрантов </a:t>
            </a:r>
            <a:r>
              <a:rPr lang="ru-RU" b="1" i="1" dirty="0">
                <a:solidFill>
                  <a:srgbClr val="000000"/>
                </a:solidFill>
                <a:hlinkClick r:id="rId6"/>
              </a:rPr>
              <a:t>стр. 355</a:t>
            </a:r>
            <a:r>
              <a:rPr lang="ru-RU" dirty="0">
                <a:solidFill>
                  <a:srgbClr val="000000"/>
                </a:solidFill>
              </a:rPr>
              <a:t/>
            </a:r>
            <a:br>
              <a:rPr lang="ru-RU" dirty="0">
                <a:solidFill>
                  <a:srgbClr val="000000"/>
                </a:solidFill>
              </a:rPr>
            </a:br>
            <a:r>
              <a:rPr lang="ru-RU" dirty="0">
                <a:solidFill>
                  <a:srgbClr val="000000"/>
                </a:solidFill>
                <a:hlinkClick r:id="rId6"/>
              </a:rPr>
              <a:t> </a:t>
            </a:r>
            <a:r>
              <a:rPr lang="ru-RU" dirty="0">
                <a:solidFill>
                  <a:srgbClr val="000000"/>
                </a:solidFill>
              </a:rPr>
              <a:t/>
            </a:r>
            <a:br>
              <a:rPr lang="ru-RU" dirty="0">
                <a:solidFill>
                  <a:srgbClr val="000000"/>
                </a:solidFill>
              </a:rPr>
            </a:br>
            <a:r>
              <a:rPr lang="ru-RU" dirty="0">
                <a:solidFill>
                  <a:srgbClr val="000000"/>
                </a:solidFill>
              </a:rPr>
              <a:t>10. Подготовка казачьих формирований </a:t>
            </a:r>
            <a:r>
              <a:rPr lang="ru-RU" b="1" i="1" dirty="0">
                <a:solidFill>
                  <a:srgbClr val="000000"/>
                </a:solidFill>
                <a:hlinkClick r:id="rId7"/>
              </a:rPr>
              <a:t>стр. 358</a:t>
            </a:r>
            <a:r>
              <a:rPr lang="ru-RU" dirty="0">
                <a:solidFill>
                  <a:srgbClr val="000000"/>
                </a:solidFill>
              </a:rPr>
              <a:t/>
            </a:r>
            <a:br>
              <a:rPr lang="ru-RU" dirty="0">
                <a:solidFill>
                  <a:srgbClr val="000000"/>
                </a:solidFill>
              </a:rPr>
            </a:br>
            <a:r>
              <a:rPr lang="ru-RU" i="1" dirty="0">
                <a:solidFill>
                  <a:srgbClr val="000000"/>
                </a:solidFill>
              </a:rPr>
              <a:t> </a:t>
            </a:r>
            <a:r>
              <a:rPr lang="ru-RU" dirty="0">
                <a:solidFill>
                  <a:srgbClr val="000000"/>
                </a:solidFill>
              </a:rPr>
              <a:t/>
            </a:r>
            <a:br>
              <a:rPr lang="ru-RU" dirty="0">
                <a:solidFill>
                  <a:srgbClr val="000000"/>
                </a:solidFill>
              </a:rPr>
            </a:br>
            <a:r>
              <a:rPr lang="ru-RU" dirty="0">
                <a:solidFill>
                  <a:srgbClr val="000000"/>
                </a:solidFill>
              </a:rPr>
              <a:t>11. Рост благосостояния граждан </a:t>
            </a:r>
            <a:r>
              <a:rPr lang="ru-RU" b="1" i="1" dirty="0">
                <a:solidFill>
                  <a:srgbClr val="000000"/>
                </a:solidFill>
                <a:hlinkClick r:id="rId8"/>
              </a:rPr>
              <a:t>стр. 363</a:t>
            </a:r>
            <a:r>
              <a:rPr lang="ru-RU" dirty="0">
                <a:solidFill>
                  <a:srgbClr val="000000"/>
                </a:solidFill>
              </a:rPr>
              <a:t/>
            </a:r>
            <a:br>
              <a:rPr lang="ru-RU" dirty="0">
                <a:solidFill>
                  <a:srgbClr val="000000"/>
                </a:solidFill>
              </a:rPr>
            </a:br>
            <a:r>
              <a:rPr lang="ru-RU" i="1" dirty="0">
                <a:solidFill>
                  <a:srgbClr val="000000"/>
                </a:solidFill>
                <a:hlinkClick r:id="rId8"/>
              </a:rPr>
              <a:t> </a:t>
            </a:r>
            <a:r>
              <a:rPr lang="ru-RU" dirty="0">
                <a:solidFill>
                  <a:srgbClr val="000000"/>
                </a:solidFill>
              </a:rPr>
              <a:t/>
            </a:r>
            <a:br>
              <a:rPr lang="ru-RU" dirty="0">
                <a:solidFill>
                  <a:srgbClr val="000000"/>
                </a:solidFill>
              </a:rPr>
            </a:br>
            <a:r>
              <a:rPr lang="ru-RU" dirty="0">
                <a:solidFill>
                  <a:srgbClr val="000000"/>
                </a:solidFill>
              </a:rPr>
              <a:t>12. Проведение занятий по воспитанию нравственного государственного служащего в органах государственной власти субъекта Российской Федерации </a:t>
            </a:r>
            <a:r>
              <a:rPr lang="ru-RU" b="1" i="1" dirty="0">
                <a:solidFill>
                  <a:srgbClr val="000000"/>
                </a:solidFill>
                <a:hlinkClick r:id="rId9"/>
              </a:rPr>
              <a:t>стр. 365</a:t>
            </a:r>
            <a:r>
              <a:rPr lang="ru-RU" dirty="0">
                <a:solidFill>
                  <a:srgbClr val="000000"/>
                </a:solidFill>
              </a:rPr>
              <a:t/>
            </a:r>
            <a:br>
              <a:rPr lang="ru-RU" dirty="0">
                <a:solidFill>
                  <a:srgbClr val="000000"/>
                </a:solidFill>
              </a:rPr>
            </a:br>
            <a:r>
              <a:rPr lang="ru-RU" i="1" dirty="0">
                <a:solidFill>
                  <a:srgbClr val="000000"/>
                </a:solidFill>
              </a:rPr>
              <a:t> </a:t>
            </a:r>
            <a:r>
              <a:rPr lang="ru-RU" dirty="0">
                <a:solidFill>
                  <a:srgbClr val="000000"/>
                </a:solidFill>
              </a:rPr>
              <a:t/>
            </a:r>
            <a:br>
              <a:rPr lang="ru-RU" dirty="0">
                <a:solidFill>
                  <a:srgbClr val="000000"/>
                </a:solidFill>
              </a:rPr>
            </a:br>
            <a:r>
              <a:rPr lang="ru-RU" dirty="0">
                <a:solidFill>
                  <a:srgbClr val="000000"/>
                </a:solidFill>
              </a:rPr>
              <a:t>13. Участие религиозных и общественных организаций в осуществлении духовно-нравственного воспитания граждан </a:t>
            </a:r>
            <a:r>
              <a:rPr lang="ru-RU" b="1" i="1" dirty="0">
                <a:solidFill>
                  <a:srgbClr val="000000"/>
                </a:solidFill>
                <a:hlinkClick r:id="rId10"/>
              </a:rPr>
              <a:t>стр. 378</a:t>
            </a: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ПЛАН МЕРОПРИЯТИЙ</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994298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rgbClr val="000000"/>
                </a:solidFill>
              </a:rPr>
              <a:t>План мероприятий по формированию здорового образа жизни «Здоровый школьник»  </a:t>
            </a:r>
            <a:r>
              <a:rPr lang="ru-RU" sz="2400" i="1" dirty="0">
                <a:solidFill>
                  <a:srgbClr val="000000"/>
                </a:solidFill>
                <a:hlinkClick r:id="rId3"/>
              </a:rPr>
              <a:t>стр. 387</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 </a:t>
            </a:r>
          </a:p>
          <a:p>
            <a:r>
              <a:rPr lang="ru-RU" sz="2400" dirty="0">
                <a:solidFill>
                  <a:srgbClr val="000000"/>
                </a:solidFill>
              </a:rPr>
              <a:t>1. Общие положения </a:t>
            </a:r>
            <a:r>
              <a:rPr lang="ru-RU" sz="2400" i="1" dirty="0">
                <a:solidFill>
                  <a:srgbClr val="000000"/>
                </a:solidFill>
              </a:rPr>
              <a:t>стр. 387</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2. Мероприятия Плана мероприятий по формированию здорового образа жизни  «Здоровый школьник» </a:t>
            </a:r>
            <a:r>
              <a:rPr lang="ru-RU" sz="2400" i="1" dirty="0">
                <a:solidFill>
                  <a:srgbClr val="000000"/>
                </a:solidFill>
              </a:rPr>
              <a:t>стр. 390</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3. Контроль качества исполнения Плана мероприятий по формированию здорового образа жизни «Здоровый школьник» </a:t>
            </a:r>
            <a:r>
              <a:rPr lang="ru-RU" sz="2400" i="1" dirty="0">
                <a:solidFill>
                  <a:srgbClr val="000000"/>
                </a:solidFill>
              </a:rPr>
              <a:t>стр. 413</a:t>
            </a:r>
            <a:r>
              <a:rPr lang="ru-RU" dirty="0"/>
              <a:t/>
            </a:r>
            <a:br>
              <a:rPr lang="ru-RU" dirty="0"/>
            </a:br>
            <a:r>
              <a:rPr lang="ru-RU" dirty="0"/>
              <a:t> </a:t>
            </a: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ПЛАН МЕРОПРИЯТИЙ</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787713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rgbClr val="000000"/>
                </a:solidFill>
              </a:rPr>
              <a:t/>
            </a:r>
            <a:br>
              <a:rPr lang="ru-RU" sz="2400" dirty="0">
                <a:solidFill>
                  <a:srgbClr val="000000"/>
                </a:solidFill>
              </a:rPr>
            </a:br>
            <a:r>
              <a:rPr lang="ru-RU" sz="2400" dirty="0">
                <a:solidFill>
                  <a:srgbClr val="000000"/>
                </a:solidFill>
              </a:rPr>
              <a:t> </a:t>
            </a:r>
            <a:r>
              <a:rPr lang="ru-RU" sz="2400" dirty="0"/>
              <a:t> </a:t>
            </a:r>
            <a:br>
              <a:rPr lang="ru-RU" sz="2400" dirty="0"/>
            </a:br>
            <a:r>
              <a:rPr lang="ru-RU" sz="2400" dirty="0">
                <a:solidFill>
                  <a:srgbClr val="000000"/>
                </a:solidFill>
              </a:rPr>
              <a:t>План мероприятий по реализации государственной национальной политики Российской Федерации в субъекте Российской Федерации. до 2025 года.</a:t>
            </a:r>
            <a:r>
              <a:rPr lang="ru-RU" sz="2400" i="1" dirty="0">
                <a:solidFill>
                  <a:srgbClr val="000000"/>
                </a:solidFill>
              </a:rPr>
              <a:t> </a:t>
            </a:r>
            <a:r>
              <a:rPr lang="ru-RU" sz="2400" i="1" dirty="0">
                <a:solidFill>
                  <a:srgbClr val="000000"/>
                </a:solidFill>
                <a:hlinkClick r:id="rId3"/>
              </a:rPr>
              <a:t>стр. 416</a:t>
            </a:r>
            <a:r>
              <a:rPr lang="ru-RU" sz="2400" dirty="0">
                <a:solidFill>
                  <a:srgbClr val="000000"/>
                </a:solidFill>
              </a:rPr>
              <a:t/>
            </a:r>
            <a:br>
              <a:rPr lang="ru-RU" sz="2400" dirty="0">
                <a:solidFill>
                  <a:srgbClr val="000000"/>
                </a:solidFill>
              </a:rPr>
            </a:br>
            <a:r>
              <a:rPr lang="ru-RU" sz="2400" dirty="0">
                <a:solidFill>
                  <a:srgbClr val="000000"/>
                </a:solidFill>
              </a:rPr>
              <a:t> </a:t>
            </a:r>
          </a:p>
          <a:p>
            <a:r>
              <a:rPr lang="ru-RU" sz="2400" dirty="0">
                <a:solidFill>
                  <a:srgbClr val="000000"/>
                </a:solidFill>
              </a:rPr>
              <a:t> </a:t>
            </a:r>
            <a:br>
              <a:rPr lang="ru-RU" sz="2400" dirty="0">
                <a:solidFill>
                  <a:srgbClr val="000000"/>
                </a:solidFill>
              </a:rPr>
            </a:br>
            <a:r>
              <a:rPr lang="ru-RU" sz="2400" dirty="0">
                <a:solidFill>
                  <a:srgbClr val="000000"/>
                </a:solidFill>
              </a:rPr>
              <a:t>1. Обучение и нравственное воспитание представителей малых и коренных народов региона, а также мигрантов </a:t>
            </a:r>
            <a:r>
              <a:rPr lang="ru-RU" sz="2400" i="1" dirty="0">
                <a:solidFill>
                  <a:srgbClr val="000000"/>
                </a:solidFill>
              </a:rPr>
              <a:t>стр. 423</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2. Подготовка казачьих формирований </a:t>
            </a:r>
            <a:r>
              <a:rPr lang="ru-RU" sz="2400" i="1" dirty="0">
                <a:solidFill>
                  <a:srgbClr val="000000"/>
                </a:solidFill>
              </a:rPr>
              <a:t>стр. 425</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3. Государственный контроль национальных организаций региона </a:t>
            </a:r>
            <a:r>
              <a:rPr lang="ru-RU" sz="2400" i="1" dirty="0">
                <a:solidFill>
                  <a:srgbClr val="000000"/>
                </a:solidFill>
              </a:rPr>
              <a:t>стр. 429</a:t>
            </a:r>
            <a:r>
              <a:rPr lang="ru-RU" sz="2400" dirty="0">
                <a:solidFill>
                  <a:srgbClr val="000000"/>
                </a:solidFill>
              </a:rPr>
              <a:t/>
            </a:r>
            <a:br>
              <a:rPr lang="ru-RU" sz="2400" dirty="0">
                <a:solidFill>
                  <a:srgbClr val="000000"/>
                </a:solidFill>
              </a:rPr>
            </a:br>
            <a:r>
              <a:rPr lang="ru-RU" sz="2400" dirty="0">
                <a:solidFill>
                  <a:srgbClr val="000000"/>
                </a:solidFill>
              </a:rPr>
              <a:t> </a:t>
            </a:r>
            <a:br>
              <a:rPr lang="ru-RU" sz="2400" dirty="0">
                <a:solidFill>
                  <a:srgbClr val="000000"/>
                </a:solidFill>
              </a:rPr>
            </a:br>
            <a:r>
              <a:rPr lang="ru-RU" sz="2400" dirty="0">
                <a:solidFill>
                  <a:srgbClr val="000000"/>
                </a:solidFill>
              </a:rPr>
              <a:t>4. Проведение занятий по воспитанию нравственного гражданина в этнических организациях </a:t>
            </a:r>
            <a:r>
              <a:rPr lang="ru-RU" sz="2400" i="1" dirty="0">
                <a:solidFill>
                  <a:srgbClr val="000000"/>
                </a:solidFill>
              </a:rPr>
              <a:t>стр. 435</a:t>
            </a:r>
            <a:endParaRPr lang="ru-RU" sz="2400" dirty="0">
              <a:solidFill>
                <a:srgbClr val="000000"/>
              </a:solidFill>
            </a:endParaRPr>
          </a:p>
          <a:p>
            <a:r>
              <a:rPr lang="ru-RU" dirty="0" smtClean="0">
                <a:solidFill>
                  <a:srgbClr val="000000"/>
                </a:solidFill>
              </a:rPr>
              <a:t/>
            </a:r>
            <a:br>
              <a:rPr lang="ru-RU" dirty="0" smtClean="0">
                <a:solidFill>
                  <a:srgbClr val="000000"/>
                </a:solidFill>
              </a:rPr>
            </a:br>
            <a:r>
              <a:rPr lang="ru-RU" dirty="0" smtClean="0">
                <a:solidFill>
                  <a:srgbClr val="000000"/>
                </a:solidFill>
              </a:rPr>
              <a:t> </a:t>
            </a:r>
          </a:p>
          <a:p>
            <a:pPr algn="ct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ПЛАН МЕРОПРИЯТИЙ</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2005059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0000"/>
                </a:solidFill>
              </a:rPr>
              <a:t/>
            </a:r>
            <a:br>
              <a:rPr lang="ru-RU" dirty="0">
                <a:solidFill>
                  <a:srgbClr val="000000"/>
                </a:solidFill>
              </a:rPr>
            </a:br>
            <a:r>
              <a:rPr lang="ru-RU" dirty="0">
                <a:solidFill>
                  <a:srgbClr val="000000"/>
                </a:solidFill>
              </a:rPr>
              <a:t> </a:t>
            </a:r>
            <a:endParaRPr lang="ru-RU" sz="2400" dirty="0" smtClean="0">
              <a:solidFill>
                <a:srgbClr val="000000"/>
              </a:solidFill>
            </a:endParaRPr>
          </a:p>
          <a:p>
            <a:pPr algn="ctr"/>
            <a:r>
              <a:rPr lang="ru-RU" sz="2400" dirty="0" smtClean="0">
                <a:solidFill>
                  <a:srgbClr val="000000"/>
                </a:solidFill>
              </a:rPr>
              <a:t>План мероприятий по реализации государственной культурной политики в субъекте Российской Федерации до 2025 года  </a:t>
            </a:r>
            <a:r>
              <a:rPr lang="ru-RU" sz="2400" i="1" dirty="0" smtClean="0">
                <a:solidFill>
                  <a:srgbClr val="000000"/>
                </a:solidFill>
                <a:hlinkClick r:id="rId3"/>
              </a:rPr>
              <a:t>стр. 448</a:t>
            </a:r>
            <a:r>
              <a:rPr lang="ru-RU" sz="2400" dirty="0" smtClean="0">
                <a:solidFill>
                  <a:srgbClr val="000000"/>
                </a:solidFill>
              </a:rPr>
              <a:t/>
            </a:r>
            <a:br>
              <a:rPr lang="ru-RU" sz="2400" dirty="0" smtClean="0">
                <a:solidFill>
                  <a:srgbClr val="000000"/>
                </a:solidFill>
              </a:rPr>
            </a:br>
            <a:r>
              <a:rPr lang="ru-RU" sz="2400" i="1" dirty="0" smtClean="0">
                <a:solidFill>
                  <a:srgbClr val="000000"/>
                </a:solidFill>
              </a:rPr>
              <a:t> </a:t>
            </a:r>
            <a:endParaRPr lang="ru-RU" sz="2400" dirty="0" smtClean="0">
              <a:solidFill>
                <a:srgbClr val="000000"/>
              </a:solidFill>
            </a:endParaRPr>
          </a:p>
          <a:p>
            <a:r>
              <a:rPr lang="ru-RU" sz="2400" dirty="0" smtClean="0">
                <a:solidFill>
                  <a:srgbClr val="000000"/>
                </a:solidFill>
              </a:rPr>
              <a:t>1. Программа создания новых подведомственных учреждений культуры субъекта Российской Федерации  </a:t>
            </a:r>
            <a:r>
              <a:rPr lang="ru-RU" sz="2400" i="1" dirty="0" smtClean="0">
                <a:solidFill>
                  <a:srgbClr val="000000"/>
                </a:solidFill>
              </a:rPr>
              <a:t>стр. 454</a:t>
            </a:r>
            <a:r>
              <a:rPr lang="ru-RU" sz="2400" dirty="0" smtClean="0">
                <a:solidFill>
                  <a:srgbClr val="000000"/>
                </a:solidFill>
              </a:rPr>
              <a:t/>
            </a:r>
            <a:br>
              <a:rPr lang="ru-RU" sz="2400" dirty="0" smtClean="0">
                <a:solidFill>
                  <a:srgbClr val="000000"/>
                </a:solidFill>
              </a:rPr>
            </a:br>
            <a:r>
              <a:rPr lang="ru-RU" sz="2400" dirty="0" smtClean="0">
                <a:solidFill>
                  <a:srgbClr val="000000"/>
                </a:solidFill>
              </a:rPr>
              <a:t> </a:t>
            </a:r>
            <a:br>
              <a:rPr lang="ru-RU" sz="2400" dirty="0" smtClean="0">
                <a:solidFill>
                  <a:srgbClr val="000000"/>
                </a:solidFill>
              </a:rPr>
            </a:br>
            <a:r>
              <a:rPr lang="ru-RU" sz="2400" dirty="0" smtClean="0">
                <a:solidFill>
                  <a:srgbClr val="000000"/>
                </a:solidFill>
              </a:rPr>
              <a:t>2. Программа создания подведомственного учреждения книгопечатания субъекта Российской Федерации  </a:t>
            </a:r>
            <a:r>
              <a:rPr lang="ru-RU" sz="2400" i="1" dirty="0" smtClean="0">
                <a:solidFill>
                  <a:srgbClr val="000000"/>
                </a:solidFill>
              </a:rPr>
              <a:t>стр. 456</a:t>
            </a:r>
            <a:r>
              <a:rPr lang="ru-RU" sz="2400" dirty="0" smtClean="0">
                <a:solidFill>
                  <a:srgbClr val="000000"/>
                </a:solidFill>
              </a:rPr>
              <a:t/>
            </a:r>
            <a:br>
              <a:rPr lang="ru-RU" sz="2400" dirty="0" smtClean="0">
                <a:solidFill>
                  <a:srgbClr val="000000"/>
                </a:solidFill>
              </a:rPr>
            </a:br>
            <a:r>
              <a:rPr lang="ru-RU" sz="2400" dirty="0" smtClean="0">
                <a:solidFill>
                  <a:srgbClr val="000000"/>
                </a:solidFill>
              </a:rPr>
              <a:t> </a:t>
            </a:r>
            <a:br>
              <a:rPr lang="ru-RU" sz="2400" dirty="0" smtClean="0">
                <a:solidFill>
                  <a:srgbClr val="000000"/>
                </a:solidFill>
              </a:rPr>
            </a:br>
            <a:r>
              <a:rPr lang="ru-RU" sz="2400" dirty="0" smtClean="0">
                <a:solidFill>
                  <a:srgbClr val="000000"/>
                </a:solidFill>
              </a:rPr>
              <a:t>3. Программа создания подведомственного учреждения нравственной культуры для осуществления необходимых фундаментальных и прикладных исследований в сфере гуманитарных наук. </a:t>
            </a:r>
            <a:r>
              <a:rPr lang="ru-RU" sz="2400" i="1" dirty="0" err="1" smtClean="0">
                <a:solidFill>
                  <a:srgbClr val="000000"/>
                </a:solidFill>
              </a:rPr>
              <a:t>стр</a:t>
            </a:r>
            <a:r>
              <a:rPr lang="ru-RU" sz="2400" i="1" dirty="0" smtClean="0">
                <a:solidFill>
                  <a:srgbClr val="000000"/>
                </a:solidFill>
              </a:rPr>
              <a:t> 457</a:t>
            </a:r>
            <a:r>
              <a:rPr lang="ru-RU" dirty="0" smtClean="0"/>
              <a:t/>
            </a:r>
            <a:br>
              <a:rPr lang="ru-RU" dirty="0" smtClean="0"/>
            </a:br>
            <a:r>
              <a:rPr lang="ru-RU" dirty="0" smtClean="0"/>
              <a:t> </a:t>
            </a:r>
          </a:p>
          <a:p>
            <a:pPr algn="ct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ПЛАН МЕРОПРИЯТИЙ</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332588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План мероприятий по исполнению Указа Президента </a:t>
            </a:r>
            <a:endParaRPr lang="ru-RU" sz="2400" dirty="0" smtClean="0">
              <a:solidFill>
                <a:schemeClr val="tx1"/>
              </a:solidFill>
            </a:endParaRPr>
          </a:p>
          <a:p>
            <a:pPr algn="ctr"/>
            <a:r>
              <a:rPr lang="ru-RU" sz="2400" dirty="0" smtClean="0">
                <a:solidFill>
                  <a:schemeClr val="tx1"/>
                </a:solidFill>
              </a:rPr>
              <a:t>Российской </a:t>
            </a:r>
            <a:r>
              <a:rPr lang="ru-RU" sz="2400" dirty="0">
                <a:solidFill>
                  <a:schemeClr val="tx1"/>
                </a:solidFill>
              </a:rPr>
              <a:t>Федерации № 809 от 09 ноября 2022</a:t>
            </a:r>
          </a:p>
          <a:p>
            <a:endParaRPr lang="ru-RU" sz="2400" b="1" dirty="0" smtClean="0">
              <a:solidFill>
                <a:schemeClr val="tx1"/>
              </a:solidFill>
            </a:endParaRPr>
          </a:p>
          <a:p>
            <a:endParaRPr lang="ru-RU" sz="2400" b="1" dirty="0" smtClean="0">
              <a:solidFill>
                <a:schemeClr val="tx1"/>
              </a:solidFill>
            </a:endParaRPr>
          </a:p>
          <a:p>
            <a:r>
              <a:rPr lang="ru-RU" sz="2400" b="1" dirty="0" smtClean="0">
                <a:solidFill>
                  <a:schemeClr val="tx1"/>
                </a:solidFill>
              </a:rPr>
              <a:t>Цель </a:t>
            </a:r>
            <a:r>
              <a:rPr lang="ru-RU" sz="2400" b="1" dirty="0">
                <a:solidFill>
                  <a:schemeClr val="tx1"/>
                </a:solidFill>
              </a:rPr>
              <a:t>плана:</a:t>
            </a:r>
            <a:r>
              <a:rPr lang="ru-RU" sz="2400" dirty="0">
                <a:solidFill>
                  <a:schemeClr val="tx1"/>
                </a:solidFill>
              </a:rPr>
              <a:t> сформировать у граждан, проживающих (постоянно, временно проживающих, мигрантов) на территории региона нравственные ориентиры, определяющие новое качество человеческого потенциала региона страны и в целом Российской Федерации. </a:t>
            </a:r>
          </a:p>
          <a:p>
            <a:endParaRPr lang="ru-RU" sz="2400" dirty="0" smtClean="0">
              <a:solidFill>
                <a:schemeClr val="tx1"/>
              </a:solidFill>
            </a:endParaRPr>
          </a:p>
          <a:p>
            <a:endParaRPr lang="ru-RU" sz="2400" dirty="0">
              <a:solidFill>
                <a:schemeClr val="tx1"/>
              </a:solidFill>
            </a:endParaRPr>
          </a:p>
          <a:p>
            <a:r>
              <a:rPr lang="ru-RU" sz="2400" dirty="0" smtClean="0">
                <a:solidFill>
                  <a:schemeClr val="tx1"/>
                </a:solidFill>
              </a:rPr>
              <a:t>Новое </a:t>
            </a:r>
            <a:r>
              <a:rPr lang="ru-RU" sz="2400" dirty="0">
                <a:solidFill>
                  <a:schemeClr val="tx1"/>
                </a:solidFill>
              </a:rPr>
              <a:t>качество человеческого потенциала характеризуется формированием, закреплением и поддержкой следующих </a:t>
            </a:r>
            <a:r>
              <a:rPr lang="ru-RU" sz="2400" b="1" dirty="0">
                <a:solidFill>
                  <a:schemeClr val="tx1"/>
                </a:solidFill>
                <a:hlinkClick r:id="rId3"/>
              </a:rPr>
              <a:t>социально-важных качеств </a:t>
            </a:r>
            <a:r>
              <a:rPr lang="ru-RU" sz="2400" b="1" dirty="0">
                <a:solidFill>
                  <a:schemeClr val="tx1"/>
                </a:solidFill>
              </a:rPr>
              <a:t>(СВК)</a:t>
            </a:r>
            <a:r>
              <a:rPr lang="ru-RU" sz="2400" dirty="0">
                <a:solidFill>
                  <a:schemeClr val="tx1"/>
                </a:solidFill>
              </a:rPr>
              <a:t> личности каждого гражданина Российской Федерации, проживающего (в том числе временно, а также имеющих статус мигрантов) на территории региона страны.</a:t>
            </a:r>
          </a:p>
          <a:p>
            <a:r>
              <a:rPr lang="ru-RU" dirty="0"/>
              <a:t> </a:t>
            </a: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СОЦИАЛЬНО ВАЖНЫЕ КАЧЕСТВА</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07232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614487" y="-187671"/>
            <a:ext cx="8505827"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p:txBody>
      </p:sp>
      <p:sp>
        <p:nvSpPr>
          <p:cNvPr id="10" name="Прямоугольник 9"/>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71" y="519370"/>
            <a:ext cx="4140277" cy="2624062"/>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293" y="495593"/>
            <a:ext cx="4140278" cy="2671617"/>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293" y="3850473"/>
            <a:ext cx="4140277" cy="2647839"/>
          </a:xfrm>
          <a:prstGeom prst="rect">
            <a:avLst/>
          </a:prstGeom>
        </p:spPr>
      </p:pic>
      <p:pic>
        <p:nvPicPr>
          <p:cNvPr id="8" name="Рисунок 7" descr="фера — Википедия"/>
          <p:cNvPicPr/>
          <p:nvPr/>
        </p:nvPicPr>
        <p:blipFill>
          <a:blip r:embed="rId6">
            <a:extLst>
              <a:ext uri="{28A0092B-C50C-407E-A947-70E740481C1C}">
                <a14:useLocalDpi xmlns:a14="http://schemas.microsoft.com/office/drawing/2010/main" val="0"/>
              </a:ext>
            </a:extLst>
          </a:blip>
          <a:srcRect/>
          <a:stretch>
            <a:fillRect/>
          </a:stretch>
        </p:blipFill>
        <p:spPr bwMode="auto">
          <a:xfrm>
            <a:off x="4672730" y="2338330"/>
            <a:ext cx="2614612" cy="2624062"/>
          </a:xfrm>
          <a:prstGeom prst="rect">
            <a:avLst/>
          </a:prstGeom>
          <a:noFill/>
          <a:ln>
            <a:noFill/>
          </a:ln>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71" y="3850474"/>
            <a:ext cx="4098850" cy="2647839"/>
          </a:xfrm>
          <a:prstGeom prst="rect">
            <a:avLst/>
          </a:prstGeom>
        </p:spPr>
      </p:pic>
      <p:sp>
        <p:nvSpPr>
          <p:cNvPr id="7" name="TextBox 6"/>
          <p:cNvSpPr txBox="1"/>
          <p:nvPr/>
        </p:nvSpPr>
        <p:spPr>
          <a:xfrm>
            <a:off x="5243514" y="828675"/>
            <a:ext cx="1797552" cy="5539978"/>
          </a:xfrm>
          <a:prstGeom prst="rect">
            <a:avLst/>
          </a:prstGeom>
          <a:noFill/>
        </p:spPr>
        <p:txBody>
          <a:bodyPr wrap="square" rtlCol="0">
            <a:spAutoFit/>
          </a:bodyPr>
          <a:lstStyle/>
          <a:p>
            <a:r>
              <a:rPr lang="ru-RU" sz="2000" dirty="0" smtClean="0"/>
              <a:t>АТМОСФЕРА</a:t>
            </a:r>
          </a:p>
          <a:p>
            <a:endParaRPr lang="ru-RU" sz="2000" dirty="0"/>
          </a:p>
          <a:p>
            <a:r>
              <a:rPr lang="ru-RU" sz="2000" dirty="0" smtClean="0"/>
              <a:t>БИОСФЕРА</a:t>
            </a:r>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r>
              <a:rPr lang="ru-RU" sz="2000" dirty="0" smtClean="0"/>
              <a:t>ГИДРОСФЕРА</a:t>
            </a:r>
          </a:p>
          <a:p>
            <a:endParaRPr lang="ru-RU" sz="2000" dirty="0"/>
          </a:p>
          <a:p>
            <a:r>
              <a:rPr lang="ru-RU" sz="2000" dirty="0" smtClean="0"/>
              <a:t>ЛИТОСФЕРА</a:t>
            </a:r>
          </a:p>
        </p:txBody>
      </p:sp>
    </p:spTree>
    <p:extLst>
      <p:ext uri="{BB962C8B-B14F-4D97-AF65-F5344CB8AC3E}">
        <p14:creationId xmlns:p14="http://schemas.microsoft.com/office/powerpoint/2010/main" val="696216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Структуру новой этики составляют экосоциальные технологии, обеспечивающие формирование нравственного поведения у любого социального субъекта.    </a:t>
            </a:r>
          </a:p>
          <a:p>
            <a:pPr algn="ctr"/>
            <a:r>
              <a:rPr lang="ru-RU" sz="2400" dirty="0">
                <a:solidFill>
                  <a:schemeClr val="tx1"/>
                </a:solidFill>
              </a:rPr>
              <a:t>Экосоциальные технологии были разработаны в СССР военными учеными В.А. Чигиревым и П.И. Юнацкевичем, которые занимались решением проблемы снижения летальности войн. Войны – постоянный процесс, с помощью которого разрешаются все противоречия в отношениях людей, их устранить не представляется возможным. Однако летальность войн можно существенно снизить, применяя новые технологии, получившие название «экосоциальных</a:t>
            </a:r>
            <a:r>
              <a:rPr lang="ru-RU" sz="2400" dirty="0" smtClean="0">
                <a:solidFill>
                  <a:schemeClr val="tx1"/>
                </a:solidFill>
              </a:rPr>
              <a:t>».</a:t>
            </a:r>
          </a:p>
          <a:p>
            <a:pPr algn="ctr"/>
            <a:endParaRPr lang="ru-RU" sz="2400" dirty="0">
              <a:solidFill>
                <a:schemeClr val="tx1"/>
              </a:solidFill>
            </a:endParaRPr>
          </a:p>
          <a:p>
            <a:pPr algn="ctr"/>
            <a:r>
              <a:rPr lang="ru-RU" sz="2400" dirty="0">
                <a:solidFill>
                  <a:schemeClr val="tx1"/>
                </a:solidFill>
              </a:rPr>
              <a:t>Разработанные технологии снижения летальности противоборства людей военные ученые разделили на две группы</a:t>
            </a:r>
            <a:r>
              <a:rPr lang="ru-RU" sz="2400" dirty="0" smtClean="0">
                <a:solidFill>
                  <a:schemeClr val="tx1"/>
                </a:solidFill>
              </a:rPr>
              <a:t>:</a:t>
            </a:r>
          </a:p>
          <a:p>
            <a:pPr algn="ctr"/>
            <a:endParaRPr lang="ru-RU" sz="2400" dirty="0" smtClean="0">
              <a:solidFill>
                <a:schemeClr val="tx1"/>
              </a:solidFill>
            </a:endParaRPr>
          </a:p>
          <a:p>
            <a:pPr algn="ctr"/>
            <a:r>
              <a:rPr lang="ru-RU" sz="2400" dirty="0" smtClean="0">
                <a:solidFill>
                  <a:schemeClr val="tx1"/>
                </a:solidFill>
              </a:rPr>
              <a:t>1. Экосоциальные </a:t>
            </a:r>
            <a:r>
              <a:rPr lang="ru-RU" sz="2400" dirty="0">
                <a:solidFill>
                  <a:schemeClr val="tx1"/>
                </a:solidFill>
              </a:rPr>
              <a:t>технологии </a:t>
            </a:r>
            <a:r>
              <a:rPr lang="ru-RU" sz="2400" dirty="0" smtClean="0">
                <a:solidFill>
                  <a:schemeClr val="tx1"/>
                </a:solidFill>
              </a:rPr>
              <a:t>дисциплинирования</a:t>
            </a:r>
          </a:p>
          <a:p>
            <a:pPr algn="ctr"/>
            <a:r>
              <a:rPr lang="ru-RU" sz="2400" dirty="0">
                <a:solidFill>
                  <a:schemeClr val="tx1"/>
                </a:solidFill>
              </a:rPr>
              <a:t>2. Экосоциальные технологии воспитания и </a:t>
            </a:r>
            <a:r>
              <a:rPr lang="ru-RU" sz="2400" dirty="0" smtClean="0">
                <a:solidFill>
                  <a:schemeClr val="tx1"/>
                </a:solidFill>
              </a:rPr>
              <a:t>обучения</a:t>
            </a:r>
            <a:endParaRPr lang="ru-RU" sz="2400" dirty="0">
              <a:solidFill>
                <a:schemeClr val="tx1"/>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ЭКОСОЦИАЛЬНЫЕ ТЕХНОЛОГИИ</a:t>
            </a:r>
            <a:endParaRPr lang="ru-RU" sz="2400" b="1" dirty="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900815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tx1"/>
                </a:solidFill>
              </a:rPr>
              <a:t>1. Экосоциальные технологии дисциплинирования</a:t>
            </a:r>
            <a:r>
              <a:rPr lang="ru-RU" sz="2400" dirty="0">
                <a:solidFill>
                  <a:schemeClr val="tx1"/>
                </a:solidFill>
              </a:rPr>
              <a:t>, к которым относится формирование профилей личности, групп и коллективов, социальное рейтингование, индексирование на базе применения методов групповой, коллективной и массовой оценки личности (ГОЛ, КОЛ, МОЛ) и метода естественных тестов (МЕТ), основанных на распознании и  экспертной социально-психологической оценке  фрагментов поведения человека.  Применяются эти технологии в автоматическом режиме с помощью соответствующих автоматизированных систем управления (АСУ) для дисциплинирования поведения человека. Эти технологии позволяют купировать недостатки правовой системы государства, в котором институты права не в состоянии обеспечить дисциплинирование масс, минимизировать криминализацию государства и общества. </a:t>
            </a:r>
          </a:p>
          <a:p>
            <a:r>
              <a:rPr lang="ru-RU" dirty="0"/>
              <a:t/>
            </a:r>
            <a:br>
              <a:rPr lang="ru-RU" dirty="0"/>
            </a:b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ДИСЦИПЛИНИРОВАНИЕ</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555659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tx1"/>
                </a:solidFill>
              </a:rPr>
              <a:t>2. Экосоциальные технологии воспитания и обучения</a:t>
            </a:r>
            <a:r>
              <a:rPr lang="ru-RU" sz="2400" dirty="0">
                <a:solidFill>
                  <a:schemeClr val="tx1"/>
                </a:solidFill>
              </a:rPr>
              <a:t>, которые </a:t>
            </a:r>
            <a:r>
              <a:rPr lang="ru-RU" sz="2400" dirty="0" smtClean="0">
                <a:solidFill>
                  <a:schemeClr val="tx1"/>
                </a:solidFill>
              </a:rPr>
              <a:t>объединены </a:t>
            </a:r>
            <a:r>
              <a:rPr lang="ru-RU" sz="2400" dirty="0">
                <a:solidFill>
                  <a:schemeClr val="tx1"/>
                </a:solidFill>
              </a:rPr>
              <a:t>в новое педагогическое направление -  нравственную педагогику, состоящую их специальных учебно-воспитательных комплексов, реализуемых через традиционные педагогические системы (учреждения образования) на протяжении всей жизни человека, обеспечивающие формирование нравственного поведения человека, то есть практическую реализацию правила III-C в поведении и мышлении каждого гражданина: на вредить себе (С1), соседям (С2), среде (С3) ни мыслью, ни словом, ни делом; созидать для себя, соседей, среды мыслью, словом, делом.</a:t>
            </a:r>
          </a:p>
        </p:txBody>
      </p:sp>
      <p:sp>
        <p:nvSpPr>
          <p:cNvPr id="2" name="Заголовок 1"/>
          <p:cNvSpPr>
            <a:spLocks noGrp="1"/>
          </p:cNvSpPr>
          <p:nvPr>
            <p:ph type="ctrTitle"/>
          </p:nvPr>
        </p:nvSpPr>
        <p:spPr>
          <a:xfrm>
            <a:off x="0" y="1"/>
            <a:ext cx="12192000" cy="504496"/>
          </a:xfrm>
        </p:spPr>
        <p:txBody>
          <a:bodyPr>
            <a:normAutofit/>
          </a:bodyPr>
          <a:lstStyle/>
          <a:p>
            <a:r>
              <a:rPr lang="ru-RU" sz="2400" b="1" dirty="0" smtClean="0"/>
              <a:t>ВОСПИТАНИЕ + ОБУЧЕНИЕ</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427259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solidFill>
                <a:srgbClr val="000000"/>
              </a:solidFill>
            </a:endParaRPr>
          </a:p>
          <a:p>
            <a:endParaRPr lang="ru-RU" dirty="0">
              <a:solidFill>
                <a:srgbClr val="000000"/>
              </a:solidFill>
            </a:endParaRPr>
          </a:p>
          <a:p>
            <a:r>
              <a:rPr lang="ru-RU" dirty="0" smtClean="0">
                <a:solidFill>
                  <a:srgbClr val="000000"/>
                </a:solidFill>
              </a:rPr>
              <a:t>1</a:t>
            </a:r>
            <a:r>
              <a:rPr lang="ru-RU" dirty="0">
                <a:solidFill>
                  <a:srgbClr val="000000"/>
                </a:solidFill>
              </a:rPr>
              <a:t>. </a:t>
            </a:r>
            <a:r>
              <a:rPr lang="ru-RU" dirty="0">
                <a:solidFill>
                  <a:srgbClr val="000000"/>
                </a:solidFill>
                <a:hlinkClick r:id="rId3"/>
              </a:rPr>
              <a:t>НРАВСТВЕННЫЙ ПУТЬ XXI ВЕК</a:t>
            </a:r>
            <a:endParaRPr lang="ru-RU" dirty="0">
              <a:solidFill>
                <a:srgbClr val="000000"/>
              </a:solidFill>
            </a:endParaRPr>
          </a:p>
          <a:p>
            <a:r>
              <a:rPr lang="ru-RU" dirty="0">
                <a:solidFill>
                  <a:srgbClr val="000000"/>
                </a:solidFill>
              </a:rPr>
              <a:t>2. </a:t>
            </a:r>
            <a:r>
              <a:rPr lang="ru-RU" dirty="0">
                <a:solidFill>
                  <a:srgbClr val="000000"/>
                </a:solidFill>
                <a:hlinkClick r:id="rId4"/>
              </a:rPr>
              <a:t>НРАВСТВЕННАЯ ЭКОЛОГИЯ</a:t>
            </a:r>
            <a:endParaRPr lang="ru-RU" dirty="0">
              <a:solidFill>
                <a:srgbClr val="000000"/>
              </a:solidFill>
            </a:endParaRPr>
          </a:p>
          <a:p>
            <a:r>
              <a:rPr lang="ru-RU" dirty="0">
                <a:solidFill>
                  <a:srgbClr val="000000"/>
                </a:solidFill>
              </a:rPr>
              <a:t>3. </a:t>
            </a:r>
            <a:r>
              <a:rPr lang="ru-RU" dirty="0">
                <a:solidFill>
                  <a:srgbClr val="000000"/>
                </a:solidFill>
                <a:hlinkClick r:id="rId5"/>
              </a:rPr>
              <a:t>НРАВСТВЕННЫЙ МАНИФЕСТ</a:t>
            </a:r>
            <a:endParaRPr lang="ru-RU" dirty="0">
              <a:solidFill>
                <a:srgbClr val="000000"/>
              </a:solidFill>
            </a:endParaRPr>
          </a:p>
          <a:p>
            <a:r>
              <a:rPr lang="ru-RU" dirty="0">
                <a:solidFill>
                  <a:srgbClr val="000000"/>
                </a:solidFill>
              </a:rPr>
              <a:t>4. </a:t>
            </a:r>
            <a:r>
              <a:rPr lang="ru-RU" dirty="0">
                <a:solidFill>
                  <a:srgbClr val="000000"/>
                </a:solidFill>
                <a:hlinkClick r:id="rId6"/>
              </a:rPr>
              <a:t>НРАВСТВЕННАЯ ИДЕОЛОГИЯ</a:t>
            </a:r>
            <a:endParaRPr lang="ru-RU" dirty="0">
              <a:solidFill>
                <a:srgbClr val="000000"/>
              </a:solidFill>
            </a:endParaRPr>
          </a:p>
          <a:p>
            <a:r>
              <a:rPr lang="ru-RU" dirty="0">
                <a:solidFill>
                  <a:srgbClr val="000000"/>
                </a:solidFill>
              </a:rPr>
              <a:t>5.</a:t>
            </a:r>
            <a:r>
              <a:rPr lang="ru-RU" dirty="0">
                <a:solidFill>
                  <a:srgbClr val="0070C0"/>
                </a:solidFill>
              </a:rPr>
              <a:t> Н</a:t>
            </a:r>
            <a:r>
              <a:rPr lang="ru-RU" dirty="0">
                <a:solidFill>
                  <a:srgbClr val="0070C0"/>
                </a:solidFill>
                <a:hlinkClick r:id="rId7"/>
              </a:rPr>
              <a:t>РАВСТВЕННАЯ </a:t>
            </a:r>
            <a:r>
              <a:rPr lang="ru-RU" dirty="0">
                <a:solidFill>
                  <a:srgbClr val="000000"/>
                </a:solidFill>
                <a:hlinkClick r:id="rId7"/>
              </a:rPr>
              <a:t>ЭКОТЕХНОЛОГИЯ</a:t>
            </a:r>
            <a:endParaRPr lang="ru-RU" dirty="0">
              <a:solidFill>
                <a:srgbClr val="000000"/>
              </a:solidFill>
            </a:endParaRPr>
          </a:p>
          <a:p>
            <a:r>
              <a:rPr lang="ru-RU" dirty="0">
                <a:solidFill>
                  <a:srgbClr val="000000"/>
                </a:solidFill>
              </a:rPr>
              <a:t>6. </a:t>
            </a:r>
            <a:r>
              <a:rPr lang="ru-RU" dirty="0">
                <a:solidFill>
                  <a:srgbClr val="000000"/>
                </a:solidFill>
                <a:hlinkClick r:id="rId8"/>
              </a:rPr>
              <a:t>НРАВСТВЕННАЯ СЕТЬ</a:t>
            </a:r>
            <a:endParaRPr lang="ru-RU" dirty="0">
              <a:solidFill>
                <a:srgbClr val="000000"/>
              </a:solidFill>
            </a:endParaRPr>
          </a:p>
          <a:p>
            <a:r>
              <a:rPr lang="ru-RU" dirty="0">
                <a:solidFill>
                  <a:srgbClr val="000000"/>
                </a:solidFill>
              </a:rPr>
              <a:t>7. </a:t>
            </a:r>
            <a:r>
              <a:rPr lang="ru-RU" dirty="0">
                <a:solidFill>
                  <a:srgbClr val="000000"/>
                </a:solidFill>
                <a:hlinkClick r:id="rId9"/>
              </a:rPr>
              <a:t>НРАВСТВЕННАЯ КУЛЬТУРА</a:t>
            </a:r>
            <a:endParaRPr lang="ru-RU" dirty="0">
              <a:solidFill>
                <a:srgbClr val="000000"/>
              </a:solidFill>
            </a:endParaRPr>
          </a:p>
          <a:p>
            <a:r>
              <a:rPr lang="ru-RU" dirty="0">
                <a:solidFill>
                  <a:srgbClr val="000000"/>
                </a:solidFill>
              </a:rPr>
              <a:t>8. </a:t>
            </a:r>
            <a:r>
              <a:rPr lang="ru-RU" dirty="0">
                <a:solidFill>
                  <a:srgbClr val="000000"/>
                </a:solidFill>
                <a:hlinkClick r:id="rId10"/>
              </a:rPr>
              <a:t>НРАВСТВЕННЫЙ РЕФЕРЕНДУМ </a:t>
            </a:r>
            <a:endParaRPr lang="ru-RU" dirty="0">
              <a:solidFill>
                <a:srgbClr val="000000"/>
              </a:solidFill>
            </a:endParaRPr>
          </a:p>
          <a:p>
            <a:r>
              <a:rPr lang="ru-RU" dirty="0">
                <a:solidFill>
                  <a:srgbClr val="000000"/>
                </a:solidFill>
              </a:rPr>
              <a:t>9. </a:t>
            </a:r>
            <a:r>
              <a:rPr lang="ru-RU" dirty="0">
                <a:solidFill>
                  <a:srgbClr val="000000"/>
                </a:solidFill>
                <a:hlinkClick r:id="rId11"/>
              </a:rPr>
              <a:t>НРАВСТВЕННЫЙ ДИСКУРС</a:t>
            </a:r>
            <a:endParaRPr lang="ru-RU" dirty="0">
              <a:solidFill>
                <a:srgbClr val="000000"/>
              </a:solidFill>
            </a:endParaRPr>
          </a:p>
          <a:p>
            <a:r>
              <a:rPr lang="ru-RU" dirty="0">
                <a:solidFill>
                  <a:srgbClr val="000000"/>
                </a:solidFill>
              </a:rPr>
              <a:t>10. </a:t>
            </a:r>
            <a:r>
              <a:rPr lang="ru-RU" dirty="0">
                <a:solidFill>
                  <a:srgbClr val="000000"/>
                </a:solidFill>
                <a:hlinkClick r:id="rId12"/>
              </a:rPr>
              <a:t>НРАВСТВЕННОЕ МУНИЦИПАЛЬНОЕ УПРАВЛЕНИЕ</a:t>
            </a:r>
            <a:endParaRPr lang="ru-RU" dirty="0">
              <a:solidFill>
                <a:srgbClr val="000000"/>
              </a:solidFill>
            </a:endParaRPr>
          </a:p>
          <a:p>
            <a:r>
              <a:rPr lang="ru-RU" dirty="0">
                <a:solidFill>
                  <a:srgbClr val="000000"/>
                </a:solidFill>
              </a:rPr>
              <a:t>11. </a:t>
            </a:r>
            <a:r>
              <a:rPr lang="ru-RU" dirty="0">
                <a:solidFill>
                  <a:srgbClr val="000000"/>
                </a:solidFill>
                <a:hlinkClick r:id="rId13"/>
              </a:rPr>
              <a:t>НРАВСТВЕННОЕ ГОСУДАРСТВЕННОЕ УПРАВЛЕНИЕ</a:t>
            </a:r>
            <a:endParaRPr lang="ru-RU" dirty="0">
              <a:solidFill>
                <a:srgbClr val="000000"/>
              </a:solidFill>
            </a:endParaRPr>
          </a:p>
          <a:p>
            <a:r>
              <a:rPr lang="ru-RU" dirty="0">
                <a:solidFill>
                  <a:srgbClr val="000000"/>
                </a:solidFill>
              </a:rPr>
              <a:t>12. </a:t>
            </a:r>
            <a:r>
              <a:rPr lang="ru-RU" dirty="0">
                <a:solidFill>
                  <a:srgbClr val="000000"/>
                </a:solidFill>
                <a:hlinkClick r:id="rId14"/>
              </a:rPr>
              <a:t>НРАВСТВЕННАЯ ЭКОНОМИКА</a:t>
            </a:r>
            <a:endParaRPr lang="ru-RU" dirty="0">
              <a:solidFill>
                <a:srgbClr val="000000"/>
              </a:solidFill>
            </a:endParaRPr>
          </a:p>
          <a:p>
            <a:r>
              <a:rPr lang="ru-RU" dirty="0">
                <a:solidFill>
                  <a:srgbClr val="000000"/>
                </a:solidFill>
              </a:rPr>
              <a:t>13. </a:t>
            </a:r>
            <a:r>
              <a:rPr lang="ru-RU" dirty="0">
                <a:solidFill>
                  <a:srgbClr val="000000"/>
                </a:solidFill>
                <a:hlinkClick r:id="rId15"/>
              </a:rPr>
              <a:t>НРАВСТВЕННАЯ САМООРГАНИЗАЦИЯ</a:t>
            </a:r>
            <a:endParaRPr lang="ru-RU" dirty="0">
              <a:solidFill>
                <a:srgbClr val="000000"/>
              </a:solidFill>
            </a:endParaRPr>
          </a:p>
          <a:p>
            <a:r>
              <a:rPr lang="ru-RU" dirty="0">
                <a:solidFill>
                  <a:srgbClr val="000000"/>
                </a:solidFill>
              </a:rPr>
              <a:t>14. </a:t>
            </a:r>
            <a:r>
              <a:rPr lang="ru-RU" dirty="0">
                <a:solidFill>
                  <a:srgbClr val="000000"/>
                </a:solidFill>
                <a:hlinkClick r:id="rId16"/>
              </a:rPr>
              <a:t>НРАВСТВЕННЫЕ КАДРЫ</a:t>
            </a:r>
            <a:endParaRPr lang="ru-RU" dirty="0">
              <a:solidFill>
                <a:srgbClr val="000000"/>
              </a:solidFill>
            </a:endParaRPr>
          </a:p>
          <a:p>
            <a:r>
              <a:rPr lang="ru-RU" dirty="0">
                <a:solidFill>
                  <a:srgbClr val="000000"/>
                </a:solidFill>
              </a:rPr>
              <a:t>15. </a:t>
            </a:r>
            <a:r>
              <a:rPr lang="ru-RU" dirty="0">
                <a:solidFill>
                  <a:srgbClr val="000000"/>
                </a:solidFill>
                <a:hlinkClick r:id="rId17"/>
              </a:rPr>
              <a:t>НРАВСТВЕННЫЕ ФИНАНСЫ</a:t>
            </a:r>
            <a:endParaRPr lang="ru-RU" dirty="0">
              <a:solidFill>
                <a:srgbClr val="000000"/>
              </a:solidFill>
            </a:endParaRPr>
          </a:p>
          <a:p>
            <a:r>
              <a:rPr lang="ru-RU" dirty="0">
                <a:solidFill>
                  <a:srgbClr val="000000"/>
                </a:solidFill>
              </a:rPr>
              <a:t>16. </a:t>
            </a:r>
            <a:r>
              <a:rPr lang="ru-RU" dirty="0">
                <a:solidFill>
                  <a:srgbClr val="000000"/>
                </a:solidFill>
                <a:hlinkClick r:id="rId18"/>
              </a:rPr>
              <a:t>НРАВСТВЕННОЕ ВОСПИТАНИЕ</a:t>
            </a:r>
            <a:endParaRPr lang="ru-RU" dirty="0">
              <a:solidFill>
                <a:srgbClr val="000000"/>
              </a:solidFill>
            </a:endParaRPr>
          </a:p>
          <a:p>
            <a:r>
              <a:rPr lang="ru-RU" dirty="0">
                <a:solidFill>
                  <a:srgbClr val="000000"/>
                </a:solidFill>
              </a:rPr>
              <a:t>17. </a:t>
            </a:r>
            <a:r>
              <a:rPr lang="ru-RU" dirty="0">
                <a:solidFill>
                  <a:srgbClr val="000000"/>
                </a:solidFill>
                <a:hlinkClick r:id="rId19"/>
              </a:rPr>
              <a:t>НРАВСТВЕННЫЙ ДЕФИЦИТ</a:t>
            </a:r>
            <a:endParaRPr lang="ru-RU" dirty="0">
              <a:solidFill>
                <a:srgbClr val="000000"/>
              </a:solidFill>
            </a:endParaRPr>
          </a:p>
          <a:p>
            <a:r>
              <a:rPr lang="ru-RU" dirty="0">
                <a:solidFill>
                  <a:srgbClr val="000000"/>
                </a:solidFill>
              </a:rPr>
              <a:t>18. </a:t>
            </a:r>
            <a:r>
              <a:rPr lang="ru-RU" dirty="0">
                <a:solidFill>
                  <a:srgbClr val="000000"/>
                </a:solidFill>
                <a:hlinkClick r:id="rId20"/>
              </a:rPr>
              <a:t>НРАВСТВЕННЫЕ БОЛЕЗНИ ОБЩЕСТВА</a:t>
            </a:r>
            <a:endParaRPr lang="ru-RU" dirty="0">
              <a:solidFill>
                <a:srgbClr val="000000"/>
              </a:solidFill>
            </a:endParaRPr>
          </a:p>
          <a:p>
            <a:r>
              <a:rPr lang="ru-RU" dirty="0">
                <a:solidFill>
                  <a:srgbClr val="000000"/>
                </a:solidFill>
              </a:rPr>
              <a:t>19. </a:t>
            </a:r>
            <a:r>
              <a:rPr lang="ru-RU" dirty="0">
                <a:solidFill>
                  <a:srgbClr val="000000"/>
                </a:solidFill>
                <a:hlinkClick r:id="rId21"/>
              </a:rPr>
              <a:t>НРАВСТВЕННАЯ АТМОСФЕРА</a:t>
            </a:r>
            <a:endParaRPr lang="ru-RU" dirty="0">
              <a:solidFill>
                <a:srgbClr val="000000"/>
              </a:solidFill>
            </a:endParaRPr>
          </a:p>
          <a:p>
            <a:r>
              <a:rPr lang="ru-RU" dirty="0">
                <a:solidFill>
                  <a:srgbClr val="000000"/>
                </a:solidFill>
              </a:rPr>
              <a:t>20. </a:t>
            </a:r>
            <a:r>
              <a:rPr lang="ru-RU" dirty="0">
                <a:solidFill>
                  <a:srgbClr val="000000"/>
                </a:solidFill>
                <a:hlinkClick r:id="rId22"/>
              </a:rPr>
              <a:t>ВЕЛИКИЙ НРАВСТВЕННЫЙ ПУТЬ РОССИИ И ВСЕГО ЧЕЛОВЕЧЕСТВА</a:t>
            </a:r>
            <a:endParaRPr lang="ru-RU" dirty="0">
              <a:solidFill>
                <a:srgbClr val="000000"/>
              </a:solidFill>
            </a:endParaRPr>
          </a:p>
        </p:txBody>
      </p:sp>
      <p:sp>
        <p:nvSpPr>
          <p:cNvPr id="2" name="Заголовок 1"/>
          <p:cNvSpPr>
            <a:spLocks noGrp="1"/>
          </p:cNvSpPr>
          <p:nvPr>
            <p:ph type="ctrTitle"/>
          </p:nvPr>
        </p:nvSpPr>
        <p:spPr>
          <a:xfrm>
            <a:off x="0" y="1"/>
            <a:ext cx="12192000" cy="504496"/>
          </a:xfrm>
        </p:spPr>
        <p:txBody>
          <a:bodyPr>
            <a:normAutofit/>
          </a:bodyPr>
          <a:lstStyle/>
          <a:p>
            <a:r>
              <a:rPr lang="ru-RU" sz="2400" b="1" dirty="0" smtClean="0"/>
              <a:t>О НРАВСТВЕННОСТИ</a:t>
            </a:r>
            <a:endParaRPr lang="ru-RU" sz="2400" b="1"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pic>
        <p:nvPicPr>
          <p:cNvPr id="6" name="Рисунок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09935" y="1278100"/>
            <a:ext cx="3924413" cy="4128458"/>
          </a:xfrm>
          <a:prstGeom prst="rect">
            <a:avLst/>
          </a:prstGeom>
        </p:spPr>
      </p:pic>
    </p:spTree>
    <p:extLst>
      <p:ext uri="{BB962C8B-B14F-4D97-AF65-F5344CB8AC3E}">
        <p14:creationId xmlns:p14="http://schemas.microsoft.com/office/powerpoint/2010/main" val="1706991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400" dirty="0" smtClean="0">
              <a:solidFill>
                <a:srgbClr val="000000"/>
              </a:solidFill>
            </a:endParaRPr>
          </a:p>
          <a:p>
            <a:pPr algn="ctr"/>
            <a:r>
              <a:rPr lang="ru-RU" sz="2400" dirty="0" smtClean="0">
                <a:solidFill>
                  <a:srgbClr val="000000"/>
                </a:solidFill>
              </a:rPr>
              <a:t>Частичное </a:t>
            </a:r>
            <a:r>
              <a:rPr lang="ru-RU" sz="2400" dirty="0">
                <a:solidFill>
                  <a:srgbClr val="000000"/>
                </a:solidFill>
              </a:rPr>
              <a:t>приведение законодательства России  в соответствие с требованиями Указа Президента России  № 809 от 09 ноября 2022 года для обеспечения национальной безопасности </a:t>
            </a:r>
            <a:r>
              <a:rPr lang="ru-RU" sz="2400" i="1" dirty="0">
                <a:solidFill>
                  <a:srgbClr val="000000"/>
                </a:solidFill>
                <a:hlinkClick r:id="rId3"/>
              </a:rPr>
              <a:t>стр. </a:t>
            </a:r>
            <a:r>
              <a:rPr lang="ru-RU" sz="2400" i="1" dirty="0" smtClean="0">
                <a:solidFill>
                  <a:srgbClr val="000000"/>
                </a:solidFill>
                <a:hlinkClick r:id="rId3"/>
              </a:rPr>
              <a:t>219</a:t>
            </a:r>
            <a:endParaRPr lang="ru-RU" sz="2400" i="1" dirty="0" smtClean="0">
              <a:solidFill>
                <a:srgbClr val="000000"/>
              </a:solidFill>
            </a:endParaRPr>
          </a:p>
          <a:p>
            <a:r>
              <a:rPr lang="ru-RU" sz="2400" dirty="0"/>
              <a:t> </a:t>
            </a:r>
          </a:p>
          <a:p>
            <a:endParaRPr lang="ru-RU" dirty="0" smtClean="0">
              <a:solidFill>
                <a:srgbClr val="000000"/>
              </a:solidFill>
            </a:endParaRPr>
          </a:p>
          <a:p>
            <a:endParaRPr lang="ru-RU" dirty="0">
              <a:solidFill>
                <a:srgbClr val="000000"/>
              </a:solidFill>
            </a:endParaRPr>
          </a:p>
          <a:p>
            <a:r>
              <a:rPr lang="ru-RU" dirty="0" smtClean="0">
                <a:solidFill>
                  <a:srgbClr val="000000"/>
                </a:solidFill>
              </a:rPr>
              <a:t>1</a:t>
            </a:r>
            <a:r>
              <a:rPr lang="ru-RU" dirty="0">
                <a:solidFill>
                  <a:srgbClr val="000000"/>
                </a:solidFill>
              </a:rPr>
              <a:t>. Поправки в Уголовный кодекс Российской Федерации. </a:t>
            </a:r>
            <a:r>
              <a:rPr lang="ru-RU" i="1" dirty="0">
                <a:solidFill>
                  <a:srgbClr val="000000"/>
                </a:solidFill>
              </a:rPr>
              <a:t>стр. 222</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2. Поправки в Уголовно-процессуальный кодекс Российской Федерации. </a:t>
            </a:r>
            <a:r>
              <a:rPr lang="ru-RU" i="1" dirty="0">
                <a:solidFill>
                  <a:srgbClr val="000000"/>
                </a:solidFill>
              </a:rPr>
              <a:t>стр. 239</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3. Поправка в Федеральный закон от 26.10.2002 года № 127-ФЗ «О несостоятельности (банкротстве)» </a:t>
            </a:r>
            <a:r>
              <a:rPr lang="ru-RU" i="1" dirty="0">
                <a:solidFill>
                  <a:srgbClr val="000000"/>
                </a:solidFill>
              </a:rPr>
              <a:t>стр. 245</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4. Поправка в Федеральный закон от 31 мая 2002 г. № 63-ФЗ "Об адвокатской деятельности и адвокатуре в Российской Федерации" </a:t>
            </a:r>
            <a:r>
              <a:rPr lang="ru-RU" i="1" dirty="0">
                <a:solidFill>
                  <a:srgbClr val="000000"/>
                </a:solidFill>
              </a:rPr>
              <a:t>стр. 250</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5. Дополнение в Федеральный закон «О прокуратуре Российской Федерации» </a:t>
            </a:r>
            <a:r>
              <a:rPr lang="ru-RU" i="1" dirty="0">
                <a:solidFill>
                  <a:srgbClr val="000000"/>
                </a:solidFill>
              </a:rPr>
              <a:t>стр. 253</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6. Закон РФ от 26 июня 1992 г. № 3132-I  "О статусе судей в Российской Федерации" </a:t>
            </a:r>
            <a:r>
              <a:rPr lang="ru-RU" i="1" dirty="0">
                <a:solidFill>
                  <a:srgbClr val="000000"/>
                </a:solidFill>
              </a:rPr>
              <a:t>стр. 254</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7. Поправка в Федеральный закон от 21.11.2011 № 323-ФЗ "Об основах охраны здоровья граждан в Российской Федерации" </a:t>
            </a:r>
            <a:r>
              <a:rPr lang="ru-RU" i="1" dirty="0">
                <a:solidFill>
                  <a:srgbClr val="000000"/>
                </a:solidFill>
              </a:rPr>
              <a:t>стр. 260</a:t>
            </a:r>
            <a:r>
              <a:rPr lang="ru-RU" dirty="0">
                <a:solidFill>
                  <a:srgbClr val="000000"/>
                </a:solidFill>
              </a:rPr>
              <a:t/>
            </a:r>
            <a:br>
              <a:rPr lang="ru-RU" dirty="0">
                <a:solidFill>
                  <a:srgbClr val="000000"/>
                </a:solidFill>
              </a:rPr>
            </a:br>
            <a:endParaRPr lang="ru-RU" dirty="0">
              <a:solidFill>
                <a:srgbClr val="000000"/>
              </a:solidFill>
            </a:endParaRPr>
          </a:p>
          <a:p>
            <a:r>
              <a:rPr lang="ru-RU" dirty="0"/>
              <a:t/>
            </a:r>
            <a:br>
              <a:rPr lang="ru-RU" dirty="0"/>
            </a:br>
            <a:endParaRPr lang="ru-RU" dirty="0">
              <a:solidFill>
                <a:srgbClr val="000000"/>
              </a:solidFill>
            </a:endParaRPr>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1972200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400" dirty="0" smtClean="0">
              <a:solidFill>
                <a:srgbClr val="000000"/>
              </a:solidFill>
            </a:endParaRPr>
          </a:p>
          <a:p>
            <a:endParaRPr lang="ru-RU" sz="2400" dirty="0">
              <a:solidFill>
                <a:srgbClr val="000000"/>
              </a:solidFill>
            </a:endParaRPr>
          </a:p>
          <a:p>
            <a:pPr algn="ctr"/>
            <a:r>
              <a:rPr lang="ru-RU" sz="2400" dirty="0" smtClean="0">
                <a:solidFill>
                  <a:srgbClr val="000000"/>
                </a:solidFill>
              </a:rPr>
              <a:t>Частичное </a:t>
            </a:r>
            <a:r>
              <a:rPr lang="ru-RU" sz="2400" dirty="0">
                <a:solidFill>
                  <a:srgbClr val="000000"/>
                </a:solidFill>
              </a:rPr>
              <a:t>приведение законодательства России  в соответствие с требованиями Указа Президента России  № 809 от 09 ноября 2022 года для обеспечения национальной безопасности </a:t>
            </a:r>
            <a:r>
              <a:rPr lang="ru-RU" sz="2400" i="1" dirty="0">
                <a:solidFill>
                  <a:srgbClr val="000000"/>
                </a:solidFill>
                <a:hlinkClick r:id="rId3"/>
              </a:rPr>
              <a:t>стр. </a:t>
            </a:r>
            <a:r>
              <a:rPr lang="ru-RU" sz="2400" i="1" dirty="0" smtClean="0">
                <a:solidFill>
                  <a:srgbClr val="000000"/>
                </a:solidFill>
                <a:hlinkClick r:id="rId3"/>
              </a:rPr>
              <a:t>219</a:t>
            </a:r>
            <a:endParaRPr lang="ru-RU" sz="2400" i="1" dirty="0" smtClean="0">
              <a:solidFill>
                <a:srgbClr val="000000"/>
              </a:solidFill>
            </a:endParaRPr>
          </a:p>
          <a:p>
            <a:pPr algn="ctr"/>
            <a:r>
              <a:rPr lang="ru-RU" dirty="0"/>
              <a:t> </a:t>
            </a:r>
            <a:endParaRPr lang="ru-RU" dirty="0">
              <a:solidFill>
                <a:srgbClr val="000000"/>
              </a:solidFill>
            </a:endParaRPr>
          </a:p>
          <a:p>
            <a:endParaRPr lang="ru-RU" dirty="0" smtClean="0">
              <a:solidFill>
                <a:srgbClr val="000000"/>
              </a:solidFill>
            </a:endParaRPr>
          </a:p>
          <a:p>
            <a:r>
              <a:rPr lang="ru-RU" dirty="0" smtClean="0">
                <a:solidFill>
                  <a:srgbClr val="000000"/>
                </a:solidFill>
              </a:rPr>
              <a:t>8</a:t>
            </a:r>
            <a:r>
              <a:rPr lang="ru-RU" dirty="0">
                <a:solidFill>
                  <a:srgbClr val="000000"/>
                </a:solidFill>
              </a:rPr>
              <a:t>. Поправка в виде дополнительной части 16 в пункт 1 статьи 33 Федерального закона «О государственной гражданской службе Российской Федерации» от 27.07.2004 № 79-ФЗ  </a:t>
            </a:r>
            <a:r>
              <a:rPr lang="ru-RU" i="1" dirty="0">
                <a:solidFill>
                  <a:srgbClr val="000000"/>
                </a:solidFill>
              </a:rPr>
              <a:t>стр. 261</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9. Поправка в Федеральный закон от 27.05.2003 № 58-ФЗ "О системе государственной службы Российской Федерации" </a:t>
            </a:r>
            <a:r>
              <a:rPr lang="ru-RU" i="1" dirty="0">
                <a:solidFill>
                  <a:srgbClr val="000000"/>
                </a:solidFill>
              </a:rPr>
              <a:t>стр. 262</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10. Незамедлительное установление справедливости для потерпевших участников строительства в Российской Федерации </a:t>
            </a:r>
            <a:r>
              <a:rPr lang="ru-RU" i="1" dirty="0">
                <a:solidFill>
                  <a:srgbClr val="000000"/>
                </a:solidFill>
              </a:rPr>
              <a:t>стр. 264</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10.1. Поправки в Уголовный кодекс Российской Федерации от 13.06.1996 № 63-ФЗ </a:t>
            </a:r>
            <a:r>
              <a:rPr lang="ru-RU" i="1" dirty="0">
                <a:solidFill>
                  <a:srgbClr val="000000"/>
                </a:solidFill>
              </a:rPr>
              <a:t>стр. 264</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10.2. Добавление в УК РФ раздела XIII. Коррупция </a:t>
            </a:r>
            <a:r>
              <a:rPr lang="ru-RU" i="1" dirty="0">
                <a:solidFill>
                  <a:srgbClr val="000000"/>
                </a:solidFill>
              </a:rPr>
              <a:t>стр. 272</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r>
              <a:rPr lang="ru-RU" dirty="0">
                <a:solidFill>
                  <a:srgbClr val="000000"/>
                </a:solidFill>
              </a:rPr>
              <a:t>10.3. Кодекс Российской Федерации об административных правонарушениях от 30.12.2001 № 195-ФЗ  </a:t>
            </a:r>
            <a:r>
              <a:rPr lang="ru-RU" i="1" dirty="0">
                <a:solidFill>
                  <a:srgbClr val="000000"/>
                </a:solidFill>
              </a:rPr>
              <a:t>стр. 284</a:t>
            </a:r>
            <a:r>
              <a:rPr lang="ru-RU" dirty="0">
                <a:solidFill>
                  <a:srgbClr val="000000"/>
                </a:solidFill>
              </a:rPr>
              <a:t/>
            </a:r>
            <a:br>
              <a:rPr lang="ru-RU" dirty="0">
                <a:solidFill>
                  <a:srgbClr val="000000"/>
                </a:solidFill>
              </a:rPr>
            </a:br>
            <a:r>
              <a:rPr lang="ru-RU" i="1" dirty="0">
                <a:solidFill>
                  <a:srgbClr val="000000"/>
                </a:solidFill>
              </a:rPr>
              <a:t> </a:t>
            </a:r>
            <a:r>
              <a:rPr lang="ru-RU" dirty="0">
                <a:solidFill>
                  <a:srgbClr val="000000"/>
                </a:solidFill>
              </a:rPr>
              <a:t/>
            </a:r>
            <a:br>
              <a:rPr lang="ru-RU" dirty="0">
                <a:solidFill>
                  <a:srgbClr val="000000"/>
                </a:solidFill>
              </a:rPr>
            </a:br>
            <a:r>
              <a:rPr lang="ru-RU" dirty="0">
                <a:solidFill>
                  <a:srgbClr val="000000"/>
                </a:solidFill>
              </a:rPr>
              <a:t>10.4. Предложения по внесению правок в Гражданский Кодекс Российской Федерации </a:t>
            </a:r>
            <a:r>
              <a:rPr lang="ru-RU" i="1" dirty="0">
                <a:solidFill>
                  <a:srgbClr val="000000"/>
                </a:solidFill>
              </a:rPr>
              <a:t>стр. 284</a:t>
            </a:r>
            <a:r>
              <a:rPr lang="ru-RU" dirty="0">
                <a:solidFill>
                  <a:srgbClr val="000000"/>
                </a:solidFill>
              </a:rPr>
              <a:t/>
            </a:r>
            <a:br>
              <a:rPr lang="ru-RU" dirty="0">
                <a:solidFill>
                  <a:srgbClr val="000000"/>
                </a:solidFill>
              </a:rPr>
            </a:br>
            <a:r>
              <a:rPr lang="ru-RU" dirty="0">
                <a:solidFill>
                  <a:srgbClr val="000000"/>
                </a:solidFill>
              </a:rPr>
              <a:t>  </a:t>
            </a:r>
            <a:br>
              <a:rPr lang="ru-RU" dirty="0">
                <a:solidFill>
                  <a:srgbClr val="000000"/>
                </a:solidFill>
              </a:rPr>
            </a:br>
            <a:endParaRPr lang="ru-RU" dirty="0">
              <a:solidFill>
                <a:srgbClr val="000000"/>
              </a:solidFill>
            </a:endParaRPr>
          </a:p>
          <a:p>
            <a:r>
              <a:rPr lang="ru-RU" dirty="0">
                <a:solidFill>
                  <a:srgbClr val="000000"/>
                </a:solidFill>
              </a:rPr>
              <a:t/>
            </a:r>
            <a:br>
              <a:rPr lang="ru-RU" dirty="0">
                <a:solidFill>
                  <a:srgbClr val="000000"/>
                </a:solidFill>
              </a:rPr>
            </a:br>
            <a:endParaRPr lang="ru-RU" dirty="0">
              <a:solidFill>
                <a:srgbClr val="000000"/>
              </a:solidFill>
            </a:endParaRPr>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endParaRPr lang="ru-RU" sz="2000" dirty="0" smtClean="0"/>
          </a:p>
        </p:txBody>
      </p:sp>
      <p:sp>
        <p:nvSpPr>
          <p:cNvPr id="4" name="TextBox 3"/>
          <p:cNvSpPr txBox="1"/>
          <p:nvPr/>
        </p:nvSpPr>
        <p:spPr>
          <a:xfrm>
            <a:off x="415636" y="315885"/>
            <a:ext cx="11776364" cy="646331"/>
          </a:xfrm>
          <a:prstGeom prst="rect">
            <a:avLst/>
          </a:prstGeom>
          <a:noFill/>
        </p:spPr>
        <p:txBody>
          <a:bodyPr wrap="square" rtlCol="0">
            <a:spAutoFit/>
          </a:bodyPr>
          <a:lstStyle/>
          <a:p>
            <a:r>
              <a:rPr lang="ru-RU" dirty="0"/>
              <a:t> </a:t>
            </a:r>
            <a:r>
              <a:rPr lang="ru-RU" dirty="0" smtClean="0"/>
              <a:t>.</a:t>
            </a:r>
            <a:endParaRPr lang="ru-RU" dirty="0"/>
          </a:p>
          <a:p>
            <a:endParaRPr lang="ru-RU" dirty="0"/>
          </a:p>
        </p:txBody>
      </p:sp>
    </p:spTree>
    <p:extLst>
      <p:ext uri="{BB962C8B-B14F-4D97-AF65-F5344CB8AC3E}">
        <p14:creationId xmlns:p14="http://schemas.microsoft.com/office/powerpoint/2010/main" val="246095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ea typeface="Arial Rounded MT Bold" charset="0"/>
                <a:cs typeface="Arial Rounded MT Bold" charset="0"/>
              </a:rPr>
              <a:t>НРАВСТВЕННАЯ СФЕРА</a:t>
            </a:r>
            <a:endParaRPr lang="ru-RU" sz="2400" dirty="0"/>
          </a:p>
        </p:txBody>
      </p:sp>
      <p:sp>
        <p:nvSpPr>
          <p:cNvPr id="3" name="Подзаголовок 2"/>
          <p:cNvSpPr>
            <a:spLocks noGrp="1"/>
          </p:cNvSpPr>
          <p:nvPr>
            <p:ph type="subTitle" idx="1"/>
          </p:nvPr>
        </p:nvSpPr>
        <p:spPr>
          <a:xfrm>
            <a:off x="0" y="673768"/>
            <a:ext cx="12192000" cy="6184232"/>
          </a:xfrm>
        </p:spPr>
        <p:txBody>
          <a:bodyPr/>
          <a:lstStyle/>
          <a:p>
            <a:r>
              <a:rPr lang="ru-RU" b="1" i="1" dirty="0"/>
              <a:t> </a:t>
            </a:r>
            <a:endParaRPr lang="ru-RU" b="1" i="1" dirty="0" smtClean="0"/>
          </a:p>
        </p:txBody>
      </p:sp>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0000"/>
                </a:solidFill>
              </a:rPr>
              <a:t>Великий </a:t>
            </a:r>
            <a:r>
              <a:rPr lang="ru-RU" sz="2000" b="1" dirty="0">
                <a:solidFill>
                  <a:srgbClr val="000000"/>
                </a:solidFill>
              </a:rPr>
              <a:t>нравственный путь России </a:t>
            </a:r>
            <a:r>
              <a:rPr lang="ru-RU" sz="2000" dirty="0">
                <a:solidFill>
                  <a:srgbClr val="000000"/>
                </a:solidFill>
              </a:rPr>
              <a:t> </a:t>
            </a:r>
            <a:r>
              <a:rPr lang="ru-RU" sz="2000" b="1" dirty="0" smtClean="0">
                <a:solidFill>
                  <a:srgbClr val="000000"/>
                </a:solidFill>
              </a:rPr>
              <a:t>и </a:t>
            </a:r>
            <a:r>
              <a:rPr lang="ru-RU" sz="2000" b="1" dirty="0">
                <a:solidFill>
                  <a:srgbClr val="000000"/>
                </a:solidFill>
              </a:rPr>
              <a:t>всего человечества</a:t>
            </a:r>
            <a:endParaRPr lang="ru-RU" sz="2000" dirty="0">
              <a:solidFill>
                <a:srgbClr val="000000"/>
              </a:solidFill>
            </a:endParaRPr>
          </a:p>
          <a:p>
            <a:pPr algn="r"/>
            <a:r>
              <a:rPr lang="ru-RU" sz="2000" dirty="0"/>
              <a:t> </a:t>
            </a:r>
          </a:p>
          <a:p>
            <a:pPr algn="r"/>
            <a:r>
              <a:rPr lang="ru-RU" sz="2000" i="1" dirty="0">
                <a:solidFill>
                  <a:srgbClr val="000000"/>
                </a:solidFill>
              </a:rPr>
              <a:t>Не вредите - невредимы будете</a:t>
            </a:r>
            <a:endParaRPr lang="ru-RU" sz="2000" dirty="0">
              <a:solidFill>
                <a:srgbClr val="000000"/>
              </a:solidFill>
            </a:endParaRPr>
          </a:p>
          <a:p>
            <a:endParaRPr lang="ru-RU" sz="2000" b="1" dirty="0">
              <a:solidFill>
                <a:srgbClr val="000000"/>
              </a:solidFill>
            </a:endParaRPr>
          </a:p>
          <a:p>
            <a:r>
              <a:rPr lang="ru-RU" sz="2000" b="1" dirty="0">
                <a:solidFill>
                  <a:srgbClr val="000000"/>
                </a:solidFill>
              </a:rPr>
              <a:t>Нравственность</a:t>
            </a:r>
            <a:r>
              <a:rPr lang="ru-RU" sz="2000" dirty="0">
                <a:solidFill>
                  <a:srgbClr val="000000"/>
                </a:solidFill>
              </a:rPr>
              <a:t> заключается в </a:t>
            </a:r>
            <a:r>
              <a:rPr lang="ru-RU" sz="2000" i="1" dirty="0">
                <a:solidFill>
                  <a:srgbClr val="000000"/>
                </a:solidFill>
              </a:rPr>
              <a:t>непричинении вреда себе, соседям, среде обитания</a:t>
            </a:r>
            <a:r>
              <a:rPr lang="ru-RU" sz="2000" b="1" dirty="0">
                <a:solidFill>
                  <a:srgbClr val="000000"/>
                </a:solidFill>
              </a:rPr>
              <a:t>.  </a:t>
            </a:r>
          </a:p>
          <a:p>
            <a:pPr algn="ctr"/>
            <a:r>
              <a:rPr lang="ru-RU" sz="2000" dirty="0">
                <a:solidFill>
                  <a:srgbClr val="000000"/>
                </a:solidFill>
              </a:rPr>
              <a:t> </a:t>
            </a:r>
          </a:p>
          <a:p>
            <a:pPr algn="ctr"/>
            <a:r>
              <a:rPr lang="ru-RU" sz="2000" dirty="0">
                <a:solidFill>
                  <a:srgbClr val="000000"/>
                </a:solidFill>
              </a:rPr>
              <a:t>Не </a:t>
            </a:r>
            <a:r>
              <a:rPr lang="ru-RU" sz="2000" i="1" dirty="0">
                <a:solidFill>
                  <a:srgbClr val="000000"/>
                </a:solidFill>
              </a:rPr>
              <a:t>вреди </a:t>
            </a:r>
            <a:r>
              <a:rPr lang="ru-RU" sz="2000" dirty="0">
                <a:solidFill>
                  <a:srgbClr val="000000"/>
                </a:solidFill>
              </a:rPr>
              <a:t>себе!</a:t>
            </a:r>
          </a:p>
          <a:p>
            <a:pPr algn="ctr"/>
            <a:r>
              <a:rPr lang="ru-RU" sz="2000" dirty="0">
                <a:solidFill>
                  <a:srgbClr val="000000"/>
                </a:solidFill>
              </a:rPr>
              <a:t>Не </a:t>
            </a:r>
            <a:r>
              <a:rPr lang="ru-RU" sz="2000" i="1" dirty="0">
                <a:solidFill>
                  <a:srgbClr val="000000"/>
                </a:solidFill>
              </a:rPr>
              <a:t>вреди</a:t>
            </a:r>
            <a:r>
              <a:rPr lang="ru-RU" sz="2000" dirty="0">
                <a:solidFill>
                  <a:srgbClr val="000000"/>
                </a:solidFill>
              </a:rPr>
              <a:t> соседу!! </a:t>
            </a:r>
            <a:endParaRPr lang="ru-RU" sz="2000" dirty="0" smtClean="0">
              <a:solidFill>
                <a:srgbClr val="000000"/>
              </a:solidFill>
            </a:endParaRPr>
          </a:p>
          <a:p>
            <a:pPr algn="ctr"/>
            <a:r>
              <a:rPr lang="ru-RU" sz="2000" dirty="0" smtClean="0">
                <a:solidFill>
                  <a:srgbClr val="000000"/>
                </a:solidFill>
              </a:rPr>
              <a:t>Не </a:t>
            </a:r>
            <a:r>
              <a:rPr lang="ru-RU" sz="2000" i="1" dirty="0">
                <a:solidFill>
                  <a:srgbClr val="000000"/>
                </a:solidFill>
              </a:rPr>
              <a:t>вреди</a:t>
            </a:r>
            <a:r>
              <a:rPr lang="ru-RU" sz="2000" dirty="0">
                <a:solidFill>
                  <a:srgbClr val="000000"/>
                </a:solidFill>
              </a:rPr>
              <a:t> среде!!! </a:t>
            </a:r>
            <a:endParaRPr lang="ru-RU" sz="2000" dirty="0" smtClean="0">
              <a:solidFill>
                <a:srgbClr val="000000"/>
              </a:solidFill>
            </a:endParaRPr>
          </a:p>
          <a:p>
            <a:pPr algn="ctr"/>
            <a:endParaRPr lang="ru-RU" sz="2000" dirty="0" smtClean="0">
              <a:solidFill>
                <a:srgbClr val="000000"/>
              </a:solidFill>
            </a:endParaRPr>
          </a:p>
          <a:p>
            <a:pPr algn="ctr"/>
            <a:r>
              <a:rPr lang="ru-RU" sz="2000" dirty="0" smtClean="0">
                <a:solidFill>
                  <a:srgbClr val="000000"/>
                </a:solidFill>
              </a:rPr>
              <a:t>Не </a:t>
            </a:r>
            <a:r>
              <a:rPr lang="ru-RU" sz="2000" i="1" dirty="0" smtClean="0">
                <a:solidFill>
                  <a:srgbClr val="000000"/>
                </a:solidFill>
              </a:rPr>
              <a:t>вреди</a:t>
            </a:r>
            <a:r>
              <a:rPr lang="ru-RU" sz="2000" dirty="0" smtClean="0">
                <a:solidFill>
                  <a:srgbClr val="000000"/>
                </a:solidFill>
              </a:rPr>
              <a:t> </a:t>
            </a:r>
            <a:r>
              <a:rPr lang="ru-RU" sz="2000" dirty="0">
                <a:solidFill>
                  <a:srgbClr val="000000"/>
                </a:solidFill>
              </a:rPr>
              <a:t>- здесь и сейчас - и ты обеспечишь светлое будущее себе и своим потомкам.  </a:t>
            </a:r>
          </a:p>
          <a:p>
            <a:endParaRPr lang="ru-RU" sz="2000" b="1" i="1" dirty="0" smtClean="0">
              <a:solidFill>
                <a:srgbClr val="000000"/>
              </a:solidFill>
            </a:endParaRPr>
          </a:p>
          <a:p>
            <a:endParaRPr lang="ru-RU" sz="2000" b="1" i="1" dirty="0">
              <a:solidFill>
                <a:srgbClr val="000000"/>
              </a:solidFill>
            </a:endParaRPr>
          </a:p>
          <a:p>
            <a:r>
              <a:rPr lang="ru-RU" sz="2000" dirty="0" smtClean="0">
                <a:solidFill>
                  <a:srgbClr val="000000"/>
                </a:solidFill>
              </a:rPr>
              <a:t>Только</a:t>
            </a:r>
            <a:r>
              <a:rPr lang="ru-RU" sz="2000" b="1" i="1" dirty="0" smtClean="0">
                <a:solidFill>
                  <a:srgbClr val="000000"/>
                </a:solidFill>
              </a:rPr>
              <a:t> другие</a:t>
            </a:r>
            <a:r>
              <a:rPr lang="ru-RU" sz="2000" dirty="0" smtClean="0">
                <a:solidFill>
                  <a:srgbClr val="000000"/>
                </a:solidFill>
              </a:rPr>
              <a:t> </a:t>
            </a:r>
            <a:r>
              <a:rPr lang="ru-RU" sz="2000" dirty="0">
                <a:solidFill>
                  <a:srgbClr val="000000"/>
                </a:solidFill>
              </a:rPr>
              <a:t>определяют жизненный путь </a:t>
            </a:r>
            <a:r>
              <a:rPr lang="ru-RU" sz="2000" dirty="0" smtClean="0">
                <a:solidFill>
                  <a:srgbClr val="000000"/>
                </a:solidFill>
              </a:rPr>
              <a:t>человека в обществе. Если </a:t>
            </a:r>
            <a:r>
              <a:rPr lang="ru-RU" sz="2000" b="1" i="1" dirty="0">
                <a:solidFill>
                  <a:srgbClr val="000000"/>
                </a:solidFill>
              </a:rPr>
              <a:t>другие</a:t>
            </a:r>
            <a:r>
              <a:rPr lang="ru-RU" sz="2000" i="1" dirty="0">
                <a:solidFill>
                  <a:srgbClr val="000000"/>
                </a:solidFill>
              </a:rPr>
              <a:t> </a:t>
            </a:r>
            <a:r>
              <a:rPr lang="ru-RU" sz="2000" dirty="0">
                <a:solidFill>
                  <a:srgbClr val="000000"/>
                </a:solidFill>
              </a:rPr>
              <a:t>установят, что от этого конкретного гражданина или (и) начальника есть </a:t>
            </a:r>
            <a:r>
              <a:rPr lang="ru-RU" sz="2000" b="1" i="1" dirty="0">
                <a:solidFill>
                  <a:srgbClr val="000000"/>
                </a:solidFill>
              </a:rPr>
              <a:t>вред</a:t>
            </a:r>
            <a:r>
              <a:rPr lang="ru-RU" sz="2000" dirty="0">
                <a:solidFill>
                  <a:srgbClr val="000000"/>
                </a:solidFill>
              </a:rPr>
              <a:t>, то</a:t>
            </a:r>
            <a:r>
              <a:rPr lang="ru-RU" sz="2000" i="1" dirty="0">
                <a:solidFill>
                  <a:srgbClr val="000000"/>
                </a:solidFill>
              </a:rPr>
              <a:t> </a:t>
            </a:r>
            <a:r>
              <a:rPr lang="ru-RU" sz="2000" b="1" i="1" dirty="0">
                <a:solidFill>
                  <a:srgbClr val="000000"/>
                </a:solidFill>
              </a:rPr>
              <a:t>доверия</a:t>
            </a:r>
            <a:r>
              <a:rPr lang="ru-RU" sz="2000" i="1" dirty="0">
                <a:solidFill>
                  <a:srgbClr val="000000"/>
                </a:solidFill>
              </a:rPr>
              <a:t> </a:t>
            </a:r>
            <a:r>
              <a:rPr lang="ru-RU" sz="2000" dirty="0" smtClean="0">
                <a:solidFill>
                  <a:srgbClr val="000000"/>
                </a:solidFill>
              </a:rPr>
              <a:t>ему НЕТ</a:t>
            </a:r>
            <a:r>
              <a:rPr lang="ru-RU" sz="2000" dirty="0">
                <a:solidFill>
                  <a:srgbClr val="000000"/>
                </a:solidFill>
              </a:rPr>
              <a:t>. Поэтому вредитель, утративший доверие, тут же становится объектом влияния </a:t>
            </a:r>
            <a:r>
              <a:rPr lang="ru-RU" sz="2000" dirty="0" smtClean="0">
                <a:solidFill>
                  <a:srgbClr val="000000"/>
                </a:solidFill>
              </a:rPr>
              <a:t>других, а другие становятся субъектом влияния. Это </a:t>
            </a:r>
            <a:r>
              <a:rPr lang="ru-RU" sz="2000" dirty="0">
                <a:solidFill>
                  <a:srgbClr val="000000"/>
                </a:solidFill>
              </a:rPr>
              <a:t>влияние может  быть </a:t>
            </a:r>
            <a:r>
              <a:rPr lang="ru-RU" sz="2000" dirty="0" smtClean="0">
                <a:solidFill>
                  <a:srgbClr val="000000"/>
                </a:solidFill>
              </a:rPr>
              <a:t>разным и даже опасным. </a:t>
            </a:r>
            <a:r>
              <a:rPr lang="ru-RU" sz="2000" dirty="0">
                <a:solidFill>
                  <a:srgbClr val="000000"/>
                </a:solidFill>
              </a:rPr>
              <a:t>Чтобы избежать вреда от других, </a:t>
            </a:r>
            <a:r>
              <a:rPr lang="ru-RU" sz="2000" b="1" i="1" dirty="0">
                <a:solidFill>
                  <a:srgbClr val="000000"/>
                </a:solidFill>
              </a:rPr>
              <a:t>вредитель может спастись, встав на нравственный путь</a:t>
            </a:r>
            <a:r>
              <a:rPr lang="ru-RU" sz="2000" dirty="0">
                <a:solidFill>
                  <a:srgbClr val="000000"/>
                </a:solidFill>
              </a:rPr>
              <a:t>. Для самосохранения ему важно </a:t>
            </a:r>
            <a:r>
              <a:rPr lang="ru-RU" sz="2000" dirty="0" smtClean="0">
                <a:solidFill>
                  <a:srgbClr val="000000"/>
                </a:solidFill>
              </a:rPr>
              <a:t>осмысленно перестать </a:t>
            </a:r>
            <a:r>
              <a:rPr lang="ru-RU" sz="2000" dirty="0">
                <a:solidFill>
                  <a:srgbClr val="000000"/>
                </a:solidFill>
              </a:rPr>
              <a:t>вредить </a:t>
            </a:r>
            <a:r>
              <a:rPr lang="ru-RU" sz="2000" dirty="0" smtClean="0">
                <a:solidFill>
                  <a:srgbClr val="000000"/>
                </a:solidFill>
              </a:rPr>
              <a:t>другим </a:t>
            </a:r>
            <a:r>
              <a:rPr lang="ru-RU" sz="2000" dirty="0">
                <a:solidFill>
                  <a:srgbClr val="000000"/>
                </a:solidFill>
              </a:rPr>
              <a:t>- то есть стать добровольцем нравственного </a:t>
            </a:r>
            <a:r>
              <a:rPr lang="ru-RU" sz="2000" dirty="0" smtClean="0">
                <a:solidFill>
                  <a:srgbClr val="000000"/>
                </a:solidFill>
              </a:rPr>
              <a:t>пути.</a:t>
            </a:r>
            <a:endParaRPr lang="ru-RU" sz="2000" dirty="0">
              <a:solidFill>
                <a:srgbClr val="000000"/>
              </a:solidFill>
            </a:endParaRPr>
          </a:p>
          <a:p>
            <a:r>
              <a:rPr lang="ru-RU" sz="2000" dirty="0">
                <a:solidFill>
                  <a:srgbClr val="000000"/>
                </a:solidFill>
              </a:rPr>
              <a:t> </a:t>
            </a:r>
          </a:p>
          <a:p>
            <a:r>
              <a:rPr lang="ru-RU" sz="2000" dirty="0">
                <a:solidFill>
                  <a:srgbClr val="000000"/>
                </a:solidFill>
                <a:hlinkClick r:id="rId3"/>
              </a:rPr>
              <a:t>Присоединяйтесь!  </a:t>
            </a:r>
            <a:endParaRPr lang="ru-RU" sz="2000" dirty="0">
              <a:solidFill>
                <a:srgbClr val="000000"/>
              </a:solidFill>
            </a:endParaRPr>
          </a:p>
          <a:p>
            <a:pPr algn="ctr"/>
            <a:endParaRPr lang="ru-RU" sz="2400" dirty="0">
              <a:solidFill>
                <a:srgbClr val="000000"/>
              </a:solidFill>
            </a:endParaRPr>
          </a:p>
        </p:txBody>
      </p:sp>
    </p:spTree>
    <p:extLst>
      <p:ext uri="{BB962C8B-B14F-4D97-AF65-F5344CB8AC3E}">
        <p14:creationId xmlns:p14="http://schemas.microsoft.com/office/powerpoint/2010/main" val="373395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p:cNvSpPr/>
          <p:nvPr/>
        </p:nvSpPr>
        <p:spPr>
          <a:xfrm>
            <a:off x="998712" y="5845908"/>
            <a:ext cx="7603332" cy="584775"/>
          </a:xfrm>
          <a:prstGeom prst="rect">
            <a:avLst/>
          </a:prstGeom>
        </p:spPr>
        <p:txBody>
          <a:bodyPr wrap="square">
            <a:spAutoFit/>
          </a:bodyPr>
          <a:lstStyle/>
          <a:p>
            <a:r>
              <a:rPr lang="ru-RU" sz="3200" kern="0" cap="all" spc="100" dirty="0" smtClean="0">
                <a:gradFill>
                  <a:gsLst>
                    <a:gs pos="100000">
                      <a:srgbClr val="24298C"/>
                    </a:gs>
                    <a:gs pos="0">
                      <a:srgbClr val="362480"/>
                    </a:gs>
                    <a:gs pos="47000">
                      <a:srgbClr val="085AA7"/>
                    </a:gs>
                  </a:gsLst>
                  <a:lin ang="0" scaled="0"/>
                </a:gradFill>
                <a:ea typeface="Open Sans" panose="020B0806030504020204" pitchFamily="34" charset="0"/>
                <a:cs typeface="Open Sans" panose="020B0806030504020204" pitchFamily="34" charset="0"/>
              </a:rPr>
              <a:t>Спасибо За внимание</a:t>
            </a:r>
            <a:endParaRPr lang="ru-RU" sz="3200" cap="all" spc="100" dirty="0">
              <a:gradFill>
                <a:gsLst>
                  <a:gs pos="100000">
                    <a:srgbClr val="24298C"/>
                  </a:gs>
                  <a:gs pos="0">
                    <a:srgbClr val="362480"/>
                  </a:gs>
                  <a:gs pos="47000">
                    <a:srgbClr val="085AA7"/>
                  </a:gs>
                </a:gsLst>
                <a:lin ang="0" scaled="0"/>
              </a:gradFill>
              <a:ea typeface="Open Sans" panose="020B0806030504020204" pitchFamily="34" charset="0"/>
              <a:cs typeface="Open Sans" panose="020B0806030504020204" pitchFamily="34" charset="0"/>
            </a:endParaRPr>
          </a:p>
        </p:txBody>
      </p:sp>
      <p:sp>
        <p:nvSpPr>
          <p:cNvPr id="22" name="TextBox 21"/>
          <p:cNvSpPr txBox="1"/>
          <p:nvPr/>
        </p:nvSpPr>
        <p:spPr>
          <a:xfrm>
            <a:off x="842681" y="4125433"/>
            <a:ext cx="5847462" cy="1692771"/>
          </a:xfrm>
          <a:prstGeom prst="rect">
            <a:avLst/>
          </a:prstGeom>
          <a:noFill/>
        </p:spPr>
        <p:txBody>
          <a:bodyPr wrap="square" rtlCol="0">
            <a:spAutoFit/>
          </a:bodyPr>
          <a:lstStyle/>
          <a:p>
            <a:r>
              <a:rPr lang="ru-RU" sz="2000" dirty="0" smtClean="0"/>
              <a:t>САФИОЛЛИН АЛЕКСЕЙ МАУЛИТЖАНОВИЧ</a:t>
            </a:r>
          </a:p>
          <a:p>
            <a:endParaRPr lang="ru-RU" sz="2400" dirty="0" smtClean="0"/>
          </a:p>
          <a:p>
            <a:endParaRPr lang="ru-RU" sz="2000" b="1" dirty="0">
              <a:solidFill>
                <a:schemeClr val="bg1"/>
              </a:solidFill>
            </a:endParaRPr>
          </a:p>
          <a:p>
            <a:endParaRPr lang="ru-RU" sz="2000" b="1" dirty="0" smtClean="0">
              <a:solidFill>
                <a:schemeClr val="bg1"/>
              </a:solidFill>
            </a:endParaRPr>
          </a:p>
          <a:p>
            <a:endParaRPr lang="ru-RU" sz="2000" b="1" dirty="0" smtClean="0">
              <a:solidFill>
                <a:schemeClr val="bg1"/>
              </a:solidFill>
            </a:endParaRPr>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sp>
        <p:nvSpPr>
          <p:cNvPr id="11" name="Заголовок 17"/>
          <p:cNvSpPr txBox="1">
            <a:spLocks/>
          </p:cNvSpPr>
          <p:nvPr/>
        </p:nvSpPr>
        <p:spPr>
          <a:xfrm>
            <a:off x="983024" y="1499947"/>
            <a:ext cx="5311449" cy="3710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ru-RU" sz="2800" dirty="0" smtClean="0">
                <a:latin typeface="+mn-lt"/>
                <a:ea typeface="Open Sans" panose="020B0806030504020204" pitchFamily="34" charset="0"/>
                <a:cs typeface="Open Sans" panose="020B0806030504020204" pitchFamily="34" charset="0"/>
                <a:hlinkClick r:id="rId3"/>
              </a:rPr>
              <a:t>ПУТЬ В БУДУЩЕЕ</a:t>
            </a:r>
            <a:endParaRPr lang="ru-RU" sz="2800" dirty="0">
              <a:latin typeface="+mn-lt"/>
              <a:ea typeface="Open Sans" panose="020B0806030504020204" pitchFamily="34" charset="0"/>
              <a:cs typeface="Open Sans" panose="020B0806030504020204" pitchFamily="34" charset="0"/>
            </a:endParaRPr>
          </a:p>
          <a:p>
            <a:pPr>
              <a:lnSpc>
                <a:spcPct val="150000"/>
              </a:lnSpc>
            </a:pPr>
            <a:endParaRPr lang="ru-RU" sz="1800" dirty="0" smtClean="0">
              <a:latin typeface="+mn-lt"/>
              <a:ea typeface="Open Sans" panose="020B0806030504020204" pitchFamily="34" charset="0"/>
              <a:cs typeface="Open Sans" panose="020B0806030504020204" pitchFamily="34" charset="0"/>
            </a:endParaRPr>
          </a:p>
          <a:p>
            <a:pPr>
              <a:lnSpc>
                <a:spcPct val="150000"/>
              </a:lnSpc>
            </a:pPr>
            <a:r>
              <a:rPr lang="ru-RU" sz="1800" dirty="0" smtClean="0">
                <a:latin typeface="+mn-lt"/>
                <a:ea typeface="Open Sans" panose="020B0806030504020204" pitchFamily="34" charset="0"/>
                <a:cs typeface="Open Sans" panose="020B0806030504020204" pitchFamily="34" charset="0"/>
              </a:rPr>
              <a:t>Докладчик: </a:t>
            </a:r>
          </a:p>
          <a:p>
            <a:pPr>
              <a:lnSpc>
                <a:spcPct val="100000"/>
              </a:lnSpc>
            </a:pPr>
            <a:r>
              <a:rPr lang="ru-RU" sz="1800" dirty="0" smtClean="0">
                <a:latin typeface="+mn-lt"/>
                <a:ea typeface="Open Sans" panose="020B0806030504020204" pitchFamily="34" charset="0"/>
                <a:cs typeface="Open Sans" panose="020B0806030504020204" pitchFamily="34" charset="0"/>
              </a:rPr>
              <a:t>Директор института нравственной культуры</a:t>
            </a:r>
          </a:p>
          <a:p>
            <a:pPr>
              <a:lnSpc>
                <a:spcPct val="100000"/>
              </a:lnSpc>
            </a:pPr>
            <a:r>
              <a:rPr lang="ru-RU" sz="1800" dirty="0" smtClean="0">
                <a:latin typeface="+mn-lt"/>
                <a:ea typeface="Open Sans" panose="020B0806030504020204" pitchFamily="34" charset="0"/>
                <a:cs typeface="Open Sans" panose="020B0806030504020204" pitchFamily="34" charset="0"/>
              </a:rPr>
              <a:t>Создатель платформы «Стратегия 24»  </a:t>
            </a: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latin typeface="+mn-lt"/>
              <a:ea typeface="Open Sans" panose="020B0806030504020204" pitchFamily="34" charset="0"/>
              <a:cs typeface="Open Sans" panose="020B0806030504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209" y="1499948"/>
            <a:ext cx="2768721" cy="3965825"/>
          </a:xfrm>
          <a:prstGeom prst="rect">
            <a:avLst/>
          </a:prstGeom>
        </p:spPr>
      </p:pic>
    </p:spTree>
    <p:extLst>
      <p:ext uri="{BB962C8B-B14F-4D97-AF65-F5344CB8AC3E}">
        <p14:creationId xmlns:p14="http://schemas.microsoft.com/office/powerpoint/2010/main" val="6748375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autoRev="1" fill="hold" grpId="0" nodeType="withEffect">
                                  <p:stCondLst>
                                    <p:cond delay="0"/>
                                  </p:stCondLst>
                                  <p:childTnLst>
                                    <p:animClr clrSpc="hsl" dir="ccw">
                                      <p:cBhvr override="childStyle">
                                        <p:cTn id="6" dur="3000" fill="hold"/>
                                        <p:tgtEl>
                                          <p:spTgt spid="18"/>
                                        </p:tgtEl>
                                        <p:attrNameLst>
                                          <p:attrName>style.color</p:attrName>
                                        </p:attrNameLst>
                                      </p:cBhvr>
                                      <p:to>
                                        <a:schemeClr val="hlink"/>
                                      </p:to>
                                    </p:animClr>
                                  </p:childTnLst>
                                </p:cTn>
                              </p:par>
                              <p:par>
                                <p:cTn id="7" presetID="10" presetClass="entr" presetSubtype="0"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nodePh="1">
                                  <p:stCondLst>
                                    <p:cond delay="10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12192000" cy="504496"/>
          </a:xfrm>
        </p:spPr>
        <p:txBody>
          <a:bodyPr>
            <a:normAutofit/>
          </a:bodyPr>
          <a:lstStyle/>
          <a:p>
            <a:r>
              <a:rPr lang="ru-RU" altLang="ru-RU" sz="2400" b="1" dirty="0" smtClean="0">
                <a:ea typeface="Arial Rounded MT Bold" charset="0"/>
                <a:cs typeface="Arial Rounded MT Bold" charset="0"/>
              </a:rPr>
              <a:t>СОЦИОСФЕРА</a:t>
            </a:r>
            <a:endParaRPr lang="ru-RU" sz="2400" b="1" dirty="0"/>
          </a:p>
        </p:txBody>
      </p:sp>
      <p:sp>
        <p:nvSpPr>
          <p:cNvPr id="6" name="Прямоугольник 5"/>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0" y="5014914"/>
            <a:ext cx="12192000" cy="1843086"/>
          </a:xfrm>
        </p:spPr>
        <p:txBody>
          <a:bodyPr>
            <a:normAutofit/>
          </a:bodyPr>
          <a:lstStyle/>
          <a:p>
            <a:endParaRPr lang="ru-RU" sz="1800" dirty="0" smtClean="0"/>
          </a:p>
          <a:p>
            <a:r>
              <a:rPr lang="ru-RU" dirty="0"/>
              <a:t> </a:t>
            </a:r>
          </a:p>
          <a:p>
            <a:r>
              <a:rPr lang="ru-RU" sz="2000" i="1" dirty="0"/>
              <a:t>Вся наша жизнь это тонкая надутая оболочка связанная с природой и людьми свободой воли и духом </a:t>
            </a:r>
          </a:p>
          <a:p>
            <a:endParaRPr lang="ru-RU" sz="2000" dirty="0" smtClean="0"/>
          </a:p>
        </p:txBody>
      </p:sp>
      <p:sp>
        <p:nvSpPr>
          <p:cNvPr id="4" name="TextBox 3"/>
          <p:cNvSpPr txBox="1"/>
          <p:nvPr/>
        </p:nvSpPr>
        <p:spPr>
          <a:xfrm>
            <a:off x="415636" y="315885"/>
            <a:ext cx="11776364" cy="2862322"/>
          </a:xfrm>
          <a:prstGeom prst="rect">
            <a:avLst/>
          </a:prstGeom>
          <a:noFill/>
        </p:spPr>
        <p:txBody>
          <a:bodyPr wrap="square" rtlCol="0">
            <a:spAutoFit/>
          </a:bodyPr>
          <a:lstStyle/>
          <a:p>
            <a:r>
              <a:rPr lang="ru-RU" dirty="0"/>
              <a:t> </a:t>
            </a:r>
          </a:p>
          <a:p>
            <a:r>
              <a:rPr lang="ru-RU" dirty="0"/>
              <a:t>В ходе развития научной мысли термин «сфера» чаще применялся в науках материальных. Его проникновение в гуманитарные науки </a:t>
            </a:r>
            <a:r>
              <a:rPr lang="ru-RU" dirty="0" smtClean="0"/>
              <a:t>долгое </a:t>
            </a:r>
            <a:r>
              <a:rPr lang="ru-RU" dirty="0"/>
              <a:t>время не разделялось </a:t>
            </a:r>
            <a:r>
              <a:rPr lang="ru-RU" dirty="0" smtClean="0"/>
              <a:t>социологами</a:t>
            </a:r>
            <a:r>
              <a:rPr lang="ru-RU" dirty="0"/>
              <a:t>. П</a:t>
            </a:r>
            <a:r>
              <a:rPr lang="ru-RU" dirty="0" smtClean="0"/>
              <a:t>ричина </a:t>
            </a:r>
            <a:r>
              <a:rPr lang="ru-RU" dirty="0"/>
              <a:t>такого непринятия заключается в размытости понятия социальная сфера. </a:t>
            </a:r>
            <a:endParaRPr lang="ru-RU" dirty="0" smtClean="0"/>
          </a:p>
          <a:p>
            <a:r>
              <a:rPr lang="ru-RU" dirty="0"/>
              <a:t> </a:t>
            </a:r>
          </a:p>
          <a:p>
            <a:r>
              <a:rPr lang="ru-RU" dirty="0"/>
              <a:t>Сложность заключается в том, что человек сам по себе несет все признаки социальности, а значит, социальная сфера присутствует везде, где есть человек. Ограничения сферы достаточно условны и оспоримы.</a:t>
            </a:r>
          </a:p>
          <a:p>
            <a:endParaRPr lang="ru-RU" dirty="0"/>
          </a:p>
          <a:p>
            <a:r>
              <a:rPr lang="ru-RU" dirty="0" smtClean="0"/>
              <a:t>.</a:t>
            </a:r>
            <a:endParaRPr lang="ru-RU" dirty="0"/>
          </a:p>
          <a:p>
            <a:endParaRPr lang="ru-RU" dirty="0"/>
          </a:p>
        </p:txBody>
      </p:sp>
      <p:pic>
        <p:nvPicPr>
          <p:cNvPr id="7" name="Рисунок 6" descr="Vitruvian-Man-14.jpg"/>
          <p:cNvPicPr/>
          <p:nvPr/>
        </p:nvPicPr>
        <p:blipFill>
          <a:blip r:embed="rId3">
            <a:extLst>
              <a:ext uri="{28A0092B-C50C-407E-A947-70E740481C1C}">
                <a14:useLocalDpi xmlns:a14="http://schemas.microsoft.com/office/drawing/2010/main" val="0"/>
              </a:ext>
            </a:extLst>
          </a:blip>
          <a:srcRect/>
          <a:stretch>
            <a:fillRect/>
          </a:stretch>
        </p:blipFill>
        <p:spPr bwMode="auto">
          <a:xfrm>
            <a:off x="4435365" y="2585544"/>
            <a:ext cx="3016469" cy="2974428"/>
          </a:xfrm>
          <a:prstGeom prst="rect">
            <a:avLst/>
          </a:prstGeom>
          <a:noFill/>
          <a:ln>
            <a:noFill/>
          </a:ln>
        </p:spPr>
      </p:pic>
    </p:spTree>
    <p:extLst>
      <p:ext uri="{BB962C8B-B14F-4D97-AF65-F5344CB8AC3E}">
        <p14:creationId xmlns:p14="http://schemas.microsoft.com/office/powerpoint/2010/main" val="1807180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СФЕРНЫЙ ПОДХОД ВЕРНАДСКОГО</a:t>
            </a:r>
            <a:endParaRPr lang="ru-RU" altLang="ru-RU" sz="2400" b="1" dirty="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 name="Рисунок 3" descr="https://upload.wikimedia.org/wikipedia/commons/6/6d/%D0%98%D0%BD%D1%84%D0%BE%D1%81%D1%84%D0%B5%D1%80%D0%B0_%D0%BA%D0%B0%D0%BA_%D1%87%D0%B0%D1%81%D1%82%D1%8C_%D0%BD%D0%BE%D0%BE%D1%81%D1%84%D0%B5%D1%80%D1%8B.png"/>
          <p:cNvPicPr/>
          <p:nvPr/>
        </p:nvPicPr>
        <p:blipFill>
          <a:blip r:embed="rId3">
            <a:extLst>
              <a:ext uri="{28A0092B-C50C-407E-A947-70E740481C1C}">
                <a14:useLocalDpi xmlns:a14="http://schemas.microsoft.com/office/drawing/2010/main" val="0"/>
              </a:ext>
            </a:extLst>
          </a:blip>
          <a:srcRect/>
          <a:stretch>
            <a:fillRect/>
          </a:stretch>
        </p:blipFill>
        <p:spPr bwMode="auto">
          <a:xfrm>
            <a:off x="7758113" y="879091"/>
            <a:ext cx="4063746" cy="2732559"/>
          </a:xfrm>
          <a:prstGeom prst="rect">
            <a:avLst/>
          </a:prstGeom>
          <a:noFill/>
          <a:ln>
            <a:noFill/>
          </a:ln>
        </p:spPr>
      </p:pic>
      <p:pic>
        <p:nvPicPr>
          <p:cNvPr id="5" name="Рисунок 4" descr="то такое магнитное поле Земли? - фотография 9"/>
          <p:cNvPicPr/>
          <p:nvPr/>
        </p:nvPicPr>
        <p:blipFill>
          <a:blip r:embed="rId4">
            <a:extLst>
              <a:ext uri="{28A0092B-C50C-407E-A947-70E740481C1C}">
                <a14:useLocalDpi xmlns:a14="http://schemas.microsoft.com/office/drawing/2010/main" val="0"/>
              </a:ext>
            </a:extLst>
          </a:blip>
          <a:srcRect/>
          <a:stretch>
            <a:fillRect/>
          </a:stretch>
        </p:blipFill>
        <p:spPr bwMode="auto">
          <a:xfrm>
            <a:off x="7758113" y="3800103"/>
            <a:ext cx="4063746" cy="2732559"/>
          </a:xfrm>
          <a:prstGeom prst="rect">
            <a:avLst/>
          </a:prstGeom>
          <a:noFill/>
          <a:ln>
            <a:noFill/>
          </a:ln>
        </p:spPr>
      </p:pic>
      <p:sp>
        <p:nvSpPr>
          <p:cNvPr id="2" name="TextBox 1"/>
          <p:cNvSpPr txBox="1"/>
          <p:nvPr/>
        </p:nvSpPr>
        <p:spPr>
          <a:xfrm>
            <a:off x="0" y="879091"/>
            <a:ext cx="7758113" cy="5355312"/>
          </a:xfrm>
          <a:prstGeom prst="rect">
            <a:avLst/>
          </a:prstGeom>
          <a:noFill/>
        </p:spPr>
        <p:txBody>
          <a:bodyPr wrap="square" rtlCol="0">
            <a:spAutoFit/>
          </a:bodyPr>
          <a:lstStyle/>
          <a:p>
            <a:r>
              <a:rPr lang="ru-RU" b="1" dirty="0"/>
              <a:t>Ноосфера – это область взаимодействия общества и природы, в границах которой разумная человеческая деятельность становится определяющим фактором развития.</a:t>
            </a:r>
            <a:endParaRPr lang="ru-RU" b="1" dirty="0" smtClean="0"/>
          </a:p>
          <a:p>
            <a:endParaRPr lang="ru-RU" b="1" dirty="0" smtClean="0"/>
          </a:p>
          <a:p>
            <a:r>
              <a:rPr lang="ru-RU" b="1" dirty="0" smtClean="0"/>
              <a:t>В.И</a:t>
            </a:r>
            <a:r>
              <a:rPr lang="ru-RU" b="1" dirty="0"/>
              <a:t>. Вернадский</a:t>
            </a:r>
            <a:r>
              <a:rPr lang="ru-RU" dirty="0"/>
              <a:t> писал: «Человечество как живое вещество  </a:t>
            </a:r>
            <a:r>
              <a:rPr lang="ru-RU" dirty="0" smtClean="0"/>
              <a:t>неразрывно </a:t>
            </a:r>
            <a:r>
              <a:rPr lang="ru-RU" dirty="0"/>
              <a:t>связано с </a:t>
            </a:r>
            <a:r>
              <a:rPr lang="ru-RU" dirty="0" smtClean="0"/>
              <a:t>материально-энергетическими процессами </a:t>
            </a:r>
            <a:r>
              <a:rPr lang="ru-RU" dirty="0"/>
              <a:t>определенной геологической оболочки земли с ее </a:t>
            </a:r>
            <a:r>
              <a:rPr lang="ru-RU" dirty="0" smtClean="0"/>
              <a:t>биосферой». </a:t>
            </a:r>
          </a:p>
          <a:p>
            <a:endParaRPr lang="ru-RU" dirty="0" smtClean="0"/>
          </a:p>
          <a:p>
            <a:r>
              <a:rPr lang="ru-RU" dirty="0" smtClean="0"/>
              <a:t>Решение </a:t>
            </a:r>
            <a:r>
              <a:rPr lang="ru-RU" dirty="0"/>
              <a:t>экологических проблем В. И. Вернадский видел в смене мировоззрения и идеологических принципов, то есть в ноосферном мышлении</a:t>
            </a:r>
            <a:r>
              <a:rPr lang="ru-RU" dirty="0" smtClean="0"/>
              <a:t>.</a:t>
            </a:r>
          </a:p>
          <a:p>
            <a:endParaRPr lang="ru-RU" dirty="0"/>
          </a:p>
          <a:p>
            <a:r>
              <a:rPr lang="ru-RU" dirty="0" smtClean="0"/>
              <a:t>По </a:t>
            </a:r>
            <a:r>
              <a:rPr lang="ru-RU" dirty="0"/>
              <a:t>мнению В. И. Вернадского, основными предпосылками, которые станут способствовать необратимому процессу становления ноосферы, являются: ставшее единым человечество, преобразование средств связи и обмена, открытие новых источников энергии, подъем благосостояния, равенство всех людей, исключение войн из жизни общества. Вернадский делает вывод о том, что человечество в ходе своего развития превращается в новую мощную силу, своей мыслью и трудом преобразующую лик планеты.</a:t>
            </a:r>
          </a:p>
        </p:txBody>
      </p:sp>
    </p:spTree>
    <p:extLst>
      <p:ext uri="{BB962C8B-B14F-4D97-AF65-F5344CB8AC3E}">
        <p14:creationId xmlns:p14="http://schemas.microsoft.com/office/powerpoint/2010/main" val="106116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1999"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ea typeface="Arial Rounded MT Bold" charset="0"/>
                <a:cs typeface="Arial Rounded MT Bold" charset="0"/>
              </a:rPr>
              <a:t>НРАВСТВЕННАЯ СФЕРА</a:t>
            </a:r>
            <a:endParaRPr lang="ru-RU" sz="2400" dirty="0"/>
          </a:p>
        </p:txBody>
      </p:sp>
      <p:sp>
        <p:nvSpPr>
          <p:cNvPr id="3" name="Подзаголовок 2"/>
          <p:cNvSpPr>
            <a:spLocks noGrp="1"/>
          </p:cNvSpPr>
          <p:nvPr>
            <p:ph type="subTitle" idx="1"/>
          </p:nvPr>
        </p:nvSpPr>
        <p:spPr>
          <a:xfrm>
            <a:off x="0" y="5255172"/>
            <a:ext cx="12192000" cy="1602828"/>
          </a:xfrm>
        </p:spPr>
        <p:txBody>
          <a:bodyPr/>
          <a:lstStyle/>
          <a:p>
            <a:r>
              <a:rPr lang="ru-RU" b="1" i="1" dirty="0"/>
              <a:t> </a:t>
            </a:r>
            <a:endParaRPr lang="ru-RU" b="1" i="1" dirty="0" smtClean="0"/>
          </a:p>
          <a:p>
            <a:r>
              <a:rPr lang="ru-RU" sz="2000" i="1" dirty="0" smtClean="0"/>
              <a:t>Суть </a:t>
            </a:r>
            <a:r>
              <a:rPr lang="ru-RU" sz="2000" i="1" dirty="0"/>
              <a:t>всех философских учений сводится к воспитанию нового человека – разумного</a:t>
            </a:r>
            <a:endParaRPr lang="ru-RU" sz="2000" dirty="0"/>
          </a:p>
          <a:p>
            <a:r>
              <a:rPr lang="ru-RU" sz="2000" i="1" dirty="0"/>
              <a:t> </a:t>
            </a:r>
            <a:endParaRPr lang="ru-RU" sz="2000" dirty="0" smtClean="0"/>
          </a:p>
        </p:txBody>
      </p:sp>
      <p:pic>
        <p:nvPicPr>
          <p:cNvPr id="8" name="Рисунок 7" descr="фера — Википедия"/>
          <p:cNvPicPr/>
          <p:nvPr/>
        </p:nvPicPr>
        <p:blipFill>
          <a:blip r:embed="rId3">
            <a:extLst>
              <a:ext uri="{28A0092B-C50C-407E-A947-70E740481C1C}">
                <a14:useLocalDpi xmlns:a14="http://schemas.microsoft.com/office/drawing/2010/main" val="0"/>
              </a:ext>
            </a:extLst>
          </a:blip>
          <a:srcRect/>
          <a:stretch>
            <a:fillRect/>
          </a:stretch>
        </p:blipFill>
        <p:spPr bwMode="auto">
          <a:xfrm>
            <a:off x="4049842" y="1024052"/>
            <a:ext cx="4092315" cy="4077324"/>
          </a:xfrm>
          <a:prstGeom prst="rect">
            <a:avLst/>
          </a:prstGeom>
          <a:noFill/>
          <a:ln>
            <a:noFill/>
          </a:ln>
        </p:spPr>
      </p:pic>
    </p:spTree>
    <p:extLst>
      <p:ext uri="{BB962C8B-B14F-4D97-AF65-F5344CB8AC3E}">
        <p14:creationId xmlns:p14="http://schemas.microsoft.com/office/powerpoint/2010/main" val="2107347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СФЕРНЫЙ ПОДХОД</a:t>
            </a:r>
            <a:endParaRPr lang="ru-RU" altLang="ru-RU" sz="2400" b="1" dirty="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56" y="1057275"/>
            <a:ext cx="7815057" cy="4641670"/>
          </a:xfrm>
          <a:prstGeom prst="rect">
            <a:avLst/>
          </a:prstGeom>
        </p:spPr>
      </p:pic>
      <p:sp>
        <p:nvSpPr>
          <p:cNvPr id="2" name="TextBox 1"/>
          <p:cNvSpPr txBox="1"/>
          <p:nvPr/>
        </p:nvSpPr>
        <p:spPr>
          <a:xfrm>
            <a:off x="742950" y="6286500"/>
            <a:ext cx="10524356" cy="369332"/>
          </a:xfrm>
          <a:prstGeom prst="rect">
            <a:avLst/>
          </a:prstGeom>
          <a:noFill/>
        </p:spPr>
        <p:txBody>
          <a:bodyPr wrap="none" rtlCol="0">
            <a:spAutoFit/>
          </a:bodyPr>
          <a:lstStyle/>
          <a:p>
            <a:r>
              <a:rPr lang="ru-RU" dirty="0" smtClean="0"/>
              <a:t>Вся наша жизнь это тонкая надутая оболочка связанная с природой и людьми свободой воли и духом </a:t>
            </a:r>
            <a:endParaRPr lang="ru-RU" dirty="0"/>
          </a:p>
        </p:txBody>
      </p:sp>
    </p:spTree>
    <p:extLst>
      <p:ext uri="{BB962C8B-B14F-4D97-AF65-F5344CB8AC3E}">
        <p14:creationId xmlns:p14="http://schemas.microsoft.com/office/powerpoint/2010/main" val="319775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СФЕРНЫЙ ПОДХОД</a:t>
            </a:r>
            <a:endParaRPr lang="ru-RU" altLang="ru-RU" sz="2400" b="1" dirty="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699" y="808039"/>
            <a:ext cx="3463571" cy="34925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600" y="808039"/>
            <a:ext cx="2324100" cy="3492500"/>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536" y="840584"/>
            <a:ext cx="3421064" cy="3471069"/>
          </a:xfrm>
          <a:prstGeom prst="rect">
            <a:avLst/>
          </a:prstGeom>
        </p:spPr>
      </p:pic>
      <p:sp>
        <p:nvSpPr>
          <p:cNvPr id="5" name="TextBox 4"/>
          <p:cNvSpPr txBox="1"/>
          <p:nvPr/>
        </p:nvSpPr>
        <p:spPr>
          <a:xfrm>
            <a:off x="1557338" y="6272213"/>
            <a:ext cx="184731" cy="369332"/>
          </a:xfrm>
          <a:prstGeom prst="rect">
            <a:avLst/>
          </a:prstGeom>
          <a:noFill/>
        </p:spPr>
        <p:txBody>
          <a:bodyPr wrap="none" rtlCol="0">
            <a:spAutoFit/>
          </a:bodyPr>
          <a:lstStyle/>
          <a:p>
            <a:endParaRPr lang="ru-RU" dirty="0"/>
          </a:p>
        </p:txBody>
      </p:sp>
      <p:sp>
        <p:nvSpPr>
          <p:cNvPr id="6" name="TextBox 5"/>
          <p:cNvSpPr txBox="1"/>
          <p:nvPr/>
        </p:nvSpPr>
        <p:spPr>
          <a:xfrm>
            <a:off x="-2335842" y="6129338"/>
            <a:ext cx="16509042" cy="923330"/>
          </a:xfrm>
          <a:prstGeom prst="rect">
            <a:avLst/>
          </a:prstGeom>
          <a:noFill/>
        </p:spPr>
        <p:txBody>
          <a:bodyPr wrap="square" rtlCol="0">
            <a:spAutoFit/>
          </a:bodyPr>
          <a:lstStyle/>
          <a:p>
            <a:pPr algn="ctr"/>
            <a:endParaRPr lang="ru-RU" dirty="0"/>
          </a:p>
          <a:p>
            <a:endParaRPr lang="ru-RU" dirty="0"/>
          </a:p>
          <a:p>
            <a:endParaRPr lang="ru-RU" dirty="0"/>
          </a:p>
        </p:txBody>
      </p:sp>
      <p:sp>
        <p:nvSpPr>
          <p:cNvPr id="7" name="TextBox 6"/>
          <p:cNvSpPr txBox="1"/>
          <p:nvPr/>
        </p:nvSpPr>
        <p:spPr>
          <a:xfrm>
            <a:off x="179882" y="4703864"/>
            <a:ext cx="11842230" cy="1754326"/>
          </a:xfrm>
          <a:prstGeom prst="rect">
            <a:avLst/>
          </a:prstGeom>
          <a:noFill/>
        </p:spPr>
        <p:txBody>
          <a:bodyPr wrap="square" rtlCol="0">
            <a:spAutoFit/>
          </a:bodyPr>
          <a:lstStyle/>
          <a:p>
            <a:r>
              <a:rPr lang="ru-RU" dirty="0"/>
              <a:t>Восемь миллиардов (8 000 000 000) граждан нашей планеты Земля испытывают острый дефицит справедливости, хотят навести нравственный порядок, чтобы каждый человек был защищен от вреда, социального паразитизма. Факты массового нарушения прав и свобод людей, усугубление неравенства и ликвидация среднего класса показали всем и каждому несовершенство законов, судов, правоприменительной практики. Существующую систему права можно и нужно дополнить практической этикой, в основу которой положен глобальный экологический принцип.</a:t>
            </a:r>
          </a:p>
          <a:p>
            <a:endParaRPr lang="ru-RU" dirty="0"/>
          </a:p>
        </p:txBody>
      </p:sp>
    </p:spTree>
    <p:extLst>
      <p:ext uri="{BB962C8B-B14F-4D97-AF65-F5344CB8AC3E}">
        <p14:creationId xmlns:p14="http://schemas.microsoft.com/office/powerpoint/2010/main" val="1642926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Rectangle 50">
            <a:extLst>
              <a:ext uri="{FF2B5EF4-FFF2-40B4-BE49-F238E27FC236}">
                <a16:creationId xmlns:a16="http://schemas.microsoft.com/office/drawing/2014/main" xmlns=""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СФЕРНЫЙ ПОДХОД - СОЦИОСФЕРА</a:t>
            </a:r>
            <a:endParaRPr lang="ru-RU" altLang="ru-RU" sz="2400" b="1" dirty="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a16="http://schemas.microsoft.com/office/drawing/2014/main" xmlns=""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6" name="Рисунок 5" descr="../luchshie-smartfony-po-vremeni-avtonomnosti.jpg"/>
          <p:cNvPicPr/>
          <p:nvPr/>
        </p:nvPicPr>
        <p:blipFill>
          <a:blip r:embed="rId3">
            <a:extLst>
              <a:ext uri="{28A0092B-C50C-407E-A947-70E740481C1C}">
                <a14:useLocalDpi xmlns:a14="http://schemas.microsoft.com/office/drawing/2010/main" val="0"/>
              </a:ext>
            </a:extLst>
          </a:blip>
          <a:srcRect/>
          <a:stretch>
            <a:fillRect/>
          </a:stretch>
        </p:blipFill>
        <p:spPr bwMode="auto">
          <a:xfrm>
            <a:off x="5776753" y="3900488"/>
            <a:ext cx="6000750" cy="2754805"/>
          </a:xfrm>
          <a:prstGeom prst="rect">
            <a:avLst/>
          </a:prstGeom>
          <a:noFill/>
          <a:ln>
            <a:noFill/>
          </a:ln>
        </p:spPr>
      </p:pic>
      <p:pic>
        <p:nvPicPr>
          <p:cNvPr id="7" name="Рисунок 6" descr="https://strategy24.ru/images/news/202211/90ac60c4021291306a06b73bf35a091a.jpg"/>
          <p:cNvPicPr/>
          <p:nvPr/>
        </p:nvPicPr>
        <p:blipFill>
          <a:blip r:embed="rId4">
            <a:extLst>
              <a:ext uri="{28A0092B-C50C-407E-A947-70E740481C1C}">
                <a14:useLocalDpi xmlns:a14="http://schemas.microsoft.com/office/drawing/2010/main" val="0"/>
              </a:ext>
            </a:extLst>
          </a:blip>
          <a:srcRect/>
          <a:stretch>
            <a:fillRect/>
          </a:stretch>
        </p:blipFill>
        <p:spPr bwMode="auto">
          <a:xfrm>
            <a:off x="5776753" y="796608"/>
            <a:ext cx="6000750" cy="2875280"/>
          </a:xfrm>
          <a:prstGeom prst="rect">
            <a:avLst/>
          </a:prstGeom>
          <a:noFill/>
          <a:ln>
            <a:noFill/>
          </a:ln>
        </p:spPr>
      </p:pic>
      <p:sp>
        <p:nvSpPr>
          <p:cNvPr id="2" name="TextBox 1"/>
          <p:cNvSpPr txBox="1"/>
          <p:nvPr/>
        </p:nvSpPr>
        <p:spPr>
          <a:xfrm>
            <a:off x="1" y="796607"/>
            <a:ext cx="5651291" cy="5355312"/>
          </a:xfrm>
          <a:prstGeom prst="rect">
            <a:avLst/>
          </a:prstGeom>
          <a:noFill/>
        </p:spPr>
        <p:txBody>
          <a:bodyPr wrap="square" rtlCol="0">
            <a:spAutoFit/>
          </a:bodyPr>
          <a:lstStyle/>
          <a:p>
            <a:r>
              <a:rPr lang="ru-RU" dirty="0" smtClean="0"/>
              <a:t>Современные </a:t>
            </a:r>
            <a:r>
              <a:rPr lang="ru-RU" dirty="0"/>
              <a:t>социальные сети и цифровые платформы лишены идеологии, их эпоха уходит. На смену идут новые цифровые платформы со </a:t>
            </a:r>
            <a:r>
              <a:rPr lang="ru-RU" dirty="0" smtClean="0"/>
              <a:t>встроенной этикой</a:t>
            </a:r>
            <a:r>
              <a:rPr lang="ru-RU" dirty="0"/>
              <a:t>, </a:t>
            </a:r>
            <a:r>
              <a:rPr lang="ru-RU" u="sng" dirty="0">
                <a:hlinkClick r:id="rId5"/>
              </a:rPr>
              <a:t>нравственной</a:t>
            </a:r>
            <a:r>
              <a:rPr lang="ru-RU" dirty="0"/>
              <a:t> идеологией и информальной юстицией. Это будут планетарные сети, с помощью который все 8 000 000 000 граждан мира будут решать свои вопросы жизнедеятельности, получать возможность влияния, становиться субъектами, выходить из состояния объектов манипуляции, дезинформации, ограбления и произвола</a:t>
            </a:r>
            <a:r>
              <a:rPr lang="ru-RU" dirty="0" smtClean="0"/>
              <a:t>.</a:t>
            </a:r>
          </a:p>
          <a:p>
            <a:endParaRPr lang="ru-RU" dirty="0"/>
          </a:p>
          <a:p>
            <a:endParaRPr lang="ru-RU" dirty="0"/>
          </a:p>
          <a:p>
            <a:endParaRPr lang="ru-RU" dirty="0" smtClean="0"/>
          </a:p>
          <a:p>
            <a:r>
              <a:rPr lang="ru-RU" dirty="0" smtClean="0"/>
              <a:t>С </a:t>
            </a:r>
            <a:r>
              <a:rPr lang="ru-RU" dirty="0"/>
              <a:t>помощью таких сетей нового типа общество сможет блокировать или запретить любую вредоносную технологию, антиобщественное деяние социальных субъектов, ставших жертвами идеологии-технологии «золотого тельца», веры в деньги как в Бога, монетократии </a:t>
            </a:r>
          </a:p>
        </p:txBody>
      </p:sp>
    </p:spTree>
    <p:extLst>
      <p:ext uri="{BB962C8B-B14F-4D97-AF65-F5344CB8AC3E}">
        <p14:creationId xmlns:p14="http://schemas.microsoft.com/office/powerpoint/2010/main" val="40601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4770</TotalTime>
  <Words>854</Words>
  <Application>Microsoft Macintosh PowerPoint</Application>
  <PresentationFormat>Широкоэкранный</PresentationFormat>
  <Paragraphs>352</Paragraphs>
  <Slides>37</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37</vt:i4>
      </vt:variant>
    </vt:vector>
  </HeadingPairs>
  <TitlesOfParts>
    <vt:vector size="44" baseType="lpstr">
      <vt:lpstr>Arial Rounded MT Bold</vt:lpstr>
      <vt:lpstr>Calibri</vt:lpstr>
      <vt:lpstr>Calibri Light</vt:lpstr>
      <vt:lpstr>Open Sans</vt:lpstr>
      <vt:lpstr>Times New Roman</vt:lpstr>
      <vt:lpstr>Arial</vt:lpstr>
      <vt:lpstr>Тема Office</vt:lpstr>
      <vt:lpstr>Презентация PowerPoint</vt:lpstr>
      <vt:lpstr>СФЕРНЫЙ ПОДХОД ВЕРНАДСКОГО</vt:lpstr>
      <vt:lpstr>Презентация PowerPoint</vt:lpstr>
      <vt:lpstr>СОЦИОСФЕРА</vt:lpstr>
      <vt:lpstr>Презентация PowerPoint</vt:lpstr>
      <vt:lpstr>НРАВСТВЕННАЯ СФЕРА</vt:lpstr>
      <vt:lpstr>Презентация PowerPoint</vt:lpstr>
      <vt:lpstr>Презентация PowerPoint</vt:lpstr>
      <vt:lpstr>Презентация PowerPoint</vt:lpstr>
      <vt:lpstr>РИЗОМА</vt:lpstr>
      <vt:lpstr>Презентация PowerPoint</vt:lpstr>
      <vt:lpstr>БЕЗОПАСНОСТЬ - РАЗВИТИЕ</vt:lpstr>
      <vt:lpstr>Презентация PowerPoint</vt:lpstr>
      <vt:lpstr>ГИПЕРГРАФ</vt:lpstr>
      <vt:lpstr>НРАВСТВЕННОСТЬ «Правило III - C»  </vt:lpstr>
      <vt:lpstr>ПЕТЛЯ НРАВСТВЕННОСТИ</vt:lpstr>
      <vt:lpstr>ЭКОЛОГИЧЕСКИЙ ПРИНЦИП</vt:lpstr>
      <vt:lpstr>ДИСКУРСИВНО - ОЦЕНОЧНЫЙ МЕТОД</vt:lpstr>
      <vt:lpstr>ДИСКУРСИВНО – ОЦЕНОЧНАЯ ПРАКТИКА</vt:lpstr>
      <vt:lpstr>ДИСКУРСИВНО – ОЦЕНОЧНЫЕ СЕТИ</vt:lpstr>
      <vt:lpstr>ДИСКУРСИВНО – ОЦЕНОЧНЫЕ СЕТИ</vt:lpstr>
      <vt:lpstr>Презентация PowerPoint</vt:lpstr>
      <vt:lpstr>НРАВСТВЕННАЯ СФЕРА</vt:lpstr>
      <vt:lpstr>ПЛАН МЕРОПРИЯТИЙ</vt:lpstr>
      <vt:lpstr>ПЛАН МЕРОПРИЯТИЙ</vt:lpstr>
      <vt:lpstr>ПЛАН МЕРОПРИЯТИЙ</vt:lpstr>
      <vt:lpstr>ПЛАН МЕРОПРИЯТИЙ</vt:lpstr>
      <vt:lpstr>ПЛАН МЕРОПРИЯТИЙ</vt:lpstr>
      <vt:lpstr>СОЦИАЛЬНО ВАЖНЫЕ КАЧЕСТВА</vt:lpstr>
      <vt:lpstr>ЭКОСОЦИАЛЬНЫЕ ТЕХНОЛОГИИ</vt:lpstr>
      <vt:lpstr>ДИСЦИПЛИНИРОВАНИЕ</vt:lpstr>
      <vt:lpstr>ВОСПИТАНИЕ + ОБУЧЕНИЕ</vt:lpstr>
      <vt:lpstr>О НРАВСТВЕННОСТИ</vt:lpstr>
      <vt:lpstr>Презентация PowerPoint</vt:lpstr>
      <vt:lpstr>Презентация PowerPoint</vt:lpstr>
      <vt:lpstr>НРАВСТВЕННАЯ СФЕРА</vt:lpstr>
      <vt:lpstr>Презентация PowerPoint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СФЕРНЫЙ ПОДХОД ВЕРНАДСКОГО</dc:title>
  <dc:creator>Чернаков Егор Витальевич</dc:creator>
  <cp:lastModifiedBy>Чернаков Егор Витальевич</cp:lastModifiedBy>
  <cp:revision>62</cp:revision>
  <cp:lastPrinted>2023-01-20T09:02:32Z</cp:lastPrinted>
  <dcterms:created xsi:type="dcterms:W3CDTF">2023-01-07T03:20:51Z</dcterms:created>
  <dcterms:modified xsi:type="dcterms:W3CDTF">2023-02-11T03:19:02Z</dcterms:modified>
</cp:coreProperties>
</file>