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70"/>
  </p:notesMasterIdLst>
  <p:sldIdLst>
    <p:sldId id="512" r:id="rId2"/>
    <p:sldId id="559" r:id="rId3"/>
    <p:sldId id="537" r:id="rId4"/>
    <p:sldId id="409" r:id="rId5"/>
    <p:sldId id="560" r:id="rId6"/>
    <p:sldId id="663" r:id="rId7"/>
    <p:sldId id="664" r:id="rId8"/>
    <p:sldId id="660" r:id="rId9"/>
    <p:sldId id="658" r:id="rId10"/>
    <p:sldId id="665" r:id="rId11"/>
    <p:sldId id="654" r:id="rId12"/>
    <p:sldId id="655" r:id="rId13"/>
    <p:sldId id="657" r:id="rId14"/>
    <p:sldId id="659" r:id="rId15"/>
    <p:sldId id="656" r:id="rId16"/>
    <p:sldId id="661" r:id="rId17"/>
    <p:sldId id="662" r:id="rId18"/>
    <p:sldId id="540" r:id="rId19"/>
    <p:sldId id="566" r:id="rId20"/>
    <p:sldId id="562" r:id="rId21"/>
    <p:sldId id="676" r:id="rId22"/>
    <p:sldId id="571" r:id="rId23"/>
    <p:sldId id="573" r:id="rId24"/>
    <p:sldId id="668" r:id="rId25"/>
    <p:sldId id="669" r:id="rId26"/>
    <p:sldId id="670" r:id="rId27"/>
    <p:sldId id="574" r:id="rId28"/>
    <p:sldId id="576" r:id="rId29"/>
    <p:sldId id="577" r:id="rId30"/>
    <p:sldId id="607" r:id="rId31"/>
    <p:sldId id="575" r:id="rId32"/>
    <p:sldId id="608" r:id="rId33"/>
    <p:sldId id="609" r:id="rId34"/>
    <p:sldId id="666" r:id="rId35"/>
    <p:sldId id="667" r:id="rId36"/>
    <p:sldId id="610" r:id="rId37"/>
    <p:sldId id="611" r:id="rId38"/>
    <p:sldId id="613" r:id="rId39"/>
    <p:sldId id="614" r:id="rId40"/>
    <p:sldId id="612" r:id="rId41"/>
    <p:sldId id="639" r:id="rId42"/>
    <p:sldId id="640" r:id="rId43"/>
    <p:sldId id="641" r:id="rId44"/>
    <p:sldId id="642" r:id="rId45"/>
    <p:sldId id="643" r:id="rId46"/>
    <p:sldId id="647" r:id="rId47"/>
    <p:sldId id="649" r:id="rId48"/>
    <p:sldId id="587" r:id="rId49"/>
    <p:sldId id="580" r:id="rId50"/>
    <p:sldId id="581" r:id="rId51"/>
    <p:sldId id="671" r:id="rId52"/>
    <p:sldId id="672" r:id="rId53"/>
    <p:sldId id="673" r:id="rId54"/>
    <p:sldId id="674" r:id="rId55"/>
    <p:sldId id="675" r:id="rId56"/>
    <p:sldId id="582" r:id="rId57"/>
    <p:sldId id="583" r:id="rId58"/>
    <p:sldId id="588" r:id="rId59"/>
    <p:sldId id="589" r:id="rId60"/>
    <p:sldId id="590" r:id="rId61"/>
    <p:sldId id="591" r:id="rId62"/>
    <p:sldId id="592" r:id="rId63"/>
    <p:sldId id="630" r:id="rId64"/>
    <p:sldId id="631" r:id="rId65"/>
    <p:sldId id="632" r:id="rId66"/>
    <p:sldId id="636" r:id="rId67"/>
    <p:sldId id="638" r:id="rId68"/>
    <p:sldId id="59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7E2412EA-9D91-8B46-A9BC-34CD2CE76DDE}">
          <p14:sldIdLst>
            <p14:sldId id="512"/>
            <p14:sldId id="559"/>
            <p14:sldId id="537"/>
            <p14:sldId id="409"/>
            <p14:sldId id="560"/>
            <p14:sldId id="663"/>
            <p14:sldId id="664"/>
            <p14:sldId id="660"/>
            <p14:sldId id="658"/>
            <p14:sldId id="665"/>
            <p14:sldId id="654"/>
            <p14:sldId id="655"/>
            <p14:sldId id="657"/>
            <p14:sldId id="659"/>
            <p14:sldId id="656"/>
            <p14:sldId id="661"/>
            <p14:sldId id="662"/>
            <p14:sldId id="540"/>
            <p14:sldId id="566"/>
            <p14:sldId id="562"/>
            <p14:sldId id="676"/>
            <p14:sldId id="571"/>
            <p14:sldId id="573"/>
            <p14:sldId id="668"/>
            <p14:sldId id="669"/>
            <p14:sldId id="670"/>
            <p14:sldId id="574"/>
            <p14:sldId id="576"/>
            <p14:sldId id="577"/>
            <p14:sldId id="607"/>
            <p14:sldId id="575"/>
            <p14:sldId id="608"/>
            <p14:sldId id="609"/>
            <p14:sldId id="666"/>
            <p14:sldId id="667"/>
            <p14:sldId id="610"/>
            <p14:sldId id="611"/>
            <p14:sldId id="613"/>
            <p14:sldId id="614"/>
            <p14:sldId id="612"/>
            <p14:sldId id="639"/>
            <p14:sldId id="640"/>
            <p14:sldId id="641"/>
            <p14:sldId id="642"/>
            <p14:sldId id="643"/>
            <p14:sldId id="647"/>
            <p14:sldId id="649"/>
            <p14:sldId id="587"/>
            <p14:sldId id="580"/>
            <p14:sldId id="581"/>
            <p14:sldId id="671"/>
            <p14:sldId id="672"/>
            <p14:sldId id="673"/>
            <p14:sldId id="674"/>
            <p14:sldId id="675"/>
            <p14:sldId id="582"/>
            <p14:sldId id="583"/>
            <p14:sldId id="588"/>
            <p14:sldId id="589"/>
            <p14:sldId id="590"/>
            <p14:sldId id="591"/>
            <p14:sldId id="592"/>
            <p14:sldId id="630"/>
            <p14:sldId id="631"/>
            <p14:sldId id="632"/>
            <p14:sldId id="636"/>
            <p14:sldId id="638"/>
            <p14:sldId id="593"/>
          </p14:sldIdLst>
        </p14:section>
        <p14:section name="Раздел без заголовка" id="{B98AF7B6-E866-5A43-94FF-91C184B4AB4F}">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978"/>
    <a:srgbClr val="FF7800"/>
    <a:srgbClr val="000E2E"/>
    <a:srgbClr val="5B9BD5"/>
    <a:srgbClr val="DCE5F8"/>
    <a:srgbClr val="0269BE"/>
    <a:srgbClr val="FFFFFF"/>
    <a:srgbClr val="6C6C6C"/>
    <a:srgbClr val="FDFDFD"/>
    <a:srgbClr val="027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autoAdjust="0"/>
    <p:restoredTop sz="95890" autoAdjust="0"/>
  </p:normalViewPr>
  <p:slideViewPr>
    <p:cSldViewPr snapToGrid="0">
      <p:cViewPr>
        <p:scale>
          <a:sx n="120" d="100"/>
          <a:sy n="120" d="100"/>
        </p:scale>
        <p:origin x="816" y="37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A2E79-B672-954D-BC4F-6BCD710EC480}"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ru-RU"/>
        </a:p>
      </dgm:t>
    </dgm:pt>
    <dgm:pt modelId="{8631EEDE-7502-0A4E-AE26-929838946319}">
      <dgm:prSet phldrT="[Текст]"/>
      <dgm:spPr/>
      <dgm:t>
        <a:bodyPr/>
        <a:lstStyle/>
        <a:p>
          <a:r>
            <a:rPr lang="ru-RU" dirty="0" smtClean="0"/>
            <a:t>ДРУГИМ</a:t>
          </a:r>
          <a:endParaRPr lang="ru-RU" dirty="0"/>
        </a:p>
      </dgm:t>
    </dgm:pt>
    <dgm:pt modelId="{EFCC094B-C9DB-2243-8F65-2381FB1250F3}" type="parTrans" cxnId="{E8EDA661-FF25-BA42-A47F-2FF2450E6AD3}">
      <dgm:prSet/>
      <dgm:spPr/>
      <dgm:t>
        <a:bodyPr/>
        <a:lstStyle/>
        <a:p>
          <a:endParaRPr lang="ru-RU"/>
        </a:p>
      </dgm:t>
    </dgm:pt>
    <dgm:pt modelId="{9CACB6CA-361F-F240-BE0A-C0E7A4EB767F}" type="sibTrans" cxnId="{E8EDA661-FF25-BA42-A47F-2FF2450E6AD3}">
      <dgm:prSet/>
      <dgm:spPr/>
      <dgm:t>
        <a:bodyPr/>
        <a:lstStyle/>
        <a:p>
          <a:endParaRPr lang="ru-RU"/>
        </a:p>
      </dgm:t>
    </dgm:pt>
    <dgm:pt modelId="{290115A4-E60F-6A42-A810-27B2CE149981}">
      <dgm:prSet phldrT="[Текст]"/>
      <dgm:spPr/>
      <dgm:t>
        <a:bodyPr/>
        <a:lstStyle/>
        <a:p>
          <a:r>
            <a:rPr lang="ru-RU" dirty="0" smtClean="0"/>
            <a:t>СЕБЕ</a:t>
          </a:r>
          <a:endParaRPr lang="ru-RU" dirty="0"/>
        </a:p>
      </dgm:t>
    </dgm:pt>
    <dgm:pt modelId="{398F0857-3498-7948-870B-3BDFA243D67D}" type="parTrans" cxnId="{70F9A4F6-14E0-F747-AB71-D198F0BB6AA7}">
      <dgm:prSet/>
      <dgm:spPr/>
      <dgm:t>
        <a:bodyPr/>
        <a:lstStyle/>
        <a:p>
          <a:endParaRPr lang="ru-RU"/>
        </a:p>
      </dgm:t>
    </dgm:pt>
    <dgm:pt modelId="{9E207FF0-FD45-1140-90CD-89F093F4F1F0}" type="sibTrans" cxnId="{70F9A4F6-14E0-F747-AB71-D198F0BB6AA7}">
      <dgm:prSet/>
      <dgm:spPr/>
      <dgm:t>
        <a:bodyPr/>
        <a:lstStyle/>
        <a:p>
          <a:endParaRPr lang="ru-RU"/>
        </a:p>
      </dgm:t>
    </dgm:pt>
    <dgm:pt modelId="{5547F411-C8D4-704C-9D00-600D4D8F6193}">
      <dgm:prSet/>
      <dgm:spPr/>
      <dgm:t>
        <a:bodyPr/>
        <a:lstStyle/>
        <a:p>
          <a:r>
            <a:rPr lang="ru-RU" dirty="0" smtClean="0"/>
            <a:t>СРЕДЕ</a:t>
          </a:r>
          <a:endParaRPr lang="ru-RU" dirty="0"/>
        </a:p>
      </dgm:t>
    </dgm:pt>
    <dgm:pt modelId="{6A321E6F-2F90-B846-BC72-07A24197602A}" type="parTrans" cxnId="{FEDFE8CE-6F5D-4244-86A1-37DFD972E95D}">
      <dgm:prSet/>
      <dgm:spPr/>
      <dgm:t>
        <a:bodyPr/>
        <a:lstStyle/>
        <a:p>
          <a:endParaRPr lang="ru-RU"/>
        </a:p>
      </dgm:t>
    </dgm:pt>
    <dgm:pt modelId="{3EEC4729-AE3B-9746-821D-04961AB0C335}" type="sibTrans" cxnId="{FEDFE8CE-6F5D-4244-86A1-37DFD972E95D}">
      <dgm:prSet/>
      <dgm:spPr/>
      <dgm:t>
        <a:bodyPr/>
        <a:lstStyle/>
        <a:p>
          <a:endParaRPr lang="ru-RU"/>
        </a:p>
      </dgm:t>
    </dgm:pt>
    <dgm:pt modelId="{66501117-011C-4B4A-8D90-A442027C1162}" type="pres">
      <dgm:prSet presAssocID="{FDEA2E79-B672-954D-BC4F-6BCD710EC480}" presName="diagram" presStyleCnt="0">
        <dgm:presLayoutVars>
          <dgm:dir/>
          <dgm:resizeHandles val="exact"/>
        </dgm:presLayoutVars>
      </dgm:prSet>
      <dgm:spPr/>
      <dgm:t>
        <a:bodyPr/>
        <a:lstStyle/>
        <a:p>
          <a:endParaRPr lang="ru-RU"/>
        </a:p>
      </dgm:t>
    </dgm:pt>
    <dgm:pt modelId="{4E14AFEE-2770-2848-864A-A8FF4EAC42C2}" type="pres">
      <dgm:prSet presAssocID="{290115A4-E60F-6A42-A810-27B2CE149981}" presName="node" presStyleLbl="node1" presStyleIdx="0" presStyleCnt="3" custScaleX="23171" custScaleY="63661" custLinFactNeighborX="3078" custLinFactNeighborY="853">
        <dgm:presLayoutVars>
          <dgm:bulletEnabled val="1"/>
        </dgm:presLayoutVars>
      </dgm:prSet>
      <dgm:spPr/>
      <dgm:t>
        <a:bodyPr/>
        <a:lstStyle/>
        <a:p>
          <a:endParaRPr lang="ru-RU"/>
        </a:p>
      </dgm:t>
    </dgm:pt>
    <dgm:pt modelId="{D4A1CA6D-685E-5C40-90CF-370F4572BE47}" type="pres">
      <dgm:prSet presAssocID="{9E207FF0-FD45-1140-90CD-89F093F4F1F0}" presName="sibTrans" presStyleCnt="0"/>
      <dgm:spPr/>
    </dgm:pt>
    <dgm:pt modelId="{EF7E91F8-261C-D643-B48F-EBE9672105D0}" type="pres">
      <dgm:prSet presAssocID="{8631EEDE-7502-0A4E-AE26-929838946319}" presName="node" presStyleLbl="node1" presStyleIdx="1" presStyleCnt="3" custScaleX="23631" custScaleY="63661" custLinFactNeighborX="2125">
        <dgm:presLayoutVars>
          <dgm:bulletEnabled val="1"/>
        </dgm:presLayoutVars>
      </dgm:prSet>
      <dgm:spPr/>
      <dgm:t>
        <a:bodyPr/>
        <a:lstStyle/>
        <a:p>
          <a:endParaRPr lang="ru-RU"/>
        </a:p>
      </dgm:t>
    </dgm:pt>
    <dgm:pt modelId="{7F974EA0-C627-774A-B7FD-2D0B2660F081}" type="pres">
      <dgm:prSet presAssocID="{9CACB6CA-361F-F240-BE0A-C0E7A4EB767F}" presName="sibTrans" presStyleCnt="0"/>
      <dgm:spPr/>
    </dgm:pt>
    <dgm:pt modelId="{37E9E3CD-0E52-8040-8508-8A6247BD43CF}" type="pres">
      <dgm:prSet presAssocID="{5547F411-C8D4-704C-9D00-600D4D8F6193}" presName="node" presStyleLbl="node1" presStyleIdx="2" presStyleCnt="3" custScaleX="24016" custScaleY="63661" custLinFactNeighborX="3277" custLinFactNeighborY="0">
        <dgm:presLayoutVars>
          <dgm:bulletEnabled val="1"/>
        </dgm:presLayoutVars>
      </dgm:prSet>
      <dgm:spPr/>
      <dgm:t>
        <a:bodyPr/>
        <a:lstStyle/>
        <a:p>
          <a:endParaRPr lang="ru-RU"/>
        </a:p>
      </dgm:t>
    </dgm:pt>
  </dgm:ptLst>
  <dgm:cxnLst>
    <dgm:cxn modelId="{70F9A4F6-14E0-F747-AB71-D198F0BB6AA7}" srcId="{FDEA2E79-B672-954D-BC4F-6BCD710EC480}" destId="{290115A4-E60F-6A42-A810-27B2CE149981}" srcOrd="0" destOrd="0" parTransId="{398F0857-3498-7948-870B-3BDFA243D67D}" sibTransId="{9E207FF0-FD45-1140-90CD-89F093F4F1F0}"/>
    <dgm:cxn modelId="{FEDFE8CE-6F5D-4244-86A1-37DFD972E95D}" srcId="{FDEA2E79-B672-954D-BC4F-6BCD710EC480}" destId="{5547F411-C8D4-704C-9D00-600D4D8F6193}" srcOrd="2" destOrd="0" parTransId="{6A321E6F-2F90-B846-BC72-07A24197602A}" sibTransId="{3EEC4729-AE3B-9746-821D-04961AB0C335}"/>
    <dgm:cxn modelId="{9641A5C3-7768-B14A-AE3E-48860C32D737}" type="presOf" srcId="{FDEA2E79-B672-954D-BC4F-6BCD710EC480}" destId="{66501117-011C-4B4A-8D90-A442027C1162}" srcOrd="0" destOrd="0" presId="urn:microsoft.com/office/officeart/2005/8/layout/default"/>
    <dgm:cxn modelId="{E8EDA661-FF25-BA42-A47F-2FF2450E6AD3}" srcId="{FDEA2E79-B672-954D-BC4F-6BCD710EC480}" destId="{8631EEDE-7502-0A4E-AE26-929838946319}" srcOrd="1" destOrd="0" parTransId="{EFCC094B-C9DB-2243-8F65-2381FB1250F3}" sibTransId="{9CACB6CA-361F-F240-BE0A-C0E7A4EB767F}"/>
    <dgm:cxn modelId="{D183298C-76E5-8C4A-96DF-7B7D6DDA18BA}" type="presOf" srcId="{5547F411-C8D4-704C-9D00-600D4D8F6193}" destId="{37E9E3CD-0E52-8040-8508-8A6247BD43CF}" srcOrd="0" destOrd="0" presId="urn:microsoft.com/office/officeart/2005/8/layout/default"/>
    <dgm:cxn modelId="{142DD407-6D7C-6948-B049-576517CEA8F6}" type="presOf" srcId="{290115A4-E60F-6A42-A810-27B2CE149981}" destId="{4E14AFEE-2770-2848-864A-A8FF4EAC42C2}" srcOrd="0" destOrd="0" presId="urn:microsoft.com/office/officeart/2005/8/layout/default"/>
    <dgm:cxn modelId="{1535396A-EEA7-6345-8968-3F650046873F}" type="presOf" srcId="{8631EEDE-7502-0A4E-AE26-929838946319}" destId="{EF7E91F8-261C-D643-B48F-EBE9672105D0}" srcOrd="0" destOrd="0" presId="urn:microsoft.com/office/officeart/2005/8/layout/default"/>
    <dgm:cxn modelId="{EEBF7C91-5F3A-2644-8C67-51F75DECBDA5}" type="presParOf" srcId="{66501117-011C-4B4A-8D90-A442027C1162}" destId="{4E14AFEE-2770-2848-864A-A8FF4EAC42C2}" srcOrd="0" destOrd="0" presId="urn:microsoft.com/office/officeart/2005/8/layout/default"/>
    <dgm:cxn modelId="{CCCC90AC-2A80-C444-B999-8FA0E1AB6C2D}" type="presParOf" srcId="{66501117-011C-4B4A-8D90-A442027C1162}" destId="{D4A1CA6D-685E-5C40-90CF-370F4572BE47}" srcOrd="1" destOrd="0" presId="urn:microsoft.com/office/officeart/2005/8/layout/default"/>
    <dgm:cxn modelId="{7C2CC391-C66E-1C4A-A118-A96767E7F642}" type="presParOf" srcId="{66501117-011C-4B4A-8D90-A442027C1162}" destId="{EF7E91F8-261C-D643-B48F-EBE9672105D0}" srcOrd="2" destOrd="0" presId="urn:microsoft.com/office/officeart/2005/8/layout/default"/>
    <dgm:cxn modelId="{A29040C2-CFEF-C740-BDC7-3A48FBE32BD5}" type="presParOf" srcId="{66501117-011C-4B4A-8D90-A442027C1162}" destId="{7F974EA0-C627-774A-B7FD-2D0B2660F081}" srcOrd="3" destOrd="0" presId="urn:microsoft.com/office/officeart/2005/8/layout/default"/>
    <dgm:cxn modelId="{676A61A8-FBF6-9A42-BF92-C777774F95FA}" type="presParOf" srcId="{66501117-011C-4B4A-8D90-A442027C1162}" destId="{37E9E3CD-0E52-8040-8508-8A6247BD43CF}"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EA2E79-B672-954D-BC4F-6BCD710EC480}"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ru-RU"/>
        </a:p>
      </dgm:t>
    </dgm:pt>
    <dgm:pt modelId="{8631EEDE-7502-0A4E-AE26-929838946319}">
      <dgm:prSet phldrT="[Текст]"/>
      <dgm:spPr/>
      <dgm:t>
        <a:bodyPr/>
        <a:lstStyle/>
        <a:p>
          <a:r>
            <a:rPr lang="ru-RU" dirty="0" smtClean="0"/>
            <a:t>СЛОВОМ</a:t>
          </a:r>
          <a:endParaRPr lang="ru-RU" dirty="0"/>
        </a:p>
      </dgm:t>
    </dgm:pt>
    <dgm:pt modelId="{EFCC094B-C9DB-2243-8F65-2381FB1250F3}" type="parTrans" cxnId="{E8EDA661-FF25-BA42-A47F-2FF2450E6AD3}">
      <dgm:prSet/>
      <dgm:spPr/>
      <dgm:t>
        <a:bodyPr/>
        <a:lstStyle/>
        <a:p>
          <a:endParaRPr lang="ru-RU"/>
        </a:p>
      </dgm:t>
    </dgm:pt>
    <dgm:pt modelId="{9CACB6CA-361F-F240-BE0A-C0E7A4EB767F}" type="sibTrans" cxnId="{E8EDA661-FF25-BA42-A47F-2FF2450E6AD3}">
      <dgm:prSet/>
      <dgm:spPr/>
      <dgm:t>
        <a:bodyPr/>
        <a:lstStyle/>
        <a:p>
          <a:endParaRPr lang="ru-RU"/>
        </a:p>
      </dgm:t>
    </dgm:pt>
    <dgm:pt modelId="{290115A4-E60F-6A42-A810-27B2CE149981}">
      <dgm:prSet phldrT="[Текст]"/>
      <dgm:spPr/>
      <dgm:t>
        <a:bodyPr/>
        <a:lstStyle/>
        <a:p>
          <a:r>
            <a:rPr lang="ru-RU" dirty="0" smtClean="0"/>
            <a:t>МЫСЛЬЮ </a:t>
          </a:r>
          <a:endParaRPr lang="ru-RU" dirty="0"/>
        </a:p>
      </dgm:t>
    </dgm:pt>
    <dgm:pt modelId="{398F0857-3498-7948-870B-3BDFA243D67D}" type="parTrans" cxnId="{70F9A4F6-14E0-F747-AB71-D198F0BB6AA7}">
      <dgm:prSet/>
      <dgm:spPr/>
      <dgm:t>
        <a:bodyPr/>
        <a:lstStyle/>
        <a:p>
          <a:endParaRPr lang="ru-RU"/>
        </a:p>
      </dgm:t>
    </dgm:pt>
    <dgm:pt modelId="{9E207FF0-FD45-1140-90CD-89F093F4F1F0}" type="sibTrans" cxnId="{70F9A4F6-14E0-F747-AB71-D198F0BB6AA7}">
      <dgm:prSet/>
      <dgm:spPr/>
      <dgm:t>
        <a:bodyPr/>
        <a:lstStyle/>
        <a:p>
          <a:endParaRPr lang="ru-RU"/>
        </a:p>
      </dgm:t>
    </dgm:pt>
    <dgm:pt modelId="{5547F411-C8D4-704C-9D00-600D4D8F6193}">
      <dgm:prSet/>
      <dgm:spPr/>
      <dgm:t>
        <a:bodyPr/>
        <a:lstStyle/>
        <a:p>
          <a:r>
            <a:rPr lang="ru-RU" dirty="0" smtClean="0"/>
            <a:t>ДЕЛОМ</a:t>
          </a:r>
          <a:endParaRPr lang="ru-RU" dirty="0"/>
        </a:p>
      </dgm:t>
    </dgm:pt>
    <dgm:pt modelId="{6A321E6F-2F90-B846-BC72-07A24197602A}" type="parTrans" cxnId="{FEDFE8CE-6F5D-4244-86A1-37DFD972E95D}">
      <dgm:prSet/>
      <dgm:spPr/>
      <dgm:t>
        <a:bodyPr/>
        <a:lstStyle/>
        <a:p>
          <a:endParaRPr lang="ru-RU"/>
        </a:p>
      </dgm:t>
    </dgm:pt>
    <dgm:pt modelId="{3EEC4729-AE3B-9746-821D-04961AB0C335}" type="sibTrans" cxnId="{FEDFE8CE-6F5D-4244-86A1-37DFD972E95D}">
      <dgm:prSet/>
      <dgm:spPr/>
      <dgm:t>
        <a:bodyPr/>
        <a:lstStyle/>
        <a:p>
          <a:endParaRPr lang="ru-RU"/>
        </a:p>
      </dgm:t>
    </dgm:pt>
    <dgm:pt modelId="{66501117-011C-4B4A-8D90-A442027C1162}" type="pres">
      <dgm:prSet presAssocID="{FDEA2E79-B672-954D-BC4F-6BCD710EC480}" presName="diagram" presStyleCnt="0">
        <dgm:presLayoutVars>
          <dgm:dir/>
          <dgm:resizeHandles val="exact"/>
        </dgm:presLayoutVars>
      </dgm:prSet>
      <dgm:spPr/>
      <dgm:t>
        <a:bodyPr/>
        <a:lstStyle/>
        <a:p>
          <a:endParaRPr lang="ru-RU"/>
        </a:p>
      </dgm:t>
    </dgm:pt>
    <dgm:pt modelId="{4E14AFEE-2770-2848-864A-A8FF4EAC42C2}" type="pres">
      <dgm:prSet presAssocID="{290115A4-E60F-6A42-A810-27B2CE149981}" presName="node" presStyleLbl="node1" presStyleIdx="0" presStyleCnt="3" custScaleX="23171" custScaleY="63661" custLinFactNeighborX="3078" custLinFactNeighborY="853">
        <dgm:presLayoutVars>
          <dgm:bulletEnabled val="1"/>
        </dgm:presLayoutVars>
      </dgm:prSet>
      <dgm:spPr/>
      <dgm:t>
        <a:bodyPr/>
        <a:lstStyle/>
        <a:p>
          <a:endParaRPr lang="ru-RU"/>
        </a:p>
      </dgm:t>
    </dgm:pt>
    <dgm:pt modelId="{D4A1CA6D-685E-5C40-90CF-370F4572BE47}" type="pres">
      <dgm:prSet presAssocID="{9E207FF0-FD45-1140-90CD-89F093F4F1F0}" presName="sibTrans" presStyleCnt="0"/>
      <dgm:spPr/>
    </dgm:pt>
    <dgm:pt modelId="{EF7E91F8-261C-D643-B48F-EBE9672105D0}" type="pres">
      <dgm:prSet presAssocID="{8631EEDE-7502-0A4E-AE26-929838946319}" presName="node" presStyleLbl="node1" presStyleIdx="1" presStyleCnt="3" custScaleX="23631" custScaleY="63661" custLinFactNeighborX="2125">
        <dgm:presLayoutVars>
          <dgm:bulletEnabled val="1"/>
        </dgm:presLayoutVars>
      </dgm:prSet>
      <dgm:spPr/>
      <dgm:t>
        <a:bodyPr/>
        <a:lstStyle/>
        <a:p>
          <a:endParaRPr lang="ru-RU"/>
        </a:p>
      </dgm:t>
    </dgm:pt>
    <dgm:pt modelId="{7F974EA0-C627-774A-B7FD-2D0B2660F081}" type="pres">
      <dgm:prSet presAssocID="{9CACB6CA-361F-F240-BE0A-C0E7A4EB767F}" presName="sibTrans" presStyleCnt="0"/>
      <dgm:spPr/>
    </dgm:pt>
    <dgm:pt modelId="{37E9E3CD-0E52-8040-8508-8A6247BD43CF}" type="pres">
      <dgm:prSet presAssocID="{5547F411-C8D4-704C-9D00-600D4D8F6193}" presName="node" presStyleLbl="node1" presStyleIdx="2" presStyleCnt="3" custScaleX="24016" custScaleY="63661" custLinFactNeighborX="3277" custLinFactNeighborY="0">
        <dgm:presLayoutVars>
          <dgm:bulletEnabled val="1"/>
        </dgm:presLayoutVars>
      </dgm:prSet>
      <dgm:spPr/>
      <dgm:t>
        <a:bodyPr/>
        <a:lstStyle/>
        <a:p>
          <a:endParaRPr lang="ru-RU"/>
        </a:p>
      </dgm:t>
    </dgm:pt>
  </dgm:ptLst>
  <dgm:cxnLst>
    <dgm:cxn modelId="{E8EDA661-FF25-BA42-A47F-2FF2450E6AD3}" srcId="{FDEA2E79-B672-954D-BC4F-6BCD710EC480}" destId="{8631EEDE-7502-0A4E-AE26-929838946319}" srcOrd="1" destOrd="0" parTransId="{EFCC094B-C9DB-2243-8F65-2381FB1250F3}" sibTransId="{9CACB6CA-361F-F240-BE0A-C0E7A4EB767F}"/>
    <dgm:cxn modelId="{70F9A4F6-14E0-F747-AB71-D198F0BB6AA7}" srcId="{FDEA2E79-B672-954D-BC4F-6BCD710EC480}" destId="{290115A4-E60F-6A42-A810-27B2CE149981}" srcOrd="0" destOrd="0" parTransId="{398F0857-3498-7948-870B-3BDFA243D67D}" sibTransId="{9E207FF0-FD45-1140-90CD-89F093F4F1F0}"/>
    <dgm:cxn modelId="{15D4262C-D9B8-6A49-886F-1A59C8BD910E}" type="presOf" srcId="{290115A4-E60F-6A42-A810-27B2CE149981}" destId="{4E14AFEE-2770-2848-864A-A8FF4EAC42C2}" srcOrd="0" destOrd="0" presId="urn:microsoft.com/office/officeart/2005/8/layout/default"/>
    <dgm:cxn modelId="{A320CDFA-C04A-384B-B12D-35B1006172F2}" type="presOf" srcId="{8631EEDE-7502-0A4E-AE26-929838946319}" destId="{EF7E91F8-261C-D643-B48F-EBE9672105D0}" srcOrd="0" destOrd="0" presId="urn:microsoft.com/office/officeart/2005/8/layout/default"/>
    <dgm:cxn modelId="{69D0CBDC-D4AC-7F48-BBDE-4BDE095E4C71}" type="presOf" srcId="{5547F411-C8D4-704C-9D00-600D4D8F6193}" destId="{37E9E3CD-0E52-8040-8508-8A6247BD43CF}" srcOrd="0" destOrd="0" presId="urn:microsoft.com/office/officeart/2005/8/layout/default"/>
    <dgm:cxn modelId="{FEDFE8CE-6F5D-4244-86A1-37DFD972E95D}" srcId="{FDEA2E79-B672-954D-BC4F-6BCD710EC480}" destId="{5547F411-C8D4-704C-9D00-600D4D8F6193}" srcOrd="2" destOrd="0" parTransId="{6A321E6F-2F90-B846-BC72-07A24197602A}" sibTransId="{3EEC4729-AE3B-9746-821D-04961AB0C335}"/>
    <dgm:cxn modelId="{5789F9FD-E15B-FC4C-B15A-4A95C0C2F3D8}" type="presOf" srcId="{FDEA2E79-B672-954D-BC4F-6BCD710EC480}" destId="{66501117-011C-4B4A-8D90-A442027C1162}" srcOrd="0" destOrd="0" presId="urn:microsoft.com/office/officeart/2005/8/layout/default"/>
    <dgm:cxn modelId="{3B9F1196-855A-2D41-A72D-551EA607C403}" type="presParOf" srcId="{66501117-011C-4B4A-8D90-A442027C1162}" destId="{4E14AFEE-2770-2848-864A-A8FF4EAC42C2}" srcOrd="0" destOrd="0" presId="urn:microsoft.com/office/officeart/2005/8/layout/default"/>
    <dgm:cxn modelId="{B7E890D3-C173-CB49-8845-6106E251DB03}" type="presParOf" srcId="{66501117-011C-4B4A-8D90-A442027C1162}" destId="{D4A1CA6D-685E-5C40-90CF-370F4572BE47}" srcOrd="1" destOrd="0" presId="urn:microsoft.com/office/officeart/2005/8/layout/default"/>
    <dgm:cxn modelId="{60814B3A-493B-0344-A25F-781BE1287E18}" type="presParOf" srcId="{66501117-011C-4B4A-8D90-A442027C1162}" destId="{EF7E91F8-261C-D643-B48F-EBE9672105D0}" srcOrd="2" destOrd="0" presId="urn:microsoft.com/office/officeart/2005/8/layout/default"/>
    <dgm:cxn modelId="{3FADAAD9-31AB-9341-BE03-0069CD3C6DF4}" type="presParOf" srcId="{66501117-011C-4B4A-8D90-A442027C1162}" destId="{7F974EA0-C627-774A-B7FD-2D0B2660F081}" srcOrd="3" destOrd="0" presId="urn:microsoft.com/office/officeart/2005/8/layout/default"/>
    <dgm:cxn modelId="{2A584DE7-C35B-0746-B978-1BF54E7C0EB9}" type="presParOf" srcId="{66501117-011C-4B4A-8D90-A442027C1162}" destId="{37E9E3CD-0E52-8040-8508-8A6247BD43CF}"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EA2E79-B672-954D-BC4F-6BCD710EC480}"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ru-RU"/>
        </a:p>
      </dgm:t>
    </dgm:pt>
    <dgm:pt modelId="{8631EEDE-7502-0A4E-AE26-929838946319}">
      <dgm:prSet phldrT="[Текст]"/>
      <dgm:spPr/>
      <dgm:t>
        <a:bodyPr/>
        <a:lstStyle/>
        <a:p>
          <a:r>
            <a:rPr lang="ru-RU" dirty="0" smtClean="0"/>
            <a:t>ДРУГИХ</a:t>
          </a:r>
          <a:endParaRPr lang="ru-RU" dirty="0"/>
        </a:p>
      </dgm:t>
    </dgm:pt>
    <dgm:pt modelId="{EFCC094B-C9DB-2243-8F65-2381FB1250F3}" type="parTrans" cxnId="{E8EDA661-FF25-BA42-A47F-2FF2450E6AD3}">
      <dgm:prSet/>
      <dgm:spPr/>
      <dgm:t>
        <a:bodyPr/>
        <a:lstStyle/>
        <a:p>
          <a:endParaRPr lang="ru-RU"/>
        </a:p>
      </dgm:t>
    </dgm:pt>
    <dgm:pt modelId="{9CACB6CA-361F-F240-BE0A-C0E7A4EB767F}" type="sibTrans" cxnId="{E8EDA661-FF25-BA42-A47F-2FF2450E6AD3}">
      <dgm:prSet/>
      <dgm:spPr/>
      <dgm:t>
        <a:bodyPr/>
        <a:lstStyle/>
        <a:p>
          <a:endParaRPr lang="ru-RU"/>
        </a:p>
      </dgm:t>
    </dgm:pt>
    <dgm:pt modelId="{290115A4-E60F-6A42-A810-27B2CE149981}">
      <dgm:prSet phldrT="[Текст]"/>
      <dgm:spPr/>
      <dgm:t>
        <a:bodyPr/>
        <a:lstStyle/>
        <a:p>
          <a:r>
            <a:rPr lang="ru-RU" dirty="0" smtClean="0"/>
            <a:t>СЕБЯ</a:t>
          </a:r>
          <a:endParaRPr lang="ru-RU" dirty="0"/>
        </a:p>
      </dgm:t>
    </dgm:pt>
    <dgm:pt modelId="{398F0857-3498-7948-870B-3BDFA243D67D}" type="parTrans" cxnId="{70F9A4F6-14E0-F747-AB71-D198F0BB6AA7}">
      <dgm:prSet/>
      <dgm:spPr/>
      <dgm:t>
        <a:bodyPr/>
        <a:lstStyle/>
        <a:p>
          <a:endParaRPr lang="ru-RU"/>
        </a:p>
      </dgm:t>
    </dgm:pt>
    <dgm:pt modelId="{9E207FF0-FD45-1140-90CD-89F093F4F1F0}" type="sibTrans" cxnId="{70F9A4F6-14E0-F747-AB71-D198F0BB6AA7}">
      <dgm:prSet/>
      <dgm:spPr/>
      <dgm:t>
        <a:bodyPr/>
        <a:lstStyle/>
        <a:p>
          <a:endParaRPr lang="ru-RU"/>
        </a:p>
      </dgm:t>
    </dgm:pt>
    <dgm:pt modelId="{5547F411-C8D4-704C-9D00-600D4D8F6193}">
      <dgm:prSet/>
      <dgm:spPr/>
      <dgm:t>
        <a:bodyPr/>
        <a:lstStyle/>
        <a:p>
          <a:r>
            <a:rPr lang="ru-RU" dirty="0" smtClean="0"/>
            <a:t>СРЕДЫ</a:t>
          </a:r>
          <a:endParaRPr lang="ru-RU" dirty="0"/>
        </a:p>
      </dgm:t>
    </dgm:pt>
    <dgm:pt modelId="{6A321E6F-2F90-B846-BC72-07A24197602A}" type="parTrans" cxnId="{FEDFE8CE-6F5D-4244-86A1-37DFD972E95D}">
      <dgm:prSet/>
      <dgm:spPr/>
      <dgm:t>
        <a:bodyPr/>
        <a:lstStyle/>
        <a:p>
          <a:endParaRPr lang="ru-RU"/>
        </a:p>
      </dgm:t>
    </dgm:pt>
    <dgm:pt modelId="{3EEC4729-AE3B-9746-821D-04961AB0C335}" type="sibTrans" cxnId="{FEDFE8CE-6F5D-4244-86A1-37DFD972E95D}">
      <dgm:prSet/>
      <dgm:spPr/>
      <dgm:t>
        <a:bodyPr/>
        <a:lstStyle/>
        <a:p>
          <a:endParaRPr lang="ru-RU"/>
        </a:p>
      </dgm:t>
    </dgm:pt>
    <dgm:pt modelId="{66501117-011C-4B4A-8D90-A442027C1162}" type="pres">
      <dgm:prSet presAssocID="{FDEA2E79-B672-954D-BC4F-6BCD710EC480}" presName="diagram" presStyleCnt="0">
        <dgm:presLayoutVars>
          <dgm:dir/>
          <dgm:resizeHandles val="exact"/>
        </dgm:presLayoutVars>
      </dgm:prSet>
      <dgm:spPr/>
      <dgm:t>
        <a:bodyPr/>
        <a:lstStyle/>
        <a:p>
          <a:endParaRPr lang="ru-RU"/>
        </a:p>
      </dgm:t>
    </dgm:pt>
    <dgm:pt modelId="{4E14AFEE-2770-2848-864A-A8FF4EAC42C2}" type="pres">
      <dgm:prSet presAssocID="{290115A4-E60F-6A42-A810-27B2CE149981}" presName="node" presStyleLbl="node1" presStyleIdx="0" presStyleCnt="3" custScaleX="23171" custScaleY="63661" custLinFactNeighborX="3078" custLinFactNeighborY="853">
        <dgm:presLayoutVars>
          <dgm:bulletEnabled val="1"/>
        </dgm:presLayoutVars>
      </dgm:prSet>
      <dgm:spPr/>
      <dgm:t>
        <a:bodyPr/>
        <a:lstStyle/>
        <a:p>
          <a:endParaRPr lang="ru-RU"/>
        </a:p>
      </dgm:t>
    </dgm:pt>
    <dgm:pt modelId="{D4A1CA6D-685E-5C40-90CF-370F4572BE47}" type="pres">
      <dgm:prSet presAssocID="{9E207FF0-FD45-1140-90CD-89F093F4F1F0}" presName="sibTrans" presStyleCnt="0"/>
      <dgm:spPr/>
    </dgm:pt>
    <dgm:pt modelId="{EF7E91F8-261C-D643-B48F-EBE9672105D0}" type="pres">
      <dgm:prSet presAssocID="{8631EEDE-7502-0A4E-AE26-929838946319}" presName="node" presStyleLbl="node1" presStyleIdx="1" presStyleCnt="3" custScaleX="23631" custScaleY="63661" custLinFactNeighborX="2125">
        <dgm:presLayoutVars>
          <dgm:bulletEnabled val="1"/>
        </dgm:presLayoutVars>
      </dgm:prSet>
      <dgm:spPr/>
      <dgm:t>
        <a:bodyPr/>
        <a:lstStyle/>
        <a:p>
          <a:endParaRPr lang="ru-RU"/>
        </a:p>
      </dgm:t>
    </dgm:pt>
    <dgm:pt modelId="{7F974EA0-C627-774A-B7FD-2D0B2660F081}" type="pres">
      <dgm:prSet presAssocID="{9CACB6CA-361F-F240-BE0A-C0E7A4EB767F}" presName="sibTrans" presStyleCnt="0"/>
      <dgm:spPr/>
    </dgm:pt>
    <dgm:pt modelId="{37E9E3CD-0E52-8040-8508-8A6247BD43CF}" type="pres">
      <dgm:prSet presAssocID="{5547F411-C8D4-704C-9D00-600D4D8F6193}" presName="node" presStyleLbl="node1" presStyleIdx="2" presStyleCnt="3" custScaleX="24016" custScaleY="63661" custLinFactNeighborX="3277" custLinFactNeighborY="0">
        <dgm:presLayoutVars>
          <dgm:bulletEnabled val="1"/>
        </dgm:presLayoutVars>
      </dgm:prSet>
      <dgm:spPr/>
      <dgm:t>
        <a:bodyPr/>
        <a:lstStyle/>
        <a:p>
          <a:endParaRPr lang="ru-RU"/>
        </a:p>
      </dgm:t>
    </dgm:pt>
  </dgm:ptLst>
  <dgm:cxnLst>
    <dgm:cxn modelId="{70F9A4F6-14E0-F747-AB71-D198F0BB6AA7}" srcId="{FDEA2E79-B672-954D-BC4F-6BCD710EC480}" destId="{290115A4-E60F-6A42-A810-27B2CE149981}" srcOrd="0" destOrd="0" parTransId="{398F0857-3498-7948-870B-3BDFA243D67D}" sibTransId="{9E207FF0-FD45-1140-90CD-89F093F4F1F0}"/>
    <dgm:cxn modelId="{FEDFE8CE-6F5D-4244-86A1-37DFD972E95D}" srcId="{FDEA2E79-B672-954D-BC4F-6BCD710EC480}" destId="{5547F411-C8D4-704C-9D00-600D4D8F6193}" srcOrd="2" destOrd="0" parTransId="{6A321E6F-2F90-B846-BC72-07A24197602A}" sibTransId="{3EEC4729-AE3B-9746-821D-04961AB0C335}"/>
    <dgm:cxn modelId="{948076A8-53D5-074D-BFF4-4D5A0C4DA80A}" type="presOf" srcId="{290115A4-E60F-6A42-A810-27B2CE149981}" destId="{4E14AFEE-2770-2848-864A-A8FF4EAC42C2}" srcOrd="0" destOrd="0" presId="urn:microsoft.com/office/officeart/2005/8/layout/default"/>
    <dgm:cxn modelId="{2220F57A-D813-0045-92D5-0B493368A809}" type="presOf" srcId="{5547F411-C8D4-704C-9D00-600D4D8F6193}" destId="{37E9E3CD-0E52-8040-8508-8A6247BD43CF}" srcOrd="0" destOrd="0" presId="urn:microsoft.com/office/officeart/2005/8/layout/default"/>
    <dgm:cxn modelId="{C9B190C3-4FD3-6247-9716-28E8279F2BE7}" type="presOf" srcId="{FDEA2E79-B672-954D-BC4F-6BCD710EC480}" destId="{66501117-011C-4B4A-8D90-A442027C1162}" srcOrd="0" destOrd="0" presId="urn:microsoft.com/office/officeart/2005/8/layout/default"/>
    <dgm:cxn modelId="{E8EDA661-FF25-BA42-A47F-2FF2450E6AD3}" srcId="{FDEA2E79-B672-954D-BC4F-6BCD710EC480}" destId="{8631EEDE-7502-0A4E-AE26-929838946319}" srcOrd="1" destOrd="0" parTransId="{EFCC094B-C9DB-2243-8F65-2381FB1250F3}" sibTransId="{9CACB6CA-361F-F240-BE0A-C0E7A4EB767F}"/>
    <dgm:cxn modelId="{A1B1092B-90D2-D147-8E09-6D2C5B3EFF08}" type="presOf" srcId="{8631EEDE-7502-0A4E-AE26-929838946319}" destId="{EF7E91F8-261C-D643-B48F-EBE9672105D0}" srcOrd="0" destOrd="0" presId="urn:microsoft.com/office/officeart/2005/8/layout/default"/>
    <dgm:cxn modelId="{4C839DD3-D85D-4240-AF21-A692F9568BF0}" type="presParOf" srcId="{66501117-011C-4B4A-8D90-A442027C1162}" destId="{4E14AFEE-2770-2848-864A-A8FF4EAC42C2}" srcOrd="0" destOrd="0" presId="urn:microsoft.com/office/officeart/2005/8/layout/default"/>
    <dgm:cxn modelId="{20306386-98FB-4E49-A1D7-E5C946C2965A}" type="presParOf" srcId="{66501117-011C-4B4A-8D90-A442027C1162}" destId="{D4A1CA6D-685E-5C40-90CF-370F4572BE47}" srcOrd="1" destOrd="0" presId="urn:microsoft.com/office/officeart/2005/8/layout/default"/>
    <dgm:cxn modelId="{7BC81B1D-E093-7A40-A3C2-3CA148B6DCE2}" type="presParOf" srcId="{66501117-011C-4B4A-8D90-A442027C1162}" destId="{EF7E91F8-261C-D643-B48F-EBE9672105D0}" srcOrd="2" destOrd="0" presId="urn:microsoft.com/office/officeart/2005/8/layout/default"/>
    <dgm:cxn modelId="{31CE747D-70EC-9C43-ACBD-7BF69460EEAF}" type="presParOf" srcId="{66501117-011C-4B4A-8D90-A442027C1162}" destId="{7F974EA0-C627-774A-B7FD-2D0B2660F081}" srcOrd="3" destOrd="0" presId="urn:microsoft.com/office/officeart/2005/8/layout/default"/>
    <dgm:cxn modelId="{08FBF6A3-1265-3F48-ACD1-A8DD19488121}" type="presParOf" srcId="{66501117-011C-4B4A-8D90-A442027C1162}" destId="{37E9E3CD-0E52-8040-8508-8A6247BD43CF}"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4AFEE-2770-2848-864A-A8FF4EAC42C2}">
      <dsp:nvSpPr>
        <dsp:cNvPr id="0" name=""/>
        <dsp:cNvSpPr/>
      </dsp:nvSpPr>
      <dsp:spPr>
        <a:xfrm>
          <a:off x="890591" y="22"/>
          <a:ext cx="2690820" cy="44357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ru-RU" sz="5100" kern="1200" dirty="0" smtClean="0"/>
            <a:t>СЕБЕ</a:t>
          </a:r>
          <a:endParaRPr lang="ru-RU" sz="5100" kern="1200" dirty="0"/>
        </a:p>
      </dsp:txBody>
      <dsp:txXfrm>
        <a:off x="890591" y="22"/>
        <a:ext cx="2690820" cy="4435725"/>
      </dsp:txXfrm>
    </dsp:sp>
    <dsp:sp modelId="{EF7E91F8-261C-D643-B48F-EBE9672105D0}">
      <dsp:nvSpPr>
        <dsp:cNvPr id="0" name=""/>
        <dsp:cNvSpPr/>
      </dsp:nvSpPr>
      <dsp:spPr>
        <a:xfrm>
          <a:off x="4632029" y="11"/>
          <a:ext cx="2744239" cy="44357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ru-RU" sz="5100" kern="1200" dirty="0" smtClean="0"/>
            <a:t>ДРУГИМ</a:t>
          </a:r>
          <a:endParaRPr lang="ru-RU" sz="5100" kern="1200" dirty="0"/>
        </a:p>
      </dsp:txBody>
      <dsp:txXfrm>
        <a:off x="4632029" y="11"/>
        <a:ext cx="2744239" cy="4435725"/>
      </dsp:txXfrm>
    </dsp:sp>
    <dsp:sp modelId="{37E9E3CD-0E52-8040-8508-8A6247BD43CF}">
      <dsp:nvSpPr>
        <dsp:cNvPr id="0" name=""/>
        <dsp:cNvSpPr/>
      </dsp:nvSpPr>
      <dsp:spPr>
        <a:xfrm>
          <a:off x="8671337" y="11"/>
          <a:ext cx="2788949" cy="44357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r>
            <a:rPr lang="ru-RU" sz="5100" kern="1200" dirty="0" smtClean="0"/>
            <a:t>СРЕДЕ</a:t>
          </a:r>
          <a:endParaRPr lang="ru-RU" sz="5100" kern="1200" dirty="0"/>
        </a:p>
      </dsp:txBody>
      <dsp:txXfrm>
        <a:off x="8671337" y="11"/>
        <a:ext cx="2788949" cy="4435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4AFEE-2770-2848-864A-A8FF4EAC42C2}">
      <dsp:nvSpPr>
        <dsp:cNvPr id="0" name=""/>
        <dsp:cNvSpPr/>
      </dsp:nvSpPr>
      <dsp:spPr>
        <a:xfrm>
          <a:off x="890591" y="22"/>
          <a:ext cx="2690820" cy="44357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ru-RU" sz="4400" kern="1200" dirty="0" smtClean="0"/>
            <a:t>МЫСЛЬЮ </a:t>
          </a:r>
          <a:endParaRPr lang="ru-RU" sz="4400" kern="1200" dirty="0"/>
        </a:p>
      </dsp:txBody>
      <dsp:txXfrm>
        <a:off x="890591" y="22"/>
        <a:ext cx="2690820" cy="4435725"/>
      </dsp:txXfrm>
    </dsp:sp>
    <dsp:sp modelId="{EF7E91F8-261C-D643-B48F-EBE9672105D0}">
      <dsp:nvSpPr>
        <dsp:cNvPr id="0" name=""/>
        <dsp:cNvSpPr/>
      </dsp:nvSpPr>
      <dsp:spPr>
        <a:xfrm>
          <a:off x="4632029" y="11"/>
          <a:ext cx="2744239" cy="44357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ru-RU" sz="4400" kern="1200" dirty="0" smtClean="0"/>
            <a:t>СЛОВОМ</a:t>
          </a:r>
          <a:endParaRPr lang="ru-RU" sz="4400" kern="1200" dirty="0"/>
        </a:p>
      </dsp:txBody>
      <dsp:txXfrm>
        <a:off x="4632029" y="11"/>
        <a:ext cx="2744239" cy="4435725"/>
      </dsp:txXfrm>
    </dsp:sp>
    <dsp:sp modelId="{37E9E3CD-0E52-8040-8508-8A6247BD43CF}">
      <dsp:nvSpPr>
        <dsp:cNvPr id="0" name=""/>
        <dsp:cNvSpPr/>
      </dsp:nvSpPr>
      <dsp:spPr>
        <a:xfrm>
          <a:off x="8671337" y="11"/>
          <a:ext cx="2788949" cy="44357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ru-RU" sz="4400" kern="1200" dirty="0" smtClean="0"/>
            <a:t>ДЕЛОМ</a:t>
          </a:r>
          <a:endParaRPr lang="ru-RU" sz="4400" kern="1200" dirty="0"/>
        </a:p>
      </dsp:txBody>
      <dsp:txXfrm>
        <a:off x="8671337" y="11"/>
        <a:ext cx="2788949" cy="44357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4AFEE-2770-2848-864A-A8FF4EAC42C2}">
      <dsp:nvSpPr>
        <dsp:cNvPr id="0" name=""/>
        <dsp:cNvSpPr/>
      </dsp:nvSpPr>
      <dsp:spPr>
        <a:xfrm>
          <a:off x="890591" y="22"/>
          <a:ext cx="2690820" cy="44357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ru-RU" sz="5500" kern="1200" dirty="0" smtClean="0"/>
            <a:t>СЕБЯ</a:t>
          </a:r>
          <a:endParaRPr lang="ru-RU" sz="5500" kern="1200" dirty="0"/>
        </a:p>
      </dsp:txBody>
      <dsp:txXfrm>
        <a:off x="890591" y="22"/>
        <a:ext cx="2690820" cy="4435725"/>
      </dsp:txXfrm>
    </dsp:sp>
    <dsp:sp modelId="{EF7E91F8-261C-D643-B48F-EBE9672105D0}">
      <dsp:nvSpPr>
        <dsp:cNvPr id="0" name=""/>
        <dsp:cNvSpPr/>
      </dsp:nvSpPr>
      <dsp:spPr>
        <a:xfrm>
          <a:off x="4632029" y="11"/>
          <a:ext cx="2744239" cy="44357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ru-RU" sz="5500" kern="1200" dirty="0" smtClean="0"/>
            <a:t>ДРУГИХ</a:t>
          </a:r>
          <a:endParaRPr lang="ru-RU" sz="5500" kern="1200" dirty="0"/>
        </a:p>
      </dsp:txBody>
      <dsp:txXfrm>
        <a:off x="4632029" y="11"/>
        <a:ext cx="2744239" cy="4435725"/>
      </dsp:txXfrm>
    </dsp:sp>
    <dsp:sp modelId="{37E9E3CD-0E52-8040-8508-8A6247BD43CF}">
      <dsp:nvSpPr>
        <dsp:cNvPr id="0" name=""/>
        <dsp:cNvSpPr/>
      </dsp:nvSpPr>
      <dsp:spPr>
        <a:xfrm>
          <a:off x="8671337" y="11"/>
          <a:ext cx="2788949" cy="4435725"/>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r>
            <a:rPr lang="ru-RU" sz="5500" kern="1200" dirty="0" smtClean="0"/>
            <a:t>СРЕДЫ</a:t>
          </a:r>
          <a:endParaRPr lang="ru-RU" sz="5500" kern="1200" dirty="0"/>
        </a:p>
      </dsp:txBody>
      <dsp:txXfrm>
        <a:off x="8671337" y="11"/>
        <a:ext cx="2788949" cy="44357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AA0BFA-2650-4C28-A211-875B2D2E77FA}" type="datetimeFigureOut">
              <a:rPr lang="ru-RU" smtClean="0"/>
              <a:pPr/>
              <a:t>10.06.2023</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7D37FD-2F85-437B-935A-14068B8E4C3D}" type="slidenum">
              <a:rPr lang="ru-RU" smtClean="0"/>
              <a:pPr/>
              <a:t>‹#›</a:t>
            </a:fld>
            <a:endParaRPr lang="ru-RU" dirty="0"/>
          </a:p>
        </p:txBody>
      </p:sp>
    </p:spTree>
    <p:extLst>
      <p:ext uri="{BB962C8B-B14F-4D97-AF65-F5344CB8AC3E}">
        <p14:creationId xmlns:p14="http://schemas.microsoft.com/office/powerpoint/2010/main" val="92959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23D5B7-BF31-4D87-99F9-9B5760527658}" type="slidenum">
              <a:rPr lang="ru-RU" smtClean="0"/>
              <a:pPr/>
              <a:t>1</a:t>
            </a:fld>
            <a:endParaRPr lang="ru-RU" dirty="0"/>
          </a:p>
        </p:txBody>
      </p:sp>
    </p:spTree>
    <p:extLst>
      <p:ext uri="{BB962C8B-B14F-4D97-AF65-F5344CB8AC3E}">
        <p14:creationId xmlns:p14="http://schemas.microsoft.com/office/powerpoint/2010/main" val="951680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21</a:t>
            </a:fld>
            <a:endParaRPr lang="ru-RU"/>
          </a:p>
        </p:txBody>
      </p:sp>
    </p:spTree>
    <p:extLst>
      <p:ext uri="{BB962C8B-B14F-4D97-AF65-F5344CB8AC3E}">
        <p14:creationId xmlns:p14="http://schemas.microsoft.com/office/powerpoint/2010/main" val="71159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22</a:t>
            </a:fld>
            <a:endParaRPr lang="ru-RU" dirty="0"/>
          </a:p>
        </p:txBody>
      </p:sp>
    </p:spTree>
    <p:extLst>
      <p:ext uri="{BB962C8B-B14F-4D97-AF65-F5344CB8AC3E}">
        <p14:creationId xmlns:p14="http://schemas.microsoft.com/office/powerpoint/2010/main" val="1950080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23</a:t>
            </a:fld>
            <a:endParaRPr lang="ru-RU" dirty="0"/>
          </a:p>
        </p:txBody>
      </p:sp>
    </p:spTree>
    <p:extLst>
      <p:ext uri="{BB962C8B-B14F-4D97-AF65-F5344CB8AC3E}">
        <p14:creationId xmlns:p14="http://schemas.microsoft.com/office/powerpoint/2010/main" val="473687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26</a:t>
            </a:fld>
            <a:endParaRPr lang="ru-RU"/>
          </a:p>
        </p:txBody>
      </p:sp>
    </p:spTree>
    <p:extLst>
      <p:ext uri="{BB962C8B-B14F-4D97-AF65-F5344CB8AC3E}">
        <p14:creationId xmlns:p14="http://schemas.microsoft.com/office/powerpoint/2010/main" val="960424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27</a:t>
            </a:fld>
            <a:endParaRPr lang="ru-RU" dirty="0"/>
          </a:p>
        </p:txBody>
      </p:sp>
    </p:spTree>
    <p:extLst>
      <p:ext uri="{BB962C8B-B14F-4D97-AF65-F5344CB8AC3E}">
        <p14:creationId xmlns:p14="http://schemas.microsoft.com/office/powerpoint/2010/main" val="1232978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28</a:t>
            </a:fld>
            <a:endParaRPr lang="ru-RU" dirty="0"/>
          </a:p>
        </p:txBody>
      </p:sp>
    </p:spTree>
    <p:extLst>
      <p:ext uri="{BB962C8B-B14F-4D97-AF65-F5344CB8AC3E}">
        <p14:creationId xmlns:p14="http://schemas.microsoft.com/office/powerpoint/2010/main" val="354842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29</a:t>
            </a:fld>
            <a:endParaRPr lang="ru-RU" dirty="0"/>
          </a:p>
        </p:txBody>
      </p:sp>
    </p:spTree>
    <p:extLst>
      <p:ext uri="{BB962C8B-B14F-4D97-AF65-F5344CB8AC3E}">
        <p14:creationId xmlns:p14="http://schemas.microsoft.com/office/powerpoint/2010/main" val="223445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31</a:t>
            </a:fld>
            <a:endParaRPr lang="ru-RU"/>
          </a:p>
        </p:txBody>
      </p:sp>
    </p:spTree>
    <p:extLst>
      <p:ext uri="{BB962C8B-B14F-4D97-AF65-F5344CB8AC3E}">
        <p14:creationId xmlns:p14="http://schemas.microsoft.com/office/powerpoint/2010/main" val="687919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34</a:t>
            </a:fld>
            <a:endParaRPr lang="ru-RU"/>
          </a:p>
        </p:txBody>
      </p:sp>
    </p:spTree>
    <p:extLst>
      <p:ext uri="{BB962C8B-B14F-4D97-AF65-F5344CB8AC3E}">
        <p14:creationId xmlns:p14="http://schemas.microsoft.com/office/powerpoint/2010/main" val="625199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35</a:t>
            </a:fld>
            <a:endParaRPr lang="ru-RU"/>
          </a:p>
        </p:txBody>
      </p:sp>
    </p:spTree>
    <p:extLst>
      <p:ext uri="{BB962C8B-B14F-4D97-AF65-F5344CB8AC3E}">
        <p14:creationId xmlns:p14="http://schemas.microsoft.com/office/powerpoint/2010/main" val="3343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2</a:t>
            </a:fld>
            <a:endParaRPr lang="ru-RU" dirty="0"/>
          </a:p>
        </p:txBody>
      </p:sp>
    </p:spTree>
    <p:extLst>
      <p:ext uri="{BB962C8B-B14F-4D97-AF65-F5344CB8AC3E}">
        <p14:creationId xmlns:p14="http://schemas.microsoft.com/office/powerpoint/2010/main" val="7623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41</a:t>
            </a:fld>
            <a:endParaRPr lang="ru-RU"/>
          </a:p>
        </p:txBody>
      </p:sp>
    </p:spTree>
    <p:extLst>
      <p:ext uri="{BB962C8B-B14F-4D97-AF65-F5344CB8AC3E}">
        <p14:creationId xmlns:p14="http://schemas.microsoft.com/office/powerpoint/2010/main" val="729431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42</a:t>
            </a:fld>
            <a:endParaRPr lang="ru-RU"/>
          </a:p>
        </p:txBody>
      </p:sp>
    </p:spTree>
    <p:extLst>
      <p:ext uri="{BB962C8B-B14F-4D97-AF65-F5344CB8AC3E}">
        <p14:creationId xmlns:p14="http://schemas.microsoft.com/office/powerpoint/2010/main" val="1646073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43</a:t>
            </a:fld>
            <a:endParaRPr lang="ru-RU"/>
          </a:p>
        </p:txBody>
      </p:sp>
    </p:spTree>
    <p:extLst>
      <p:ext uri="{BB962C8B-B14F-4D97-AF65-F5344CB8AC3E}">
        <p14:creationId xmlns:p14="http://schemas.microsoft.com/office/powerpoint/2010/main" val="1835626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44</a:t>
            </a:fld>
            <a:endParaRPr lang="ru-RU"/>
          </a:p>
        </p:txBody>
      </p:sp>
    </p:spTree>
    <p:extLst>
      <p:ext uri="{BB962C8B-B14F-4D97-AF65-F5344CB8AC3E}">
        <p14:creationId xmlns:p14="http://schemas.microsoft.com/office/powerpoint/2010/main" val="983059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45</a:t>
            </a:fld>
            <a:endParaRPr lang="ru-RU"/>
          </a:p>
        </p:txBody>
      </p:sp>
    </p:spTree>
    <p:extLst>
      <p:ext uri="{BB962C8B-B14F-4D97-AF65-F5344CB8AC3E}">
        <p14:creationId xmlns:p14="http://schemas.microsoft.com/office/powerpoint/2010/main" val="1525519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46</a:t>
            </a:fld>
            <a:endParaRPr lang="ru-RU"/>
          </a:p>
        </p:txBody>
      </p:sp>
    </p:spTree>
    <p:extLst>
      <p:ext uri="{BB962C8B-B14F-4D97-AF65-F5344CB8AC3E}">
        <p14:creationId xmlns:p14="http://schemas.microsoft.com/office/powerpoint/2010/main" val="1031808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47</a:t>
            </a:fld>
            <a:endParaRPr lang="ru-RU"/>
          </a:p>
        </p:txBody>
      </p:sp>
    </p:spTree>
    <p:extLst>
      <p:ext uri="{BB962C8B-B14F-4D97-AF65-F5344CB8AC3E}">
        <p14:creationId xmlns:p14="http://schemas.microsoft.com/office/powerpoint/2010/main" val="1832452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48</a:t>
            </a:fld>
            <a:endParaRPr lang="ru-RU"/>
          </a:p>
        </p:txBody>
      </p:sp>
    </p:spTree>
    <p:extLst>
      <p:ext uri="{BB962C8B-B14F-4D97-AF65-F5344CB8AC3E}">
        <p14:creationId xmlns:p14="http://schemas.microsoft.com/office/powerpoint/2010/main" val="1285146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bg1"/>
                </a:solidFill>
              </a:rPr>
              <a:t>МЕТОДОЛОГИЯ ДИСКУРСИВНО-ОЦЕНОЧНОГО МЕТОДА  </a:t>
            </a:r>
            <a:endParaRPr lang="ru-RU" altLang="ru-RU" sz="1200" dirty="0">
              <a:solidFill>
                <a:schemeClr val="bg1"/>
              </a:solidFill>
            </a:endParaRPr>
          </a:p>
          <a:p>
            <a:endParaRPr lang="ru-RU" dirty="0"/>
          </a:p>
          <a:p>
            <a:pPr algn="just"/>
            <a:r>
              <a:rPr lang="ru-RU" dirty="0">
                <a:solidFill>
                  <a:schemeClr val="bg1"/>
                </a:solidFill>
              </a:rPr>
              <a:t>Дискурсивно-оценочный подход основан на оцифровке обратных социальных связей в социальных системах, в разрезе территорий и отраслей, прикрепление каждому субъекту динамического индекса профессионального соответствия, позволяющего в режиме реального времени осуществлять повышение эффективности своей деятельности, обеспечивать профессиональное соответствие занимаемой должности.</a:t>
            </a:r>
          </a:p>
          <a:p>
            <a:pPr algn="just"/>
            <a:endParaRPr lang="ru-RU" dirty="0">
              <a:solidFill>
                <a:schemeClr val="bg1"/>
              </a:solidFill>
            </a:endParaRPr>
          </a:p>
          <a:p>
            <a:pPr algn="just"/>
            <a:r>
              <a:rPr lang="ru-RU" dirty="0">
                <a:solidFill>
                  <a:schemeClr val="bg1"/>
                </a:solidFill>
              </a:rPr>
              <a:t>Дискурсивно-оценочный метод составляет НОУ-ХАУ данной программы, его практическое применение позволит при минимальных затратах (по сути, финансирование разработки онлайн-моделей профессионального соответствия, создание и внедрение цифровой системы автоматического контроля профессионального соответствия специалистов) повысить эффективность человеческого фактора.</a:t>
            </a:r>
          </a:p>
          <a:p>
            <a:endParaRPr lang="ru-RU" dirty="0"/>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49</a:t>
            </a:fld>
            <a:endParaRPr lang="ru-RU"/>
          </a:p>
        </p:txBody>
      </p:sp>
    </p:spTree>
    <p:extLst>
      <p:ext uri="{BB962C8B-B14F-4D97-AF65-F5344CB8AC3E}">
        <p14:creationId xmlns:p14="http://schemas.microsoft.com/office/powerpoint/2010/main" val="1121412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50</a:t>
            </a:fld>
            <a:endParaRPr lang="ru-RU"/>
          </a:p>
        </p:txBody>
      </p:sp>
    </p:spTree>
    <p:extLst>
      <p:ext uri="{BB962C8B-B14F-4D97-AF65-F5344CB8AC3E}">
        <p14:creationId xmlns:p14="http://schemas.microsoft.com/office/powerpoint/2010/main" val="24547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3</a:t>
            </a:fld>
            <a:endParaRPr lang="ru-RU" dirty="0"/>
          </a:p>
        </p:txBody>
      </p:sp>
    </p:spTree>
    <p:extLst>
      <p:ext uri="{BB962C8B-B14F-4D97-AF65-F5344CB8AC3E}">
        <p14:creationId xmlns:p14="http://schemas.microsoft.com/office/powerpoint/2010/main" val="1577038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51</a:t>
            </a:fld>
            <a:endParaRPr lang="ru-RU"/>
          </a:p>
        </p:txBody>
      </p:sp>
    </p:spTree>
    <p:extLst>
      <p:ext uri="{BB962C8B-B14F-4D97-AF65-F5344CB8AC3E}">
        <p14:creationId xmlns:p14="http://schemas.microsoft.com/office/powerpoint/2010/main" val="1622521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bg1"/>
                </a:solidFill>
              </a:rPr>
              <a:t>ЦЕЛЬ КАДРОВОЙ МОБИЛИЗАЦИИ</a:t>
            </a:r>
            <a:r>
              <a:rPr lang="ru-RU" sz="1200" dirty="0">
                <a:solidFill>
                  <a:schemeClr val="bg1"/>
                </a:solidFill>
                <a:ea typeface="Open Sans" panose="020B0806030504020204" pitchFamily="34" charset="0"/>
                <a:cs typeface="Open Sans" panose="020B0806030504020204" pitchFamily="34" charset="0"/>
              </a:rPr>
              <a:t>                    </a:t>
            </a:r>
          </a:p>
          <a:p>
            <a:endParaRPr lang="ru-RU" sz="1200" dirty="0">
              <a:solidFill>
                <a:schemeClr val="bg1"/>
              </a:solidFill>
            </a:endParaRPr>
          </a:p>
          <a:p>
            <a:endParaRPr lang="ru-RU" sz="1200" dirty="0">
              <a:solidFill>
                <a:schemeClr val="bg1"/>
              </a:solidFill>
            </a:endParaRPr>
          </a:p>
          <a:p>
            <a:r>
              <a:rPr lang="ru-RU" sz="1200" dirty="0">
                <a:solidFill>
                  <a:schemeClr val="bg1"/>
                </a:solidFill>
              </a:rPr>
              <a:t>Мобилизация сил, воли, концентрации внутренних возможностей, резервов специалистов на выполнение задач, поставленных Правительством Российской Федерации и Президентом России;</a:t>
            </a:r>
          </a:p>
          <a:p>
            <a:r>
              <a:rPr lang="ru-RU" sz="1200" dirty="0">
                <a:solidFill>
                  <a:schemeClr val="bg1"/>
                </a:solidFill>
              </a:rPr>
              <a:t> </a:t>
            </a:r>
          </a:p>
          <a:p>
            <a:r>
              <a:rPr lang="ru-RU" sz="1200" dirty="0">
                <a:solidFill>
                  <a:schemeClr val="bg1"/>
                </a:solidFill>
              </a:rPr>
              <a:t>Укрепление уверенности населения страны в том, что федеральные органы исполнительной власти выполняют задачи, имеющие общенародное значение;</a:t>
            </a:r>
          </a:p>
          <a:p>
            <a:r>
              <a:rPr lang="ru-RU" sz="1200" dirty="0">
                <a:solidFill>
                  <a:schemeClr val="bg1"/>
                </a:solidFill>
              </a:rPr>
              <a:t> </a:t>
            </a:r>
          </a:p>
          <a:p>
            <a:r>
              <a:rPr lang="ru-RU" sz="1200" dirty="0">
                <a:solidFill>
                  <a:schemeClr val="bg1"/>
                </a:solidFill>
              </a:rPr>
              <a:t>Повышение уровня доверия населения страны к федеральным, региональным и муниципальным органам исполнительной власти Российской Федерации;</a:t>
            </a:r>
          </a:p>
          <a:p>
            <a:r>
              <a:rPr lang="ru-RU" sz="1200" dirty="0">
                <a:solidFill>
                  <a:schemeClr val="bg1"/>
                </a:solidFill>
              </a:rPr>
              <a:t> </a:t>
            </a:r>
          </a:p>
          <a:p>
            <a:r>
              <a:rPr lang="ru-RU" sz="1200" dirty="0">
                <a:solidFill>
                  <a:srgbClr val="FF7800"/>
                </a:solidFill>
              </a:rPr>
              <a:t>РЕЗУЛЬТАТ:</a:t>
            </a:r>
          </a:p>
          <a:p>
            <a:endParaRPr lang="ru-RU" sz="1200" dirty="0">
              <a:solidFill>
                <a:schemeClr val="bg1"/>
              </a:solidFill>
            </a:endParaRPr>
          </a:p>
          <a:p>
            <a:r>
              <a:rPr lang="ru-RU" sz="1200" dirty="0">
                <a:solidFill>
                  <a:schemeClr val="bg1"/>
                </a:solidFill>
              </a:rPr>
              <a:t>Эффективность государственного управления</a:t>
            </a:r>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52</a:t>
            </a:fld>
            <a:endParaRPr lang="ru-RU"/>
          </a:p>
        </p:txBody>
      </p:sp>
    </p:spTree>
    <p:extLst>
      <p:ext uri="{BB962C8B-B14F-4D97-AF65-F5344CB8AC3E}">
        <p14:creationId xmlns:p14="http://schemas.microsoft.com/office/powerpoint/2010/main" val="1010800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bg1"/>
                </a:solidFill>
              </a:rPr>
              <a:t>ИНСТРУМЕНТЫ ГОСУДАРСТВЕННОЙ ПОЛИТИКИ </a:t>
            </a:r>
            <a:r>
              <a:rPr lang="ru-RU" sz="1200" dirty="0">
                <a:solidFill>
                  <a:schemeClr val="bg1"/>
                </a:solidFill>
                <a:ea typeface="Open Sans" panose="020B0806030504020204" pitchFamily="34" charset="0"/>
                <a:cs typeface="Open Sans" panose="020B0806030504020204" pitchFamily="34" charset="0"/>
              </a:rPr>
              <a:t>                    </a:t>
            </a:r>
          </a:p>
          <a:p>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bg1"/>
                </a:solidFill>
              </a:rPr>
              <a:t>Информационным инструментом реализации государственной политики в сфере традиционных ценностей является взаимодействие со средствами массовой информации, социальными сетями, цифровыми платформами, поисковыми системами с целью размещения подробной, объективной и достоверной информации о реализации государственной политики в сфере традиционных ценностей при максимально широком охвате аудитории. </a:t>
            </a:r>
          </a:p>
          <a:p>
            <a:endParaRPr lang="ru-RU" dirty="0"/>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53</a:t>
            </a:fld>
            <a:endParaRPr lang="ru-RU"/>
          </a:p>
        </p:txBody>
      </p:sp>
    </p:spTree>
    <p:extLst>
      <p:ext uri="{BB962C8B-B14F-4D97-AF65-F5344CB8AC3E}">
        <p14:creationId xmlns:p14="http://schemas.microsoft.com/office/powerpoint/2010/main" val="69086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a:solidFill>
                  <a:schemeClr val="bg1"/>
                </a:solidFill>
              </a:rPr>
              <a:t>МЕХАНИЗМ МЕЖВЕДОМСТВЕННОЙ КООРДИНАЦИИ   </a:t>
            </a:r>
            <a:r>
              <a:rPr lang="ru-RU" sz="1200" dirty="0">
                <a:solidFill>
                  <a:schemeClr val="bg1"/>
                </a:solidFill>
                <a:ea typeface="Open Sans" panose="020B0806030504020204" pitchFamily="34" charset="0"/>
                <a:cs typeface="Open Sans" panose="020B0806030504020204" pitchFamily="34" charset="0"/>
              </a:rPr>
              <a:t>                    </a:t>
            </a:r>
          </a:p>
          <a:p>
            <a:endParaRPr lang="ru-RU" dirty="0"/>
          </a:p>
          <a:p>
            <a:pPr algn="just"/>
            <a:r>
              <a:rPr lang="ru-RU" sz="1200" dirty="0">
                <a:solidFill>
                  <a:schemeClr val="bg1"/>
                </a:solidFill>
              </a:rPr>
              <a:t>Ключевым элементом такого механизма должен быть орган межведомственной координации, наделённый следующими полномочиями:</a:t>
            </a:r>
          </a:p>
          <a:p>
            <a:pPr algn="just"/>
            <a:endParaRPr lang="ru-RU" sz="1200" dirty="0">
              <a:solidFill>
                <a:schemeClr val="bg1"/>
              </a:solidFill>
            </a:endParaRPr>
          </a:p>
          <a:p>
            <a:pPr algn="just"/>
            <a:r>
              <a:rPr lang="ru-RU" sz="1200" dirty="0">
                <a:solidFill>
                  <a:schemeClr val="bg1"/>
                </a:solidFill>
              </a:rPr>
              <a:t>- выработка стратегических подходов к реализации государственной политики;</a:t>
            </a:r>
          </a:p>
          <a:p>
            <a:pPr algn="just"/>
            <a:endParaRPr lang="ru-RU" sz="1200" dirty="0">
              <a:solidFill>
                <a:schemeClr val="bg1"/>
              </a:solidFill>
            </a:endParaRPr>
          </a:p>
          <a:p>
            <a:pPr algn="just"/>
            <a:r>
              <a:rPr lang="ru-RU" sz="1200" dirty="0">
                <a:solidFill>
                  <a:schemeClr val="bg1"/>
                </a:solidFill>
              </a:rPr>
              <a:t>- проведение организационно-кадровых мероприятий, включая согласование кадровых назначений; </a:t>
            </a:r>
          </a:p>
          <a:p>
            <a:pPr algn="just"/>
            <a:endParaRPr lang="ru-RU" sz="1200" dirty="0">
              <a:solidFill>
                <a:schemeClr val="bg1"/>
              </a:solidFill>
            </a:endParaRPr>
          </a:p>
          <a:p>
            <a:pPr algn="just"/>
            <a:r>
              <a:rPr lang="ru-RU" sz="1200" dirty="0">
                <a:solidFill>
                  <a:schemeClr val="bg1"/>
                </a:solidFill>
              </a:rPr>
              <a:t>- информационное обеспечение государственной политики в названной сфере.</a:t>
            </a:r>
          </a:p>
          <a:p>
            <a:endParaRPr lang="ru-RU" dirty="0"/>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54</a:t>
            </a:fld>
            <a:endParaRPr lang="ru-RU"/>
          </a:p>
        </p:txBody>
      </p:sp>
    </p:spTree>
    <p:extLst>
      <p:ext uri="{BB962C8B-B14F-4D97-AF65-F5344CB8AC3E}">
        <p14:creationId xmlns:p14="http://schemas.microsoft.com/office/powerpoint/2010/main" val="2014332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55</a:t>
            </a:fld>
            <a:endParaRPr lang="ru-RU"/>
          </a:p>
        </p:txBody>
      </p:sp>
    </p:spTree>
    <p:extLst>
      <p:ext uri="{BB962C8B-B14F-4D97-AF65-F5344CB8AC3E}">
        <p14:creationId xmlns:p14="http://schemas.microsoft.com/office/powerpoint/2010/main" val="1247748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56</a:t>
            </a:fld>
            <a:endParaRPr lang="ru-RU"/>
          </a:p>
        </p:txBody>
      </p:sp>
    </p:spTree>
    <p:extLst>
      <p:ext uri="{BB962C8B-B14F-4D97-AF65-F5344CB8AC3E}">
        <p14:creationId xmlns:p14="http://schemas.microsoft.com/office/powerpoint/2010/main" val="1077566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57</a:t>
            </a:fld>
            <a:endParaRPr lang="ru-RU"/>
          </a:p>
        </p:txBody>
      </p:sp>
    </p:spTree>
    <p:extLst>
      <p:ext uri="{BB962C8B-B14F-4D97-AF65-F5344CB8AC3E}">
        <p14:creationId xmlns:p14="http://schemas.microsoft.com/office/powerpoint/2010/main" val="1863110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58</a:t>
            </a:fld>
            <a:endParaRPr lang="ru-RU"/>
          </a:p>
        </p:txBody>
      </p:sp>
    </p:spTree>
    <p:extLst>
      <p:ext uri="{BB962C8B-B14F-4D97-AF65-F5344CB8AC3E}">
        <p14:creationId xmlns:p14="http://schemas.microsoft.com/office/powerpoint/2010/main" val="14413688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59</a:t>
            </a:fld>
            <a:endParaRPr lang="ru-RU"/>
          </a:p>
        </p:txBody>
      </p:sp>
    </p:spTree>
    <p:extLst>
      <p:ext uri="{BB962C8B-B14F-4D97-AF65-F5344CB8AC3E}">
        <p14:creationId xmlns:p14="http://schemas.microsoft.com/office/powerpoint/2010/main" val="1197078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60</a:t>
            </a:fld>
            <a:endParaRPr lang="ru-RU"/>
          </a:p>
        </p:txBody>
      </p:sp>
    </p:spTree>
    <p:extLst>
      <p:ext uri="{BB962C8B-B14F-4D97-AF65-F5344CB8AC3E}">
        <p14:creationId xmlns:p14="http://schemas.microsoft.com/office/powerpoint/2010/main" val="19371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4</a:t>
            </a:fld>
            <a:endParaRPr lang="ru-RU" dirty="0"/>
          </a:p>
        </p:txBody>
      </p:sp>
    </p:spTree>
    <p:extLst>
      <p:ext uri="{BB962C8B-B14F-4D97-AF65-F5344CB8AC3E}">
        <p14:creationId xmlns:p14="http://schemas.microsoft.com/office/powerpoint/2010/main" val="32516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61</a:t>
            </a:fld>
            <a:endParaRPr lang="ru-RU"/>
          </a:p>
        </p:txBody>
      </p:sp>
    </p:spTree>
    <p:extLst>
      <p:ext uri="{BB962C8B-B14F-4D97-AF65-F5344CB8AC3E}">
        <p14:creationId xmlns:p14="http://schemas.microsoft.com/office/powerpoint/2010/main" val="2878993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23D5B7-BF31-4D87-99F9-9B5760527658}" type="slidenum">
              <a:rPr lang="ru-RU" smtClean="0"/>
              <a:pPr/>
              <a:t>62</a:t>
            </a:fld>
            <a:endParaRPr lang="ru-RU"/>
          </a:p>
        </p:txBody>
      </p:sp>
    </p:spTree>
    <p:extLst>
      <p:ext uri="{BB962C8B-B14F-4D97-AF65-F5344CB8AC3E}">
        <p14:creationId xmlns:p14="http://schemas.microsoft.com/office/powerpoint/2010/main" val="1818804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63</a:t>
            </a:fld>
            <a:endParaRPr lang="ru-RU"/>
          </a:p>
        </p:txBody>
      </p:sp>
    </p:spTree>
    <p:extLst>
      <p:ext uri="{BB962C8B-B14F-4D97-AF65-F5344CB8AC3E}">
        <p14:creationId xmlns:p14="http://schemas.microsoft.com/office/powerpoint/2010/main" val="1574882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823D5B7-BF31-4D87-99F9-9B5760527658}" type="slidenum">
              <a:rPr lang="ru-RU" smtClean="0"/>
              <a:pPr/>
              <a:t>64</a:t>
            </a:fld>
            <a:endParaRPr lang="ru-RU"/>
          </a:p>
        </p:txBody>
      </p:sp>
    </p:spTree>
    <p:extLst>
      <p:ext uri="{BB962C8B-B14F-4D97-AF65-F5344CB8AC3E}">
        <p14:creationId xmlns:p14="http://schemas.microsoft.com/office/powerpoint/2010/main" val="159934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65</a:t>
            </a:fld>
            <a:endParaRPr lang="ru-RU"/>
          </a:p>
        </p:txBody>
      </p:sp>
    </p:spTree>
    <p:extLst>
      <p:ext uri="{BB962C8B-B14F-4D97-AF65-F5344CB8AC3E}">
        <p14:creationId xmlns:p14="http://schemas.microsoft.com/office/powerpoint/2010/main" val="1240404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66</a:t>
            </a:fld>
            <a:endParaRPr lang="ru-RU"/>
          </a:p>
        </p:txBody>
      </p:sp>
    </p:spTree>
    <p:extLst>
      <p:ext uri="{BB962C8B-B14F-4D97-AF65-F5344CB8AC3E}">
        <p14:creationId xmlns:p14="http://schemas.microsoft.com/office/powerpoint/2010/main" val="1970937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67</a:t>
            </a:fld>
            <a:endParaRPr lang="ru-RU"/>
          </a:p>
        </p:txBody>
      </p:sp>
    </p:spTree>
    <p:extLst>
      <p:ext uri="{BB962C8B-B14F-4D97-AF65-F5344CB8AC3E}">
        <p14:creationId xmlns:p14="http://schemas.microsoft.com/office/powerpoint/2010/main" val="48938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5</a:t>
            </a:fld>
            <a:endParaRPr lang="ru-RU" dirty="0"/>
          </a:p>
        </p:txBody>
      </p:sp>
    </p:spTree>
    <p:extLst>
      <p:ext uri="{BB962C8B-B14F-4D97-AF65-F5344CB8AC3E}">
        <p14:creationId xmlns:p14="http://schemas.microsoft.com/office/powerpoint/2010/main" val="1988577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6</a:t>
            </a:fld>
            <a:endParaRPr lang="ru-RU" dirty="0"/>
          </a:p>
        </p:txBody>
      </p:sp>
    </p:spTree>
    <p:extLst>
      <p:ext uri="{BB962C8B-B14F-4D97-AF65-F5344CB8AC3E}">
        <p14:creationId xmlns:p14="http://schemas.microsoft.com/office/powerpoint/2010/main" val="960613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18</a:t>
            </a:fld>
            <a:endParaRPr lang="ru-RU" dirty="0"/>
          </a:p>
        </p:txBody>
      </p:sp>
    </p:spTree>
    <p:extLst>
      <p:ext uri="{BB962C8B-B14F-4D97-AF65-F5344CB8AC3E}">
        <p14:creationId xmlns:p14="http://schemas.microsoft.com/office/powerpoint/2010/main" val="1235005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E7D37FD-2F85-437B-935A-14068B8E4C3D}" type="slidenum">
              <a:rPr lang="ru-RU" smtClean="0"/>
              <a:pPr/>
              <a:t>19</a:t>
            </a:fld>
            <a:endParaRPr lang="ru-RU" dirty="0"/>
          </a:p>
        </p:txBody>
      </p:sp>
    </p:spTree>
    <p:extLst>
      <p:ext uri="{BB962C8B-B14F-4D97-AF65-F5344CB8AC3E}">
        <p14:creationId xmlns:p14="http://schemas.microsoft.com/office/powerpoint/2010/main" val="292384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5"/>
          </p:nvPr>
        </p:nvSpPr>
        <p:spPr/>
        <p:txBody>
          <a:bodyPr/>
          <a:lstStyle/>
          <a:p>
            <a:fld id="{AE7D37FD-2F85-437B-935A-14068B8E4C3D}" type="slidenum">
              <a:rPr lang="ru-RU" smtClean="0"/>
              <a:pPr/>
              <a:t>20</a:t>
            </a:fld>
            <a:endParaRPr lang="ru-RU" dirty="0"/>
          </a:p>
        </p:txBody>
      </p:sp>
    </p:spTree>
    <p:extLst>
      <p:ext uri="{BB962C8B-B14F-4D97-AF65-F5344CB8AC3E}">
        <p14:creationId xmlns:p14="http://schemas.microsoft.com/office/powerpoint/2010/main" val="207664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3689739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37484466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468491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40978016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ru-RU"/>
              <a:t>Образец заголовка</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23099693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2936348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45127" y="2507550"/>
            <a:ext cx="5156200"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7550"/>
            <a:ext cx="5181601" cy="3680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856A5491-F1EB-4B58-8187-FF228B8DA709}" type="slidenum">
              <a:rPr lang="ru-RU" smtClean="0"/>
              <a:pPr/>
              <a:t>‹#›</a:t>
            </a:fld>
            <a:endParaRPr lang="ru-RU" dirty="0"/>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9862338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856A5491-F1EB-4B58-8187-FF228B8DA709}" type="slidenum">
              <a:rPr lang="ru-RU" smtClean="0"/>
              <a:pPr/>
              <a:t>‹#›</a:t>
            </a:fld>
            <a:endParaRPr lang="ru-RU" dirty="0"/>
          </a:p>
        </p:txBody>
      </p:sp>
      <p:sp>
        <p:nvSpPr>
          <p:cNvPr id="6" name="Title 5"/>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417341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30043998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ru-RU"/>
              <a:t>Образец заголовка</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1768751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62CF387-2A2B-4DF6-A7D4-A81176CDCA76}" type="datetimeFigureOut">
              <a:rPr lang="ru-RU" smtClean="0"/>
              <a:pPr/>
              <a:t>10.06.2023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39368508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C62CF387-2A2B-4DF6-A7D4-A81176CDCA76}" type="datetimeFigureOut">
              <a:rPr lang="ru-RU" smtClean="0"/>
              <a:pPr/>
              <a:t>10.06.2023</a:t>
            </a:fld>
            <a:endParaRPr lang="ru-R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ru-RU"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856A5491-F1EB-4B58-8187-FF228B8DA709}" type="slidenum">
              <a:rPr lang="ru-RU" smtClean="0"/>
              <a:pPr/>
              <a:t>‹#›</a:t>
            </a:fld>
            <a:endParaRPr lang="ru-RU" dirty="0"/>
          </a:p>
        </p:txBody>
      </p:sp>
    </p:spTree>
    <p:extLst>
      <p:ext uri="{BB962C8B-B14F-4D97-AF65-F5344CB8AC3E}">
        <p14:creationId xmlns:p14="http://schemas.microsoft.com/office/powerpoint/2010/main" val="145255824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15.png"/><Relationship Id="rId6" Type="http://schemas.openxmlformats.org/officeDocument/2006/relationships/image" Target="../media/image21.jpg"/><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trategy24.ru/rf/news/osnovnye-ponyatiya-novoy-etik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strategy24.ru/rf/culture/projects/plan-meropriyatiy-po-ispolneniyu-ukaza-prezidenta-rossiyskoy-federatsii-no-809-ot-09-noyabrya-2022-god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gif"/></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strategy24.ru/rf/news/vystuplenie-mitropolita-khantymansiyskogo-i-surgutskogo-pavla-na-plenarnom-zasedanii-regionalnogo-etapa-xxxi-mezhdunarodnykh-rozhdestvenskikh-obrazovatelnykh-chteniy" TargetMode="External"/><Relationship Id="rId3" Type="http://schemas.openxmlformats.org/officeDocument/2006/relationships/hyperlink" Target="https://strategy24.ru/rf/management/projects/strategiya-rf-obshcherossiyskaya-platforma-vzaimodeystviya-biznesa-vlasti-i-obshchestv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jp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strategy24.ru/rf/culture/projects/korrektirovka-dokumentov-strategicheskogo-planirovaniya-regiona" TargetMode="External"/><Relationship Id="rId4" Type="http://schemas.openxmlformats.org/officeDocument/2006/relationships/hyperlink" Target="https://strategy24.ru/rf/culture/projects/obespechenie-mezhvedomstvennoy-koordinatsii-deyatelnosti" TargetMode="External"/><Relationship Id="rId5" Type="http://schemas.openxmlformats.org/officeDocument/2006/relationships/hyperlink" Target="https://strategy24.ru/rf/education/projects/sovershenstvovanie-sistemy-gosudarstvennoy-podderzhki-proektov-v-oblasti-kultury-i-obrazovaniya" TargetMode="External"/><Relationship Id="rId6" Type="http://schemas.openxmlformats.org/officeDocument/2006/relationships/hyperlink" Target="https://strategy24.ru/rf/culture/projects/protivodeystvie-riskam-svyazannym-s-rasprostraneniem-destruktivnoy-ideologii" TargetMode="External"/><Relationship Id="rId7" Type="http://schemas.openxmlformats.org/officeDocument/2006/relationships/hyperlink" Target="https://strategy24.ru/rf/education/projects/sovershenstvovanie-metodov-vospitaniya-i-obrazovaniya-detey-i-molodezhi"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hyperlink" Target="https://strategy24.ru/rf/projects/povyshenie-effektivnosti-deyatelnosti-nauchnykh-obrazovatelnykh-prosvetitelskikh-organizatsiy-i-organizatsiy-kultury-po-zashchite-istoricheskoy-pravdy" TargetMode="External"/><Relationship Id="rId4" Type="http://schemas.openxmlformats.org/officeDocument/2006/relationships/hyperlink" Target="https://strategy24.ru/rf/culture/projects/sovershenstvovanie-deyatelnosti-pravookhranitelnykh-organov" TargetMode="External"/><Relationship Id="rId5" Type="http://schemas.openxmlformats.org/officeDocument/2006/relationships/hyperlink" Target="https://strategy24.ru/rf/health/projects/meditsinskoe-prosveshchenie-detey-i-molodezhi" TargetMode="External"/><Relationship Id="rId6" Type="http://schemas.openxmlformats.org/officeDocument/2006/relationships/hyperlink" Target="https://strategy24.ru/rf/culture/projects/obuchenie-i-nravstvennoe-vospitanie-predstaviteley-malykh-i-korennykh-narodov-regiona-a-takzhe-migrantov" TargetMode="External"/><Relationship Id="rId7" Type="http://schemas.openxmlformats.org/officeDocument/2006/relationships/hyperlink" Target="https://strategy24.ru/rf/culture/projects/podgotovka-kazachikh-formirovaniy" TargetMode="External"/><Relationship Id="rId8" Type="http://schemas.openxmlformats.org/officeDocument/2006/relationships/hyperlink" Target="https://strategy24.ru/rf/demography/projects/rost-blagosostoyaniya-grazhdan" TargetMode="External"/><Relationship Id="rId9" Type="http://schemas.openxmlformats.org/officeDocument/2006/relationships/hyperlink" Target="https://strategy24.ru/rf/education/projects/provedenie-zanyatiy-po-vospitaniyu-nravstvennogo-gosudarstvennogo-sluzhashchego-v-organakh-gosudarstvennoy-vlasti" TargetMode="External"/><Relationship Id="rId10" Type="http://schemas.openxmlformats.org/officeDocument/2006/relationships/hyperlink" Target="https://strategy24.ru/rf/culture/projects/uchastie-religioznykh-i-obshchestvennykh-organizatsiy-v-osushchestvlenii-dukhovnonravstvennogo-vospitaniya-grazhdan"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strategy24.ru/rf/projects/plan-meropriyatiy-po-formirovaniyu-zdorovogo-obraza-zhizni-zdorovyy-shkolnik"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strategy24.ru/rf/projects/plan-meropriyatiy-po-realizatsii-gosudarstvennoy-natsionalnoy-politiki-rf-v-subekte-r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strategy24.ru/rf/projects/plan-meropriyatiy-po-realizatsii-gosudarstvennoy-kulturnoy-politiki-v-subekte-rossiyskoy-federatsii"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strategy24.ru/rf/demography/projects/popravki-v-deystvuyushchee-zakonodatelstvo-rossiyskoy-federatsii-v-sootvetstvii-s-trebovaniyami-ukaza-prezidenta-rossii-no-809-ot-09-noyabrya-2022-goda"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1.bin"/><Relationship Id="rId5" Type="http://schemas.openxmlformats.org/officeDocument/2006/relationships/image" Target="../media/image49.emf"/><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2.bin"/><Relationship Id="rId5" Type="http://schemas.openxmlformats.org/officeDocument/2006/relationships/image" Target="../media/image49.emf"/><Relationship Id="rId6" Type="http://schemas.openxmlformats.org/officeDocument/2006/relationships/image" Target="../media/image56.png"/><Relationship Id="rId7" Type="http://schemas.openxmlformats.org/officeDocument/2006/relationships/image" Target="../media/image57.emf"/><Relationship Id="rId8" Type="http://schemas.openxmlformats.org/officeDocument/2006/relationships/image" Target="../media/image5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3.bin"/><Relationship Id="rId5" Type="http://schemas.openxmlformats.org/officeDocument/2006/relationships/image" Target="../media/image49.emf"/><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oleObject" Target="../embeddings/oleObject4.bin"/><Relationship Id="rId5" Type="http://schemas.openxmlformats.org/officeDocument/2006/relationships/image" Target="../media/image49.emf"/><Relationship Id="rId6" Type="http://schemas.openxmlformats.org/officeDocument/2006/relationships/image" Target="../media/image62.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5.bin"/><Relationship Id="rId5" Type="http://schemas.openxmlformats.org/officeDocument/2006/relationships/image" Target="../media/image49.emf"/><Relationship Id="rId6" Type="http://schemas.openxmlformats.org/officeDocument/2006/relationships/image" Target="../media/image64.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6.bin"/><Relationship Id="rId5" Type="http://schemas.openxmlformats.org/officeDocument/2006/relationships/image" Target="../media/image49.emf"/><Relationship Id="rId6" Type="http://schemas.openxmlformats.org/officeDocument/2006/relationships/image" Target="../media/image65.png"/><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7.bin"/><Relationship Id="rId5" Type="http://schemas.openxmlformats.org/officeDocument/2006/relationships/image" Target="../media/image49.emf"/><Relationship Id="rId6" Type="http://schemas.openxmlformats.org/officeDocument/2006/relationships/image" Target="../media/image64.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9" Type="http://schemas.openxmlformats.org/officeDocument/2006/relationships/hyperlink" Target="https://strategy24.ru/rf/news/nravstvennaya-kultura" TargetMode="External"/><Relationship Id="rId20" Type="http://schemas.openxmlformats.org/officeDocument/2006/relationships/hyperlink" Target="https://strategy24.ru/rf/news/nravstvennye-bolezni-obshchestva" TargetMode="External"/><Relationship Id="rId21" Type="http://schemas.openxmlformats.org/officeDocument/2006/relationships/hyperlink" Target="https://strategy24.ru/rf/news/nravstvennaya-atmosfera-2" TargetMode="External"/><Relationship Id="rId22" Type="http://schemas.openxmlformats.org/officeDocument/2006/relationships/hyperlink" Target="https://strategy24.ru/rf/news/velikiy-nravstvennyy-put-rossii-i-vsego-chelovechestva" TargetMode="External"/><Relationship Id="rId23" Type="http://schemas.openxmlformats.org/officeDocument/2006/relationships/image" Target="../media/image66.jpg"/><Relationship Id="rId10" Type="http://schemas.openxmlformats.org/officeDocument/2006/relationships/hyperlink" Target="https://strategy24.ru/rf/news/sistema-chigireva" TargetMode="External"/><Relationship Id="rId11" Type="http://schemas.openxmlformats.org/officeDocument/2006/relationships/hyperlink" Target="https://strategy24.ru/rf/culture/projects/tsifrovaya-ekoplatforma-strategiya-24" TargetMode="External"/><Relationship Id="rId12" Type="http://schemas.openxmlformats.org/officeDocument/2006/relationships/hyperlink" Target="https://strategy24.ru/rf/news/munitsipalnoe-upravlenie-na-osnove-diskursivnootsenochnogo-metoda" TargetMode="External"/><Relationship Id="rId13" Type="http://schemas.openxmlformats.org/officeDocument/2006/relationships/hyperlink" Target="https://strategy24.ru/rf/news/diskursivnootsenochnyy-metod-v-sisteme-gosudarstvennogo-upravleniya-i-kontrolya" TargetMode="External"/><Relationship Id="rId14" Type="http://schemas.openxmlformats.org/officeDocument/2006/relationships/hyperlink" Target="https://strategy24.ru/rf/news/ekonomika-2" TargetMode="External"/><Relationship Id="rId15" Type="http://schemas.openxmlformats.org/officeDocument/2006/relationships/hyperlink" Target="https://strategy24.ru/rf/news/o-perspektivakh-razvitiya-lichnosti-i-gosudarstva" TargetMode="External"/><Relationship Id="rId16" Type="http://schemas.openxmlformats.org/officeDocument/2006/relationships/hyperlink" Target="https://strategy24.ru/rf/management/projects/natsionalnaya-mobilizatsiya" TargetMode="External"/><Relationship Id="rId17" Type="http://schemas.openxmlformats.org/officeDocument/2006/relationships/hyperlink" Target="https://strategy24.ru/rf/news/nravstvennye-finansy" TargetMode="External"/><Relationship Id="rId18" Type="http://schemas.openxmlformats.org/officeDocument/2006/relationships/hyperlink" Target="https://strategy24.ru/rf/news/osnovy-nravstvennogo-vospitaniya" TargetMode="External"/><Relationship Id="rId19" Type="http://schemas.openxmlformats.org/officeDocument/2006/relationships/hyperlink" Target="https://strategy24.ru/rf/news/o-prichinakh-defitsita-nravstvennosti-v-sovremennom-obshchestvennom-soznanii" TargetMode="External"/><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strategy24.ru/rf/news/nravstvennyy-put-beznravstvennoy-tsivilizatsii-2" TargetMode="External"/><Relationship Id="rId4" Type="http://schemas.openxmlformats.org/officeDocument/2006/relationships/hyperlink" Target="https://strategy24.ru/rf/news/ekologiya" TargetMode="External"/><Relationship Id="rId5" Type="http://schemas.openxmlformats.org/officeDocument/2006/relationships/hyperlink" Target="https://strategy24.ru/rf/news/ekologicheskiy-nravstvennyy-manifest" TargetMode="External"/><Relationship Id="rId6" Type="http://schemas.openxmlformats.org/officeDocument/2006/relationships/hyperlink" Target="https://strategy24.ru/rf/news/rossiyskaya-ideologiya-tekhnologiya-nravstvennosti" TargetMode="External"/><Relationship Id="rId7" Type="http://schemas.openxmlformats.org/officeDocument/2006/relationships/hyperlink" Target="https://strategy24.ru/rf/culture/projects/ideologiya-tekhnologiya-nravstvennost" TargetMode="External"/><Relationship Id="rId8" Type="http://schemas.openxmlformats.org/officeDocument/2006/relationships/hyperlink" Target="https://strategy24.ru/rf/management/projects/strategiya-rf-obshcherossiyskaya-platforma-vzaimodeystviya-biznesa-vlasti-i-obshchestva"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strategy24.ru/rf/news/put-v-budushchee"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7.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NULL"/><Relationship Id="rId1" Type="http://schemas.openxmlformats.org/officeDocument/2006/relationships/slideLayout" Target="../slideLayouts/slideLayout1.xml"/><Relationship Id="rId2"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1"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5" name="Прямая соединительная линия 14"/>
          <p:cNvCxnSpPr/>
          <p:nvPr/>
        </p:nvCxnSpPr>
        <p:spPr>
          <a:xfrm>
            <a:off x="361652" y="794529"/>
            <a:ext cx="11468697" cy="0"/>
          </a:xfrm>
          <a:prstGeom prst="line">
            <a:avLst/>
          </a:prstGeom>
          <a:ln w="12700">
            <a:gradFill>
              <a:gsLst>
                <a:gs pos="0">
                  <a:srgbClr val="362480"/>
                </a:gs>
                <a:gs pos="50000">
                  <a:srgbClr val="085AA7"/>
                </a:gs>
                <a:gs pos="100000">
                  <a:srgbClr val="362480"/>
                </a:gs>
              </a:gsLst>
              <a:lin ang="0" scaled="0"/>
            </a:gradFill>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4962959" y="210831"/>
            <a:ext cx="2266134" cy="800219"/>
          </a:xfrm>
          <a:prstGeom prst="rect">
            <a:avLst/>
          </a:prstGeom>
        </p:spPr>
        <p:txBody>
          <a:bodyPr wrap="none">
            <a:spAutoFit/>
          </a:bodyPr>
          <a:lstStyle/>
          <a:p>
            <a:pPr algn="ctr"/>
            <a:r>
              <a:rPr lang="ru-RU" sz="2400" dirty="0" smtClean="0">
                <a:solidFill>
                  <a:srgbClr val="00B050"/>
                </a:solidFill>
                <a:latin typeface="+mj-lt"/>
              </a:rPr>
              <a:t>ЦИВИЛИЗАЦИЯ</a:t>
            </a:r>
            <a:endParaRPr lang="ru-RU" sz="2400" dirty="0">
              <a:solidFill>
                <a:srgbClr val="00B050"/>
              </a:solidFill>
              <a:latin typeface="+mj-lt"/>
            </a:endParaRPr>
          </a:p>
          <a:p>
            <a:pPr algn="ctr"/>
            <a:endParaRPr lang="ru-RU" sz="2200" cap="all" dirty="0">
              <a:solidFill>
                <a:schemeClr val="bg2">
                  <a:lumMod val="90000"/>
                </a:schemeClr>
              </a:solidFill>
              <a:ea typeface="Open Sans" panose="020B0806030504020204" pitchFamily="34" charset="0"/>
              <a:cs typeface="Open Sans" panose="020B0806030504020204" pitchFamily="34" charset="0"/>
            </a:endParaRPr>
          </a:p>
        </p:txBody>
      </p:sp>
      <p:sp>
        <p:nvSpPr>
          <p:cNvPr id="3" name="TextBox 2"/>
          <p:cNvSpPr txBox="1"/>
          <p:nvPr/>
        </p:nvSpPr>
        <p:spPr>
          <a:xfrm>
            <a:off x="8987017" y="5908540"/>
            <a:ext cx="184730" cy="646331"/>
          </a:xfrm>
          <a:prstGeom prst="rect">
            <a:avLst/>
          </a:prstGeom>
          <a:noFill/>
        </p:spPr>
        <p:txBody>
          <a:bodyPr wrap="none" rtlCol="0">
            <a:spAutoFit/>
          </a:bodyPr>
          <a:lstStyle/>
          <a:p>
            <a:pPr algn="ctr"/>
            <a:endParaRPr lang="ru-RU" cap="all" dirty="0">
              <a:solidFill>
                <a:schemeClr val="bg1"/>
              </a:solidFill>
              <a:ea typeface="Open Sans" panose="020B0806030504020204" pitchFamily="34" charset="0"/>
              <a:cs typeface="Open Sans" panose="020B0806030504020204" pitchFamily="34" charset="0"/>
            </a:endParaRPr>
          </a:p>
          <a:p>
            <a:pPr algn="ctr"/>
            <a:endParaRPr lang="ru-RU" dirty="0"/>
          </a:p>
        </p:txBody>
      </p:sp>
      <p:sp>
        <p:nvSpPr>
          <p:cNvPr id="14" name="Прямоугольник 13"/>
          <p:cNvSpPr/>
          <p:nvPr/>
        </p:nvSpPr>
        <p:spPr>
          <a:xfrm>
            <a:off x="1" y="719191"/>
            <a:ext cx="12192000" cy="6170920"/>
          </a:xfrm>
          <a:prstGeom prst="rect">
            <a:avLst/>
          </a:prstGeom>
        </p:spPr>
        <p:txBody>
          <a:bodyPr wrap="square">
            <a:spAutoFit/>
          </a:bodyPr>
          <a:lstStyle/>
          <a:p>
            <a:pPr algn="ctr"/>
            <a:endParaRPr lang="ru-RU" sz="3600" dirty="0" smtClean="0">
              <a:solidFill>
                <a:schemeClr val="bg1"/>
              </a:solidFill>
            </a:endParaRPr>
          </a:p>
          <a:p>
            <a:pPr algn="ctr"/>
            <a:r>
              <a:rPr lang="ru-RU" sz="3600" dirty="0" smtClean="0">
                <a:solidFill>
                  <a:schemeClr val="bg1"/>
                </a:solidFill>
                <a:latin typeface="+mj-lt"/>
              </a:rPr>
              <a:t>Социальные </a:t>
            </a:r>
            <a:r>
              <a:rPr lang="ru-RU" sz="3600" dirty="0">
                <a:solidFill>
                  <a:schemeClr val="bg1"/>
                </a:solidFill>
                <a:latin typeface="+mj-lt"/>
              </a:rPr>
              <a:t>технологии и </a:t>
            </a:r>
            <a:r>
              <a:rPr lang="ru-RU" sz="3600" dirty="0" smtClean="0">
                <a:solidFill>
                  <a:schemeClr val="bg1"/>
                </a:solidFill>
                <a:latin typeface="+mj-lt"/>
              </a:rPr>
              <a:t>нравственная культура</a:t>
            </a:r>
            <a:r>
              <a:rPr lang="ru-RU" sz="3600" dirty="0">
                <a:solidFill>
                  <a:schemeClr val="bg1"/>
                </a:solidFill>
                <a:latin typeface="+mj-lt"/>
              </a:rPr>
              <a:t>.</a:t>
            </a:r>
            <a:r>
              <a:rPr lang="ru-RU" sz="3600" dirty="0" smtClean="0">
                <a:solidFill>
                  <a:schemeClr val="bg1"/>
                </a:solidFill>
                <a:latin typeface="+mj-lt"/>
              </a:rPr>
              <a:t> Формирование высоконравственной </a:t>
            </a:r>
            <a:r>
              <a:rPr lang="ru-RU" sz="3600" dirty="0">
                <a:solidFill>
                  <a:schemeClr val="bg1"/>
                </a:solidFill>
                <a:latin typeface="+mj-lt"/>
              </a:rPr>
              <a:t>личности</a:t>
            </a:r>
            <a:r>
              <a:rPr lang="ru-RU" sz="3600" dirty="0" smtClean="0">
                <a:solidFill>
                  <a:schemeClr val="bg1"/>
                </a:solidFill>
                <a:latin typeface="+mj-lt"/>
              </a:rPr>
              <a:t>, воспитанной </a:t>
            </a:r>
            <a:r>
              <a:rPr lang="ru-RU" sz="3600" dirty="0">
                <a:solidFill>
                  <a:schemeClr val="bg1"/>
                </a:solidFill>
                <a:latin typeface="+mj-lt"/>
              </a:rPr>
              <a:t>в духе уважения </a:t>
            </a:r>
            <a:r>
              <a:rPr lang="ru-RU" sz="3600" dirty="0" smtClean="0">
                <a:solidFill>
                  <a:schemeClr val="bg1"/>
                </a:solidFill>
                <a:latin typeface="+mj-lt"/>
              </a:rPr>
              <a:t>к традиционным ценностям.</a:t>
            </a:r>
            <a:endParaRPr lang="ru-RU" sz="3600" dirty="0">
              <a:solidFill>
                <a:schemeClr val="bg1"/>
              </a:solidFill>
              <a:latin typeface="+mj-lt"/>
            </a:endParaRPr>
          </a:p>
          <a:p>
            <a:pPr algn="ctr"/>
            <a:endParaRPr lang="ru-RU" sz="2400" dirty="0">
              <a:solidFill>
                <a:schemeClr val="bg2">
                  <a:lumMod val="90000"/>
                </a:schemeClr>
              </a:solidFill>
            </a:endParaRPr>
          </a:p>
          <a:p>
            <a:pPr algn="ctr"/>
            <a:endParaRPr lang="ru-RU" sz="2400" dirty="0">
              <a:solidFill>
                <a:schemeClr val="bg1"/>
              </a:solidFill>
            </a:endParaRPr>
          </a:p>
          <a:p>
            <a:pPr algn="ctr"/>
            <a:endParaRPr lang="ru-RU" sz="2400" dirty="0">
              <a:solidFill>
                <a:schemeClr val="bg1"/>
              </a:solidFill>
            </a:endParaRPr>
          </a:p>
          <a:p>
            <a:pPr algn="ctr"/>
            <a:endParaRPr lang="ru-RU" sz="2400" dirty="0" smtClean="0">
              <a:solidFill>
                <a:schemeClr val="bg1"/>
              </a:solidFill>
            </a:endParaRPr>
          </a:p>
          <a:p>
            <a:pPr algn="ctr"/>
            <a:endParaRPr lang="ru-RU" sz="2400" dirty="0">
              <a:solidFill>
                <a:schemeClr val="bg1"/>
              </a:solidFill>
            </a:endParaRPr>
          </a:p>
          <a:p>
            <a:pPr algn="ctr"/>
            <a:endParaRPr lang="ru-RU" sz="2000" dirty="0" smtClean="0">
              <a:solidFill>
                <a:schemeClr val="bg1"/>
              </a:solidFill>
            </a:endParaRPr>
          </a:p>
          <a:p>
            <a:pPr algn="ctr"/>
            <a:endParaRPr lang="ru-RU" sz="2000" dirty="0" smtClean="0">
              <a:solidFill>
                <a:schemeClr val="bg1"/>
              </a:solidFill>
            </a:endParaRPr>
          </a:p>
          <a:p>
            <a:pPr algn="ctr"/>
            <a:endParaRPr lang="ru-RU" sz="2000" dirty="0">
              <a:solidFill>
                <a:schemeClr val="bg1"/>
              </a:solidFill>
            </a:endParaRPr>
          </a:p>
          <a:p>
            <a:pPr algn="ctr"/>
            <a:r>
              <a:rPr lang="ru-RU" sz="2000" dirty="0" smtClean="0">
                <a:solidFill>
                  <a:schemeClr val="bg1"/>
                </a:solidFill>
                <a:latin typeface="+mj-lt"/>
              </a:rPr>
              <a:t>Институт </a:t>
            </a:r>
            <a:r>
              <a:rPr lang="ru-RU" sz="2000" dirty="0">
                <a:solidFill>
                  <a:schemeClr val="bg1"/>
                </a:solidFill>
                <a:latin typeface="+mj-lt"/>
              </a:rPr>
              <a:t>нравственной культуры </a:t>
            </a:r>
            <a:endParaRPr lang="ru-RU" sz="2000" dirty="0" smtClean="0">
              <a:solidFill>
                <a:schemeClr val="bg1"/>
              </a:solidFill>
              <a:latin typeface="+mj-lt"/>
            </a:endParaRPr>
          </a:p>
          <a:p>
            <a:pPr algn="ctr"/>
            <a:endParaRPr lang="ru-RU" sz="2000" dirty="0">
              <a:solidFill>
                <a:schemeClr val="bg1"/>
              </a:solidFill>
              <a:latin typeface="+mj-lt"/>
            </a:endParaRPr>
          </a:p>
          <a:p>
            <a:pPr algn="ctr"/>
            <a:r>
              <a:rPr lang="ru-RU" sz="2000" dirty="0">
                <a:solidFill>
                  <a:schemeClr val="bg1"/>
                </a:solidFill>
                <a:latin typeface="+mj-lt"/>
              </a:rPr>
              <a:t>А.М. Сафиоллин </a:t>
            </a:r>
          </a:p>
          <a:p>
            <a:endParaRPr lang="ru-RU" sz="1100" dirty="0">
              <a:solidFill>
                <a:schemeClr val="bg1"/>
              </a:solidFill>
            </a:endParaRPr>
          </a:p>
        </p:txBody>
      </p:sp>
      <p:pic>
        <p:nvPicPr>
          <p:cNvPr id="10" name="Рисунок 9" descr="G:\AEST\Институт нравственной культуры\Институт нравственной культуры.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427" y="3347967"/>
            <a:ext cx="1792099" cy="1828808"/>
          </a:xfrm>
          <a:prstGeom prst="rect">
            <a:avLst/>
          </a:prstGeom>
          <a:noFill/>
          <a:ln>
            <a:noFill/>
          </a:ln>
        </p:spPr>
      </p:pic>
    </p:spTree>
    <p:extLst>
      <p:ext uri="{BB962C8B-B14F-4D97-AF65-F5344CB8AC3E}">
        <p14:creationId xmlns:p14="http://schemas.microsoft.com/office/powerpoint/2010/main" val="3763486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500"/>
                                  </p:stCondLst>
                                  <p:childTnLst>
                                    <p:animClr clrSpc="hsl" dir="cw">
                                      <p:cBhvr>
                                        <p:cTn id="6" dur="2000" fill="hold"/>
                                        <p:tgtEl>
                                          <p:spTgt spid="26"/>
                                        </p:tgtEl>
                                        <p:attrNameLst>
                                          <p:attrName>fillcolor</p:attrName>
                                        </p:attrNameLst>
                                      </p:cBhvr>
                                      <p:to>
                                        <a:srgbClr val="191975"/>
                                      </p:to>
                                    </p:animClr>
                                    <p:set>
                                      <p:cBhvr>
                                        <p:cTn id="7" dur="2000" fill="hold"/>
                                        <p:tgtEl>
                                          <p:spTgt spid="26"/>
                                        </p:tgtEl>
                                        <p:attrNameLst>
                                          <p:attrName>fill.type</p:attrName>
                                        </p:attrNameLst>
                                      </p:cBhvr>
                                      <p:to>
                                        <p:strVal val="solid"/>
                                      </p:to>
                                    </p:set>
                                    <p:set>
                                      <p:cBhvr>
                                        <p:cTn id="8"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70" name="Rectangle 50">
            <a:extLst>
              <a:ext uri="{FF2B5EF4-FFF2-40B4-BE49-F238E27FC236}">
                <a16:creationId xmlns="" xmlns:a16="http://schemas.microsoft.com/office/drawing/2014/main"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a:t>
            </a:r>
            <a:r>
              <a:rPr lang="ru-RU" altLang="ru-RU" sz="2400" dirty="0" smtClean="0">
                <a:solidFill>
                  <a:schemeClr val="bg1"/>
                </a:solidFill>
                <a:latin typeface="+mj-lt"/>
                <a:ea typeface="Arial Rounded MT Bold" charset="0"/>
                <a:cs typeface="Arial Rounded MT Bold" charset="0"/>
              </a:rPr>
              <a:t>СМЕНА МИРОВОЗРЕНЧЕСКОЙ ПАРАДИГМЫ </a:t>
            </a:r>
            <a:endParaRPr lang="ru-RU" altLang="ru-RU" sz="2400" dirty="0">
              <a:solidFill>
                <a:schemeClr val="bg1"/>
              </a:solidFill>
              <a:latin typeface="+mj-lt"/>
              <a:ea typeface="Arial Rounded MT Bold" charset="0"/>
              <a:cs typeface="Arial Rounded MT Bold" charset="0"/>
            </a:endParaRPr>
          </a:p>
        </p:txBody>
      </p:sp>
      <p:cxnSp>
        <p:nvCxnSpPr>
          <p:cNvPr id="7185" name="AutoShape 22">
            <a:extLst>
              <a:ext uri="{FF2B5EF4-FFF2-40B4-BE49-F238E27FC236}">
                <a16:creationId xmlns="" xmlns:a16="http://schemas.microsoft.com/office/drawing/2014/main"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TextBox 1"/>
          <p:cNvSpPr txBox="1"/>
          <p:nvPr/>
        </p:nvSpPr>
        <p:spPr>
          <a:xfrm>
            <a:off x="1998370" y="6347997"/>
            <a:ext cx="7695197" cy="400110"/>
          </a:xfrm>
          <a:prstGeom prst="rect">
            <a:avLst/>
          </a:prstGeom>
          <a:noFill/>
        </p:spPr>
        <p:txBody>
          <a:bodyPr wrap="square" rtlCol="0">
            <a:spAutoFit/>
          </a:bodyPr>
          <a:lstStyle/>
          <a:p>
            <a:pPr algn="ctr"/>
            <a:r>
              <a:rPr lang="ru-RU" sz="2000" dirty="0" smtClean="0">
                <a:solidFill>
                  <a:schemeClr val="bg1"/>
                </a:solidFill>
                <a:latin typeface="+mj-lt"/>
              </a:rPr>
              <a:t>НЕОБХОДИМО </a:t>
            </a:r>
            <a:r>
              <a:rPr lang="ru-RU" sz="2000" dirty="0" smtClean="0">
                <a:solidFill>
                  <a:srgbClr val="FF0000"/>
                </a:solidFill>
                <a:latin typeface="+mj-lt"/>
              </a:rPr>
              <a:t>СТАРУЮ ЭТИКУ</a:t>
            </a:r>
            <a:r>
              <a:rPr lang="ru-RU" sz="2000" dirty="0" smtClean="0">
                <a:solidFill>
                  <a:schemeClr val="bg1"/>
                </a:solidFill>
                <a:latin typeface="+mj-lt"/>
              </a:rPr>
              <a:t> ПОМЕНЯТЬ НА </a:t>
            </a:r>
            <a:r>
              <a:rPr lang="ru-RU" sz="2000" dirty="0" smtClean="0">
                <a:solidFill>
                  <a:srgbClr val="92D050"/>
                </a:solidFill>
                <a:latin typeface="+mj-lt"/>
              </a:rPr>
              <a:t>НОВУЮ</a:t>
            </a:r>
            <a:r>
              <a:rPr lang="ru-RU" sz="2000" dirty="0" smtClean="0">
                <a:solidFill>
                  <a:schemeClr val="bg1"/>
                </a:solidFill>
                <a:latin typeface="+mj-lt"/>
              </a:rPr>
              <a:t> </a:t>
            </a:r>
            <a:r>
              <a:rPr lang="ru-RU" sz="2000" dirty="0" smtClean="0">
                <a:solidFill>
                  <a:srgbClr val="92D050"/>
                </a:solidFill>
                <a:latin typeface="+mj-lt"/>
              </a:rPr>
              <a:t>ЭТИКУ</a:t>
            </a:r>
            <a:endParaRPr lang="ru-RU" sz="2000" dirty="0">
              <a:solidFill>
                <a:srgbClr val="92D050"/>
              </a:solidFill>
              <a:latin typeface="+mj-l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17" y="759917"/>
            <a:ext cx="11133221" cy="5403501"/>
          </a:xfrm>
          <a:prstGeom prst="rect">
            <a:avLst/>
          </a:prstGeom>
        </p:spPr>
      </p:pic>
    </p:spTree>
    <p:extLst>
      <p:ext uri="{BB962C8B-B14F-4D97-AF65-F5344CB8AC3E}">
        <p14:creationId xmlns:p14="http://schemas.microsoft.com/office/powerpoint/2010/main" val="8367635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6"/>
                                        </p:tgtEl>
                                        <p:attrNameLst>
                                          <p:attrName>fillcolor</p:attrName>
                                        </p:attrNameLst>
                                      </p:cBhvr>
                                      <p:to>
                                        <a:srgbClr val="191975"/>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396153"/>
            <a:ext cx="12192000" cy="504496"/>
          </a:xfrm>
        </p:spPr>
        <p:txBody>
          <a:bodyPr>
            <a:normAutofit fontScale="90000"/>
          </a:bodyPr>
          <a:lstStyle/>
          <a:p>
            <a:r>
              <a:rPr lang="ru-RU" altLang="ru-RU" sz="2400" b="1" dirty="0" smtClean="0">
                <a:solidFill>
                  <a:schemeClr val="bg1"/>
                </a:solidFill>
                <a:ea typeface="Arial Rounded MT Bold" charset="0"/>
                <a:cs typeface="Arial Rounded MT Bold" charset="0"/>
              </a:rPr>
              <a:t/>
            </a:r>
            <a:br>
              <a:rPr lang="ru-RU" altLang="ru-RU" sz="2400" b="1" dirty="0" smtClean="0">
                <a:solidFill>
                  <a:schemeClr val="bg1"/>
                </a:solidFill>
                <a:ea typeface="Arial Rounded MT Bold" charset="0"/>
                <a:cs typeface="Arial Rounded MT Bold" charset="0"/>
              </a:rPr>
            </a:br>
            <a:r>
              <a:rPr lang="ru-RU" altLang="ru-RU" sz="2400" b="1" dirty="0">
                <a:solidFill>
                  <a:schemeClr val="bg1"/>
                </a:solidFill>
                <a:ea typeface="Arial Rounded MT Bold" charset="0"/>
                <a:cs typeface="Arial Rounded MT Bold" charset="0"/>
              </a:rPr>
              <a:t/>
            </a:r>
            <a:br>
              <a:rPr lang="ru-RU" altLang="ru-RU" sz="2400" b="1" dirty="0">
                <a:solidFill>
                  <a:schemeClr val="bg1"/>
                </a:solidFill>
                <a:ea typeface="Arial Rounded MT Bold" charset="0"/>
                <a:cs typeface="Arial Rounded MT Bold" charset="0"/>
              </a:rPr>
            </a:br>
            <a:r>
              <a:rPr lang="ru-RU" altLang="ru-RU" sz="2400" b="1" dirty="0" smtClean="0">
                <a:solidFill>
                  <a:schemeClr val="bg1"/>
                </a:solidFill>
                <a:ea typeface="Arial Rounded MT Bold" charset="0"/>
                <a:cs typeface="Arial Rounded MT Bold" charset="0"/>
              </a:rPr>
              <a:t/>
            </a:r>
            <a:br>
              <a:rPr lang="ru-RU" altLang="ru-RU" sz="2400" b="1" dirty="0" smtClean="0">
                <a:solidFill>
                  <a:schemeClr val="bg1"/>
                </a:solidFill>
                <a:ea typeface="Arial Rounded MT Bold" charset="0"/>
                <a:cs typeface="Arial Rounded MT Bold" charset="0"/>
              </a:rPr>
            </a:br>
            <a:r>
              <a:rPr lang="ru-RU" altLang="ru-RU" sz="2400" b="1" dirty="0">
                <a:solidFill>
                  <a:schemeClr val="bg1"/>
                </a:solidFill>
                <a:ea typeface="Arial Rounded MT Bold" charset="0"/>
                <a:cs typeface="Arial Rounded MT Bold" charset="0"/>
              </a:rPr>
              <a:t/>
            </a:r>
            <a:br>
              <a:rPr lang="ru-RU" altLang="ru-RU" sz="2400" b="1" dirty="0">
                <a:solidFill>
                  <a:schemeClr val="bg1"/>
                </a:solidFill>
                <a:ea typeface="Arial Rounded MT Bold" charset="0"/>
                <a:cs typeface="Arial Rounded MT Bold" charset="0"/>
              </a:rPr>
            </a:br>
            <a:r>
              <a:rPr lang="ru-RU" altLang="ru-RU" sz="2700" dirty="0" smtClean="0">
                <a:solidFill>
                  <a:schemeClr val="bg1"/>
                </a:solidFill>
                <a:ea typeface="Arial Rounded MT Bold" charset="0"/>
                <a:cs typeface="Arial Rounded MT Bold" charset="0"/>
              </a:rPr>
              <a:t>СФЕРНЫЙ ПОДХОД ВЕРНАДСКОГО</a:t>
            </a:r>
            <a:endParaRPr lang="ru-RU" sz="2700" dirty="0">
              <a:solidFill>
                <a:schemeClr val="bg1"/>
              </a:solidFill>
            </a:endParaRPr>
          </a:p>
        </p:txBody>
      </p:sp>
      <p:sp>
        <p:nvSpPr>
          <p:cNvPr id="3" name="Подзаголовок 2"/>
          <p:cNvSpPr>
            <a:spLocks noGrp="1"/>
          </p:cNvSpPr>
          <p:nvPr>
            <p:ph type="subTitle" idx="1"/>
          </p:nvPr>
        </p:nvSpPr>
        <p:spPr>
          <a:xfrm>
            <a:off x="0" y="5255172"/>
            <a:ext cx="12192000" cy="1602828"/>
          </a:xfrm>
        </p:spPr>
        <p:txBody>
          <a:bodyPr>
            <a:normAutofit/>
          </a:bodyPr>
          <a:lstStyle/>
          <a:p>
            <a:endParaRPr lang="ru-RU" sz="2000" i="1" dirty="0" smtClean="0"/>
          </a:p>
          <a:p>
            <a:r>
              <a:rPr lang="ru-RU" sz="2000" i="1" dirty="0" smtClean="0">
                <a:solidFill>
                  <a:schemeClr val="bg1"/>
                </a:solidFill>
                <a:latin typeface="+mj-lt"/>
              </a:rPr>
              <a:t>Ноосфера - это область взаимодействия общества и природы, в границах </a:t>
            </a:r>
          </a:p>
          <a:p>
            <a:r>
              <a:rPr lang="ru-RU" sz="2000" i="1" dirty="0" smtClean="0">
                <a:solidFill>
                  <a:schemeClr val="bg1"/>
                </a:solidFill>
                <a:latin typeface="+mj-lt"/>
              </a:rPr>
              <a:t>которой человеческая деятельность становится определяющим фактором развития.</a:t>
            </a:r>
          </a:p>
          <a:p>
            <a:endParaRPr lang="ru-RU" sz="2000" i="1" dirty="0">
              <a:solidFill>
                <a:schemeClr val="bg1"/>
              </a:solidFill>
              <a:latin typeface="+mj-lt"/>
            </a:endParaRPr>
          </a:p>
        </p:txBody>
      </p:sp>
      <p:pic>
        <p:nvPicPr>
          <p:cNvPr id="4" name="Рисунок 3" descr="то такое магнитное поле Земли? - фотография 9"/>
          <p:cNvPicPr/>
          <p:nvPr/>
        </p:nvPicPr>
        <p:blipFill>
          <a:blip r:embed="rId2">
            <a:extLst>
              <a:ext uri="{28A0092B-C50C-407E-A947-70E740481C1C}">
                <a14:useLocalDpi xmlns:a14="http://schemas.microsoft.com/office/drawing/2010/main" val="0"/>
              </a:ext>
            </a:extLst>
          </a:blip>
          <a:srcRect/>
          <a:stretch>
            <a:fillRect/>
          </a:stretch>
        </p:blipFill>
        <p:spPr bwMode="auto">
          <a:xfrm>
            <a:off x="3689130" y="1456783"/>
            <a:ext cx="4813738" cy="3354711"/>
          </a:xfrm>
          <a:prstGeom prst="rect">
            <a:avLst/>
          </a:prstGeom>
          <a:noFill/>
          <a:ln>
            <a:noFill/>
          </a:ln>
        </p:spPr>
      </p:pic>
      <p:sp>
        <p:nvSpPr>
          <p:cNvPr id="5" name="Овал 4"/>
          <p:cNvSpPr/>
          <p:nvPr/>
        </p:nvSpPr>
        <p:spPr>
          <a:xfrm>
            <a:off x="3689131" y="1616765"/>
            <a:ext cx="4813738" cy="30347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854972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7"/>
                                        </p:tgtEl>
                                        <p:attrNameLst>
                                          <p:attrName>fillcolor</p:attrName>
                                        </p:attrNameLst>
                                      </p:cBhvr>
                                      <p:to>
                                        <a:srgbClr val="191975"/>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70" name="Rectangle 50">
            <a:extLst>
              <a:ext uri="{FF2B5EF4-FFF2-40B4-BE49-F238E27FC236}">
                <a16:creationId xmlns="" xmlns:a16="http://schemas.microsoft.com/office/drawing/2014/main" id="{F6FEC396-3893-8646-CF34-A54D7C9AC1BB}"/>
              </a:ext>
            </a:extLst>
          </p:cNvPr>
          <p:cNvSpPr>
            <a:spLocks noChangeArrowheads="1"/>
          </p:cNvSpPr>
          <p:nvPr/>
        </p:nvSpPr>
        <p:spPr bwMode="auto">
          <a:xfrm>
            <a:off x="1614487" y="-187671"/>
            <a:ext cx="8505827" cy="363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a:t>
            </a: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a:solidFill>
                <a:srgbClr val="002060"/>
              </a:solidFill>
              <a:latin typeface="+mj-lt"/>
              <a:ea typeface="Arial Rounded MT Bold" charset="0"/>
              <a:cs typeface="Arial Rounded MT Bold" charset="0"/>
            </a:endParaRPr>
          </a:p>
          <a:p>
            <a:pPr algn="ctr" eaLnBrk="1" hangingPunct="1">
              <a:lnSpc>
                <a:spcPct val="80000"/>
              </a:lnSpc>
            </a:pPr>
            <a:endParaRPr lang="ru-RU" altLang="ru-RU" sz="2400" b="1" dirty="0" smtClean="0">
              <a:solidFill>
                <a:srgbClr val="002060"/>
              </a:solidFill>
              <a:latin typeface="+mj-lt"/>
              <a:ea typeface="Arial Rounded MT Bold" charset="0"/>
              <a:cs typeface="Arial Rounded MT Bold" charset="0"/>
            </a:endParaRPr>
          </a:p>
        </p:txBody>
      </p:sp>
      <p:cxnSp>
        <p:nvCxnSpPr>
          <p:cNvPr id="7185" name="AutoShape 22">
            <a:extLst>
              <a:ext uri="{FF2B5EF4-FFF2-40B4-BE49-F238E27FC236}">
                <a16:creationId xmlns="" xmlns:a16="http://schemas.microsoft.com/office/drawing/2014/main"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71" y="519370"/>
            <a:ext cx="4140277" cy="2624062"/>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293" y="495593"/>
            <a:ext cx="4140278" cy="2671617"/>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293" y="3850473"/>
            <a:ext cx="4140277" cy="2647839"/>
          </a:xfrm>
          <a:prstGeom prst="rect">
            <a:avLst/>
          </a:prstGeom>
        </p:spPr>
      </p:pic>
      <p:pic>
        <p:nvPicPr>
          <p:cNvPr id="8" name="Рисунок 7" descr="фера — Википедия"/>
          <p:cNvPicPr/>
          <p:nvPr/>
        </p:nvPicPr>
        <p:blipFill>
          <a:blip r:embed="rId5">
            <a:extLst>
              <a:ext uri="{28A0092B-C50C-407E-A947-70E740481C1C}">
                <a14:useLocalDpi xmlns:a14="http://schemas.microsoft.com/office/drawing/2010/main" val="0"/>
              </a:ext>
            </a:extLst>
          </a:blip>
          <a:srcRect/>
          <a:stretch>
            <a:fillRect/>
          </a:stretch>
        </p:blipFill>
        <p:spPr bwMode="auto">
          <a:xfrm>
            <a:off x="4672730" y="2338330"/>
            <a:ext cx="2614612" cy="2624062"/>
          </a:xfrm>
          <a:prstGeom prst="rect">
            <a:avLst/>
          </a:prstGeom>
          <a:noFill/>
          <a:ln>
            <a:noFill/>
          </a:ln>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771" y="3850474"/>
            <a:ext cx="4098850" cy="2647839"/>
          </a:xfrm>
          <a:prstGeom prst="rect">
            <a:avLst/>
          </a:prstGeom>
        </p:spPr>
      </p:pic>
      <p:sp>
        <p:nvSpPr>
          <p:cNvPr id="7" name="TextBox 6"/>
          <p:cNvSpPr txBox="1"/>
          <p:nvPr/>
        </p:nvSpPr>
        <p:spPr>
          <a:xfrm>
            <a:off x="5243514" y="828675"/>
            <a:ext cx="1797552" cy="5539978"/>
          </a:xfrm>
          <a:prstGeom prst="rect">
            <a:avLst/>
          </a:prstGeom>
          <a:noFill/>
        </p:spPr>
        <p:txBody>
          <a:bodyPr wrap="square" rtlCol="0">
            <a:spAutoFit/>
          </a:bodyPr>
          <a:lstStyle/>
          <a:p>
            <a:r>
              <a:rPr lang="ru-RU" sz="2000" dirty="0" smtClean="0">
                <a:solidFill>
                  <a:schemeClr val="bg1"/>
                </a:solidFill>
                <a:latin typeface="+mj-lt"/>
              </a:rPr>
              <a:t>АТМОСФЕРА</a:t>
            </a:r>
          </a:p>
          <a:p>
            <a:endParaRPr lang="ru-RU" sz="2000" dirty="0">
              <a:latin typeface="+mj-lt"/>
            </a:endParaRPr>
          </a:p>
          <a:p>
            <a:r>
              <a:rPr lang="ru-RU" sz="2000" dirty="0" smtClean="0">
                <a:solidFill>
                  <a:schemeClr val="bg1"/>
                </a:solidFill>
                <a:latin typeface="+mj-lt"/>
              </a:rPr>
              <a:t>БИОСФЕРА</a:t>
            </a:r>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endParaRPr lang="ru-RU" dirty="0" smtClean="0"/>
          </a:p>
          <a:p>
            <a:endParaRPr lang="ru-RU" dirty="0"/>
          </a:p>
          <a:p>
            <a:r>
              <a:rPr lang="ru-RU" sz="2000" dirty="0" smtClean="0">
                <a:solidFill>
                  <a:schemeClr val="bg1"/>
                </a:solidFill>
                <a:latin typeface="+mj-lt"/>
              </a:rPr>
              <a:t>ГИДРОСФЕРА</a:t>
            </a:r>
          </a:p>
          <a:p>
            <a:endParaRPr lang="ru-RU" sz="2000" dirty="0">
              <a:solidFill>
                <a:schemeClr val="bg1"/>
              </a:solidFill>
              <a:latin typeface="+mj-lt"/>
            </a:endParaRPr>
          </a:p>
          <a:p>
            <a:r>
              <a:rPr lang="ru-RU" sz="2000" dirty="0" smtClean="0">
                <a:solidFill>
                  <a:schemeClr val="bg1"/>
                </a:solidFill>
                <a:latin typeface="+mj-lt"/>
              </a:rPr>
              <a:t>ЛИТОСФЕРА</a:t>
            </a:r>
          </a:p>
        </p:txBody>
      </p:sp>
    </p:spTree>
    <p:extLst>
      <p:ext uri="{BB962C8B-B14F-4D97-AF65-F5344CB8AC3E}">
        <p14:creationId xmlns:p14="http://schemas.microsoft.com/office/powerpoint/2010/main" val="14611662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1"/>
                                        </p:tgtEl>
                                        <p:attrNameLst>
                                          <p:attrName>fillcolor</p:attrName>
                                        </p:attrNameLst>
                                      </p:cBhvr>
                                      <p:to>
                                        <a:srgbClr val="191975"/>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70" name="Rectangle 50">
            <a:extLst>
              <a:ext uri="{FF2B5EF4-FFF2-40B4-BE49-F238E27FC236}">
                <a16:creationId xmlns="" xmlns:a16="http://schemas.microsoft.com/office/drawing/2014/main"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a:t>
            </a:r>
            <a:r>
              <a:rPr lang="ru-RU" altLang="ru-RU" sz="2400" dirty="0" smtClean="0">
                <a:solidFill>
                  <a:schemeClr val="bg1"/>
                </a:solidFill>
                <a:latin typeface="+mj-lt"/>
                <a:ea typeface="Arial Rounded MT Bold" charset="0"/>
                <a:cs typeface="Arial Rounded MT Bold" charset="0"/>
              </a:rPr>
              <a:t>СФЕРНЫЙ ПОДХОД ВЕРНАДСКОГО</a:t>
            </a:r>
            <a:endParaRPr lang="ru-RU" altLang="ru-RU" sz="2400" dirty="0">
              <a:solidFill>
                <a:schemeClr val="bg1"/>
              </a:solidFill>
              <a:latin typeface="+mj-lt"/>
              <a:ea typeface="Arial Rounded MT Bold" charset="0"/>
              <a:cs typeface="Arial Rounded MT Bold" charset="0"/>
            </a:endParaRPr>
          </a:p>
        </p:txBody>
      </p:sp>
      <p:cxnSp>
        <p:nvCxnSpPr>
          <p:cNvPr id="7185" name="AutoShape 22">
            <a:extLst>
              <a:ext uri="{FF2B5EF4-FFF2-40B4-BE49-F238E27FC236}">
                <a16:creationId xmlns="" xmlns:a16="http://schemas.microsoft.com/office/drawing/2014/main"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4" name="Рисунок 3" descr="https://upload.wikimedia.org/wikipedia/commons/6/6d/%D0%98%D0%BD%D1%84%D0%BE%D1%81%D1%84%D0%B5%D1%80%D0%B0_%D0%BA%D0%B0%D0%BA_%D1%87%D0%B0%D1%81%D1%82%D1%8C_%D0%BD%D0%BE%D0%BE%D1%81%D1%84%D0%B5%D1%80%D1%8B.png"/>
          <p:cNvPicPr/>
          <p:nvPr/>
        </p:nvPicPr>
        <p:blipFill>
          <a:blip r:embed="rId2">
            <a:extLst>
              <a:ext uri="{28A0092B-C50C-407E-A947-70E740481C1C}">
                <a14:useLocalDpi xmlns:a14="http://schemas.microsoft.com/office/drawing/2010/main" val="0"/>
              </a:ext>
            </a:extLst>
          </a:blip>
          <a:srcRect/>
          <a:stretch>
            <a:fillRect/>
          </a:stretch>
        </p:blipFill>
        <p:spPr bwMode="auto">
          <a:xfrm>
            <a:off x="7758113" y="879091"/>
            <a:ext cx="4063746" cy="2732559"/>
          </a:xfrm>
          <a:prstGeom prst="rect">
            <a:avLst/>
          </a:prstGeom>
          <a:noFill/>
          <a:ln>
            <a:noFill/>
          </a:ln>
        </p:spPr>
      </p:pic>
      <p:pic>
        <p:nvPicPr>
          <p:cNvPr id="5" name="Рисунок 4" descr="то такое магнитное поле Земли? - фотография 9"/>
          <p:cNvPicPr/>
          <p:nvPr/>
        </p:nvPicPr>
        <p:blipFill>
          <a:blip r:embed="rId3">
            <a:extLst>
              <a:ext uri="{28A0092B-C50C-407E-A947-70E740481C1C}">
                <a14:useLocalDpi xmlns:a14="http://schemas.microsoft.com/office/drawing/2010/main" val="0"/>
              </a:ext>
            </a:extLst>
          </a:blip>
          <a:srcRect/>
          <a:stretch>
            <a:fillRect/>
          </a:stretch>
        </p:blipFill>
        <p:spPr bwMode="auto">
          <a:xfrm>
            <a:off x="7758113" y="3800103"/>
            <a:ext cx="4063746" cy="2732559"/>
          </a:xfrm>
          <a:prstGeom prst="rect">
            <a:avLst/>
          </a:prstGeom>
          <a:noFill/>
          <a:ln>
            <a:noFill/>
          </a:ln>
        </p:spPr>
      </p:pic>
      <p:sp>
        <p:nvSpPr>
          <p:cNvPr id="2" name="TextBox 1"/>
          <p:cNvSpPr txBox="1"/>
          <p:nvPr/>
        </p:nvSpPr>
        <p:spPr>
          <a:xfrm>
            <a:off x="0" y="879091"/>
            <a:ext cx="7758113" cy="5355312"/>
          </a:xfrm>
          <a:prstGeom prst="rect">
            <a:avLst/>
          </a:prstGeom>
          <a:noFill/>
        </p:spPr>
        <p:txBody>
          <a:bodyPr wrap="square" rtlCol="0">
            <a:spAutoFit/>
          </a:bodyPr>
          <a:lstStyle/>
          <a:p>
            <a:r>
              <a:rPr lang="ru-RU" b="1" dirty="0">
                <a:solidFill>
                  <a:srgbClr val="92D050"/>
                </a:solidFill>
                <a:latin typeface="+mj-lt"/>
              </a:rPr>
              <a:t>Ноосфера</a:t>
            </a:r>
            <a:r>
              <a:rPr lang="ru-RU" b="1" dirty="0">
                <a:solidFill>
                  <a:schemeClr val="bg1"/>
                </a:solidFill>
                <a:latin typeface="+mj-lt"/>
              </a:rPr>
              <a:t> </a:t>
            </a:r>
            <a:r>
              <a:rPr lang="ru-RU" dirty="0">
                <a:solidFill>
                  <a:schemeClr val="bg1"/>
                </a:solidFill>
                <a:latin typeface="+mj-lt"/>
              </a:rPr>
              <a:t>– это область взаимодействия общества и природы, в границах которой разумная человеческая деятельность становится определяющим фактором развития.</a:t>
            </a:r>
            <a:endParaRPr lang="ru-RU" dirty="0" smtClean="0">
              <a:solidFill>
                <a:schemeClr val="bg1"/>
              </a:solidFill>
              <a:latin typeface="+mj-lt"/>
            </a:endParaRPr>
          </a:p>
          <a:p>
            <a:endParaRPr lang="ru-RU" b="1" dirty="0" smtClean="0">
              <a:solidFill>
                <a:schemeClr val="bg1"/>
              </a:solidFill>
              <a:latin typeface="+mj-lt"/>
            </a:endParaRPr>
          </a:p>
          <a:p>
            <a:r>
              <a:rPr lang="ru-RU" b="1" dirty="0" smtClean="0">
                <a:solidFill>
                  <a:srgbClr val="FF7800"/>
                </a:solidFill>
                <a:latin typeface="+mj-lt"/>
              </a:rPr>
              <a:t>В.И</a:t>
            </a:r>
            <a:r>
              <a:rPr lang="ru-RU" b="1" dirty="0">
                <a:solidFill>
                  <a:srgbClr val="FF7800"/>
                </a:solidFill>
                <a:latin typeface="+mj-lt"/>
              </a:rPr>
              <a:t>. Вернадский</a:t>
            </a:r>
            <a:r>
              <a:rPr lang="ru-RU" dirty="0">
                <a:solidFill>
                  <a:schemeClr val="bg1"/>
                </a:solidFill>
                <a:latin typeface="+mj-lt"/>
              </a:rPr>
              <a:t> писал: «Человечество как живое вещество </a:t>
            </a:r>
            <a:r>
              <a:rPr lang="ru-RU" dirty="0" smtClean="0">
                <a:solidFill>
                  <a:schemeClr val="bg1"/>
                </a:solidFill>
                <a:latin typeface="+mj-lt"/>
              </a:rPr>
              <a:t>неразрывно </a:t>
            </a:r>
            <a:r>
              <a:rPr lang="ru-RU" dirty="0">
                <a:solidFill>
                  <a:schemeClr val="bg1"/>
                </a:solidFill>
                <a:latin typeface="+mj-lt"/>
              </a:rPr>
              <a:t>связано с </a:t>
            </a:r>
            <a:r>
              <a:rPr lang="ru-RU" dirty="0" smtClean="0">
                <a:solidFill>
                  <a:schemeClr val="bg1"/>
                </a:solidFill>
                <a:latin typeface="+mj-lt"/>
              </a:rPr>
              <a:t>материально-энергетическими процессами </a:t>
            </a:r>
            <a:r>
              <a:rPr lang="ru-RU" dirty="0">
                <a:solidFill>
                  <a:schemeClr val="bg1"/>
                </a:solidFill>
                <a:latin typeface="+mj-lt"/>
              </a:rPr>
              <a:t>определенной геологической оболочки земли с ее </a:t>
            </a:r>
            <a:r>
              <a:rPr lang="ru-RU" dirty="0" smtClean="0">
                <a:solidFill>
                  <a:schemeClr val="bg1"/>
                </a:solidFill>
                <a:latin typeface="+mj-lt"/>
              </a:rPr>
              <a:t>биосферой». </a:t>
            </a:r>
          </a:p>
          <a:p>
            <a:endParaRPr lang="ru-RU" dirty="0" smtClean="0">
              <a:solidFill>
                <a:schemeClr val="bg1"/>
              </a:solidFill>
              <a:latin typeface="+mj-lt"/>
            </a:endParaRPr>
          </a:p>
          <a:p>
            <a:r>
              <a:rPr lang="ru-RU" dirty="0" smtClean="0">
                <a:solidFill>
                  <a:schemeClr val="bg1"/>
                </a:solidFill>
                <a:latin typeface="+mj-lt"/>
              </a:rPr>
              <a:t>Решение </a:t>
            </a:r>
            <a:r>
              <a:rPr lang="ru-RU" dirty="0">
                <a:solidFill>
                  <a:schemeClr val="bg1"/>
                </a:solidFill>
                <a:latin typeface="+mj-lt"/>
              </a:rPr>
              <a:t>экологических проблем В. И. Вернадский видел в смене мировоззрения и идеологических принципов, то есть в ноосферном мышлении</a:t>
            </a:r>
            <a:r>
              <a:rPr lang="ru-RU" dirty="0" smtClean="0">
                <a:solidFill>
                  <a:schemeClr val="bg1"/>
                </a:solidFill>
                <a:latin typeface="+mj-lt"/>
              </a:rPr>
              <a:t>.</a:t>
            </a:r>
          </a:p>
          <a:p>
            <a:endParaRPr lang="ru-RU" dirty="0">
              <a:solidFill>
                <a:schemeClr val="bg1"/>
              </a:solidFill>
              <a:latin typeface="+mj-lt"/>
            </a:endParaRPr>
          </a:p>
          <a:p>
            <a:r>
              <a:rPr lang="ru-RU" dirty="0" smtClean="0">
                <a:solidFill>
                  <a:schemeClr val="bg1"/>
                </a:solidFill>
                <a:latin typeface="+mj-lt"/>
              </a:rPr>
              <a:t>По </a:t>
            </a:r>
            <a:r>
              <a:rPr lang="ru-RU" dirty="0">
                <a:solidFill>
                  <a:schemeClr val="bg1"/>
                </a:solidFill>
                <a:latin typeface="+mj-lt"/>
              </a:rPr>
              <a:t>мнению В. И. Вернадского, основными предпосылками, которые станут способствовать необратимому процессу становления ноосферы, являются: </a:t>
            </a:r>
            <a:r>
              <a:rPr lang="ru-RU" dirty="0">
                <a:solidFill>
                  <a:srgbClr val="FF7800"/>
                </a:solidFill>
                <a:latin typeface="+mj-lt"/>
              </a:rPr>
              <a:t>ставшее единым человечество, преобразование средств связи и обмена, открытие новых источников энергии, подъем благосостояния, равенство всех людей, исключение войн из жизни общества. </a:t>
            </a:r>
            <a:r>
              <a:rPr lang="ru-RU" dirty="0">
                <a:solidFill>
                  <a:schemeClr val="bg1"/>
                </a:solidFill>
                <a:latin typeface="+mj-lt"/>
              </a:rPr>
              <a:t>Вернадский делает вывод о том, что человечество в ходе своего развития превращается в новую мощную силу, своей мыслью и трудом преобразующую лик планеты.</a:t>
            </a:r>
          </a:p>
        </p:txBody>
      </p:sp>
    </p:spTree>
    <p:extLst>
      <p:ext uri="{BB962C8B-B14F-4D97-AF65-F5344CB8AC3E}">
        <p14:creationId xmlns:p14="http://schemas.microsoft.com/office/powerpoint/2010/main" val="16415760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8"/>
                                        </p:tgtEl>
                                        <p:attrNameLst>
                                          <p:attrName>fillcolor</p:attrName>
                                        </p:attrNameLst>
                                      </p:cBhvr>
                                      <p:to>
                                        <a:srgbClr val="19197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70" name="Rectangle 50">
            <a:extLst>
              <a:ext uri="{FF2B5EF4-FFF2-40B4-BE49-F238E27FC236}">
                <a16:creationId xmlns="" xmlns:a16="http://schemas.microsoft.com/office/drawing/2014/main"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chemeClr val="bg1"/>
                </a:solidFill>
                <a:latin typeface="+mj-lt"/>
                <a:ea typeface="Arial Rounded MT Bold" charset="0"/>
                <a:cs typeface="Arial Rounded MT Bold" charset="0"/>
              </a:rPr>
              <a:t>      </a:t>
            </a:r>
            <a:r>
              <a:rPr lang="ru-RU" altLang="ru-RU" sz="2400" dirty="0" smtClean="0">
                <a:solidFill>
                  <a:schemeClr val="bg1"/>
                </a:solidFill>
                <a:latin typeface="+mj-lt"/>
                <a:ea typeface="Arial Rounded MT Bold" charset="0"/>
                <a:cs typeface="Arial Rounded MT Bold" charset="0"/>
              </a:rPr>
              <a:t>СФЕРНЫЙ ПОДХОД</a:t>
            </a:r>
            <a:endParaRPr lang="ru-RU" altLang="ru-RU" sz="2400" dirty="0">
              <a:solidFill>
                <a:schemeClr val="bg1"/>
              </a:solidFill>
              <a:latin typeface="+mj-lt"/>
              <a:ea typeface="Arial Rounded MT Bold" charset="0"/>
              <a:cs typeface="Arial Rounded MT Bold" charset="0"/>
            </a:endParaRPr>
          </a:p>
        </p:txBody>
      </p:sp>
      <p:cxnSp>
        <p:nvCxnSpPr>
          <p:cNvPr id="7185" name="AutoShape 22">
            <a:extLst>
              <a:ext uri="{FF2B5EF4-FFF2-40B4-BE49-F238E27FC236}">
                <a16:creationId xmlns="" xmlns:a16="http://schemas.microsoft.com/office/drawing/2014/main"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854" y="1108165"/>
            <a:ext cx="7346291" cy="4641670"/>
          </a:xfrm>
          <a:prstGeom prst="rect">
            <a:avLst/>
          </a:prstGeom>
        </p:spPr>
      </p:pic>
      <p:sp>
        <p:nvSpPr>
          <p:cNvPr id="2" name="TextBox 1"/>
          <p:cNvSpPr txBox="1"/>
          <p:nvPr/>
        </p:nvSpPr>
        <p:spPr>
          <a:xfrm>
            <a:off x="742950" y="6286500"/>
            <a:ext cx="10524356" cy="369332"/>
          </a:xfrm>
          <a:prstGeom prst="rect">
            <a:avLst/>
          </a:prstGeom>
          <a:noFill/>
        </p:spPr>
        <p:txBody>
          <a:bodyPr wrap="none" rtlCol="0">
            <a:spAutoFit/>
          </a:bodyPr>
          <a:lstStyle/>
          <a:p>
            <a:r>
              <a:rPr lang="ru-RU" dirty="0" smtClean="0">
                <a:solidFill>
                  <a:schemeClr val="bg1"/>
                </a:solidFill>
                <a:latin typeface="+mj-lt"/>
              </a:rPr>
              <a:t>Вся наша жизнь - это тонкая надутая оболочка, связанная с природой и людьми свободой воли и духом </a:t>
            </a:r>
            <a:endParaRPr lang="ru-RU" dirty="0">
              <a:solidFill>
                <a:schemeClr val="bg1"/>
              </a:solidFill>
              <a:latin typeface="+mj-lt"/>
            </a:endParaRPr>
          </a:p>
        </p:txBody>
      </p:sp>
    </p:spTree>
    <p:extLst>
      <p:ext uri="{BB962C8B-B14F-4D97-AF65-F5344CB8AC3E}">
        <p14:creationId xmlns:p14="http://schemas.microsoft.com/office/powerpoint/2010/main" val="4551523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6"/>
                                        </p:tgtEl>
                                        <p:attrNameLst>
                                          <p:attrName>fillcolor</p:attrName>
                                        </p:attrNameLst>
                                      </p:cBhvr>
                                      <p:to>
                                        <a:srgbClr val="191975"/>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dirty="0" smtClean="0">
                <a:solidFill>
                  <a:schemeClr val="bg1"/>
                </a:solidFill>
                <a:ea typeface="Arial Rounded MT Bold" charset="0"/>
                <a:cs typeface="Arial Rounded MT Bold" charset="0"/>
              </a:rPr>
              <a:t>СОЦИОСФЕРА</a:t>
            </a:r>
            <a:endParaRPr lang="ru-RU" sz="2400" dirty="0">
              <a:solidFill>
                <a:schemeClr val="bg1"/>
              </a:solidFill>
            </a:endParaRPr>
          </a:p>
        </p:txBody>
      </p:sp>
      <p:sp>
        <p:nvSpPr>
          <p:cNvPr id="3" name="Подзаголовок 2"/>
          <p:cNvSpPr>
            <a:spLocks noGrp="1"/>
          </p:cNvSpPr>
          <p:nvPr>
            <p:ph type="subTitle" idx="1"/>
          </p:nvPr>
        </p:nvSpPr>
        <p:spPr>
          <a:xfrm>
            <a:off x="0" y="5014914"/>
            <a:ext cx="12192000" cy="1843086"/>
          </a:xfrm>
        </p:spPr>
        <p:txBody>
          <a:bodyPr>
            <a:normAutofit lnSpcReduction="10000"/>
          </a:bodyPr>
          <a:lstStyle/>
          <a:p>
            <a:endParaRPr lang="ru-RU" sz="1800" dirty="0" smtClean="0"/>
          </a:p>
          <a:p>
            <a:r>
              <a:rPr lang="ru-RU" sz="2000" dirty="0">
                <a:solidFill>
                  <a:schemeClr val="bg1"/>
                </a:solidFill>
                <a:latin typeface="+mj-lt"/>
              </a:rPr>
              <a:t>Сложность заключается в том, что человек сам по себе несет все признаки социальности, </a:t>
            </a:r>
            <a:endParaRPr lang="ru-RU" sz="2000" dirty="0" smtClean="0">
              <a:solidFill>
                <a:schemeClr val="bg1"/>
              </a:solidFill>
              <a:latin typeface="+mj-lt"/>
            </a:endParaRPr>
          </a:p>
          <a:p>
            <a:r>
              <a:rPr lang="ru-RU" sz="2000" dirty="0" smtClean="0">
                <a:solidFill>
                  <a:schemeClr val="bg1"/>
                </a:solidFill>
                <a:latin typeface="+mj-lt"/>
              </a:rPr>
              <a:t>а </a:t>
            </a:r>
            <a:r>
              <a:rPr lang="ru-RU" sz="2000" dirty="0">
                <a:solidFill>
                  <a:schemeClr val="bg1"/>
                </a:solidFill>
                <a:latin typeface="+mj-lt"/>
              </a:rPr>
              <a:t>значит, социальная сфера присутствует везде, где есть человек. </a:t>
            </a:r>
            <a:endParaRPr lang="ru-RU" sz="2000" dirty="0" smtClean="0">
              <a:solidFill>
                <a:schemeClr val="bg1"/>
              </a:solidFill>
              <a:latin typeface="+mj-lt"/>
            </a:endParaRPr>
          </a:p>
          <a:p>
            <a:r>
              <a:rPr lang="ru-RU" sz="2000" dirty="0" smtClean="0">
                <a:solidFill>
                  <a:schemeClr val="bg1"/>
                </a:solidFill>
                <a:latin typeface="+mj-lt"/>
              </a:rPr>
              <a:t>Ограничения </a:t>
            </a:r>
            <a:r>
              <a:rPr lang="ru-RU" sz="2000" dirty="0">
                <a:solidFill>
                  <a:schemeClr val="bg1"/>
                </a:solidFill>
                <a:latin typeface="+mj-lt"/>
              </a:rPr>
              <a:t>сферы достаточно условны и оспоримы.</a:t>
            </a:r>
          </a:p>
          <a:p>
            <a:r>
              <a:rPr lang="ru-RU" sz="2000" dirty="0">
                <a:latin typeface="+mj-lt"/>
              </a:rPr>
              <a:t> </a:t>
            </a:r>
          </a:p>
        </p:txBody>
      </p:sp>
      <p:sp>
        <p:nvSpPr>
          <p:cNvPr id="4" name="TextBox 3"/>
          <p:cNvSpPr txBox="1"/>
          <p:nvPr/>
        </p:nvSpPr>
        <p:spPr>
          <a:xfrm>
            <a:off x="415636" y="315885"/>
            <a:ext cx="11776364" cy="2400657"/>
          </a:xfrm>
          <a:prstGeom prst="rect">
            <a:avLst/>
          </a:prstGeom>
          <a:noFill/>
        </p:spPr>
        <p:txBody>
          <a:bodyPr wrap="square" rtlCol="0">
            <a:spAutoFit/>
          </a:bodyPr>
          <a:lstStyle/>
          <a:p>
            <a:pPr algn="ctr"/>
            <a:r>
              <a:rPr lang="ru-RU" dirty="0"/>
              <a:t> </a:t>
            </a:r>
          </a:p>
          <a:p>
            <a:pPr algn="ctr"/>
            <a:r>
              <a:rPr lang="ru-RU" sz="2000" dirty="0">
                <a:solidFill>
                  <a:schemeClr val="bg1"/>
                </a:solidFill>
                <a:latin typeface="+mj-lt"/>
              </a:rPr>
              <a:t>В ходе развития научной мысли термин «сфера» чаще применялся в науках материальных. </a:t>
            </a:r>
            <a:endParaRPr lang="ru-RU" sz="2000" dirty="0" smtClean="0">
              <a:solidFill>
                <a:schemeClr val="bg1"/>
              </a:solidFill>
              <a:latin typeface="+mj-lt"/>
            </a:endParaRPr>
          </a:p>
          <a:p>
            <a:pPr algn="ctr"/>
            <a:r>
              <a:rPr lang="ru-RU" sz="2000" dirty="0" smtClean="0">
                <a:solidFill>
                  <a:schemeClr val="bg1"/>
                </a:solidFill>
                <a:latin typeface="+mj-lt"/>
              </a:rPr>
              <a:t>Его </a:t>
            </a:r>
            <a:r>
              <a:rPr lang="ru-RU" sz="2000" dirty="0">
                <a:solidFill>
                  <a:schemeClr val="bg1"/>
                </a:solidFill>
                <a:latin typeface="+mj-lt"/>
              </a:rPr>
              <a:t>проникновение в гуманитарные науки </a:t>
            </a:r>
            <a:r>
              <a:rPr lang="ru-RU" sz="2000" dirty="0" smtClean="0">
                <a:solidFill>
                  <a:schemeClr val="bg1"/>
                </a:solidFill>
                <a:latin typeface="+mj-lt"/>
              </a:rPr>
              <a:t>долгое </a:t>
            </a:r>
            <a:r>
              <a:rPr lang="ru-RU" sz="2000" dirty="0">
                <a:solidFill>
                  <a:schemeClr val="bg1"/>
                </a:solidFill>
                <a:latin typeface="+mj-lt"/>
              </a:rPr>
              <a:t>время не разделялось </a:t>
            </a:r>
            <a:r>
              <a:rPr lang="ru-RU" sz="2000" dirty="0" smtClean="0">
                <a:solidFill>
                  <a:schemeClr val="bg1"/>
                </a:solidFill>
                <a:latin typeface="+mj-lt"/>
              </a:rPr>
              <a:t>социологами</a:t>
            </a:r>
            <a:r>
              <a:rPr lang="ru-RU" sz="2000" dirty="0">
                <a:solidFill>
                  <a:schemeClr val="bg1"/>
                </a:solidFill>
                <a:latin typeface="+mj-lt"/>
              </a:rPr>
              <a:t>. </a:t>
            </a:r>
            <a:endParaRPr lang="ru-RU" sz="2000" dirty="0" smtClean="0">
              <a:solidFill>
                <a:schemeClr val="bg1"/>
              </a:solidFill>
              <a:latin typeface="+mj-lt"/>
            </a:endParaRPr>
          </a:p>
          <a:p>
            <a:pPr algn="ctr"/>
            <a:r>
              <a:rPr lang="ru-RU" sz="2000" dirty="0" smtClean="0">
                <a:solidFill>
                  <a:schemeClr val="bg1"/>
                </a:solidFill>
                <a:latin typeface="+mj-lt"/>
              </a:rPr>
              <a:t>Причина </a:t>
            </a:r>
            <a:r>
              <a:rPr lang="ru-RU" sz="2000" dirty="0">
                <a:solidFill>
                  <a:schemeClr val="bg1"/>
                </a:solidFill>
                <a:latin typeface="+mj-lt"/>
              </a:rPr>
              <a:t>такого непринятия заключается в размытости понятия социальная сфера. </a:t>
            </a:r>
            <a:endParaRPr lang="ru-RU" sz="2000" dirty="0" smtClean="0">
              <a:solidFill>
                <a:schemeClr val="bg1"/>
              </a:solidFill>
              <a:latin typeface="+mj-lt"/>
            </a:endParaRPr>
          </a:p>
          <a:p>
            <a:r>
              <a:rPr lang="ru-RU" dirty="0">
                <a:solidFill>
                  <a:schemeClr val="bg1"/>
                </a:solidFill>
                <a:latin typeface="+mj-lt"/>
              </a:rPr>
              <a:t> </a:t>
            </a:r>
          </a:p>
          <a:p>
            <a:endParaRPr lang="ru-RU" dirty="0">
              <a:latin typeface="+mj-lt"/>
            </a:endParaRPr>
          </a:p>
          <a:p>
            <a:r>
              <a:rPr lang="ru-RU" dirty="0" smtClean="0">
                <a:latin typeface="+mj-lt"/>
              </a:rPr>
              <a:t>.</a:t>
            </a:r>
            <a:endParaRPr lang="ru-RU" dirty="0">
              <a:latin typeface="+mj-lt"/>
            </a:endParaRPr>
          </a:p>
          <a:p>
            <a:endParaRPr lang="ru-RU" dirty="0"/>
          </a:p>
        </p:txBody>
      </p:sp>
      <p:pic>
        <p:nvPicPr>
          <p:cNvPr id="7" name="Рисунок 6" descr="Vitruvian-Man-14.jpg"/>
          <p:cNvPicPr/>
          <p:nvPr/>
        </p:nvPicPr>
        <p:blipFill>
          <a:blip r:embed="rId2">
            <a:extLst>
              <a:ext uri="{28A0092B-C50C-407E-A947-70E740481C1C}">
                <a14:useLocalDpi xmlns:a14="http://schemas.microsoft.com/office/drawing/2010/main" val="0"/>
              </a:ext>
            </a:extLst>
          </a:blip>
          <a:srcRect/>
          <a:stretch>
            <a:fillRect/>
          </a:stretch>
        </p:blipFill>
        <p:spPr bwMode="auto">
          <a:xfrm>
            <a:off x="4587765" y="2040486"/>
            <a:ext cx="3016469" cy="2974428"/>
          </a:xfrm>
          <a:prstGeom prst="rect">
            <a:avLst/>
          </a:prstGeom>
          <a:noFill/>
          <a:ln>
            <a:noFill/>
          </a:ln>
        </p:spPr>
      </p:pic>
    </p:spTree>
    <p:extLst>
      <p:ext uri="{BB962C8B-B14F-4D97-AF65-F5344CB8AC3E}">
        <p14:creationId xmlns:p14="http://schemas.microsoft.com/office/powerpoint/2010/main" val="13463157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8"/>
                                        </p:tgtEl>
                                        <p:attrNameLst>
                                          <p:attrName>fillcolor</p:attrName>
                                        </p:attrNameLst>
                                      </p:cBhvr>
                                      <p:to>
                                        <a:srgbClr val="19197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70" name="Rectangle 50">
            <a:extLst>
              <a:ext uri="{FF2B5EF4-FFF2-40B4-BE49-F238E27FC236}">
                <a16:creationId xmlns="" xmlns:a16="http://schemas.microsoft.com/office/drawing/2014/main"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a:t>
            </a:r>
            <a:r>
              <a:rPr lang="ru-RU" altLang="ru-RU" sz="2400" dirty="0" smtClean="0">
                <a:solidFill>
                  <a:schemeClr val="bg1"/>
                </a:solidFill>
                <a:latin typeface="+mj-lt"/>
                <a:ea typeface="Arial Rounded MT Bold" charset="0"/>
                <a:cs typeface="Arial Rounded MT Bold" charset="0"/>
              </a:rPr>
              <a:t>СФЕРНЫЙ ПОДХОД - СОЦИОСФЕРА</a:t>
            </a:r>
            <a:endParaRPr lang="ru-RU" altLang="ru-RU" sz="2400" dirty="0">
              <a:solidFill>
                <a:schemeClr val="bg1"/>
              </a:solidFill>
              <a:latin typeface="+mj-lt"/>
              <a:ea typeface="Arial Rounded MT Bold" charset="0"/>
              <a:cs typeface="Arial Rounded MT Bold" charset="0"/>
            </a:endParaRPr>
          </a:p>
        </p:txBody>
      </p:sp>
      <p:cxnSp>
        <p:nvCxnSpPr>
          <p:cNvPr id="7185" name="AutoShape 22">
            <a:extLst>
              <a:ext uri="{FF2B5EF4-FFF2-40B4-BE49-F238E27FC236}">
                <a16:creationId xmlns="" xmlns:a16="http://schemas.microsoft.com/office/drawing/2014/main"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6" name="Рисунок 5" descr="../luchshie-smartfony-po-vremeni-avtonomnosti.jpg"/>
          <p:cNvPicPr/>
          <p:nvPr/>
        </p:nvPicPr>
        <p:blipFill>
          <a:blip r:embed="rId2">
            <a:extLst>
              <a:ext uri="{28A0092B-C50C-407E-A947-70E740481C1C}">
                <a14:useLocalDpi xmlns:a14="http://schemas.microsoft.com/office/drawing/2010/main" val="0"/>
              </a:ext>
            </a:extLst>
          </a:blip>
          <a:srcRect/>
          <a:stretch>
            <a:fillRect/>
          </a:stretch>
        </p:blipFill>
        <p:spPr bwMode="auto">
          <a:xfrm>
            <a:off x="5776753" y="3900488"/>
            <a:ext cx="6000750" cy="2754805"/>
          </a:xfrm>
          <a:prstGeom prst="rect">
            <a:avLst/>
          </a:prstGeom>
          <a:noFill/>
          <a:ln>
            <a:noFill/>
          </a:ln>
        </p:spPr>
      </p:pic>
      <p:pic>
        <p:nvPicPr>
          <p:cNvPr id="7" name="Рисунок 6" descr="https://strategy24.ru/images/news/202211/90ac60c4021291306a06b73bf35a091a.jpg"/>
          <p:cNvPicPr/>
          <p:nvPr/>
        </p:nvPicPr>
        <p:blipFill>
          <a:blip r:embed="rId3">
            <a:extLst>
              <a:ext uri="{28A0092B-C50C-407E-A947-70E740481C1C}">
                <a14:useLocalDpi xmlns:a14="http://schemas.microsoft.com/office/drawing/2010/main" val="0"/>
              </a:ext>
            </a:extLst>
          </a:blip>
          <a:srcRect/>
          <a:stretch>
            <a:fillRect/>
          </a:stretch>
        </p:blipFill>
        <p:spPr bwMode="auto">
          <a:xfrm>
            <a:off x="5776753" y="796608"/>
            <a:ext cx="6000750" cy="2875280"/>
          </a:xfrm>
          <a:prstGeom prst="rect">
            <a:avLst/>
          </a:prstGeom>
          <a:noFill/>
          <a:ln>
            <a:noFill/>
          </a:ln>
        </p:spPr>
      </p:pic>
      <p:sp>
        <p:nvSpPr>
          <p:cNvPr id="2" name="TextBox 1"/>
          <p:cNvSpPr txBox="1"/>
          <p:nvPr/>
        </p:nvSpPr>
        <p:spPr>
          <a:xfrm>
            <a:off x="226031" y="796608"/>
            <a:ext cx="5425260" cy="5632311"/>
          </a:xfrm>
          <a:prstGeom prst="rect">
            <a:avLst/>
          </a:prstGeom>
          <a:noFill/>
        </p:spPr>
        <p:txBody>
          <a:bodyPr wrap="square" rtlCol="0">
            <a:spAutoFit/>
          </a:bodyPr>
          <a:lstStyle/>
          <a:p>
            <a:r>
              <a:rPr lang="ru-RU" dirty="0" smtClean="0">
                <a:solidFill>
                  <a:schemeClr val="bg1"/>
                </a:solidFill>
                <a:latin typeface="+mj-lt"/>
              </a:rPr>
              <a:t>Современные </a:t>
            </a:r>
            <a:r>
              <a:rPr lang="ru-RU" dirty="0">
                <a:solidFill>
                  <a:schemeClr val="bg1"/>
                </a:solidFill>
                <a:latin typeface="+mj-lt"/>
              </a:rPr>
              <a:t>социальные сети и цифровые платформы лишены идеологии, их эпоха уходит. На смену идут новые цифровые платформы со </a:t>
            </a:r>
            <a:r>
              <a:rPr lang="ru-RU" dirty="0" smtClean="0">
                <a:solidFill>
                  <a:schemeClr val="bg1"/>
                </a:solidFill>
                <a:latin typeface="+mj-lt"/>
              </a:rPr>
              <a:t>встроенной этикой</a:t>
            </a:r>
            <a:r>
              <a:rPr lang="ru-RU" dirty="0">
                <a:solidFill>
                  <a:schemeClr val="bg1"/>
                </a:solidFill>
                <a:latin typeface="+mj-lt"/>
              </a:rPr>
              <a:t>, </a:t>
            </a:r>
            <a:r>
              <a:rPr lang="ru-RU" u="sng" dirty="0" smtClean="0">
                <a:solidFill>
                  <a:srgbClr val="92D050"/>
                </a:solidFill>
                <a:latin typeface="+mj-lt"/>
              </a:rPr>
              <a:t>нравственной </a:t>
            </a:r>
            <a:r>
              <a:rPr lang="ru-RU" dirty="0" smtClean="0">
                <a:solidFill>
                  <a:schemeClr val="bg1"/>
                </a:solidFill>
                <a:latin typeface="+mj-lt"/>
              </a:rPr>
              <a:t>идеологией </a:t>
            </a:r>
            <a:r>
              <a:rPr lang="ru-RU" dirty="0">
                <a:solidFill>
                  <a:schemeClr val="bg1"/>
                </a:solidFill>
                <a:latin typeface="+mj-lt"/>
              </a:rPr>
              <a:t>и информальной юстицией. Это будут планетарные сети, с помощью который все 8 000 000 000 граждан мира будут решать свои вопросы жизнедеятельности, получать возможность влияния, становиться субъектами, выходить из состояния объектов манипуляции, дезинформации, ограбления и произвола</a:t>
            </a:r>
            <a:r>
              <a:rPr lang="ru-RU" dirty="0" smtClean="0">
                <a:solidFill>
                  <a:schemeClr val="bg1"/>
                </a:solidFill>
                <a:latin typeface="+mj-lt"/>
              </a:rPr>
              <a:t>.</a:t>
            </a:r>
          </a:p>
          <a:p>
            <a:endParaRPr lang="ru-RU" dirty="0">
              <a:solidFill>
                <a:schemeClr val="bg1"/>
              </a:solidFill>
              <a:latin typeface="+mj-lt"/>
            </a:endParaRPr>
          </a:p>
          <a:p>
            <a:endParaRPr lang="ru-RU" dirty="0">
              <a:solidFill>
                <a:schemeClr val="bg1"/>
              </a:solidFill>
              <a:latin typeface="+mj-lt"/>
            </a:endParaRPr>
          </a:p>
          <a:p>
            <a:endParaRPr lang="ru-RU" dirty="0" smtClean="0">
              <a:solidFill>
                <a:schemeClr val="bg1"/>
              </a:solidFill>
              <a:latin typeface="+mj-lt"/>
            </a:endParaRPr>
          </a:p>
          <a:p>
            <a:r>
              <a:rPr lang="ru-RU" dirty="0" smtClean="0">
                <a:solidFill>
                  <a:schemeClr val="bg1"/>
                </a:solidFill>
                <a:latin typeface="+mj-lt"/>
              </a:rPr>
              <a:t>С </a:t>
            </a:r>
            <a:r>
              <a:rPr lang="ru-RU" dirty="0">
                <a:solidFill>
                  <a:schemeClr val="bg1"/>
                </a:solidFill>
                <a:latin typeface="+mj-lt"/>
              </a:rPr>
              <a:t>помощью таких сетей нового типа общество сможет блокировать или запретить любую вредоносную технологию, антиобщественное деяние социальных субъектов, ставших жертвами идеологии-технологии «золотого тельца», веры в деньги как в Бога, </a:t>
            </a:r>
            <a:r>
              <a:rPr lang="ru-RU" dirty="0" smtClean="0">
                <a:solidFill>
                  <a:schemeClr val="bg1"/>
                </a:solidFill>
                <a:latin typeface="+mj-lt"/>
              </a:rPr>
              <a:t>монетократии.</a:t>
            </a:r>
            <a:endParaRPr lang="ru-RU" dirty="0">
              <a:solidFill>
                <a:schemeClr val="bg1"/>
              </a:solidFill>
              <a:latin typeface="+mj-lt"/>
            </a:endParaRPr>
          </a:p>
        </p:txBody>
      </p:sp>
    </p:spTree>
    <p:extLst>
      <p:ext uri="{BB962C8B-B14F-4D97-AF65-F5344CB8AC3E}">
        <p14:creationId xmlns:p14="http://schemas.microsoft.com/office/powerpoint/2010/main" val="15665363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8"/>
                                        </p:tgtEl>
                                        <p:attrNameLst>
                                          <p:attrName>fillcolor</p:attrName>
                                        </p:attrNameLst>
                                      </p:cBhvr>
                                      <p:to>
                                        <a:srgbClr val="19197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1"/>
            <a:ext cx="11763910" cy="504496"/>
          </a:xfrm>
        </p:spPr>
        <p:txBody>
          <a:bodyPr>
            <a:normAutofit/>
          </a:bodyPr>
          <a:lstStyle/>
          <a:p>
            <a:r>
              <a:rPr lang="ru-RU" altLang="ru-RU" sz="2400" dirty="0" smtClean="0">
                <a:solidFill>
                  <a:schemeClr val="bg1"/>
                </a:solidFill>
                <a:ea typeface="Arial Rounded MT Bold" charset="0"/>
                <a:cs typeface="Arial Rounded MT Bold" charset="0"/>
              </a:rPr>
              <a:t>РИЗОМА</a:t>
            </a:r>
            <a:endParaRPr lang="ru-RU" sz="2400" dirty="0">
              <a:solidFill>
                <a:schemeClr val="bg1"/>
              </a:solidFill>
            </a:endParaRPr>
          </a:p>
        </p:txBody>
      </p:sp>
      <p:sp>
        <p:nvSpPr>
          <p:cNvPr id="3" name="Подзаголовок 2"/>
          <p:cNvSpPr>
            <a:spLocks noGrp="1"/>
          </p:cNvSpPr>
          <p:nvPr>
            <p:ph type="subTitle" idx="1"/>
          </p:nvPr>
        </p:nvSpPr>
        <p:spPr>
          <a:xfrm>
            <a:off x="0" y="5255172"/>
            <a:ext cx="12192000" cy="1602828"/>
          </a:xfrm>
        </p:spPr>
        <p:txBody>
          <a:bodyPr>
            <a:normAutofit/>
          </a:bodyPr>
          <a:lstStyle/>
          <a:p>
            <a:endParaRPr lang="ru-RU" sz="1900" b="1" dirty="0" smtClean="0"/>
          </a:p>
          <a:p>
            <a:r>
              <a:rPr lang="ru-RU" sz="1800" b="1" dirty="0" smtClean="0">
                <a:solidFill>
                  <a:schemeClr val="bg1"/>
                </a:solidFill>
                <a:latin typeface="+mj-lt"/>
              </a:rPr>
              <a:t>Ризоморфная </a:t>
            </a:r>
            <a:r>
              <a:rPr lang="ru-RU" sz="1800" b="1" dirty="0">
                <a:solidFill>
                  <a:schemeClr val="bg1"/>
                </a:solidFill>
                <a:latin typeface="+mj-lt"/>
              </a:rPr>
              <a:t>среда</a:t>
            </a:r>
            <a:r>
              <a:rPr lang="ru-RU" sz="1800" dirty="0">
                <a:solidFill>
                  <a:schemeClr val="bg1"/>
                </a:solidFill>
                <a:latin typeface="+mj-lt"/>
              </a:rPr>
              <a:t> – субстанция, состоящая из взаимодействующих ризом, обладающая имманентным потенциалом самоорганизации и </a:t>
            </a:r>
            <a:r>
              <a:rPr lang="ru-RU" sz="1800" dirty="0" smtClean="0">
                <a:solidFill>
                  <a:schemeClr val="bg1"/>
                </a:solidFill>
                <a:latin typeface="+mj-lt"/>
              </a:rPr>
              <a:t>саморазвития, ризоморфными </a:t>
            </a:r>
            <a:r>
              <a:rPr lang="ru-RU" sz="1800" dirty="0">
                <a:solidFill>
                  <a:schemeClr val="bg1"/>
                </a:solidFill>
                <a:latin typeface="+mj-lt"/>
              </a:rPr>
              <a:t>средами являются все социальные </a:t>
            </a:r>
            <a:r>
              <a:rPr lang="ru-RU" sz="1800" dirty="0" smtClean="0">
                <a:solidFill>
                  <a:schemeClr val="bg1"/>
                </a:solidFill>
                <a:latin typeface="+mj-lt"/>
              </a:rPr>
              <a:t>среды</a:t>
            </a:r>
            <a:r>
              <a:rPr lang="ru-RU" sz="1800" dirty="0">
                <a:solidFill>
                  <a:schemeClr val="bg1"/>
                </a:solidFill>
                <a:latin typeface="+mj-lt"/>
              </a:rPr>
              <a:t>,</a:t>
            </a:r>
            <a:r>
              <a:rPr lang="ru-RU" sz="1800" dirty="0" smtClean="0">
                <a:solidFill>
                  <a:schemeClr val="bg1"/>
                </a:solidFill>
                <a:latin typeface="+mj-lt"/>
              </a:rPr>
              <a:t> </a:t>
            </a:r>
            <a:r>
              <a:rPr lang="ru-RU" sz="1800" dirty="0">
                <a:solidFill>
                  <a:schemeClr val="bg1"/>
                </a:solidFill>
                <a:latin typeface="+mj-lt"/>
              </a:rPr>
              <a:t>также </a:t>
            </a:r>
            <a:r>
              <a:rPr lang="ru-RU" sz="1800" dirty="0" smtClean="0">
                <a:solidFill>
                  <a:schemeClr val="bg1"/>
                </a:solidFill>
                <a:latin typeface="+mj-lt"/>
              </a:rPr>
              <a:t>их </a:t>
            </a:r>
            <a:r>
              <a:rPr lang="ru-RU" sz="1800" dirty="0">
                <a:solidFill>
                  <a:schemeClr val="bg1"/>
                </a:solidFill>
                <a:latin typeface="+mj-lt"/>
              </a:rPr>
              <a:t>именуют хаосами (управляемые хаосы, управление в хаотических средах).</a:t>
            </a:r>
            <a:endParaRPr lang="ru-RU" sz="1800" dirty="0" smtClean="0">
              <a:solidFill>
                <a:schemeClr val="bg1"/>
              </a:solidFill>
              <a:latin typeface="+mj-lt"/>
            </a:endParaRPr>
          </a:p>
        </p:txBody>
      </p:sp>
      <p:pic>
        <p:nvPicPr>
          <p:cNvPr id="8" name="Рисунок 7" descr="фера — Википедия"/>
          <p:cNvPicPr/>
          <p:nvPr/>
        </p:nvPicPr>
        <p:blipFill>
          <a:blip r:embed="rId2">
            <a:extLst>
              <a:ext uri="{28A0092B-C50C-407E-A947-70E740481C1C}">
                <a14:useLocalDpi xmlns:a14="http://schemas.microsoft.com/office/drawing/2010/main" val="0"/>
              </a:ext>
            </a:extLst>
          </a:blip>
          <a:srcRect/>
          <a:stretch>
            <a:fillRect/>
          </a:stretch>
        </p:blipFill>
        <p:spPr bwMode="auto">
          <a:xfrm>
            <a:off x="3899826" y="924909"/>
            <a:ext cx="4092315" cy="4077324"/>
          </a:xfrm>
          <a:prstGeom prst="rect">
            <a:avLst/>
          </a:prstGeom>
          <a:noFill/>
          <a:ln>
            <a:noFill/>
          </a:ln>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7461057" y="787932"/>
            <a:ext cx="4998319" cy="3936158"/>
          </a:xfrm>
          <a:prstGeom prst="rect">
            <a:avLst/>
          </a:prstGeom>
          <a:ln w="38100">
            <a:solidFill>
              <a:schemeClr val="tx1"/>
            </a:solidFill>
          </a:ln>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07" y="174977"/>
            <a:ext cx="3612822" cy="2632391"/>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07" y="3315668"/>
            <a:ext cx="3602296" cy="1939504"/>
          </a:xfrm>
          <a:prstGeom prst="rect">
            <a:avLst/>
          </a:prstGeom>
        </p:spPr>
      </p:pic>
    </p:spTree>
    <p:extLst>
      <p:ext uri="{BB962C8B-B14F-4D97-AF65-F5344CB8AC3E}">
        <p14:creationId xmlns:p14="http://schemas.microsoft.com/office/powerpoint/2010/main" val="6260986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0"/>
                                        </p:tgtEl>
                                        <p:attrNameLst>
                                          <p:attrName>fillcolor</p:attrName>
                                        </p:attrNameLst>
                                      </p:cBhvr>
                                      <p:to>
                                        <a:srgbClr val="191975"/>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cxnSp>
        <p:nvCxnSpPr>
          <p:cNvPr id="22" name="Прямая соединительная линия 21"/>
          <p:cNvCxnSpPr/>
          <p:nvPr/>
        </p:nvCxnSpPr>
        <p:spPr>
          <a:xfrm>
            <a:off x="361652" y="794529"/>
            <a:ext cx="11468697"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29175" y="178819"/>
            <a:ext cx="12221175" cy="461665"/>
          </a:xfrm>
          <a:prstGeom prst="rect">
            <a:avLst/>
          </a:prstGeom>
        </p:spPr>
        <p:txBody>
          <a:bodyPr wrap="square">
            <a:spAutoFit/>
          </a:bodyPr>
          <a:lstStyle/>
          <a:p>
            <a:pPr algn="ctr"/>
            <a:r>
              <a:rPr lang="ru-RU" sz="2400" dirty="0" smtClean="0">
                <a:solidFill>
                  <a:schemeClr val="bg1"/>
                </a:solidFill>
                <a:latin typeface="+mj-lt"/>
                <a:ea typeface="Open Sans" panose="020B0806030504020204" pitchFamily="34" charset="0"/>
                <a:cs typeface="Open Sans" panose="020B0806030504020204" pitchFamily="34" charset="0"/>
              </a:rPr>
              <a:t>ГЛОБАЛЬНЫЙ ПРОЕКТ РОССИИ</a:t>
            </a:r>
            <a:endParaRPr lang="ru-RU" dirty="0">
              <a:solidFill>
                <a:schemeClr val="bg1"/>
              </a:solidFill>
              <a:latin typeface="+mj-lt"/>
              <a:ea typeface="Open Sans" panose="020B0806030504020204" pitchFamily="34" charset="0"/>
              <a:cs typeface="Open Sans" panose="020B0806030504020204" pitchFamily="34" charset="0"/>
            </a:endParaRPr>
          </a:p>
        </p:txBody>
      </p:sp>
      <p:sp>
        <p:nvSpPr>
          <p:cNvPr id="26" name="Rectangle 6">
            <a:extLst>
              <a:ext uri="{FF2B5EF4-FFF2-40B4-BE49-F238E27FC236}">
                <a16:creationId xmlns:a16="http://schemas.microsoft.com/office/drawing/2014/main" xmlns="" id="{1A390FDD-9FB0-8F43-8EF7-8B9D9B7162B5}"/>
              </a:ext>
            </a:extLst>
          </p:cNvPr>
          <p:cNvSpPr>
            <a:spLocks noChangeArrowheads="1"/>
          </p:cNvSpPr>
          <p:nvPr/>
        </p:nvSpPr>
        <p:spPr bwMode="auto">
          <a:xfrm>
            <a:off x="361652" y="2966472"/>
            <a:ext cx="11468697" cy="3353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endParaRPr lang="ru-RU" altLang="ru-RU" sz="2400" dirty="0">
              <a:solidFill>
                <a:schemeClr val="bg1"/>
              </a:solidFill>
            </a:endParaRPr>
          </a:p>
          <a:p>
            <a:pPr algn="ctr">
              <a:lnSpc>
                <a:spcPct val="100000"/>
              </a:lnSpc>
              <a:spcAft>
                <a:spcPct val="0"/>
              </a:spcAft>
              <a:buClrTx/>
              <a:defRPr/>
            </a:pPr>
            <a:endParaRPr lang="ru-RU" altLang="ru-RU" dirty="0" smtClean="0">
              <a:solidFill>
                <a:schemeClr val="bg1"/>
              </a:solidFill>
            </a:endParaRPr>
          </a:p>
          <a:p>
            <a:pPr algn="ctr">
              <a:lnSpc>
                <a:spcPct val="100000"/>
              </a:lnSpc>
              <a:spcAft>
                <a:spcPct val="0"/>
              </a:spcAft>
              <a:buClrTx/>
              <a:defRPr/>
            </a:pPr>
            <a:endParaRPr lang="ru-RU" altLang="ru-RU" dirty="0">
              <a:solidFill>
                <a:schemeClr val="bg1"/>
              </a:solidFill>
            </a:endParaRPr>
          </a:p>
          <a:p>
            <a:pPr algn="ctr">
              <a:lnSpc>
                <a:spcPct val="100000"/>
              </a:lnSpc>
              <a:spcAft>
                <a:spcPct val="0"/>
              </a:spcAft>
              <a:buClrTx/>
              <a:defRPr/>
            </a:pPr>
            <a:endParaRPr lang="ru-RU" altLang="ru-RU" dirty="0" smtClean="0">
              <a:solidFill>
                <a:schemeClr val="bg1"/>
              </a:solidFill>
            </a:endParaRPr>
          </a:p>
          <a:p>
            <a:pPr algn="ctr">
              <a:lnSpc>
                <a:spcPct val="100000"/>
              </a:lnSpc>
              <a:spcAft>
                <a:spcPct val="0"/>
              </a:spcAft>
              <a:buClrTx/>
              <a:defRPr/>
            </a:pPr>
            <a:endParaRPr lang="ru-RU" altLang="ru-RU" dirty="0">
              <a:solidFill>
                <a:schemeClr val="bg1"/>
              </a:solidFill>
            </a:endParaRPr>
          </a:p>
          <a:p>
            <a:pPr algn="ctr">
              <a:lnSpc>
                <a:spcPct val="100000"/>
              </a:lnSpc>
              <a:spcAft>
                <a:spcPct val="0"/>
              </a:spcAft>
              <a:buClrTx/>
              <a:defRPr/>
            </a:pPr>
            <a:endParaRPr lang="ru-RU" altLang="ru-RU" dirty="0">
              <a:solidFill>
                <a:schemeClr val="bg1"/>
              </a:solidFill>
            </a:endParaRPr>
          </a:p>
          <a:p>
            <a:pPr algn="ctr">
              <a:lnSpc>
                <a:spcPct val="100000"/>
              </a:lnSpc>
              <a:spcAft>
                <a:spcPct val="0"/>
              </a:spcAft>
              <a:buClrTx/>
              <a:defRPr/>
            </a:pPr>
            <a:endParaRPr lang="ru-RU" altLang="ru-RU" dirty="0">
              <a:solidFill>
                <a:schemeClr val="bg1"/>
              </a:solidFill>
            </a:endParaRPr>
          </a:p>
          <a:p>
            <a:pPr algn="ctr">
              <a:lnSpc>
                <a:spcPct val="100000"/>
              </a:lnSpc>
              <a:spcAft>
                <a:spcPct val="0"/>
              </a:spcAft>
              <a:buClrTx/>
              <a:defRPr/>
            </a:pPr>
            <a:r>
              <a:rPr lang="ru-RU" altLang="ru-RU" sz="2000" dirty="0" smtClean="0">
                <a:solidFill>
                  <a:schemeClr val="bg1"/>
                </a:solidFill>
              </a:rPr>
              <a:t> </a:t>
            </a:r>
            <a:r>
              <a:rPr lang="ru-RU" altLang="ru-RU" sz="2000" dirty="0" smtClean="0">
                <a:solidFill>
                  <a:schemeClr val="bg1"/>
                </a:solidFill>
                <a:latin typeface="+mj-lt"/>
              </a:rPr>
              <a:t>НРАВСТВЕННЫЕ ОРИЕНТИРЫ, ФОРМИРУЮЩИЕ МИРОВОЗЗРЕНИЕ ГРАЖДАН РОССИИ</a:t>
            </a:r>
            <a:endParaRPr lang="ru-RU" altLang="ru-RU" sz="2400" dirty="0">
              <a:solidFill>
                <a:schemeClr val="bg1"/>
              </a:solidFill>
              <a:latin typeface="+mj-lt"/>
            </a:endParaRPr>
          </a:p>
        </p:txBody>
      </p:sp>
      <p:pic>
        <p:nvPicPr>
          <p:cNvPr id="14" name="Рисунок 13"/>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94544" y="1048516"/>
            <a:ext cx="9639719" cy="4609334"/>
          </a:xfrm>
          <a:prstGeom prst="rect">
            <a:avLst/>
          </a:prstGeom>
        </p:spPr>
      </p:pic>
    </p:spTree>
    <p:extLst>
      <p:ext uri="{BB962C8B-B14F-4D97-AF65-F5344CB8AC3E}">
        <p14:creationId xmlns:p14="http://schemas.microsoft.com/office/powerpoint/2010/main" val="942423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cxnSp>
        <p:nvCxnSpPr>
          <p:cNvPr id="22" name="Прямая соединительная линия 21"/>
          <p:cNvCxnSpPr/>
          <p:nvPr/>
        </p:nvCxnSpPr>
        <p:spPr>
          <a:xfrm>
            <a:off x="361652" y="762630"/>
            <a:ext cx="11468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29175" y="178819"/>
            <a:ext cx="12221175" cy="461665"/>
          </a:xfrm>
          <a:prstGeom prst="rect">
            <a:avLst/>
          </a:prstGeom>
        </p:spPr>
        <p:txBody>
          <a:bodyPr wrap="square">
            <a:spAutoFit/>
          </a:bodyPr>
          <a:lstStyle/>
          <a:p>
            <a:pPr algn="ctr"/>
            <a:r>
              <a:rPr lang="ru-RU" sz="2400" dirty="0" smtClean="0">
                <a:solidFill>
                  <a:schemeClr val="bg1"/>
                </a:solidFill>
                <a:latin typeface="+mj-lt"/>
                <a:ea typeface="Open Sans" panose="020B0806030504020204" pitchFamily="34" charset="0"/>
                <a:cs typeface="Open Sans" panose="020B0806030504020204" pitchFamily="34" charset="0"/>
              </a:rPr>
              <a:t>ПРИНЦИПЫ РАЗВИТИЯ</a:t>
            </a:r>
            <a:endParaRPr lang="ru-RU" sz="2400" dirty="0">
              <a:solidFill>
                <a:schemeClr val="bg1"/>
              </a:solidFill>
              <a:latin typeface="+mj-lt"/>
              <a:ea typeface="Open Sans" panose="020B0806030504020204" pitchFamily="34" charset="0"/>
              <a:cs typeface="Open Sans" panose="020B0806030504020204" pitchFamily="34" charset="0"/>
            </a:endParaRPr>
          </a:p>
        </p:txBody>
      </p:sp>
      <p:sp>
        <p:nvSpPr>
          <p:cNvPr id="26" name="Rectangle 6">
            <a:extLst>
              <a:ext uri="{FF2B5EF4-FFF2-40B4-BE49-F238E27FC236}">
                <a16:creationId xmlns:a16="http://schemas.microsoft.com/office/drawing/2014/main" xmlns="" id="{1A390FDD-9FB0-8F43-8EF7-8B9D9B7162B5}"/>
              </a:ext>
            </a:extLst>
          </p:cNvPr>
          <p:cNvSpPr>
            <a:spLocks noChangeArrowheads="1"/>
          </p:cNvSpPr>
          <p:nvPr/>
        </p:nvSpPr>
        <p:spPr bwMode="auto">
          <a:xfrm>
            <a:off x="1048011" y="2966472"/>
            <a:ext cx="9870510" cy="4030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endParaRPr lang="ru-RU" altLang="ru-RU" sz="2400" dirty="0">
              <a:solidFill>
                <a:schemeClr val="bg1"/>
              </a:solidFill>
            </a:endParaRPr>
          </a:p>
          <a:p>
            <a:pPr algn="ctr">
              <a:lnSpc>
                <a:spcPct val="100000"/>
              </a:lnSpc>
              <a:spcAft>
                <a:spcPct val="0"/>
              </a:spcAft>
              <a:buClrTx/>
              <a:defRPr/>
            </a:pPr>
            <a:endParaRPr lang="ru-RU" altLang="ru-RU" dirty="0" smtClean="0">
              <a:solidFill>
                <a:schemeClr val="bg1"/>
              </a:solidFill>
            </a:endParaRPr>
          </a:p>
          <a:p>
            <a:pPr algn="ctr">
              <a:lnSpc>
                <a:spcPct val="100000"/>
              </a:lnSpc>
              <a:spcAft>
                <a:spcPct val="0"/>
              </a:spcAft>
              <a:buClrTx/>
              <a:defRPr/>
            </a:pPr>
            <a:endParaRPr lang="ru-RU" altLang="ru-RU" dirty="0">
              <a:solidFill>
                <a:schemeClr val="bg1"/>
              </a:solidFill>
            </a:endParaRPr>
          </a:p>
          <a:p>
            <a:pPr algn="ctr">
              <a:lnSpc>
                <a:spcPct val="100000"/>
              </a:lnSpc>
              <a:spcAft>
                <a:spcPct val="0"/>
              </a:spcAft>
              <a:buClrTx/>
              <a:defRPr/>
            </a:pPr>
            <a:endParaRPr lang="ru-RU" altLang="ru-RU" dirty="0" smtClean="0">
              <a:solidFill>
                <a:schemeClr val="bg1"/>
              </a:solidFill>
            </a:endParaRPr>
          </a:p>
          <a:p>
            <a:pPr algn="ctr">
              <a:lnSpc>
                <a:spcPct val="100000"/>
              </a:lnSpc>
              <a:spcAft>
                <a:spcPct val="0"/>
              </a:spcAft>
              <a:buClrTx/>
              <a:defRPr/>
            </a:pPr>
            <a:endParaRPr lang="ru-RU" altLang="ru-RU" dirty="0">
              <a:solidFill>
                <a:schemeClr val="bg1"/>
              </a:solidFill>
            </a:endParaRPr>
          </a:p>
          <a:p>
            <a:pPr algn="ctr">
              <a:lnSpc>
                <a:spcPct val="100000"/>
              </a:lnSpc>
              <a:spcAft>
                <a:spcPct val="0"/>
              </a:spcAft>
              <a:buClrTx/>
              <a:defRPr/>
            </a:pPr>
            <a:endParaRPr lang="ru-RU" altLang="ru-RU" dirty="0">
              <a:solidFill>
                <a:schemeClr val="bg1"/>
              </a:solidFill>
            </a:endParaRPr>
          </a:p>
          <a:p>
            <a:pPr algn="ctr">
              <a:lnSpc>
                <a:spcPct val="100000"/>
              </a:lnSpc>
              <a:spcAft>
                <a:spcPct val="0"/>
              </a:spcAft>
              <a:buClrTx/>
              <a:defRPr/>
            </a:pPr>
            <a:endParaRPr lang="ru-RU" altLang="ru-RU" dirty="0">
              <a:solidFill>
                <a:schemeClr val="bg1"/>
              </a:solidFill>
            </a:endParaRPr>
          </a:p>
          <a:p>
            <a:pPr algn="ctr">
              <a:lnSpc>
                <a:spcPct val="100000"/>
              </a:lnSpc>
              <a:spcAft>
                <a:spcPct val="0"/>
              </a:spcAft>
              <a:buClrTx/>
              <a:defRPr/>
            </a:pPr>
            <a:endParaRPr lang="ru-RU" altLang="ru-RU" sz="2000" dirty="0" smtClean="0">
              <a:solidFill>
                <a:schemeClr val="bg1"/>
              </a:solidFill>
            </a:endParaRPr>
          </a:p>
          <a:p>
            <a:pPr algn="ctr">
              <a:lnSpc>
                <a:spcPct val="100000"/>
              </a:lnSpc>
              <a:spcAft>
                <a:spcPct val="0"/>
              </a:spcAft>
              <a:buClrTx/>
              <a:defRPr/>
            </a:pPr>
            <a:r>
              <a:rPr lang="ru-RU" altLang="ru-RU" sz="2000" dirty="0" smtClean="0">
                <a:solidFill>
                  <a:schemeClr val="bg1"/>
                </a:solidFill>
                <a:latin typeface="+mj-lt"/>
              </a:rPr>
              <a:t>ТОЛЬКО</a:t>
            </a:r>
            <a:r>
              <a:rPr lang="ru-RU" altLang="ru-RU" sz="2000" dirty="0" smtClean="0">
                <a:solidFill>
                  <a:srgbClr val="FF7800"/>
                </a:solidFill>
                <a:latin typeface="+mj-lt"/>
              </a:rPr>
              <a:t> НРАВСТВЕННОЕ </a:t>
            </a:r>
            <a:r>
              <a:rPr lang="ru-RU" altLang="ru-RU" sz="2000" dirty="0" smtClean="0">
                <a:solidFill>
                  <a:schemeClr val="bg1"/>
                </a:solidFill>
                <a:latin typeface="+mj-lt"/>
              </a:rPr>
              <a:t>НАСТОЯЩЕЕ ГАРАНТИРУЕТ СЧАСЛИВОЕ БУДУЩЕЕ </a:t>
            </a:r>
            <a:endParaRPr lang="ru-RU" altLang="ru-RU" sz="2000" dirty="0">
              <a:solidFill>
                <a:schemeClr val="bg1"/>
              </a:solidFill>
              <a:latin typeface="+mj-lt"/>
            </a:endParaRPr>
          </a:p>
          <a:p>
            <a:pPr algn="ctr">
              <a:lnSpc>
                <a:spcPct val="100000"/>
              </a:lnSpc>
              <a:spcAft>
                <a:spcPct val="0"/>
              </a:spcAft>
              <a:buClrTx/>
              <a:defRPr/>
            </a:pPr>
            <a:endParaRPr lang="ru-RU" altLang="ru-RU" sz="2400" dirty="0">
              <a:solidFill>
                <a:schemeClr val="bg1"/>
              </a:solidFill>
              <a:latin typeface="+mj-lt"/>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20" y="1002840"/>
            <a:ext cx="9973560" cy="4813398"/>
          </a:xfrm>
          <a:prstGeom prst="rect">
            <a:avLst/>
          </a:prstGeom>
        </p:spPr>
      </p:pic>
    </p:spTree>
    <p:extLst>
      <p:ext uri="{BB962C8B-B14F-4D97-AF65-F5344CB8AC3E}">
        <p14:creationId xmlns:p14="http://schemas.microsoft.com/office/powerpoint/2010/main" val="20069505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19462"/>
            <a:ext cx="12192000" cy="6877462"/>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cxnSp>
        <p:nvCxnSpPr>
          <p:cNvPr id="22" name="Прямая соединительная линия 21"/>
          <p:cNvCxnSpPr/>
          <p:nvPr/>
        </p:nvCxnSpPr>
        <p:spPr>
          <a:xfrm>
            <a:off x="361652" y="794529"/>
            <a:ext cx="11468697" cy="0"/>
          </a:xfrm>
          <a:prstGeom prst="line">
            <a:avLst/>
          </a:prstGeom>
          <a:ln w="12700">
            <a:solidFill>
              <a:srgbClr val="0269BE"/>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251963" y="178819"/>
            <a:ext cx="2045753" cy="461665"/>
          </a:xfrm>
          <a:prstGeom prst="rect">
            <a:avLst/>
          </a:prstGeom>
        </p:spPr>
        <p:txBody>
          <a:bodyPr wrap="none">
            <a:spAutoFit/>
          </a:bodyPr>
          <a:lstStyle/>
          <a:p>
            <a:r>
              <a:rPr lang="ru-RU" sz="2400" b="1" dirty="0" smtClean="0">
                <a:solidFill>
                  <a:srgbClr val="FF7800"/>
                </a:solidFill>
                <a:ea typeface="Open Sans" panose="020B0806030504020204" pitchFamily="34" charset="0"/>
                <a:cs typeface="Open Sans" panose="020B0806030504020204" pitchFamily="34" charset="0"/>
              </a:rPr>
              <a:t>                           </a:t>
            </a:r>
            <a:endParaRPr lang="ru-RU" b="1" dirty="0">
              <a:solidFill>
                <a:schemeClr val="bg1"/>
              </a:solidFill>
              <a:ea typeface="Open Sans" panose="020B0806030504020204" pitchFamily="34" charset="0"/>
              <a:cs typeface="Open Sans" panose="020B0806030504020204" pitchFamily="34" charset="0"/>
            </a:endParaRPr>
          </a:p>
        </p:txBody>
      </p:sp>
      <p:sp>
        <p:nvSpPr>
          <p:cNvPr id="26" name="Rectangle 6">
            <a:extLst>
              <a:ext uri="{FF2B5EF4-FFF2-40B4-BE49-F238E27FC236}">
                <a16:creationId xmlns="" xmlns:a16="http://schemas.microsoft.com/office/drawing/2014/main" id="{1A390FDD-9FB0-8F43-8EF7-8B9D9B7162B5}"/>
              </a:ext>
            </a:extLst>
          </p:cNvPr>
          <p:cNvSpPr>
            <a:spLocks noChangeArrowheads="1"/>
          </p:cNvSpPr>
          <p:nvPr/>
        </p:nvSpPr>
        <p:spPr bwMode="auto">
          <a:xfrm>
            <a:off x="361652" y="1309238"/>
            <a:ext cx="11468697" cy="48107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just"/>
            <a:r>
              <a:rPr lang="ru-RU" sz="1800" dirty="0">
                <a:solidFill>
                  <a:srgbClr val="FF7800"/>
                </a:solidFill>
                <a:latin typeface="+mj-lt"/>
              </a:rPr>
              <a:t>Нравственный̆ кризис </a:t>
            </a:r>
            <a:r>
              <a:rPr lang="ru-RU" sz="1800" dirty="0">
                <a:solidFill>
                  <a:schemeClr val="bg1"/>
                </a:solidFill>
                <a:latin typeface="+mj-lt"/>
              </a:rPr>
              <a:t>привел к кризисам во всех сферах жизнедеятельности человека. Последствия нравственного кризиса - девальвация традиционных ценностей̆ и формирование культа денег, стимулирующего сверх потребление и обогащение любой ценой̆, невзирая на моральные общечеловеческие принципы.  </a:t>
            </a:r>
          </a:p>
          <a:p>
            <a:pPr algn="just"/>
            <a:r>
              <a:rPr lang="ru-RU" sz="1800" dirty="0">
                <a:solidFill>
                  <a:schemeClr val="bg1"/>
                </a:solidFill>
                <a:latin typeface="+mj-lt"/>
              </a:rPr>
              <a:t>Подмена истинных ценностных ориентиров современного общества, являющаяся пережитком «дикого капитализма» - влечет за собой быстро нарастающую угрозу общественной безопасности, предсказуемым итогом которой является уничтожение человечества, как вида на планете Земля. </a:t>
            </a:r>
          </a:p>
          <a:p>
            <a:pPr algn="just"/>
            <a:r>
              <a:rPr lang="ru-RU" sz="1800" dirty="0">
                <a:solidFill>
                  <a:schemeClr val="bg1"/>
                </a:solidFill>
                <a:latin typeface="+mj-lt"/>
              </a:rPr>
              <a:t>Причиной всему является отсутствие этического регулятора социума, с помощью которого </a:t>
            </a:r>
            <a:r>
              <a:rPr lang="ru-RU" sz="1800" dirty="0" smtClean="0">
                <a:solidFill>
                  <a:schemeClr val="bg1"/>
                </a:solidFill>
                <a:latin typeface="+mj-lt"/>
              </a:rPr>
              <a:t>институтами </a:t>
            </a:r>
            <a:r>
              <a:rPr lang="ru-RU" sz="1800" dirty="0">
                <a:solidFill>
                  <a:schemeClr val="bg1"/>
                </a:solidFill>
                <a:latin typeface="+mj-lt"/>
              </a:rPr>
              <a:t>гражданского общества осуществляется этическая оценка действий (бездействий̆</a:t>
            </a:r>
            <a:r>
              <a:rPr lang="ru-RU" sz="1800" dirty="0" smtClean="0">
                <a:solidFill>
                  <a:schemeClr val="bg1"/>
                </a:solidFill>
                <a:latin typeface="+mj-lt"/>
              </a:rPr>
              <a:t>) граждан </a:t>
            </a:r>
            <a:r>
              <a:rPr lang="ru-RU" sz="1800" dirty="0">
                <a:solidFill>
                  <a:schemeClr val="bg1"/>
                </a:solidFill>
                <a:latin typeface="+mj-lt"/>
              </a:rPr>
              <a:t>и организаций с позиции причинения вреда и угроз обществу </a:t>
            </a:r>
            <a:r>
              <a:rPr lang="ru-RU" sz="1800" u="sng" dirty="0">
                <a:solidFill>
                  <a:schemeClr val="bg1"/>
                </a:solidFill>
                <a:latin typeface="+mj-lt"/>
              </a:rPr>
              <a:t>с целью выявления и блокирования негативного поведения таких социальных субъектов</a:t>
            </a:r>
            <a:r>
              <a:rPr lang="ru-RU" sz="1800" dirty="0">
                <a:solidFill>
                  <a:schemeClr val="bg1"/>
                </a:solidFill>
                <a:latin typeface="+mj-lt"/>
              </a:rPr>
              <a:t>. </a:t>
            </a:r>
          </a:p>
          <a:p>
            <a:pPr algn="just"/>
            <a:endParaRPr lang="ru-RU" sz="1800" dirty="0" smtClean="0">
              <a:solidFill>
                <a:schemeClr val="bg1"/>
              </a:solidFill>
              <a:latin typeface="+mj-lt"/>
            </a:endParaRPr>
          </a:p>
          <a:p>
            <a:pPr algn="just"/>
            <a:r>
              <a:rPr lang="ru-RU" sz="1800" dirty="0" smtClean="0">
                <a:solidFill>
                  <a:schemeClr val="bg1"/>
                </a:solidFill>
                <a:latin typeface="+mj-lt"/>
              </a:rPr>
              <a:t>Основанием </a:t>
            </a:r>
            <a:r>
              <a:rPr lang="ru-RU" sz="1800" dirty="0">
                <a:solidFill>
                  <a:schemeClr val="bg1"/>
                </a:solidFill>
                <a:latin typeface="+mj-lt"/>
              </a:rPr>
              <a:t>такой этической̆ оценки является совершение действия либо бездействия, оцениваемого другими лицами, как вредное или угрожающее им. </a:t>
            </a:r>
            <a:endParaRPr lang="ru-RU" sz="1800" dirty="0" smtClean="0">
              <a:solidFill>
                <a:schemeClr val="bg1"/>
              </a:solidFill>
              <a:latin typeface="+mj-lt"/>
            </a:endParaRPr>
          </a:p>
          <a:p>
            <a:pPr algn="just"/>
            <a:r>
              <a:rPr lang="ru-RU" sz="1800" dirty="0" smtClean="0">
                <a:solidFill>
                  <a:schemeClr val="bg1"/>
                </a:solidFill>
                <a:latin typeface="+mj-lt"/>
              </a:rPr>
              <a:t>Где </a:t>
            </a:r>
            <a:r>
              <a:rPr lang="ru-RU" sz="1800" dirty="0">
                <a:solidFill>
                  <a:srgbClr val="FF7800"/>
                </a:solidFill>
                <a:latin typeface="+mj-lt"/>
              </a:rPr>
              <a:t>вред </a:t>
            </a:r>
            <a:r>
              <a:rPr lang="ru-RU" sz="1800" dirty="0">
                <a:solidFill>
                  <a:schemeClr val="bg1"/>
                </a:solidFill>
                <a:latin typeface="+mj-lt"/>
              </a:rPr>
              <a:t>– </a:t>
            </a:r>
            <a:r>
              <a:rPr lang="ru-RU" sz="1800" dirty="0" smtClean="0">
                <a:solidFill>
                  <a:schemeClr val="bg1"/>
                </a:solidFill>
                <a:latin typeface="+mj-lt"/>
              </a:rPr>
              <a:t>это ощущаемое </a:t>
            </a:r>
            <a:r>
              <a:rPr lang="ru-RU" sz="1800" dirty="0">
                <a:solidFill>
                  <a:schemeClr val="bg1"/>
                </a:solidFill>
                <a:latin typeface="+mj-lt"/>
              </a:rPr>
              <a:t>или подлинно переживаемое человеком ухудшение состояния его </a:t>
            </a:r>
            <a:r>
              <a:rPr lang="ru-RU" sz="1800" dirty="0" smtClean="0">
                <a:solidFill>
                  <a:schemeClr val="bg1"/>
                </a:solidFill>
                <a:latin typeface="+mj-lt"/>
              </a:rPr>
              <a:t>жизнедеятельности, а </a:t>
            </a:r>
            <a:r>
              <a:rPr lang="ru-RU" sz="1800" dirty="0">
                <a:solidFill>
                  <a:srgbClr val="FF7800"/>
                </a:solidFill>
                <a:latin typeface="+mj-lt"/>
              </a:rPr>
              <a:t>угроза</a:t>
            </a:r>
            <a:r>
              <a:rPr lang="ru-RU" sz="1800" dirty="0">
                <a:solidFill>
                  <a:schemeClr val="bg1"/>
                </a:solidFill>
                <a:latin typeface="+mj-lt"/>
              </a:rPr>
              <a:t> – потенциальный̆ вред жизнедеятельности человека. </a:t>
            </a:r>
          </a:p>
        </p:txBody>
      </p:sp>
      <p:sp>
        <p:nvSpPr>
          <p:cNvPr id="10" name="Прямоугольник 9">
            <a:extLst>
              <a:ext uri="{FF2B5EF4-FFF2-40B4-BE49-F238E27FC236}">
                <a16:creationId xmlns="" xmlns:a16="http://schemas.microsoft.com/office/drawing/2014/main" id="{ADFC0AAA-05A3-A145-9C42-CFC412A4B60E}"/>
              </a:ext>
            </a:extLst>
          </p:cNvPr>
          <p:cNvSpPr/>
          <p:nvPr/>
        </p:nvSpPr>
        <p:spPr>
          <a:xfrm>
            <a:off x="3161432" y="224985"/>
            <a:ext cx="5634748" cy="461665"/>
          </a:xfrm>
          <a:prstGeom prst="rect">
            <a:avLst/>
          </a:prstGeom>
        </p:spPr>
        <p:txBody>
          <a:bodyPr wrap="none">
            <a:spAutoFit/>
          </a:bodyPr>
          <a:lstStyle/>
          <a:p>
            <a:pPr algn="ctr">
              <a:spcAft>
                <a:spcPct val="0"/>
              </a:spcAft>
              <a:defRPr/>
            </a:pPr>
            <a:r>
              <a:rPr lang="ru-RU" sz="2400" dirty="0">
                <a:solidFill>
                  <a:schemeClr val="bg1"/>
                </a:solidFill>
                <a:latin typeface="+mj-lt"/>
              </a:rPr>
              <a:t>КЛЮЧЕВАЯ ПРОБЛЕМА СОВРЕМЕННОСТИ</a:t>
            </a:r>
            <a:endParaRPr lang="ru-RU" altLang="ru-RU" sz="2400" dirty="0">
              <a:solidFill>
                <a:schemeClr val="bg1"/>
              </a:solidFill>
              <a:latin typeface="+mj-lt"/>
            </a:endParaRPr>
          </a:p>
        </p:txBody>
      </p:sp>
    </p:spTree>
    <p:extLst>
      <p:ext uri="{BB962C8B-B14F-4D97-AF65-F5344CB8AC3E}">
        <p14:creationId xmlns:p14="http://schemas.microsoft.com/office/powerpoint/2010/main" val="13288454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791109" y="178819"/>
            <a:ext cx="12983110" cy="461665"/>
          </a:xfrm>
          <a:prstGeom prst="rect">
            <a:avLst/>
          </a:prstGeom>
        </p:spPr>
        <p:txBody>
          <a:bodyPr wrap="square">
            <a:spAutoFit/>
          </a:bodyPr>
          <a:lstStyle/>
          <a:p>
            <a:pPr algn="ctr"/>
            <a:r>
              <a:rPr lang="ru-RU" sz="2000" dirty="0">
                <a:solidFill>
                  <a:schemeClr val="bg1"/>
                </a:solidFill>
              </a:rPr>
              <a:t> </a:t>
            </a:r>
            <a:r>
              <a:rPr lang="ru-RU" sz="2400" dirty="0" smtClean="0">
                <a:solidFill>
                  <a:schemeClr val="bg1"/>
                </a:solidFill>
                <a:latin typeface="+mj-lt"/>
              </a:rPr>
              <a:t>ГОСУДАРСТВЕННАЯ ПОЛИТИКА</a:t>
            </a:r>
            <a:endParaRPr lang="ru-RU" sz="2400" cap="all" dirty="0">
              <a:solidFill>
                <a:schemeClr val="bg1"/>
              </a:solidFill>
              <a:latin typeface="+mj-lt"/>
              <a:ea typeface="Open Sans" panose="020B0806030504020204" pitchFamily="34" charset="0"/>
              <a:cs typeface="Open Sans" panose="020B0806030504020204" pitchFamily="34" charset="0"/>
            </a:endParaRPr>
          </a:p>
        </p:txBody>
      </p:sp>
      <p:cxnSp>
        <p:nvCxnSpPr>
          <p:cNvPr id="19" name="Прямая соединительная линия 18">
            <a:extLst>
              <a:ext uri="{FF2B5EF4-FFF2-40B4-BE49-F238E27FC236}">
                <a16:creationId xmlns:a16="http://schemas.microsoft.com/office/drawing/2014/main" xmlns=""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2"/>
          <p:cNvSpPr>
            <a:spLocks noChangeArrowheads="1"/>
          </p:cNvSpPr>
          <p:nvPr/>
        </p:nvSpPr>
        <p:spPr bwMode="auto">
          <a:xfrm>
            <a:off x="933070" y="919542"/>
            <a:ext cx="12077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dirty="0"/>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5" name="Rectangle 2"/>
          <p:cNvSpPr>
            <a:spLocks noChangeArrowheads="1"/>
          </p:cNvSpPr>
          <p:nvPr/>
        </p:nvSpPr>
        <p:spPr bwMode="auto">
          <a:xfrm>
            <a:off x="0" y="-1"/>
            <a:ext cx="110659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dirty="0"/>
          </a:p>
        </p:txBody>
      </p:sp>
      <p:sp>
        <p:nvSpPr>
          <p:cNvPr id="17" name="TextBox 16">
            <a:extLst>
              <a:ext uri="{FF2B5EF4-FFF2-40B4-BE49-F238E27FC236}">
                <a16:creationId xmlns:a16="http://schemas.microsoft.com/office/drawing/2014/main" xmlns="" id="{C8EA7978-1294-C34A-9898-7936FCCDB2B7}"/>
              </a:ext>
            </a:extLst>
          </p:cNvPr>
          <p:cNvSpPr txBox="1"/>
          <p:nvPr/>
        </p:nvSpPr>
        <p:spPr>
          <a:xfrm>
            <a:off x="621845" y="985863"/>
            <a:ext cx="11059996" cy="1077218"/>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sz="1600" dirty="0">
                <a:solidFill>
                  <a:schemeClr val="bg1"/>
                </a:solidFill>
                <a:ea typeface="Open Sans" panose="020B0806030504020204" pitchFamily="34" charset="0"/>
                <a:cs typeface="Open Sans" panose="020B0806030504020204" pitchFamily="34" charset="0"/>
              </a:rPr>
              <a:t>Указом </a:t>
            </a:r>
            <a:r>
              <a:rPr lang="ru-RU" sz="1600" dirty="0" smtClean="0">
                <a:solidFill>
                  <a:schemeClr val="bg1"/>
                </a:solidFill>
                <a:ea typeface="Open Sans" panose="020B0806030504020204" pitchFamily="34" charset="0"/>
                <a:cs typeface="Open Sans" panose="020B0806030504020204" pitchFamily="34" charset="0"/>
              </a:rPr>
              <a:t>№</a:t>
            </a:r>
            <a:r>
              <a:rPr lang="ru-RU" sz="1600" dirty="0">
                <a:solidFill>
                  <a:schemeClr val="bg1"/>
                </a:solidFill>
                <a:ea typeface="Open Sans" panose="020B0806030504020204" pitchFamily="34" charset="0"/>
                <a:cs typeface="Open Sans" panose="020B0806030504020204" pitchFamily="34" charset="0"/>
              </a:rPr>
              <a:t> </a:t>
            </a:r>
            <a:r>
              <a:rPr lang="ru-RU" sz="1600" dirty="0" smtClean="0">
                <a:solidFill>
                  <a:schemeClr val="bg1"/>
                </a:solidFill>
                <a:ea typeface="Open Sans" panose="020B0806030504020204" pitchFamily="34" charset="0"/>
                <a:cs typeface="Open Sans" panose="020B0806030504020204" pitchFamily="34" charset="0"/>
              </a:rPr>
              <a:t>809 </a:t>
            </a:r>
            <a:r>
              <a:rPr lang="ru-RU" sz="1600" dirty="0">
                <a:solidFill>
                  <a:schemeClr val="bg1"/>
                </a:solidFill>
                <a:ea typeface="Open Sans" panose="020B0806030504020204" pitchFamily="34" charset="0"/>
                <a:cs typeface="Open Sans" panose="020B0806030504020204" pitchFamily="34" charset="0"/>
              </a:rPr>
              <a:t>от </a:t>
            </a:r>
            <a:r>
              <a:rPr lang="ru-RU" sz="1600" dirty="0" smtClean="0">
                <a:solidFill>
                  <a:schemeClr val="bg1"/>
                </a:solidFill>
                <a:ea typeface="Open Sans" panose="020B0806030504020204" pitchFamily="34" charset="0"/>
                <a:cs typeface="Open Sans" panose="020B0806030504020204" pitchFamily="34" charset="0"/>
              </a:rPr>
              <a:t>09.11.2022 </a:t>
            </a:r>
            <a:r>
              <a:rPr lang="ru-RU" sz="1600" dirty="0">
                <a:solidFill>
                  <a:schemeClr val="bg1"/>
                </a:solidFill>
                <a:ea typeface="Open Sans" panose="020B0806030504020204" pitchFamily="34" charset="0"/>
                <a:cs typeface="Open Sans" panose="020B0806030504020204" pitchFamily="34" charset="0"/>
              </a:rPr>
              <a:t>г.</a:t>
            </a:r>
          </a:p>
          <a:p>
            <a:endParaRPr lang="ru-RU" sz="1600" dirty="0" smtClean="0">
              <a:solidFill>
                <a:schemeClr val="bg1"/>
              </a:solidFill>
            </a:endParaRPr>
          </a:p>
          <a:p>
            <a:r>
              <a:rPr lang="ru-RU" sz="1600" dirty="0" smtClean="0">
                <a:solidFill>
                  <a:schemeClr val="bg1"/>
                </a:solidFill>
              </a:rPr>
              <a:t>«</a:t>
            </a:r>
            <a:r>
              <a:rPr lang="ru-RU" sz="1600" dirty="0">
                <a:solidFill>
                  <a:schemeClr val="bg1"/>
                </a:solidFill>
              </a:rPr>
              <a:t>Об утверждении Основ государственной политики по сохранению и укреплению традиционных российских духовно-нравственных </a:t>
            </a:r>
            <a:r>
              <a:rPr lang="ru-RU" sz="1600" dirty="0" smtClean="0">
                <a:solidFill>
                  <a:schemeClr val="bg1"/>
                </a:solidFill>
              </a:rPr>
              <a:t>ценностей»</a:t>
            </a:r>
            <a:r>
              <a:rPr lang="ru-RU" sz="1600" dirty="0">
                <a:solidFill>
                  <a:schemeClr val="bg1"/>
                </a:solidFill>
                <a:ea typeface="Open Sans" panose="020B0806030504020204" pitchFamily="34" charset="0"/>
                <a:cs typeface="Open Sans" panose="020B0806030504020204" pitchFamily="34" charset="0"/>
              </a:rPr>
              <a:t> </a:t>
            </a:r>
            <a:r>
              <a:rPr lang="ru-RU" sz="1600" dirty="0" smtClean="0">
                <a:solidFill>
                  <a:schemeClr val="bg1"/>
                </a:solidFill>
                <a:ea typeface="Open Sans" panose="020B0806030504020204" pitchFamily="34" charset="0"/>
                <a:cs typeface="Open Sans" panose="020B0806030504020204" pitchFamily="34" charset="0"/>
              </a:rPr>
              <a:t>определены:</a:t>
            </a:r>
            <a:endParaRPr lang="ru-RU" sz="1600" dirty="0">
              <a:solidFill>
                <a:schemeClr val="bg1"/>
              </a:solidFill>
              <a:ea typeface="Open Sans" panose="020B0806030504020204" pitchFamily="34" charset="0"/>
              <a:cs typeface="Open Sans" panose="020B0806030504020204" pitchFamily="34" charset="0"/>
            </a:endParaRPr>
          </a:p>
        </p:txBody>
      </p:sp>
      <p:sp>
        <p:nvSpPr>
          <p:cNvPr id="18" name="Прямоугольник 17">
            <a:extLst>
              <a:ext uri="{FF2B5EF4-FFF2-40B4-BE49-F238E27FC236}">
                <a16:creationId xmlns:a16="http://schemas.microsoft.com/office/drawing/2014/main" xmlns="" id="{0D95B846-5C55-3E42-B720-B9FA9359A214}"/>
              </a:ext>
            </a:extLst>
          </p:cNvPr>
          <p:cNvSpPr/>
          <p:nvPr/>
        </p:nvSpPr>
        <p:spPr>
          <a:xfrm>
            <a:off x="621845" y="1969412"/>
            <a:ext cx="9078213" cy="393698"/>
          </a:xfrm>
          <a:prstGeom prst="rect">
            <a:avLst/>
          </a:prstGeom>
        </p:spPr>
        <p:txBody>
          <a:bodyPr wrap="square">
            <a:spAutoFit/>
          </a:bodyPr>
          <a:lstStyle/>
          <a:p>
            <a:pPr>
              <a:lnSpc>
                <a:spcPts val="2500"/>
              </a:lnSpc>
            </a:pPr>
            <a:endParaRPr lang="ru-RU" dirty="0">
              <a:solidFill>
                <a:srgbClr val="DCE5F8"/>
              </a:solidFill>
              <a:ea typeface="Open Sans" panose="020B0806030504020204" pitchFamily="34" charset="0"/>
              <a:cs typeface="Open Sans" panose="020B0806030504020204" pitchFamily="34" charset="0"/>
            </a:endParaRPr>
          </a:p>
        </p:txBody>
      </p:sp>
      <p:sp>
        <p:nvSpPr>
          <p:cNvPr id="22" name="TextBox 21">
            <a:extLst>
              <a:ext uri="{FF2B5EF4-FFF2-40B4-BE49-F238E27FC236}">
                <a16:creationId xmlns:a16="http://schemas.microsoft.com/office/drawing/2014/main" xmlns="" id="{0FDF8318-76C7-6546-8DB8-D81100B43FA5}"/>
              </a:ext>
            </a:extLst>
          </p:cNvPr>
          <p:cNvSpPr txBox="1"/>
          <p:nvPr/>
        </p:nvSpPr>
        <p:spPr>
          <a:xfrm>
            <a:off x="566000" y="1717355"/>
            <a:ext cx="6060831" cy="5324535"/>
          </a:xfrm>
          <a:prstGeom prst="rect">
            <a:avLst/>
          </a:prstGeom>
          <a:noFill/>
          <a:effectLst>
            <a:outerShdw blurRad="50800" dist="38100" dir="5400000" algn="t" rotWithShape="0">
              <a:prstClr val="black">
                <a:alpha val="40000"/>
              </a:prstClr>
            </a:outerShdw>
          </a:effectLst>
        </p:spPr>
        <p:txBody>
          <a:bodyPr wrap="square" rtlCol="0">
            <a:spAutoFit/>
          </a:bodyPr>
          <a:lstStyle/>
          <a:p>
            <a:endParaRPr lang="ru-RU" sz="1600" dirty="0" smtClean="0">
              <a:solidFill>
                <a:schemeClr val="bg1"/>
              </a:solidFill>
              <a:latin typeface="+mj-lt"/>
            </a:endParaRPr>
          </a:p>
          <a:p>
            <a:endParaRPr lang="ru-RU" dirty="0" smtClean="0">
              <a:solidFill>
                <a:schemeClr val="bg1"/>
              </a:solidFill>
              <a:latin typeface="+mj-lt"/>
            </a:endParaRPr>
          </a:p>
          <a:p>
            <a:r>
              <a:rPr lang="ru-RU" dirty="0" smtClean="0">
                <a:solidFill>
                  <a:schemeClr val="bg1"/>
                </a:solidFill>
                <a:latin typeface="+mj-lt"/>
              </a:rPr>
              <a:t>Традиционные </a:t>
            </a:r>
            <a:r>
              <a:rPr lang="ru-RU" dirty="0">
                <a:solidFill>
                  <a:schemeClr val="bg1"/>
                </a:solidFill>
                <a:latin typeface="+mj-lt"/>
              </a:rPr>
              <a:t>ценности - </a:t>
            </a:r>
            <a:r>
              <a:rPr lang="ru-RU" dirty="0">
                <a:solidFill>
                  <a:srgbClr val="FF7800"/>
                </a:solidFill>
                <a:latin typeface="+mj-lt"/>
              </a:rPr>
              <a:t>это нравственные ориентиры, </a:t>
            </a:r>
            <a:r>
              <a:rPr lang="ru-RU" dirty="0">
                <a:solidFill>
                  <a:schemeClr val="bg1"/>
                </a:solidFill>
                <a:latin typeface="+mj-lt"/>
              </a:rPr>
              <a:t>формирующие мировоззрение граждан России, передаваемые от поколения к поколению, лежащие в основе общероссийской гражданской идентичности и единого культурного пространства страны, укрепляющие гражданское единство, нашедшие свое уникальное, самобытное проявление в духовном, историческом и культурном развитии многонационального народа России</a:t>
            </a:r>
            <a:r>
              <a:rPr lang="ru-RU" dirty="0" smtClean="0">
                <a:solidFill>
                  <a:schemeClr val="bg1"/>
                </a:solidFill>
                <a:latin typeface="+mj-lt"/>
              </a:rPr>
              <a:t>.</a:t>
            </a:r>
          </a:p>
          <a:p>
            <a:endParaRPr lang="ru-RU" dirty="0">
              <a:solidFill>
                <a:schemeClr val="bg1"/>
              </a:solidFill>
              <a:latin typeface="+mj-lt"/>
            </a:endParaRPr>
          </a:p>
          <a:p>
            <a:r>
              <a:rPr lang="ru-RU" dirty="0" smtClean="0">
                <a:solidFill>
                  <a:schemeClr val="bg1"/>
                </a:solidFill>
                <a:latin typeface="+mj-lt"/>
              </a:rPr>
              <a:t>Требуемые условия для реализации Указа № 809:</a:t>
            </a:r>
          </a:p>
          <a:p>
            <a:endParaRPr lang="ru-RU" dirty="0" smtClean="0">
              <a:solidFill>
                <a:schemeClr val="bg1"/>
              </a:solidFill>
            </a:endParaRPr>
          </a:p>
          <a:p>
            <a:pPr marL="342900" indent="-342900">
              <a:buAutoNum type="arabicPeriod"/>
            </a:pPr>
            <a:r>
              <a:rPr lang="ru-RU" sz="2000" dirty="0" smtClean="0">
                <a:solidFill>
                  <a:schemeClr val="bg1"/>
                </a:solidFill>
                <a:latin typeface="+mj-lt"/>
              </a:rPr>
              <a:t>Идеологическое обеспечение;</a:t>
            </a:r>
          </a:p>
          <a:p>
            <a:pPr marL="342900" indent="-342900">
              <a:buAutoNum type="arabicPeriod"/>
            </a:pPr>
            <a:r>
              <a:rPr lang="ru-RU" sz="2000" dirty="0" smtClean="0">
                <a:solidFill>
                  <a:schemeClr val="bg1"/>
                </a:solidFill>
                <a:latin typeface="+mj-lt"/>
              </a:rPr>
              <a:t>Психологическое обеспечение;</a:t>
            </a:r>
          </a:p>
          <a:p>
            <a:pPr marL="342900" indent="-342900">
              <a:buAutoNum type="arabicPeriod"/>
            </a:pPr>
            <a:r>
              <a:rPr lang="ru-RU" sz="2000" dirty="0" smtClean="0">
                <a:solidFill>
                  <a:schemeClr val="bg1"/>
                </a:solidFill>
                <a:latin typeface="+mj-lt"/>
              </a:rPr>
              <a:t>Информационное обеспечение.</a:t>
            </a:r>
          </a:p>
          <a:p>
            <a:endParaRPr lang="ru-RU" sz="1600" dirty="0">
              <a:solidFill>
                <a:schemeClr val="bg1"/>
              </a:solidFill>
            </a:endParaRPr>
          </a:p>
          <a:p>
            <a:endParaRPr lang="ru-RU" sz="1600" dirty="0">
              <a:solidFill>
                <a:schemeClr val="bg1"/>
              </a:solidFill>
            </a:endParaRPr>
          </a:p>
          <a:p>
            <a:endParaRPr lang="ru-RU" sz="1600" dirty="0"/>
          </a:p>
        </p:txBody>
      </p:sp>
      <p:pic>
        <p:nvPicPr>
          <p:cNvPr id="25" name="Рисунок 24">
            <a:extLst>
              <a:ext uri="{FF2B5EF4-FFF2-40B4-BE49-F238E27FC236}">
                <a16:creationId xmlns:a16="http://schemas.microsoft.com/office/drawing/2014/main" xmlns="" id="{1EE63C74-2858-C341-B24E-8063030BF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2170" y="2532591"/>
            <a:ext cx="5909830" cy="3345726"/>
          </a:xfrm>
          <a:prstGeom prst="rect">
            <a:avLst/>
          </a:prstGeom>
        </p:spPr>
      </p:pic>
    </p:spTree>
    <p:extLst>
      <p:ext uri="{BB962C8B-B14F-4D97-AF65-F5344CB8AC3E}">
        <p14:creationId xmlns:p14="http://schemas.microsoft.com/office/powerpoint/2010/main" val="4653456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1525" cy="6858000"/>
          </a:xfrm>
          <a:prstGeom prst="rect">
            <a:avLst/>
          </a:prstGeom>
          <a:noFill/>
          <a:effectLst>
            <a:softEdge rad="0"/>
          </a:effectLst>
        </p:spPr>
      </p:pic>
      <p:sp>
        <p:nvSpPr>
          <p:cNvPr id="17" name="Прямоугольник 16"/>
          <p:cNvSpPr/>
          <p:nvPr/>
        </p:nvSpPr>
        <p:spPr>
          <a:xfrm>
            <a:off x="-9525" y="0"/>
            <a:ext cx="12201525"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86938" y="2486644"/>
            <a:ext cx="5603205" cy="655918"/>
          </a:xfrm>
          <a:prstGeom prst="rect">
            <a:avLst/>
          </a:prstGeom>
          <a:noFill/>
        </p:spPr>
        <p:txBody>
          <a:bodyPr wrap="square" rtlCol="0">
            <a:spAutoFit/>
          </a:bodyPr>
          <a:lstStyle/>
          <a:p>
            <a:endParaRPr lang="ru-RU" sz="2000" b="1" dirty="0">
              <a:solidFill>
                <a:schemeClr val="bg1"/>
              </a:solidFill>
            </a:endParaRP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 xmlns:a16="http://schemas.microsoft.com/office/drawing/2014/main" id="{78287748-44D1-9B49-9C7F-079E37D21535}"/>
              </a:ext>
            </a:extLst>
          </p:cNvPr>
          <p:cNvSpPr/>
          <p:nvPr/>
        </p:nvSpPr>
        <p:spPr>
          <a:xfrm>
            <a:off x="-29174" y="178819"/>
            <a:ext cx="12221173" cy="400110"/>
          </a:xfrm>
          <a:prstGeom prst="rect">
            <a:avLst/>
          </a:prstGeom>
        </p:spPr>
        <p:txBody>
          <a:bodyPr wrap="square">
            <a:spAutoFit/>
          </a:bodyPr>
          <a:lstStyle/>
          <a:p>
            <a:pPr algn="ctr">
              <a:spcAft>
                <a:spcPct val="0"/>
              </a:spcAft>
              <a:defRPr/>
            </a:pPr>
            <a:r>
              <a:rPr lang="ru-RU" altLang="ru-RU" sz="2000" dirty="0">
                <a:solidFill>
                  <a:schemeClr val="bg1"/>
                </a:solidFill>
              </a:rPr>
              <a:t>ВЛАДИМИР ПУТИН </a:t>
            </a:r>
          </a:p>
        </p:txBody>
      </p:sp>
      <p:sp>
        <p:nvSpPr>
          <p:cNvPr id="13" name="Rectangle 6">
            <a:extLst>
              <a:ext uri="{FF2B5EF4-FFF2-40B4-BE49-F238E27FC236}">
                <a16:creationId xmlns="" xmlns:a16="http://schemas.microsoft.com/office/drawing/2014/main" id="{130025E3-6B82-2C4A-B9CB-621E84B8971B}"/>
              </a:ext>
            </a:extLst>
          </p:cNvPr>
          <p:cNvSpPr>
            <a:spLocks noChangeArrowheads="1"/>
          </p:cNvSpPr>
          <p:nvPr/>
        </p:nvSpPr>
        <p:spPr bwMode="auto">
          <a:xfrm>
            <a:off x="469009" y="1250066"/>
            <a:ext cx="6221134" cy="3432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just"/>
            <a:r>
              <a:rPr lang="ru-RU" sz="1800" dirty="0" smtClean="0">
                <a:solidFill>
                  <a:schemeClr val="bg1"/>
                </a:solidFill>
              </a:rPr>
              <a:t>«</a:t>
            </a:r>
            <a:r>
              <a:rPr lang="ru-RU" sz="1800" dirty="0">
                <a:solidFill>
                  <a:schemeClr val="bg1"/>
                </a:solidFill>
              </a:rPr>
              <a:t>Российский народ, всегда сможет отличить истинных патриотов от подонков и предателей и просто выплюнет их, как случайно залетевшую в рот мошку, выплюнет на панель. </a:t>
            </a:r>
            <a:endParaRPr lang="ru-RU" sz="1800" dirty="0" smtClean="0">
              <a:solidFill>
                <a:schemeClr val="bg1"/>
              </a:solidFill>
            </a:endParaRPr>
          </a:p>
          <a:p>
            <a:pPr algn="just"/>
            <a:r>
              <a:rPr lang="ru-RU" sz="1800" dirty="0" smtClean="0">
                <a:solidFill>
                  <a:schemeClr val="bg1"/>
                </a:solidFill>
              </a:rPr>
              <a:t>Убеждён</a:t>
            </a:r>
            <a:r>
              <a:rPr lang="ru-RU" sz="1800" dirty="0">
                <a:solidFill>
                  <a:schemeClr val="bg1"/>
                </a:solidFill>
              </a:rPr>
              <a:t>, такое естественное и необходимое самоочищение общества только укрепит нашу страну, нашу солидарность, сплочённость и готовность ответить на любые вызовы. </a:t>
            </a:r>
            <a:endParaRPr lang="ru-RU" sz="1800" dirty="0" smtClean="0">
              <a:solidFill>
                <a:schemeClr val="bg1"/>
              </a:solidFill>
            </a:endParaRPr>
          </a:p>
          <a:p>
            <a:pPr algn="just"/>
            <a:r>
              <a:rPr lang="ru-RU" sz="1800" dirty="0" smtClean="0">
                <a:solidFill>
                  <a:schemeClr val="bg1"/>
                </a:solidFill>
              </a:rPr>
              <a:t>Так </a:t>
            </a:r>
            <a:r>
              <a:rPr lang="ru-RU" sz="1800" dirty="0">
                <a:solidFill>
                  <a:schemeClr val="bg1"/>
                </a:solidFill>
              </a:rPr>
              <a:t>называемый коллективный Запад и его пятая колонна привыкли мерить всё и всех по себе. Они полагают, что всё продается и всё покупается, и потому думают, что мы надломимся, отступим. </a:t>
            </a:r>
            <a:endParaRPr lang="ru-RU" sz="1800" dirty="0" smtClean="0">
              <a:solidFill>
                <a:schemeClr val="bg1"/>
              </a:solidFill>
            </a:endParaRPr>
          </a:p>
          <a:p>
            <a:pPr algn="just"/>
            <a:r>
              <a:rPr lang="ru-RU" sz="1800" dirty="0" smtClean="0">
                <a:solidFill>
                  <a:schemeClr val="bg1"/>
                </a:solidFill>
              </a:rPr>
              <a:t>Но</a:t>
            </a:r>
            <a:r>
              <a:rPr lang="ru-RU" sz="1800" dirty="0">
                <a:solidFill>
                  <a:schemeClr val="bg1"/>
                </a:solidFill>
              </a:rPr>
              <a:t> они плохо знают нашу историю и наш народ.»</a:t>
            </a:r>
          </a:p>
        </p:txBody>
      </p:sp>
      <p:pic>
        <p:nvPicPr>
          <p:cNvPr id="11" name="Рисунок 10" descr="https://metaratings.ru/upload/iblock/f78/f78784f892f1be9298537ba932dab22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9152" y="1555954"/>
            <a:ext cx="4466846" cy="2807702"/>
          </a:xfrm>
          <a:prstGeom prst="rect">
            <a:avLst/>
          </a:prstGeom>
          <a:noFill/>
          <a:ln>
            <a:noFill/>
          </a:ln>
        </p:spPr>
      </p:pic>
    </p:spTree>
    <p:extLst>
      <p:ext uri="{BB962C8B-B14F-4D97-AF65-F5344CB8AC3E}">
        <p14:creationId xmlns:p14="http://schemas.microsoft.com/office/powerpoint/2010/main" val="7457265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nodePh="1">
                                  <p:stCondLst>
                                    <p:cond delay="10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075" y="-19462"/>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sp>
        <p:nvSpPr>
          <p:cNvPr id="10" name="Прямоугольник 9"/>
          <p:cNvSpPr/>
          <p:nvPr/>
        </p:nvSpPr>
        <p:spPr>
          <a:xfrm>
            <a:off x="-45968" y="38921"/>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p>
          <a:p>
            <a:pPr algn="ctr"/>
            <a:endParaRPr lang="ru-RU" dirty="0"/>
          </a:p>
          <a:p>
            <a:pPr algn="ctr"/>
            <a:endParaRPr lang="ru-RU" dirty="0" smtClean="0"/>
          </a:p>
          <a:p>
            <a:pPr algn="ctr"/>
            <a:endParaRPr lang="ru-RU" dirty="0"/>
          </a:p>
          <a:p>
            <a:pPr algn="ctr"/>
            <a:endParaRPr lang="ru-RU" dirty="0" smtClean="0"/>
          </a:p>
          <a:p>
            <a:r>
              <a:rPr lang="ru-RU" dirty="0"/>
              <a:t>жизнь                             </a:t>
            </a:r>
          </a:p>
          <a:p>
            <a:r>
              <a:rPr lang="ru-RU" dirty="0">
                <a:solidFill>
                  <a:srgbClr val="FF7800"/>
                </a:solidFill>
              </a:rPr>
              <a:t>                                                                                                                                            </a:t>
            </a:r>
            <a:endParaRPr lang="ru-RU" sz="2800" dirty="0">
              <a:solidFill>
                <a:srgbClr val="FF7800"/>
              </a:solidFill>
            </a:endParaRPr>
          </a:p>
          <a:p>
            <a:r>
              <a:rPr lang="ru-RU" dirty="0"/>
              <a:t> </a:t>
            </a:r>
            <a:endParaRPr lang="ru-RU" dirty="0" smtClean="0"/>
          </a:p>
          <a:p>
            <a:endParaRPr lang="ru-RU" dirty="0"/>
          </a:p>
          <a:p>
            <a:endParaRPr lang="ru-RU" dirty="0" smtClean="0"/>
          </a:p>
          <a:p>
            <a:endParaRPr lang="ru-RU" dirty="0"/>
          </a:p>
          <a:p>
            <a:endParaRPr lang="ru-RU" dirty="0" smtClean="0"/>
          </a:p>
          <a:p>
            <a:endParaRPr lang="ru-RU" dirty="0"/>
          </a:p>
          <a:p>
            <a:pPr algn="ctr"/>
            <a:endParaRPr lang="ru-RU" dirty="0" smtClean="0"/>
          </a:p>
          <a:p>
            <a:pPr algn="ctr"/>
            <a:endParaRPr lang="ru-RU" dirty="0"/>
          </a:p>
          <a:p>
            <a:pPr algn="ctr"/>
            <a:r>
              <a:rPr lang="ru-RU" sz="2000" dirty="0" smtClean="0">
                <a:latin typeface="+mj-lt"/>
              </a:rPr>
              <a:t>Жизнь, </a:t>
            </a:r>
            <a:r>
              <a:rPr lang="ru-RU" sz="2000" dirty="0" smtClean="0">
                <a:solidFill>
                  <a:srgbClr val="FF7800"/>
                </a:solidFill>
                <a:latin typeface="+mj-lt"/>
              </a:rPr>
              <a:t>достоинство</a:t>
            </a:r>
            <a:r>
              <a:rPr lang="ru-RU" sz="2000" dirty="0" smtClean="0">
                <a:latin typeface="+mj-lt"/>
              </a:rPr>
              <a:t>, права </a:t>
            </a:r>
            <a:r>
              <a:rPr lang="ru-RU" sz="2000" dirty="0">
                <a:latin typeface="+mj-lt"/>
              </a:rPr>
              <a:t>и свободы </a:t>
            </a:r>
            <a:r>
              <a:rPr lang="ru-RU" sz="2000" dirty="0" smtClean="0">
                <a:latin typeface="+mj-lt"/>
              </a:rPr>
              <a:t>человека, </a:t>
            </a:r>
            <a:r>
              <a:rPr lang="ru-RU" sz="2000" dirty="0" smtClean="0">
                <a:solidFill>
                  <a:srgbClr val="FF7800"/>
                </a:solidFill>
                <a:latin typeface="+mj-lt"/>
              </a:rPr>
              <a:t>патриотизм</a:t>
            </a:r>
            <a:r>
              <a:rPr lang="ru-RU" sz="2000" dirty="0" smtClean="0">
                <a:latin typeface="+mj-lt"/>
              </a:rPr>
              <a:t>, гражданственность, </a:t>
            </a:r>
          </a:p>
          <a:p>
            <a:pPr algn="ctr"/>
            <a:r>
              <a:rPr lang="ru-RU" sz="2000" dirty="0" smtClean="0">
                <a:latin typeface="+mj-lt"/>
              </a:rPr>
              <a:t>служение </a:t>
            </a:r>
            <a:r>
              <a:rPr lang="ru-RU" sz="2000" dirty="0">
                <a:latin typeface="+mj-lt"/>
              </a:rPr>
              <a:t>Отечеству ‎и ответственность за его </a:t>
            </a:r>
            <a:r>
              <a:rPr lang="ru-RU" sz="2000" dirty="0" smtClean="0">
                <a:latin typeface="+mj-lt"/>
              </a:rPr>
              <a:t>судьбу, </a:t>
            </a:r>
          </a:p>
          <a:p>
            <a:pPr algn="ctr"/>
            <a:r>
              <a:rPr lang="ru-RU" sz="2000" dirty="0" smtClean="0">
                <a:latin typeface="+mj-lt"/>
              </a:rPr>
              <a:t>Высокие </a:t>
            </a:r>
            <a:r>
              <a:rPr lang="ru-RU" sz="2000" dirty="0" smtClean="0">
                <a:solidFill>
                  <a:srgbClr val="FF7800"/>
                </a:solidFill>
                <a:latin typeface="+mj-lt"/>
              </a:rPr>
              <a:t>нравственные идеалы</a:t>
            </a:r>
            <a:r>
              <a:rPr lang="ru-RU" sz="2000" dirty="0" smtClean="0">
                <a:latin typeface="+mj-lt"/>
              </a:rPr>
              <a:t>, крепкая семья, созидательный труд, </a:t>
            </a:r>
          </a:p>
          <a:p>
            <a:pPr algn="ctr"/>
            <a:r>
              <a:rPr lang="ru-RU" sz="2000" dirty="0" smtClean="0">
                <a:latin typeface="+mj-lt"/>
              </a:rPr>
              <a:t>приоритет </a:t>
            </a:r>
            <a:r>
              <a:rPr lang="ru-RU" sz="2000" dirty="0">
                <a:latin typeface="+mj-lt"/>
              </a:rPr>
              <a:t>духовного над </a:t>
            </a:r>
            <a:r>
              <a:rPr lang="ru-RU" sz="2000" dirty="0" smtClean="0">
                <a:latin typeface="+mj-lt"/>
              </a:rPr>
              <a:t>материальным, гуманизм, милосердие,</a:t>
            </a:r>
          </a:p>
          <a:p>
            <a:pPr algn="ctr"/>
            <a:r>
              <a:rPr lang="ru-RU" sz="2000" dirty="0" smtClean="0">
                <a:solidFill>
                  <a:srgbClr val="FF7800"/>
                </a:solidFill>
                <a:latin typeface="+mj-lt"/>
              </a:rPr>
              <a:t>справедливость, </a:t>
            </a:r>
            <a:r>
              <a:rPr lang="ru-RU" sz="2000" dirty="0" smtClean="0">
                <a:latin typeface="+mj-lt"/>
              </a:rPr>
              <a:t>коллективизм, </a:t>
            </a:r>
          </a:p>
          <a:p>
            <a:pPr algn="ctr"/>
            <a:r>
              <a:rPr lang="ru-RU" sz="2000" dirty="0" smtClean="0">
                <a:latin typeface="+mj-lt"/>
              </a:rPr>
              <a:t>взаимопомощь </a:t>
            </a:r>
            <a:r>
              <a:rPr lang="ru-RU" sz="2000" dirty="0">
                <a:latin typeface="+mj-lt"/>
              </a:rPr>
              <a:t>и </a:t>
            </a:r>
            <a:r>
              <a:rPr lang="ru-RU" sz="2000" dirty="0" smtClean="0">
                <a:latin typeface="+mj-lt"/>
              </a:rPr>
              <a:t>взаимоуважение, </a:t>
            </a:r>
          </a:p>
          <a:p>
            <a:pPr algn="ctr"/>
            <a:r>
              <a:rPr lang="ru-RU" sz="2000" dirty="0" smtClean="0">
                <a:latin typeface="+mj-lt"/>
              </a:rPr>
              <a:t>историческая </a:t>
            </a:r>
            <a:r>
              <a:rPr lang="ru-RU" sz="2000" dirty="0">
                <a:latin typeface="+mj-lt"/>
              </a:rPr>
              <a:t>память и преемственность </a:t>
            </a:r>
            <a:r>
              <a:rPr lang="ru-RU" sz="2000" dirty="0" smtClean="0">
                <a:latin typeface="+mj-lt"/>
              </a:rPr>
              <a:t>поколений, </a:t>
            </a:r>
          </a:p>
          <a:p>
            <a:pPr algn="ctr"/>
            <a:r>
              <a:rPr lang="ru-RU" sz="2000" dirty="0" smtClean="0">
                <a:latin typeface="+mj-lt"/>
              </a:rPr>
              <a:t>единство </a:t>
            </a:r>
            <a:r>
              <a:rPr lang="ru-RU" sz="2000" dirty="0">
                <a:latin typeface="+mj-lt"/>
              </a:rPr>
              <a:t>народов России</a:t>
            </a:r>
            <a:endParaRPr lang="ru-RU" sz="2000" dirty="0">
              <a:solidFill>
                <a:schemeClr val="bg1"/>
              </a:solidFill>
              <a:latin typeface="+mj-lt"/>
            </a:endParaRPr>
          </a:p>
          <a:p>
            <a:pPr algn="ctr"/>
            <a:endParaRPr lang="ru-RU" dirty="0">
              <a:solidFill>
                <a:schemeClr val="bg1"/>
              </a:solidFill>
              <a:latin typeface="+mj-lt"/>
            </a:endParaRPr>
          </a:p>
          <a:p>
            <a:pPr algn="ctr"/>
            <a:r>
              <a:rPr lang="ru-RU" sz="4000" dirty="0" smtClean="0">
                <a:latin typeface="+mj-lt"/>
              </a:rPr>
              <a:t>17</a:t>
            </a:r>
          </a:p>
          <a:p>
            <a:pPr algn="ctr">
              <a:lnSpc>
                <a:spcPct val="150000"/>
              </a:lnSpc>
            </a:pPr>
            <a:endParaRPr lang="ru-RU" dirty="0">
              <a:solidFill>
                <a:srgbClr val="FF7800"/>
              </a:solidFill>
              <a:latin typeface="+mj-lt"/>
            </a:endParaRPr>
          </a:p>
          <a:p>
            <a:pPr algn="ctr">
              <a:lnSpc>
                <a:spcPct val="150000"/>
              </a:lnSpc>
            </a:pPr>
            <a:r>
              <a:rPr lang="ru-RU" dirty="0" smtClean="0">
                <a:solidFill>
                  <a:schemeClr val="bg1"/>
                </a:solidFill>
                <a:latin typeface="+mj-lt"/>
              </a:rPr>
              <a:t>ВСЕ ВЫШЕ ПЕРЕЧИСЛЕННЫЕ ПОНЯТИЯ НЕ МОГУТ БЫТЬ РЕАЛИЗОВАНЫ БЕЗ НРАВСТВЕННОСТИ ПОТОМУ, ЧТО ТОЛЬКО </a:t>
            </a:r>
            <a:r>
              <a:rPr lang="ru-RU" dirty="0" smtClean="0">
                <a:solidFill>
                  <a:srgbClr val="FF7800"/>
                </a:solidFill>
                <a:latin typeface="+mj-lt"/>
              </a:rPr>
              <a:t>НРАВСТЕННОСТЬ</a:t>
            </a:r>
            <a:r>
              <a:rPr lang="ru-RU" dirty="0" smtClean="0">
                <a:solidFill>
                  <a:schemeClr val="bg1"/>
                </a:solidFill>
                <a:latin typeface="+mj-lt"/>
              </a:rPr>
              <a:t> ОБЕСПЕЧИВАЕТ </a:t>
            </a:r>
            <a:r>
              <a:rPr lang="ru-RU" dirty="0" smtClean="0">
                <a:solidFill>
                  <a:srgbClr val="FF7800"/>
                </a:solidFill>
                <a:latin typeface="+mj-lt"/>
              </a:rPr>
              <a:t>СПРАВЕДЛИВОСТЬ</a:t>
            </a:r>
            <a:r>
              <a:rPr lang="ru-RU" dirty="0" smtClean="0">
                <a:solidFill>
                  <a:schemeClr val="bg1"/>
                </a:solidFill>
                <a:latin typeface="+mj-lt"/>
              </a:rPr>
              <a:t> И </a:t>
            </a:r>
            <a:r>
              <a:rPr lang="ru-RU" dirty="0" smtClean="0">
                <a:solidFill>
                  <a:srgbClr val="FF7800"/>
                </a:solidFill>
                <a:latin typeface="+mj-lt"/>
              </a:rPr>
              <a:t>ПАТРИОТИЗМ</a:t>
            </a:r>
            <a:r>
              <a:rPr lang="ru-RU" dirty="0" smtClean="0">
                <a:solidFill>
                  <a:schemeClr val="bg1"/>
                </a:solidFill>
                <a:latin typeface="+mj-lt"/>
              </a:rPr>
              <a:t> - ЭТО КЛЮЧЕВЫЕ ПОНЯТИЯ ЛЮБОГО ГОСУДАРСТВА</a:t>
            </a:r>
          </a:p>
          <a:p>
            <a:pPr algn="ctr">
              <a:lnSpc>
                <a:spcPct val="150000"/>
              </a:lnSpc>
            </a:pPr>
            <a:r>
              <a:rPr lang="ru-RU" dirty="0" smtClean="0">
                <a:solidFill>
                  <a:schemeClr val="bg1"/>
                </a:solidFill>
                <a:latin typeface="+mj-lt"/>
              </a:rPr>
              <a:t>ЧТО И СОСТАВЛЯЕТ ОСНОВУ </a:t>
            </a:r>
            <a:r>
              <a:rPr lang="ru-RU" dirty="0" smtClean="0">
                <a:solidFill>
                  <a:srgbClr val="FF7800"/>
                </a:solidFill>
                <a:latin typeface="+mj-lt"/>
              </a:rPr>
              <a:t>ДОСТОИНСТВА </a:t>
            </a:r>
            <a:r>
              <a:rPr lang="ru-RU" dirty="0" smtClean="0">
                <a:solidFill>
                  <a:schemeClr val="bg1"/>
                </a:solidFill>
                <a:latin typeface="+mj-lt"/>
              </a:rPr>
              <a:t>ЧЕЛОВЕКА И ГОСУДАРСТВА В ЦЕЛОМ</a:t>
            </a:r>
          </a:p>
          <a:p>
            <a:pPr algn="ctr"/>
            <a:endParaRPr lang="ru-RU" dirty="0"/>
          </a:p>
          <a:p>
            <a:pPr algn="ctr"/>
            <a:endParaRPr lang="ru-RU" dirty="0" smtClean="0"/>
          </a:p>
          <a:p>
            <a:pPr algn="ctr"/>
            <a:endParaRPr lang="ru-RU" dirty="0"/>
          </a:p>
          <a:p>
            <a:pPr algn="ctr"/>
            <a:endParaRPr lang="ru-RU" dirty="0" smtClean="0"/>
          </a:p>
          <a:p>
            <a:pPr algn="ctr">
              <a:lnSpc>
                <a:spcPct val="150000"/>
              </a:lnSpc>
            </a:pPr>
            <a:endParaRPr lang="ru-RU" dirty="0"/>
          </a:p>
          <a:p>
            <a:pPr algn="ctr">
              <a:lnSpc>
                <a:spcPct val="150000"/>
              </a:lnSpc>
            </a:pPr>
            <a:endParaRPr lang="ru-RU" sz="2400" dirty="0"/>
          </a:p>
          <a:p>
            <a:pPr algn="ctr">
              <a:lnSpc>
                <a:spcPct val="150000"/>
              </a:lnSpc>
            </a:pPr>
            <a:endParaRPr lang="ru-RU" sz="2400" dirty="0"/>
          </a:p>
        </p:txBody>
      </p:sp>
      <p:pic>
        <p:nvPicPr>
          <p:cNvPr id="3" name="Рисунок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V="1">
            <a:off x="4588794" y="852912"/>
            <a:ext cx="3309335" cy="3138619"/>
          </a:xfrm>
          <a:prstGeom prst="rect">
            <a:avLst/>
          </a:prstGeom>
        </p:spPr>
      </p:pic>
      <p:cxnSp>
        <p:nvCxnSpPr>
          <p:cNvPr id="22" name="Прямая соединительная линия 21"/>
          <p:cNvCxnSpPr/>
          <p:nvPr/>
        </p:nvCxnSpPr>
        <p:spPr>
          <a:xfrm>
            <a:off x="361652" y="794529"/>
            <a:ext cx="11468697"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29174" y="178819"/>
            <a:ext cx="12221173" cy="461665"/>
          </a:xfrm>
          <a:prstGeom prst="rect">
            <a:avLst/>
          </a:prstGeom>
        </p:spPr>
        <p:txBody>
          <a:bodyPr wrap="square">
            <a:spAutoFit/>
          </a:bodyPr>
          <a:lstStyle/>
          <a:p>
            <a:pPr algn="ctr"/>
            <a:r>
              <a:rPr lang="ru-RU" sz="2400" dirty="0" smtClean="0">
                <a:solidFill>
                  <a:schemeClr val="bg1"/>
                </a:solidFill>
                <a:latin typeface="+mj-lt"/>
              </a:rPr>
              <a:t>ТРАДИЦИОННЫЕ ЦЕННОСТИ</a:t>
            </a:r>
            <a:endParaRPr lang="ru-RU" sz="2400" b="1" dirty="0">
              <a:solidFill>
                <a:schemeClr val="bg1"/>
              </a:solidFill>
              <a:latin typeface="+mj-lt"/>
              <a:ea typeface="Open Sans" panose="020B0806030504020204" pitchFamily="34" charset="0"/>
              <a:cs typeface="Open Sans" panose="020B0806030504020204" pitchFamily="34" charset="0"/>
            </a:endParaRPr>
          </a:p>
        </p:txBody>
      </p:sp>
      <p:sp>
        <p:nvSpPr>
          <p:cNvPr id="14" name="Google Shape;66;p15">
            <a:extLst>
              <a:ext uri="{FF2B5EF4-FFF2-40B4-BE49-F238E27FC236}">
                <a16:creationId xmlns:a16="http://schemas.microsoft.com/office/drawing/2014/main" xmlns="" id="{E6439B1B-70F6-F44A-88D4-AB3566D22DFD}"/>
              </a:ext>
            </a:extLst>
          </p:cNvPr>
          <p:cNvSpPr txBox="1">
            <a:spLocks/>
          </p:cNvSpPr>
          <p:nvPr/>
        </p:nvSpPr>
        <p:spPr>
          <a:xfrm>
            <a:off x="373991" y="1415553"/>
            <a:ext cx="4183424" cy="4846457"/>
          </a:xfrm>
          <a:prstGeom prst="rect">
            <a:avLst/>
          </a:prstGeom>
        </p:spPr>
        <p:txBody>
          <a:bodyPr spcFirstLastPara="1" lIns="0" tIns="324000" rIns="0" bIns="0"/>
          <a:lstStyle>
            <a:lvl1pPr marL="342900" indent="-342900" algn="l" defTabSz="449263" rtl="0" eaLnBrk="0" fontAlgn="base" hangingPunct="0">
              <a:lnSpc>
                <a:spcPct val="92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2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92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eaLnBrk="0" fontAlgn="base" hangingPunct="0">
              <a:lnSpc>
                <a:spcPct val="92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spcBef>
                <a:spcPts val="0"/>
              </a:spcBef>
              <a:spcAft>
                <a:spcPts val="0"/>
              </a:spcAft>
              <a:buSzPts val="2400"/>
              <a:buFont typeface="Times New Roman" panose="02020603050405020304" pitchFamily="18" charset="0"/>
              <a:buChar char="-"/>
              <a:defRPr/>
            </a:pPr>
            <a:endParaRPr lang="ru-RU" sz="2000" dirty="0">
              <a:solidFill>
                <a:schemeClr val="bg1"/>
              </a:solidFill>
            </a:endParaRPr>
          </a:p>
          <a:p>
            <a:pPr marL="0" indent="0">
              <a:spcBef>
                <a:spcPts val="0"/>
              </a:spcBef>
              <a:spcAft>
                <a:spcPts val="0"/>
              </a:spcAft>
              <a:defRPr/>
            </a:pPr>
            <a:endParaRPr lang="ru-RU" sz="2400" b="1" dirty="0">
              <a:solidFill>
                <a:schemeClr val="bg1"/>
              </a:solidFill>
            </a:endParaRPr>
          </a:p>
          <a:p>
            <a:pPr marL="0" indent="0">
              <a:spcBef>
                <a:spcPts val="0"/>
              </a:spcBef>
              <a:spcAft>
                <a:spcPts val="0"/>
              </a:spcAft>
              <a:defRPr/>
            </a:pPr>
            <a:r>
              <a:rPr lang="ru-RU" sz="2400" b="1" dirty="0">
                <a:solidFill>
                  <a:srgbClr val="FF7800"/>
                </a:solidFill>
              </a:rPr>
              <a:t>      </a:t>
            </a:r>
            <a:endParaRPr lang="ru-RU" sz="2000" i="1" dirty="0">
              <a:solidFill>
                <a:schemeClr val="bg1"/>
              </a:solidFill>
            </a:endParaRPr>
          </a:p>
          <a:p>
            <a:pPr marL="457200" indent="-381000">
              <a:spcBef>
                <a:spcPts val="0"/>
              </a:spcBef>
              <a:spcAft>
                <a:spcPts val="0"/>
              </a:spcAft>
              <a:buSzPts val="2400"/>
              <a:buFont typeface="Times New Roman" panose="02020603050405020304" pitchFamily="18" charset="0"/>
              <a:buChar char="-"/>
              <a:defRPr/>
            </a:pPr>
            <a:endParaRPr lang="ru-RU" sz="1800" i="1" dirty="0">
              <a:solidFill>
                <a:schemeClr val="bg1"/>
              </a:solidFill>
            </a:endParaRPr>
          </a:p>
        </p:txBody>
      </p:sp>
    </p:spTree>
    <p:extLst>
      <p:ext uri="{BB962C8B-B14F-4D97-AF65-F5344CB8AC3E}">
        <p14:creationId xmlns:p14="http://schemas.microsoft.com/office/powerpoint/2010/main" val="14040876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929" y="-19461"/>
            <a:ext cx="12417467" cy="6858000"/>
          </a:xfrm>
          <a:prstGeom prst="rect">
            <a:avLst/>
          </a:prstGeom>
        </p:spPr>
      </p:pic>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cxnSp>
        <p:nvCxnSpPr>
          <p:cNvPr id="22" name="Прямая соединительная линия 21"/>
          <p:cNvCxnSpPr/>
          <p:nvPr/>
        </p:nvCxnSpPr>
        <p:spPr>
          <a:xfrm>
            <a:off x="361652" y="794529"/>
            <a:ext cx="11468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6">
            <a:extLst>
              <a:ext uri="{FF2B5EF4-FFF2-40B4-BE49-F238E27FC236}">
                <a16:creationId xmlns="" xmlns:a16="http://schemas.microsoft.com/office/drawing/2014/main" id="{1A390FDD-9FB0-8F43-8EF7-8B9D9B7162B5}"/>
              </a:ext>
            </a:extLst>
          </p:cNvPr>
          <p:cNvSpPr>
            <a:spLocks noChangeArrowheads="1"/>
          </p:cNvSpPr>
          <p:nvPr/>
        </p:nvSpPr>
        <p:spPr bwMode="auto">
          <a:xfrm>
            <a:off x="361652" y="1017142"/>
            <a:ext cx="11468697" cy="661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endParaRPr lang="ru-RU" sz="2400" dirty="0" smtClean="0">
              <a:solidFill>
                <a:srgbClr val="FF7800"/>
              </a:solidFill>
              <a:latin typeface="+mj-lt"/>
            </a:endParaRPr>
          </a:p>
          <a:p>
            <a:r>
              <a:rPr lang="ru-RU" sz="2400" dirty="0" smtClean="0">
                <a:solidFill>
                  <a:srgbClr val="FF7800"/>
                </a:solidFill>
                <a:latin typeface="+mj-lt"/>
              </a:rPr>
              <a:t>Нравственность</a:t>
            </a:r>
            <a:r>
              <a:rPr lang="ru-RU" sz="2400" dirty="0" smtClean="0">
                <a:solidFill>
                  <a:schemeClr val="bg1"/>
                </a:solidFill>
                <a:latin typeface="+mj-lt"/>
              </a:rPr>
              <a:t> - это общее выражение тех свойств человеческой природы, которые выполняют функцию регулятора отношений между членами общества, независимо от социального, национального, конфессионального и </a:t>
            </a:r>
            <a:r>
              <a:rPr lang="ru-RU" sz="2400" dirty="0">
                <a:solidFill>
                  <a:schemeClr val="bg1"/>
                </a:solidFill>
                <a:latin typeface="+mj-lt"/>
              </a:rPr>
              <a:t>других факторов, может использоваться любым человеком для определения собственной системы ценностей. </a:t>
            </a:r>
            <a:endParaRPr lang="ru-RU" sz="2400" dirty="0" smtClean="0">
              <a:solidFill>
                <a:schemeClr val="bg1"/>
              </a:solidFill>
              <a:latin typeface="+mj-lt"/>
            </a:endParaRPr>
          </a:p>
          <a:p>
            <a:endParaRPr lang="ru-RU" sz="2400" dirty="0" smtClean="0">
              <a:solidFill>
                <a:schemeClr val="bg1"/>
              </a:solidFill>
              <a:latin typeface="+mj-lt"/>
            </a:endParaRPr>
          </a:p>
          <a:p>
            <a:r>
              <a:rPr lang="ru-RU" sz="2400" dirty="0" smtClean="0">
                <a:solidFill>
                  <a:schemeClr val="bg1"/>
                </a:solidFill>
                <a:latin typeface="+mj-lt"/>
              </a:rPr>
              <a:t>Особый настрой мышления и поведения, позволяющий не причинять вред себе, окружающим, среде обитания.</a:t>
            </a:r>
          </a:p>
          <a:p>
            <a:endParaRPr lang="ru-RU" sz="2400" dirty="0" smtClean="0">
              <a:solidFill>
                <a:schemeClr val="bg1"/>
              </a:solidFill>
              <a:latin typeface="+mj-lt"/>
            </a:endParaRPr>
          </a:p>
          <a:p>
            <a:r>
              <a:rPr lang="ru-RU" sz="2400" dirty="0">
                <a:solidFill>
                  <a:srgbClr val="FF7800"/>
                </a:solidFill>
                <a:latin typeface="+mj-lt"/>
              </a:rPr>
              <a:t>Нравственные ценности</a:t>
            </a:r>
            <a:r>
              <a:rPr lang="ru-RU" sz="2400" dirty="0">
                <a:solidFill>
                  <a:schemeClr val="bg1"/>
                </a:solidFill>
                <a:latin typeface="+mj-lt"/>
              </a:rPr>
              <a:t> доходят до любого человека добровольно в силу их привлекательности и универсальности, поддерживаются участием всех граждан в нравственном воспитании и просвещении.</a:t>
            </a:r>
          </a:p>
          <a:p>
            <a:endParaRPr lang="ru-RU" dirty="0" smtClean="0">
              <a:solidFill>
                <a:schemeClr val="bg1"/>
              </a:solidFill>
            </a:endParaRPr>
          </a:p>
          <a:p>
            <a:r>
              <a:rPr lang="ru-RU" dirty="0" smtClean="0"/>
              <a:t/>
            </a:r>
            <a:br>
              <a:rPr lang="ru-RU" dirty="0" smtClean="0"/>
            </a:br>
            <a:endParaRPr lang="ru-RU" dirty="0">
              <a:solidFill>
                <a:schemeClr val="bg1"/>
              </a:solidFill>
            </a:endParaRPr>
          </a:p>
        </p:txBody>
      </p:sp>
      <p:sp>
        <p:nvSpPr>
          <p:cNvPr id="10" name="Прямоугольник 9">
            <a:extLst>
              <a:ext uri="{FF2B5EF4-FFF2-40B4-BE49-F238E27FC236}">
                <a16:creationId xmlns="" xmlns:a16="http://schemas.microsoft.com/office/drawing/2014/main" id="{ADFC0AAA-05A3-A145-9C42-CFC412A4B60E}"/>
              </a:ext>
            </a:extLst>
          </p:cNvPr>
          <p:cNvSpPr/>
          <p:nvPr/>
        </p:nvSpPr>
        <p:spPr>
          <a:xfrm>
            <a:off x="0" y="224985"/>
            <a:ext cx="12187538" cy="461665"/>
          </a:xfrm>
          <a:prstGeom prst="rect">
            <a:avLst/>
          </a:prstGeom>
        </p:spPr>
        <p:txBody>
          <a:bodyPr wrap="square">
            <a:spAutoFit/>
          </a:bodyPr>
          <a:lstStyle/>
          <a:p>
            <a:pPr algn="ctr">
              <a:spcAft>
                <a:spcPct val="0"/>
              </a:spcAft>
              <a:defRPr/>
            </a:pPr>
            <a:r>
              <a:rPr lang="ru-RU" sz="2400" dirty="0" smtClean="0">
                <a:solidFill>
                  <a:schemeClr val="bg1"/>
                </a:solidFill>
                <a:latin typeface="+mj-lt"/>
              </a:rPr>
              <a:t>ЧТО ТАКОЕ НРАВСТВЕННОСТЬ </a:t>
            </a:r>
            <a:endParaRPr lang="ru-RU" altLang="ru-RU" sz="2400" dirty="0">
              <a:solidFill>
                <a:schemeClr val="bg1"/>
              </a:solidFill>
              <a:latin typeface="+mj-lt"/>
            </a:endParaRPr>
          </a:p>
        </p:txBody>
      </p:sp>
    </p:spTree>
    <p:extLst>
      <p:ext uri="{BB962C8B-B14F-4D97-AF65-F5344CB8AC3E}">
        <p14:creationId xmlns:p14="http://schemas.microsoft.com/office/powerpoint/2010/main" val="3324939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599678" y="3778518"/>
            <a:ext cx="5847462" cy="707886"/>
          </a:xfrm>
          <a:prstGeom prst="rect">
            <a:avLst/>
          </a:prstGeom>
          <a:noFill/>
        </p:spPr>
        <p:txBody>
          <a:bodyPr wrap="square" rtlCol="0">
            <a:spAutoFit/>
          </a:bodyPr>
          <a:lstStyle/>
          <a:p>
            <a:endParaRPr lang="ru-RU" sz="2000" b="1" dirty="0" smtClean="0">
              <a:solidFill>
                <a:schemeClr val="bg1"/>
              </a:solidFill>
            </a:endParaRPr>
          </a:p>
          <a:p>
            <a:endParaRPr lang="ru-RU" sz="2000" b="1" dirty="0" smtClean="0">
              <a:solidFill>
                <a:schemeClr val="bg1"/>
              </a:solidFill>
            </a:endParaRPr>
          </a:p>
        </p:txBody>
      </p:sp>
      <p:sp>
        <p:nvSpPr>
          <p:cNvPr id="10" name="TextBox 9"/>
          <p:cNvSpPr txBox="1"/>
          <p:nvPr/>
        </p:nvSpPr>
        <p:spPr>
          <a:xfrm>
            <a:off x="446567" y="1084521"/>
            <a:ext cx="11745433" cy="6124754"/>
          </a:xfrm>
          <a:prstGeom prst="rect">
            <a:avLst/>
          </a:prstGeom>
          <a:noFill/>
        </p:spPr>
        <p:txBody>
          <a:bodyPr wrap="square" rtlCol="0">
            <a:spAutoFit/>
          </a:bodyPr>
          <a:lstStyle/>
          <a:p>
            <a:r>
              <a:rPr lang="ru-RU" sz="3200" dirty="0">
                <a:solidFill>
                  <a:schemeClr val="bg1"/>
                </a:solidFill>
                <a:latin typeface="+mj-lt"/>
              </a:rPr>
              <a:t>А.М. Сафиоллин</a:t>
            </a:r>
          </a:p>
          <a:p>
            <a:r>
              <a:rPr lang="ru-RU" sz="2000" dirty="0">
                <a:solidFill>
                  <a:schemeClr val="bg1"/>
                </a:solidFill>
                <a:latin typeface="+mj-lt"/>
              </a:rPr>
              <a:t> </a:t>
            </a:r>
          </a:p>
          <a:p>
            <a:endParaRPr lang="ru-RU" sz="5400" dirty="0">
              <a:solidFill>
                <a:schemeClr val="bg1"/>
              </a:solidFill>
              <a:latin typeface="+mj-lt"/>
            </a:endParaRPr>
          </a:p>
          <a:p>
            <a:r>
              <a:rPr lang="ru-RU" sz="5400" dirty="0" smtClean="0">
                <a:solidFill>
                  <a:schemeClr val="accent6"/>
                </a:solidFill>
              </a:rPr>
              <a:t>Путь </a:t>
            </a:r>
            <a:r>
              <a:rPr lang="ru-RU" sz="5400" dirty="0">
                <a:solidFill>
                  <a:schemeClr val="accent6"/>
                </a:solidFill>
              </a:rPr>
              <a:t>в </a:t>
            </a:r>
            <a:r>
              <a:rPr lang="ru-RU" sz="5400" dirty="0" smtClean="0">
                <a:solidFill>
                  <a:schemeClr val="accent6"/>
                </a:solidFill>
              </a:rPr>
              <a:t>будущее</a:t>
            </a:r>
          </a:p>
          <a:p>
            <a:endParaRPr lang="ru-RU" sz="3200" dirty="0" smtClean="0">
              <a:solidFill>
                <a:schemeClr val="bg1"/>
              </a:solidFill>
              <a:latin typeface="+mj-lt"/>
            </a:endParaRPr>
          </a:p>
          <a:p>
            <a:r>
              <a:rPr lang="ru-RU" sz="3200" dirty="0" smtClean="0">
                <a:solidFill>
                  <a:schemeClr val="bg1"/>
                </a:solidFill>
                <a:latin typeface="+mj-lt"/>
              </a:rPr>
              <a:t>План мероприятий</a:t>
            </a:r>
          </a:p>
          <a:p>
            <a:endParaRPr lang="ru-RU" sz="3200" dirty="0">
              <a:solidFill>
                <a:schemeClr val="bg1"/>
              </a:solidFill>
            </a:endParaRPr>
          </a:p>
          <a:p>
            <a:endParaRPr lang="ru-RU" sz="3200" dirty="0" smtClean="0">
              <a:solidFill>
                <a:schemeClr val="bg1"/>
              </a:solidFill>
            </a:endParaRPr>
          </a:p>
          <a:p>
            <a:pPr algn="ctr"/>
            <a:endParaRPr lang="ru-RU" sz="2000" b="1" i="1" dirty="0" smtClean="0">
              <a:solidFill>
                <a:schemeClr val="bg1"/>
              </a:solidFill>
              <a:latin typeface="+mj-lt"/>
            </a:endParaRPr>
          </a:p>
          <a:p>
            <a:pPr algn="ctr"/>
            <a:r>
              <a:rPr lang="ru-RU" sz="2000" b="1" i="1" dirty="0" smtClean="0">
                <a:solidFill>
                  <a:schemeClr val="bg1"/>
                </a:solidFill>
                <a:latin typeface="+mj-lt"/>
              </a:rPr>
              <a:t>Организационно-методические </a:t>
            </a:r>
            <a:r>
              <a:rPr lang="ru-RU" sz="2000" b="1" i="1" dirty="0">
                <a:solidFill>
                  <a:schemeClr val="bg1"/>
                </a:solidFill>
                <a:latin typeface="+mj-lt"/>
              </a:rPr>
              <a:t>рекомендации </a:t>
            </a:r>
            <a:r>
              <a:rPr lang="ru-RU" sz="2000" b="1" i="1" dirty="0" smtClean="0">
                <a:solidFill>
                  <a:schemeClr val="bg1"/>
                </a:solidFill>
                <a:latin typeface="+mj-lt"/>
              </a:rPr>
              <a:t>по </a:t>
            </a:r>
            <a:r>
              <a:rPr lang="ru-RU" sz="2000" b="1" i="1" dirty="0">
                <a:solidFill>
                  <a:schemeClr val="bg1"/>
                </a:solidFill>
                <a:latin typeface="+mj-lt"/>
              </a:rPr>
              <a:t>исполнению Указа Президента </a:t>
            </a:r>
          </a:p>
          <a:p>
            <a:pPr algn="ctr"/>
            <a:r>
              <a:rPr lang="ru-RU" sz="2000" b="1" i="1" dirty="0">
                <a:solidFill>
                  <a:schemeClr val="bg1"/>
                </a:solidFill>
                <a:latin typeface="+mj-lt"/>
              </a:rPr>
              <a:t>Российской Федерации</a:t>
            </a:r>
            <a:r>
              <a:rPr lang="ru-RU" sz="2000" dirty="0">
                <a:solidFill>
                  <a:schemeClr val="bg1"/>
                </a:solidFill>
                <a:latin typeface="+mj-lt"/>
              </a:rPr>
              <a:t> </a:t>
            </a:r>
            <a:r>
              <a:rPr lang="ru-RU" sz="2000" b="1" i="1" dirty="0">
                <a:solidFill>
                  <a:schemeClr val="bg1"/>
                </a:solidFill>
                <a:latin typeface="+mj-lt"/>
              </a:rPr>
              <a:t>№ 809 от 09.11.2022 года</a:t>
            </a:r>
            <a:endParaRPr lang="ru-RU" sz="2000" dirty="0">
              <a:solidFill>
                <a:schemeClr val="bg1"/>
              </a:solidFill>
              <a:latin typeface="+mj-lt"/>
            </a:endParaRPr>
          </a:p>
          <a:p>
            <a:endParaRPr lang="ru-RU" sz="4400" dirty="0">
              <a:solidFill>
                <a:schemeClr val="bg1"/>
              </a:solidFill>
            </a:endParaRPr>
          </a:p>
        </p:txBody>
      </p:sp>
      <p:sp>
        <p:nvSpPr>
          <p:cNvPr id="11" name="Заголовок 17"/>
          <p:cNvSpPr txBox="1">
            <a:spLocks/>
          </p:cNvSpPr>
          <p:nvPr/>
        </p:nvSpPr>
        <p:spPr>
          <a:xfrm>
            <a:off x="983024" y="1499947"/>
            <a:ext cx="5707119" cy="41565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endParaRPr lang="ru-RU" sz="1800" dirty="0">
              <a:latin typeface="+mn-lt"/>
              <a:ea typeface="Open Sans" panose="020B0806030504020204" pitchFamily="34" charset="0"/>
              <a:cs typeface="Open Sans" panose="020B0806030504020204" pitchFamily="34" charset="0"/>
            </a:endParaRPr>
          </a:p>
          <a:p>
            <a:pPr>
              <a:lnSpc>
                <a:spcPct val="150000"/>
              </a:lnSpc>
            </a:pPr>
            <a:endParaRPr lang="ru-RU" sz="2000" dirty="0" smtClean="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latin typeface="+mn-lt"/>
              <a:ea typeface="Open Sans" panose="020B0806030504020204" pitchFamily="34" charset="0"/>
              <a:cs typeface="Open Sans" panose="020B0806030504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164" y="1084521"/>
            <a:ext cx="2768721" cy="3965825"/>
          </a:xfrm>
          <a:prstGeom prst="rect">
            <a:avLst/>
          </a:prstGeom>
        </p:spPr>
      </p:pic>
    </p:spTree>
    <p:extLst>
      <p:ext uri="{BB962C8B-B14F-4D97-AF65-F5344CB8AC3E}">
        <p14:creationId xmlns:p14="http://schemas.microsoft.com/office/powerpoint/2010/main" val="17870235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50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nodePh="1">
                                  <p:stCondLst>
                                    <p:cond delay="75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 presetClass="emph" presetSubtype="6" repeatCount="indefinite" autoRev="1" fill="hold" nodeType="withEffect">
                                  <p:stCondLst>
                                    <p:cond delay="0"/>
                                  </p:stCondLst>
                                  <p:childTnLst>
                                    <p:animClr clrSpc="hsl" dir="cw">
                                      <p:cBhvr>
                                        <p:cTn id="15" dur="2000" fill="hold"/>
                                        <p:tgtEl>
                                          <p:spTgt spid="7"/>
                                        </p:tgtEl>
                                        <p:attrNameLst>
                                          <p:attrName>fillcolor</p:attrName>
                                        </p:attrNameLst>
                                      </p:cBhvr>
                                      <p:to>
                                        <a:srgbClr val="191975"/>
                                      </p:to>
                                    </p:animClr>
                                    <p:set>
                                      <p:cBhvr>
                                        <p:cTn id="16" dur="2000" fill="hold"/>
                                        <p:tgtEl>
                                          <p:spTgt spid="7"/>
                                        </p:tgtEl>
                                        <p:attrNameLst>
                                          <p:attrName>fill.type</p:attrName>
                                        </p:attrNameLst>
                                      </p:cBhvr>
                                      <p:to>
                                        <p:strVal val="solid"/>
                                      </p:to>
                                    </p:set>
                                    <p:set>
                                      <p:cBhvr>
                                        <p:cTn id="17"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bg1"/>
                </a:solidFill>
                <a:latin typeface="+mj-lt"/>
              </a:rPr>
              <a:t>ГОСУДАРСТВЕННЫЙ МЕХАНИЗМ ОБЕСПЕЧЕНИЯ НАЦИОНАЛЬНОЙ БЕЗОПАСНОСТИ РФ НА ОСНОВЕ УЧЕТА НРАВСТВЕННОСТИ В РЕГУЛИРОВАНИИ ОБЩЕСТВЕННЫХ ОТНОШЕНИЙ  </a:t>
            </a:r>
            <a:r>
              <a:rPr lang="ru-RU" sz="2400" b="1" i="1" dirty="0">
                <a:solidFill>
                  <a:schemeClr val="bg1"/>
                </a:solidFill>
                <a:latin typeface="+mj-lt"/>
              </a:rPr>
              <a:t> </a:t>
            </a:r>
            <a:r>
              <a:rPr lang="ru-RU" sz="2400" dirty="0">
                <a:solidFill>
                  <a:schemeClr val="bg1"/>
                </a:solidFill>
                <a:latin typeface="+mj-lt"/>
              </a:rPr>
              <a:t/>
            </a:r>
            <a:br>
              <a:rPr lang="ru-RU" sz="2400" dirty="0">
                <a:solidFill>
                  <a:schemeClr val="bg1"/>
                </a:solidFill>
                <a:latin typeface="+mj-lt"/>
              </a:rPr>
            </a:br>
            <a:r>
              <a:rPr lang="ru-RU" sz="2400" i="1" dirty="0">
                <a:solidFill>
                  <a:schemeClr val="bg1"/>
                </a:solidFill>
                <a:latin typeface="+mj-lt"/>
              </a:rPr>
              <a:t> </a:t>
            </a:r>
            <a:r>
              <a:rPr lang="ru-RU" sz="2400" dirty="0">
                <a:solidFill>
                  <a:schemeClr val="bg1"/>
                </a:solidFill>
                <a:latin typeface="+mj-lt"/>
              </a:rPr>
              <a:t/>
            </a:r>
            <a:br>
              <a:rPr lang="ru-RU" sz="2400" dirty="0">
                <a:solidFill>
                  <a:schemeClr val="bg1"/>
                </a:solidFill>
                <a:latin typeface="+mj-lt"/>
              </a:rPr>
            </a:br>
            <a:endParaRPr lang="ru-RU" sz="2400" dirty="0">
              <a:solidFill>
                <a:schemeClr val="bg1"/>
              </a:solidFill>
              <a:latin typeface="+mj-lt"/>
            </a:endParaRPr>
          </a:p>
          <a:p>
            <a:pPr algn="ctr"/>
            <a:r>
              <a:rPr lang="ru-RU" sz="2400" dirty="0">
                <a:solidFill>
                  <a:schemeClr val="bg1"/>
                </a:solidFill>
                <a:latin typeface="+mj-lt"/>
              </a:rPr>
              <a:t>КЛАССИФИКАТОР УГРОЗ ЧЕЛОВЕЧЕСТВУ</a:t>
            </a:r>
          </a:p>
          <a:p>
            <a:pPr algn="ctr"/>
            <a:r>
              <a:rPr lang="ru-RU" sz="2400" b="1" i="1" dirty="0">
                <a:solidFill>
                  <a:schemeClr val="bg1"/>
                </a:solidFill>
                <a:latin typeface="+mj-lt"/>
              </a:rPr>
              <a:t> </a:t>
            </a:r>
            <a:r>
              <a:rPr lang="ru-RU" sz="2400" dirty="0">
                <a:solidFill>
                  <a:schemeClr val="bg1"/>
                </a:solidFill>
                <a:latin typeface="+mj-lt"/>
              </a:rPr>
              <a:t/>
            </a:r>
            <a:br>
              <a:rPr lang="ru-RU" sz="2400" dirty="0">
                <a:solidFill>
                  <a:schemeClr val="bg1"/>
                </a:solidFill>
                <a:latin typeface="+mj-lt"/>
              </a:rPr>
            </a:br>
            <a:endParaRPr lang="ru-RU" sz="2400" dirty="0">
              <a:solidFill>
                <a:schemeClr val="bg1"/>
              </a:solidFill>
              <a:latin typeface="+mj-lt"/>
            </a:endParaRPr>
          </a:p>
          <a:p>
            <a:pPr algn="ctr"/>
            <a:r>
              <a:rPr lang="ru-RU" sz="2400" dirty="0">
                <a:solidFill>
                  <a:schemeClr val="bg1"/>
                </a:solidFill>
                <a:latin typeface="+mj-lt"/>
              </a:rPr>
              <a:t>ОСНОВЫ ГОСУДАРСТВЕННОЙ ПОЛИТИКИ ПО СОХРАНЕНИЮ И УКРЕПЛЕНИЮ ТРАДИЦИОННЫХ РОССИЙСКИХ ДУХОВНО-НРАВСТВЕННЫХ ЦЕННОСТЕЙ  </a:t>
            </a:r>
            <a:br>
              <a:rPr lang="ru-RU" sz="2400" dirty="0">
                <a:solidFill>
                  <a:schemeClr val="bg1"/>
                </a:solidFill>
                <a:latin typeface="+mj-lt"/>
              </a:rPr>
            </a:br>
            <a:r>
              <a:rPr lang="ru-RU" sz="2400" dirty="0">
                <a:solidFill>
                  <a:schemeClr val="bg1"/>
                </a:solidFill>
                <a:latin typeface="+mj-lt"/>
              </a:rPr>
              <a:t> </a:t>
            </a:r>
            <a:br>
              <a:rPr lang="ru-RU" sz="2400" dirty="0">
                <a:solidFill>
                  <a:schemeClr val="bg1"/>
                </a:solidFill>
                <a:latin typeface="+mj-lt"/>
              </a:rPr>
            </a:br>
            <a:endParaRPr lang="ru-RU" sz="2400" dirty="0">
              <a:solidFill>
                <a:schemeClr val="bg1"/>
              </a:solidFill>
              <a:latin typeface="+mj-lt"/>
            </a:endParaRPr>
          </a:p>
          <a:p>
            <a:pPr algn="ctr"/>
            <a:r>
              <a:rPr lang="ru-RU" sz="2400" dirty="0">
                <a:solidFill>
                  <a:schemeClr val="bg1"/>
                </a:solidFill>
                <a:latin typeface="+mj-lt"/>
              </a:rPr>
              <a:t>ВЕЛИКИЙ НРАВСТВЕННЫЙ ПУТЬ РОССИИ И ВСЕГО ЧЕЛОВЕЧЕСТВА  </a:t>
            </a:r>
            <a:br>
              <a:rPr lang="ru-RU" sz="2400" dirty="0">
                <a:solidFill>
                  <a:schemeClr val="bg1"/>
                </a:solidFill>
                <a:latin typeface="+mj-lt"/>
              </a:rPr>
            </a:br>
            <a:r>
              <a:rPr lang="ru-RU" sz="2400" b="1" dirty="0">
                <a:solidFill>
                  <a:schemeClr val="bg1"/>
                </a:solidFill>
                <a:latin typeface="+mj-lt"/>
              </a:rPr>
              <a:t> </a:t>
            </a:r>
            <a:r>
              <a:rPr lang="ru-RU" sz="2400" dirty="0">
                <a:solidFill>
                  <a:schemeClr val="bg1"/>
                </a:solidFill>
                <a:latin typeface="+mj-lt"/>
              </a:rPr>
              <a:t/>
            </a:r>
            <a:br>
              <a:rPr lang="ru-RU" sz="2400" dirty="0">
                <a:solidFill>
                  <a:schemeClr val="bg1"/>
                </a:solidFill>
                <a:latin typeface="+mj-lt"/>
              </a:rPr>
            </a:br>
            <a:endParaRPr lang="ru-RU" sz="2400" dirty="0">
              <a:solidFill>
                <a:schemeClr val="bg1"/>
              </a:solidFill>
              <a:latin typeface="+mj-lt"/>
            </a:endParaRPr>
          </a:p>
          <a:p>
            <a:pPr algn="ctr"/>
            <a:r>
              <a:rPr lang="ru-RU" sz="2400" dirty="0">
                <a:solidFill>
                  <a:schemeClr val="bg1"/>
                </a:solidFill>
                <a:latin typeface="+mj-lt"/>
              </a:rPr>
              <a:t>ОСНОВНЫЕ ПОНЯТИЯ НОВОЙ ЭТИКИ  </a:t>
            </a:r>
            <a:r>
              <a:rPr lang="ru-RU" sz="2400" b="1" i="1" dirty="0">
                <a:solidFill>
                  <a:schemeClr val="bg1"/>
                </a:solidFill>
                <a:latin typeface="+mj-lt"/>
                <a:hlinkClick r:id="rId2"/>
              </a:rPr>
              <a:t>стр. 65</a:t>
            </a:r>
            <a:endParaRPr lang="ru-RU" sz="2400" dirty="0">
              <a:solidFill>
                <a:schemeClr val="bg1"/>
              </a:solidFill>
              <a:latin typeface="+mj-lt"/>
            </a:endParaRPr>
          </a:p>
        </p:txBody>
      </p:sp>
    </p:spTree>
    <p:extLst>
      <p:ext uri="{BB962C8B-B14F-4D97-AF65-F5344CB8AC3E}">
        <p14:creationId xmlns:p14="http://schemas.microsoft.com/office/powerpoint/2010/main" val="19465393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4"/>
                                        </p:tgtEl>
                                        <p:attrNameLst>
                                          <p:attrName>fillcolor</p:attrName>
                                        </p:attrNameLst>
                                      </p:cBhvr>
                                      <p:to>
                                        <a:srgbClr val="191975"/>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latin typeface="+mj-lt"/>
              </a:rPr>
              <a:t>ПЛАН МЕРОПРИЯТИЙ ПО ИСПОЛНЕНИЮ УКАЗА ПРЕЗИДЕНТА РФ </a:t>
            </a:r>
          </a:p>
          <a:p>
            <a:pPr algn="ctr"/>
            <a:r>
              <a:rPr lang="ru-RU" sz="2400" dirty="0" smtClean="0">
                <a:solidFill>
                  <a:schemeClr val="bg1"/>
                </a:solidFill>
                <a:latin typeface="+mj-lt"/>
              </a:rPr>
              <a:t>№ </a:t>
            </a:r>
            <a:r>
              <a:rPr lang="ru-RU" sz="2400" dirty="0">
                <a:solidFill>
                  <a:schemeClr val="bg1"/>
                </a:solidFill>
                <a:latin typeface="+mj-lt"/>
              </a:rPr>
              <a:t>809 от 09 ноября 2022</a:t>
            </a:r>
          </a:p>
          <a:p>
            <a:endParaRPr lang="ru-RU" sz="2400" b="1" dirty="0">
              <a:solidFill>
                <a:schemeClr val="bg1"/>
              </a:solidFill>
              <a:latin typeface="+mj-lt"/>
            </a:endParaRPr>
          </a:p>
          <a:p>
            <a:endParaRPr lang="ru-RU" sz="2000" b="1" dirty="0">
              <a:solidFill>
                <a:schemeClr val="bg1"/>
              </a:solidFill>
              <a:latin typeface="+mj-lt"/>
            </a:endParaRPr>
          </a:p>
          <a:p>
            <a:pPr algn="ctr"/>
            <a:r>
              <a:rPr lang="ru-RU" sz="2000" b="1" dirty="0" smtClean="0">
                <a:solidFill>
                  <a:schemeClr val="bg1"/>
                </a:solidFill>
                <a:latin typeface="+mj-lt"/>
              </a:rPr>
              <a:t>ЦЕЛЬ ПЛАНА:</a:t>
            </a:r>
            <a:r>
              <a:rPr lang="ru-RU" sz="2000" dirty="0">
                <a:solidFill>
                  <a:schemeClr val="bg1"/>
                </a:solidFill>
                <a:latin typeface="+mj-lt"/>
              </a:rPr>
              <a:t> </a:t>
            </a:r>
            <a:endParaRPr lang="ru-RU" sz="2000" dirty="0" smtClean="0">
              <a:solidFill>
                <a:schemeClr val="bg1"/>
              </a:solidFill>
              <a:latin typeface="+mj-lt"/>
            </a:endParaRPr>
          </a:p>
          <a:p>
            <a:pPr algn="ctr"/>
            <a:endParaRPr lang="ru-RU" sz="2000" dirty="0" smtClean="0">
              <a:solidFill>
                <a:schemeClr val="bg1"/>
              </a:solidFill>
              <a:latin typeface="+mj-lt"/>
            </a:endParaRPr>
          </a:p>
          <a:p>
            <a:pPr algn="ctr"/>
            <a:r>
              <a:rPr lang="ru-RU" sz="2000" dirty="0">
                <a:solidFill>
                  <a:schemeClr val="bg1"/>
                </a:solidFill>
                <a:latin typeface="+mj-lt"/>
              </a:rPr>
              <a:t>С</a:t>
            </a:r>
            <a:r>
              <a:rPr lang="ru-RU" sz="2000" dirty="0" smtClean="0">
                <a:solidFill>
                  <a:schemeClr val="bg1"/>
                </a:solidFill>
                <a:latin typeface="+mj-lt"/>
              </a:rPr>
              <a:t>формировать </a:t>
            </a:r>
            <a:r>
              <a:rPr lang="ru-RU" sz="2000" dirty="0">
                <a:solidFill>
                  <a:schemeClr val="bg1"/>
                </a:solidFill>
                <a:latin typeface="+mj-lt"/>
              </a:rPr>
              <a:t>у граждан, проживающих </a:t>
            </a:r>
            <a:endParaRPr lang="ru-RU" sz="2000" dirty="0" smtClean="0">
              <a:solidFill>
                <a:schemeClr val="bg1"/>
              </a:solidFill>
              <a:latin typeface="+mj-lt"/>
            </a:endParaRPr>
          </a:p>
          <a:p>
            <a:pPr algn="ctr"/>
            <a:r>
              <a:rPr lang="ru-RU" sz="2000" dirty="0" smtClean="0">
                <a:solidFill>
                  <a:schemeClr val="bg1"/>
                </a:solidFill>
                <a:latin typeface="+mj-lt"/>
              </a:rPr>
              <a:t>на </a:t>
            </a:r>
            <a:r>
              <a:rPr lang="ru-RU" sz="2000" dirty="0">
                <a:solidFill>
                  <a:schemeClr val="bg1"/>
                </a:solidFill>
                <a:latin typeface="+mj-lt"/>
              </a:rPr>
              <a:t>территории региона нравственные ориентиры, </a:t>
            </a:r>
            <a:endParaRPr lang="ru-RU" sz="2000" dirty="0" smtClean="0">
              <a:solidFill>
                <a:schemeClr val="bg1"/>
              </a:solidFill>
              <a:latin typeface="+mj-lt"/>
            </a:endParaRPr>
          </a:p>
          <a:p>
            <a:pPr algn="ctr"/>
            <a:r>
              <a:rPr lang="ru-RU" sz="2000" dirty="0" smtClean="0">
                <a:solidFill>
                  <a:schemeClr val="bg1"/>
                </a:solidFill>
                <a:latin typeface="+mj-lt"/>
              </a:rPr>
              <a:t>определяющие </a:t>
            </a:r>
            <a:r>
              <a:rPr lang="ru-RU" sz="2000" dirty="0">
                <a:solidFill>
                  <a:schemeClr val="bg1"/>
                </a:solidFill>
                <a:latin typeface="+mj-lt"/>
              </a:rPr>
              <a:t>новое качество человеческого потенциала </a:t>
            </a:r>
            <a:endParaRPr lang="ru-RU" sz="2000" dirty="0" smtClean="0">
              <a:solidFill>
                <a:schemeClr val="bg1"/>
              </a:solidFill>
              <a:latin typeface="+mj-lt"/>
            </a:endParaRPr>
          </a:p>
          <a:p>
            <a:pPr algn="ctr"/>
            <a:r>
              <a:rPr lang="ru-RU" sz="2000" dirty="0" smtClean="0">
                <a:solidFill>
                  <a:schemeClr val="bg1"/>
                </a:solidFill>
                <a:latin typeface="+mj-lt"/>
              </a:rPr>
              <a:t>региона </a:t>
            </a:r>
            <a:r>
              <a:rPr lang="ru-RU" sz="2000" dirty="0">
                <a:solidFill>
                  <a:schemeClr val="bg1"/>
                </a:solidFill>
                <a:latin typeface="+mj-lt"/>
              </a:rPr>
              <a:t>страны и в целом Российской Федерации. </a:t>
            </a:r>
          </a:p>
          <a:p>
            <a:endParaRPr lang="ru-RU" sz="2000" dirty="0">
              <a:solidFill>
                <a:schemeClr val="bg1"/>
              </a:solidFill>
            </a:endParaRPr>
          </a:p>
          <a:p>
            <a:pPr algn="ctr"/>
            <a:endParaRPr lang="ru-RU" sz="2000" dirty="0">
              <a:solidFill>
                <a:schemeClr val="bg1"/>
              </a:solidFill>
            </a:endParaRPr>
          </a:p>
          <a:p>
            <a:pPr algn="ctr"/>
            <a:r>
              <a:rPr lang="ru-RU" sz="2000" dirty="0">
                <a:solidFill>
                  <a:schemeClr val="bg1"/>
                </a:solidFill>
                <a:latin typeface="+mj-lt"/>
              </a:rPr>
              <a:t>Новое качество человеческого потенциала характеризуется формированием, </a:t>
            </a:r>
            <a:endParaRPr lang="ru-RU" sz="2000" dirty="0" smtClean="0">
              <a:solidFill>
                <a:schemeClr val="bg1"/>
              </a:solidFill>
              <a:latin typeface="+mj-lt"/>
            </a:endParaRPr>
          </a:p>
          <a:p>
            <a:pPr algn="ctr"/>
            <a:r>
              <a:rPr lang="ru-RU" sz="2000" dirty="0" smtClean="0">
                <a:solidFill>
                  <a:schemeClr val="bg1"/>
                </a:solidFill>
                <a:latin typeface="+mj-lt"/>
              </a:rPr>
              <a:t>закреплением </a:t>
            </a:r>
            <a:r>
              <a:rPr lang="ru-RU" sz="2000" dirty="0">
                <a:solidFill>
                  <a:schemeClr val="bg1"/>
                </a:solidFill>
                <a:latin typeface="+mj-lt"/>
              </a:rPr>
              <a:t>и поддержкой следующих </a:t>
            </a:r>
            <a:r>
              <a:rPr lang="ru-RU" sz="2000" b="1" dirty="0">
                <a:solidFill>
                  <a:schemeClr val="bg1"/>
                </a:solidFill>
                <a:latin typeface="+mj-lt"/>
                <a:hlinkClick r:id="rId3"/>
              </a:rPr>
              <a:t>социально-важных качеств </a:t>
            </a:r>
            <a:r>
              <a:rPr lang="ru-RU" sz="2000" b="1" dirty="0">
                <a:solidFill>
                  <a:schemeClr val="bg1"/>
                </a:solidFill>
                <a:latin typeface="+mj-lt"/>
              </a:rPr>
              <a:t>(СВК)</a:t>
            </a:r>
            <a:r>
              <a:rPr lang="ru-RU" sz="2000" dirty="0">
                <a:solidFill>
                  <a:schemeClr val="bg1"/>
                </a:solidFill>
                <a:latin typeface="+mj-lt"/>
              </a:rPr>
              <a:t> </a:t>
            </a:r>
            <a:endParaRPr lang="ru-RU" sz="2000" dirty="0" smtClean="0">
              <a:solidFill>
                <a:schemeClr val="bg1"/>
              </a:solidFill>
              <a:latin typeface="+mj-lt"/>
            </a:endParaRPr>
          </a:p>
          <a:p>
            <a:pPr algn="ctr"/>
            <a:r>
              <a:rPr lang="ru-RU" sz="2000" dirty="0" smtClean="0">
                <a:solidFill>
                  <a:schemeClr val="bg1"/>
                </a:solidFill>
                <a:latin typeface="+mj-lt"/>
              </a:rPr>
              <a:t>личности </a:t>
            </a:r>
            <a:r>
              <a:rPr lang="ru-RU" sz="2000" dirty="0">
                <a:solidFill>
                  <a:schemeClr val="bg1"/>
                </a:solidFill>
                <a:latin typeface="+mj-lt"/>
              </a:rPr>
              <a:t>каждого гражданина Российской Федерации, </a:t>
            </a:r>
            <a:r>
              <a:rPr lang="ru-RU" sz="2000" dirty="0" smtClean="0">
                <a:solidFill>
                  <a:schemeClr val="bg1"/>
                </a:solidFill>
                <a:latin typeface="+mj-lt"/>
              </a:rPr>
              <a:t>проживающего </a:t>
            </a:r>
          </a:p>
          <a:p>
            <a:pPr algn="ctr"/>
            <a:r>
              <a:rPr lang="ru-RU" sz="2000" dirty="0" smtClean="0">
                <a:solidFill>
                  <a:schemeClr val="bg1"/>
                </a:solidFill>
                <a:latin typeface="+mj-lt"/>
              </a:rPr>
              <a:t>(</a:t>
            </a:r>
            <a:r>
              <a:rPr lang="ru-RU" sz="2000" dirty="0">
                <a:solidFill>
                  <a:schemeClr val="bg1"/>
                </a:solidFill>
                <a:latin typeface="+mj-lt"/>
              </a:rPr>
              <a:t>в том числе временно, </a:t>
            </a:r>
            <a:r>
              <a:rPr lang="ru-RU" sz="2000" dirty="0" smtClean="0">
                <a:solidFill>
                  <a:schemeClr val="bg1"/>
                </a:solidFill>
                <a:latin typeface="+mj-lt"/>
              </a:rPr>
              <a:t>а </a:t>
            </a:r>
            <a:r>
              <a:rPr lang="ru-RU" sz="2000" dirty="0">
                <a:solidFill>
                  <a:schemeClr val="bg1"/>
                </a:solidFill>
                <a:latin typeface="+mj-lt"/>
              </a:rPr>
              <a:t>также имеющих статус мигрантов) </a:t>
            </a:r>
            <a:endParaRPr lang="ru-RU" sz="2000" dirty="0" smtClean="0">
              <a:solidFill>
                <a:schemeClr val="bg1"/>
              </a:solidFill>
              <a:latin typeface="+mj-lt"/>
            </a:endParaRPr>
          </a:p>
          <a:p>
            <a:pPr algn="ctr"/>
            <a:r>
              <a:rPr lang="ru-RU" sz="2000" dirty="0" smtClean="0">
                <a:solidFill>
                  <a:schemeClr val="bg1"/>
                </a:solidFill>
                <a:latin typeface="+mj-lt"/>
              </a:rPr>
              <a:t>на </a:t>
            </a:r>
            <a:r>
              <a:rPr lang="ru-RU" sz="2000" dirty="0">
                <a:solidFill>
                  <a:schemeClr val="bg1"/>
                </a:solidFill>
                <a:latin typeface="+mj-lt"/>
              </a:rPr>
              <a:t>территории региона страны.</a:t>
            </a:r>
          </a:p>
          <a:p>
            <a:r>
              <a:rPr lang="ru-RU" dirty="0">
                <a:solidFill>
                  <a:schemeClr val="bg1"/>
                </a:solidFill>
              </a:rPr>
              <a:t> </a:t>
            </a: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7214644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31" y="22102"/>
            <a:ext cx="12479661" cy="6858000"/>
          </a:xfrm>
          <a:prstGeom prst="rect">
            <a:avLst/>
          </a:prstGeom>
        </p:spPr>
      </p:pic>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cxnSp>
        <p:nvCxnSpPr>
          <p:cNvPr id="22" name="Прямая соединительная линия 21"/>
          <p:cNvCxnSpPr/>
          <p:nvPr/>
        </p:nvCxnSpPr>
        <p:spPr>
          <a:xfrm>
            <a:off x="361652" y="794529"/>
            <a:ext cx="11468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251963" y="178819"/>
            <a:ext cx="184731" cy="461665"/>
          </a:xfrm>
          <a:prstGeom prst="rect">
            <a:avLst/>
          </a:prstGeom>
        </p:spPr>
        <p:txBody>
          <a:bodyPr wrap="none">
            <a:spAutoFit/>
          </a:bodyPr>
          <a:lstStyle/>
          <a:p>
            <a:endParaRPr lang="ru-RU" sz="2400" b="1" dirty="0">
              <a:ea typeface="Open Sans" panose="020B0806030504020204" pitchFamily="34" charset="0"/>
              <a:cs typeface="Open Sans" panose="020B0806030504020204" pitchFamily="34" charset="0"/>
            </a:endParaRPr>
          </a:p>
        </p:txBody>
      </p:sp>
      <p:sp>
        <p:nvSpPr>
          <p:cNvPr id="14" name="Google Shape;66;p15">
            <a:extLst>
              <a:ext uri="{FF2B5EF4-FFF2-40B4-BE49-F238E27FC236}">
                <a16:creationId xmlns:a16="http://schemas.microsoft.com/office/drawing/2014/main" xmlns="" id="{E6439B1B-70F6-F44A-88D4-AB3566D22DFD}"/>
              </a:ext>
            </a:extLst>
          </p:cNvPr>
          <p:cNvSpPr txBox="1">
            <a:spLocks/>
          </p:cNvSpPr>
          <p:nvPr/>
        </p:nvSpPr>
        <p:spPr>
          <a:xfrm>
            <a:off x="767691" y="1521267"/>
            <a:ext cx="11185525" cy="3863534"/>
          </a:xfrm>
          <a:prstGeom prst="rect">
            <a:avLst/>
          </a:prstGeom>
        </p:spPr>
        <p:txBody>
          <a:bodyPr spcFirstLastPara="1" lIns="0" tIns="324000" rIns="0" bIns="0"/>
          <a:lstStyle>
            <a:lvl1pPr marL="342900" indent="-342900" algn="l" defTabSz="449263" rtl="0" eaLnBrk="0" fontAlgn="base" hangingPunct="0">
              <a:lnSpc>
                <a:spcPct val="92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2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92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eaLnBrk="0" fontAlgn="base" hangingPunct="0">
              <a:lnSpc>
                <a:spcPct val="92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defRPr/>
            </a:pPr>
            <a:r>
              <a:rPr lang="ru-RU" sz="2400" b="1" dirty="0">
                <a:solidFill>
                  <a:srgbClr val="FF7800"/>
                </a:solidFill>
              </a:rPr>
              <a:t>      </a:t>
            </a:r>
            <a:endParaRPr lang="ru-RU" sz="2000" i="1" dirty="0">
              <a:solidFill>
                <a:schemeClr val="bg1"/>
              </a:solidFill>
            </a:endParaRPr>
          </a:p>
          <a:p>
            <a:pPr marL="457200" indent="-381000">
              <a:spcBef>
                <a:spcPts val="0"/>
              </a:spcBef>
              <a:spcAft>
                <a:spcPts val="0"/>
              </a:spcAft>
              <a:buSzPts val="2400"/>
              <a:buFont typeface="Times New Roman" panose="02020603050405020304" pitchFamily="18" charset="0"/>
              <a:buChar char="-"/>
              <a:defRPr/>
            </a:pPr>
            <a:endParaRPr lang="ru-RU" sz="1800" i="1" dirty="0">
              <a:solidFill>
                <a:schemeClr val="bg1"/>
              </a:solidFill>
            </a:endParaRPr>
          </a:p>
        </p:txBody>
      </p:sp>
      <p:graphicFrame>
        <p:nvGraphicFramePr>
          <p:cNvPr id="4" name="Схема 3">
            <a:extLst>
              <a:ext uri="{FF2B5EF4-FFF2-40B4-BE49-F238E27FC236}">
                <a16:creationId xmlns:a16="http://schemas.microsoft.com/office/drawing/2014/main" xmlns="" id="{42012A0F-93E7-B243-9C0B-676C25A0FC65}"/>
              </a:ext>
            </a:extLst>
          </p:cNvPr>
          <p:cNvGraphicFramePr/>
          <p:nvPr>
            <p:extLst/>
          </p:nvPr>
        </p:nvGraphicFramePr>
        <p:xfrm>
          <a:off x="106680" y="1423418"/>
          <a:ext cx="11612880" cy="44357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Прямоугольник 18">
            <a:extLst>
              <a:ext uri="{FF2B5EF4-FFF2-40B4-BE49-F238E27FC236}">
                <a16:creationId xmlns:a16="http://schemas.microsoft.com/office/drawing/2014/main" xmlns="" id="{35DF9D1C-3797-C34B-A57B-893169BEFCD9}"/>
              </a:ext>
            </a:extLst>
          </p:cNvPr>
          <p:cNvSpPr/>
          <p:nvPr/>
        </p:nvSpPr>
        <p:spPr>
          <a:xfrm>
            <a:off x="989277" y="224985"/>
            <a:ext cx="9979078" cy="523220"/>
          </a:xfrm>
          <a:prstGeom prst="rect">
            <a:avLst/>
          </a:prstGeom>
        </p:spPr>
        <p:txBody>
          <a:bodyPr wrap="none">
            <a:spAutoFit/>
          </a:bodyPr>
          <a:lstStyle/>
          <a:p>
            <a:pPr algn="ctr">
              <a:spcAft>
                <a:spcPct val="0"/>
              </a:spcAft>
              <a:defRPr/>
            </a:pPr>
            <a:r>
              <a:rPr lang="ru-RU" altLang="ru-RU" sz="2400" dirty="0" smtClean="0">
                <a:solidFill>
                  <a:schemeClr val="bg1"/>
                </a:solidFill>
                <a:latin typeface="+mj-lt"/>
              </a:rPr>
              <a:t>НРАВСТВЕННОСТЬ ОПРЕДЕЛЯЕТСЯ ОСНОВНЫМ ПРИНЦИПОМ – НЕ ВРЕДИ</a:t>
            </a:r>
            <a:r>
              <a:rPr lang="ru-RU" altLang="ru-RU" sz="2800" dirty="0" smtClean="0">
                <a:solidFill>
                  <a:schemeClr val="bg1"/>
                </a:solidFill>
                <a:latin typeface="+mj-lt"/>
              </a:rPr>
              <a:t> </a:t>
            </a:r>
            <a:endParaRPr lang="ru-RU" altLang="ru-RU" sz="2800" dirty="0">
              <a:solidFill>
                <a:schemeClr val="bg1"/>
              </a:solidFill>
              <a:latin typeface="+mj-lt"/>
            </a:endParaRPr>
          </a:p>
        </p:txBody>
      </p:sp>
    </p:spTree>
    <p:extLst>
      <p:ext uri="{BB962C8B-B14F-4D97-AF65-F5344CB8AC3E}">
        <p14:creationId xmlns:p14="http://schemas.microsoft.com/office/powerpoint/2010/main" val="5437481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028" y="22102"/>
            <a:ext cx="12479661" cy="6858000"/>
          </a:xfrm>
          <a:prstGeom prst="rect">
            <a:avLst/>
          </a:prstGeom>
        </p:spPr>
      </p:pic>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cxnSp>
        <p:nvCxnSpPr>
          <p:cNvPr id="22" name="Прямая соединительная линия 21"/>
          <p:cNvCxnSpPr/>
          <p:nvPr/>
        </p:nvCxnSpPr>
        <p:spPr>
          <a:xfrm>
            <a:off x="361652" y="794529"/>
            <a:ext cx="11468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Google Shape;66;p15">
            <a:extLst>
              <a:ext uri="{FF2B5EF4-FFF2-40B4-BE49-F238E27FC236}">
                <a16:creationId xmlns:a16="http://schemas.microsoft.com/office/drawing/2014/main" xmlns="" id="{E6439B1B-70F6-F44A-88D4-AB3566D22DFD}"/>
              </a:ext>
            </a:extLst>
          </p:cNvPr>
          <p:cNvSpPr txBox="1">
            <a:spLocks/>
          </p:cNvSpPr>
          <p:nvPr/>
        </p:nvSpPr>
        <p:spPr>
          <a:xfrm>
            <a:off x="767691" y="1521267"/>
            <a:ext cx="11185525" cy="3863534"/>
          </a:xfrm>
          <a:prstGeom prst="rect">
            <a:avLst/>
          </a:prstGeom>
        </p:spPr>
        <p:txBody>
          <a:bodyPr spcFirstLastPara="1" lIns="0" tIns="324000" rIns="0" bIns="0"/>
          <a:lstStyle>
            <a:lvl1pPr marL="342900" indent="-342900" algn="l" defTabSz="449263" rtl="0" eaLnBrk="0" fontAlgn="base" hangingPunct="0">
              <a:lnSpc>
                <a:spcPct val="92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2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92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eaLnBrk="0" fontAlgn="base" hangingPunct="0">
              <a:lnSpc>
                <a:spcPct val="92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defRPr/>
            </a:pPr>
            <a:r>
              <a:rPr lang="ru-RU" sz="2400" b="1" dirty="0">
                <a:solidFill>
                  <a:srgbClr val="FF7800"/>
                </a:solidFill>
              </a:rPr>
              <a:t>      </a:t>
            </a:r>
            <a:endParaRPr lang="ru-RU" sz="2000" i="1" dirty="0">
              <a:solidFill>
                <a:schemeClr val="bg1"/>
              </a:solidFill>
            </a:endParaRPr>
          </a:p>
          <a:p>
            <a:pPr marL="457200" indent="-381000">
              <a:spcBef>
                <a:spcPts val="0"/>
              </a:spcBef>
              <a:spcAft>
                <a:spcPts val="0"/>
              </a:spcAft>
              <a:buSzPts val="2400"/>
              <a:buFont typeface="Times New Roman" panose="02020603050405020304" pitchFamily="18" charset="0"/>
              <a:buChar char="-"/>
              <a:defRPr/>
            </a:pPr>
            <a:endParaRPr lang="ru-RU" sz="1800" i="1" dirty="0">
              <a:solidFill>
                <a:schemeClr val="bg1"/>
              </a:solidFill>
            </a:endParaRPr>
          </a:p>
        </p:txBody>
      </p:sp>
      <p:graphicFrame>
        <p:nvGraphicFramePr>
          <p:cNvPr id="4" name="Схема 3">
            <a:extLst>
              <a:ext uri="{FF2B5EF4-FFF2-40B4-BE49-F238E27FC236}">
                <a16:creationId xmlns:a16="http://schemas.microsoft.com/office/drawing/2014/main" xmlns="" id="{42012A0F-93E7-B243-9C0B-676C25A0FC65}"/>
              </a:ext>
            </a:extLst>
          </p:cNvPr>
          <p:cNvGraphicFramePr/>
          <p:nvPr>
            <p:extLst/>
          </p:nvPr>
        </p:nvGraphicFramePr>
        <p:xfrm>
          <a:off x="106680" y="1423418"/>
          <a:ext cx="11612880" cy="44357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Прямоугольник 18">
            <a:extLst>
              <a:ext uri="{FF2B5EF4-FFF2-40B4-BE49-F238E27FC236}">
                <a16:creationId xmlns:a16="http://schemas.microsoft.com/office/drawing/2014/main" xmlns="" id="{35DF9D1C-3797-C34B-A57B-893169BEFCD9}"/>
              </a:ext>
            </a:extLst>
          </p:cNvPr>
          <p:cNvSpPr/>
          <p:nvPr/>
        </p:nvSpPr>
        <p:spPr>
          <a:xfrm>
            <a:off x="5541026" y="224985"/>
            <a:ext cx="875561" cy="523220"/>
          </a:xfrm>
          <a:prstGeom prst="rect">
            <a:avLst/>
          </a:prstGeom>
        </p:spPr>
        <p:txBody>
          <a:bodyPr wrap="none">
            <a:spAutoFit/>
          </a:bodyPr>
          <a:lstStyle/>
          <a:p>
            <a:pPr algn="ctr">
              <a:spcAft>
                <a:spcPct val="0"/>
              </a:spcAft>
              <a:defRPr/>
            </a:pPr>
            <a:r>
              <a:rPr lang="ru-RU" altLang="ru-RU" sz="2800" b="1" dirty="0" smtClean="0">
                <a:solidFill>
                  <a:schemeClr val="bg1"/>
                </a:solidFill>
              </a:rPr>
              <a:t>  </a:t>
            </a:r>
            <a:r>
              <a:rPr lang="ru-RU" altLang="ru-RU" sz="2400" dirty="0" smtClean="0">
                <a:solidFill>
                  <a:schemeClr val="bg1"/>
                </a:solidFill>
                <a:latin typeface="+mj-lt"/>
              </a:rPr>
              <a:t>НИ  </a:t>
            </a:r>
            <a:endParaRPr lang="ru-RU" altLang="ru-RU" sz="2400" dirty="0">
              <a:solidFill>
                <a:schemeClr val="bg1"/>
              </a:solidFill>
              <a:latin typeface="+mj-lt"/>
            </a:endParaRPr>
          </a:p>
        </p:txBody>
      </p:sp>
    </p:spTree>
    <p:extLst>
      <p:ext uri="{BB962C8B-B14F-4D97-AF65-F5344CB8AC3E}">
        <p14:creationId xmlns:p14="http://schemas.microsoft.com/office/powerpoint/2010/main" val="19568671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028" y="22102"/>
            <a:ext cx="12479661" cy="6858000"/>
          </a:xfrm>
          <a:prstGeom prst="rect">
            <a:avLst/>
          </a:prstGeom>
        </p:spPr>
      </p:pic>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cxnSp>
        <p:nvCxnSpPr>
          <p:cNvPr id="22" name="Прямая соединительная линия 21"/>
          <p:cNvCxnSpPr/>
          <p:nvPr/>
        </p:nvCxnSpPr>
        <p:spPr>
          <a:xfrm>
            <a:off x="361652" y="794529"/>
            <a:ext cx="114686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Google Shape;66;p15">
            <a:extLst>
              <a:ext uri="{FF2B5EF4-FFF2-40B4-BE49-F238E27FC236}">
                <a16:creationId xmlns:a16="http://schemas.microsoft.com/office/drawing/2014/main" xmlns="" id="{E6439B1B-70F6-F44A-88D4-AB3566D22DFD}"/>
              </a:ext>
            </a:extLst>
          </p:cNvPr>
          <p:cNvSpPr txBox="1">
            <a:spLocks/>
          </p:cNvSpPr>
          <p:nvPr/>
        </p:nvSpPr>
        <p:spPr>
          <a:xfrm>
            <a:off x="767691" y="1521267"/>
            <a:ext cx="11185525" cy="3863534"/>
          </a:xfrm>
          <a:prstGeom prst="rect">
            <a:avLst/>
          </a:prstGeom>
        </p:spPr>
        <p:txBody>
          <a:bodyPr spcFirstLastPara="1" lIns="0" tIns="324000" rIns="0" bIns="0"/>
          <a:lstStyle>
            <a:lvl1pPr marL="342900" indent="-342900" algn="l" defTabSz="449263" rtl="0" eaLnBrk="0" fontAlgn="base" hangingPunct="0">
              <a:lnSpc>
                <a:spcPct val="92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2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92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eaLnBrk="0" fontAlgn="base" hangingPunct="0">
              <a:lnSpc>
                <a:spcPct val="92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defRPr/>
            </a:pPr>
            <a:r>
              <a:rPr lang="ru-RU" sz="2400" b="1" dirty="0">
                <a:solidFill>
                  <a:srgbClr val="FF7800"/>
                </a:solidFill>
              </a:rPr>
              <a:t>      </a:t>
            </a:r>
            <a:endParaRPr lang="ru-RU" sz="2000" i="1" dirty="0">
              <a:solidFill>
                <a:schemeClr val="bg1"/>
              </a:solidFill>
            </a:endParaRPr>
          </a:p>
          <a:p>
            <a:pPr marL="457200" indent="-381000">
              <a:spcBef>
                <a:spcPts val="0"/>
              </a:spcBef>
              <a:spcAft>
                <a:spcPts val="0"/>
              </a:spcAft>
              <a:buSzPts val="2400"/>
              <a:buFont typeface="Times New Roman" panose="02020603050405020304" pitchFamily="18" charset="0"/>
              <a:buChar char="-"/>
              <a:defRPr/>
            </a:pPr>
            <a:endParaRPr lang="ru-RU" sz="1800" i="1" dirty="0">
              <a:solidFill>
                <a:schemeClr val="bg1"/>
              </a:solidFill>
            </a:endParaRPr>
          </a:p>
        </p:txBody>
      </p:sp>
      <p:graphicFrame>
        <p:nvGraphicFramePr>
          <p:cNvPr id="4" name="Схема 3">
            <a:extLst>
              <a:ext uri="{FF2B5EF4-FFF2-40B4-BE49-F238E27FC236}">
                <a16:creationId xmlns:a16="http://schemas.microsoft.com/office/drawing/2014/main" xmlns="" id="{42012A0F-93E7-B243-9C0B-676C25A0FC65}"/>
              </a:ext>
            </a:extLst>
          </p:cNvPr>
          <p:cNvGraphicFramePr/>
          <p:nvPr>
            <p:extLst/>
          </p:nvPr>
        </p:nvGraphicFramePr>
        <p:xfrm>
          <a:off x="106680" y="1423418"/>
          <a:ext cx="11612880" cy="44357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Прямоугольник 18">
            <a:extLst>
              <a:ext uri="{FF2B5EF4-FFF2-40B4-BE49-F238E27FC236}">
                <a16:creationId xmlns:a16="http://schemas.microsoft.com/office/drawing/2014/main" xmlns="" id="{35DF9D1C-3797-C34B-A57B-893169BEFCD9}"/>
              </a:ext>
            </a:extLst>
          </p:cNvPr>
          <p:cNvSpPr/>
          <p:nvPr/>
        </p:nvSpPr>
        <p:spPr>
          <a:xfrm>
            <a:off x="4897998" y="224985"/>
            <a:ext cx="2161617" cy="461665"/>
          </a:xfrm>
          <a:prstGeom prst="rect">
            <a:avLst/>
          </a:prstGeom>
        </p:spPr>
        <p:txBody>
          <a:bodyPr wrap="none">
            <a:spAutoFit/>
          </a:bodyPr>
          <a:lstStyle/>
          <a:p>
            <a:pPr algn="ctr">
              <a:spcAft>
                <a:spcPct val="0"/>
              </a:spcAft>
              <a:defRPr/>
            </a:pPr>
            <a:r>
              <a:rPr lang="ru-RU" altLang="ru-RU" sz="2400" dirty="0" smtClean="0">
                <a:solidFill>
                  <a:schemeClr val="bg1"/>
                </a:solidFill>
                <a:latin typeface="+mj-lt"/>
              </a:rPr>
              <a:t>СОЗИДАЙ ДЛЯ </a:t>
            </a:r>
            <a:endParaRPr lang="ru-RU" altLang="ru-RU" sz="2400" dirty="0">
              <a:solidFill>
                <a:schemeClr val="bg1"/>
              </a:solidFill>
              <a:latin typeface="+mj-lt"/>
            </a:endParaRPr>
          </a:p>
        </p:txBody>
      </p:sp>
    </p:spTree>
    <p:extLst>
      <p:ext uri="{BB962C8B-B14F-4D97-AF65-F5344CB8AC3E}">
        <p14:creationId xmlns:p14="http://schemas.microsoft.com/office/powerpoint/2010/main" val="2697424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075" y="-19462"/>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sp>
        <p:nvSpPr>
          <p:cNvPr id="10" name="Прямоугольник 9"/>
          <p:cNvSpPr/>
          <p:nvPr/>
        </p:nvSpPr>
        <p:spPr>
          <a:xfrm>
            <a:off x="0" y="-9733"/>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sz="2400" dirty="0" smtClean="0"/>
          </a:p>
          <a:p>
            <a:pPr algn="ctr"/>
            <a:endParaRPr lang="ru-RU" sz="2400" dirty="0"/>
          </a:p>
          <a:p>
            <a:pPr algn="ctr"/>
            <a:endParaRPr lang="ru-RU" sz="2400" dirty="0" smtClean="0"/>
          </a:p>
          <a:p>
            <a:pPr algn="ctr">
              <a:lnSpc>
                <a:spcPct val="150000"/>
              </a:lnSpc>
            </a:pPr>
            <a:r>
              <a:rPr lang="ru-RU" sz="2400" dirty="0" smtClean="0">
                <a:latin typeface="+mj-lt"/>
              </a:rPr>
              <a:t>НАСАЖДЕНИЕ ДЕСТРУКТИВНОЙ ТЕХНОЛОГИЙ ПОТРЕБЛЕНИЯ</a:t>
            </a:r>
            <a:endParaRPr lang="ru-RU" sz="2400" dirty="0">
              <a:latin typeface="+mj-lt"/>
            </a:endParaRPr>
          </a:p>
        </p:txBody>
      </p:sp>
      <p:pic>
        <p:nvPicPr>
          <p:cNvPr id="3" name="Рисунок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V="1">
            <a:off x="7412181" y="1376442"/>
            <a:ext cx="3710477" cy="4254438"/>
          </a:xfrm>
          <a:prstGeom prst="rect">
            <a:avLst/>
          </a:prstGeom>
        </p:spPr>
      </p:pic>
      <p:cxnSp>
        <p:nvCxnSpPr>
          <p:cNvPr id="22" name="Прямая соединительная линия 21"/>
          <p:cNvCxnSpPr/>
          <p:nvPr/>
        </p:nvCxnSpPr>
        <p:spPr>
          <a:xfrm>
            <a:off x="361652" y="794529"/>
            <a:ext cx="11468697"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18444" y="178819"/>
            <a:ext cx="12173556" cy="461665"/>
          </a:xfrm>
          <a:prstGeom prst="rect">
            <a:avLst/>
          </a:prstGeom>
        </p:spPr>
        <p:txBody>
          <a:bodyPr wrap="square">
            <a:spAutoFit/>
          </a:bodyPr>
          <a:lstStyle/>
          <a:p>
            <a:pPr algn="ctr"/>
            <a:r>
              <a:rPr lang="ru-RU" sz="2400" dirty="0" smtClean="0">
                <a:solidFill>
                  <a:schemeClr val="bg1"/>
                </a:solidFill>
                <a:latin typeface="+mj-lt"/>
                <a:ea typeface="Open Sans" panose="020B0806030504020204" pitchFamily="34" charset="0"/>
                <a:cs typeface="Open Sans" panose="020B0806030504020204" pitchFamily="34" charset="0"/>
              </a:rPr>
              <a:t>СВЕРХВЛАСТЬ ДЕНЕГ</a:t>
            </a:r>
            <a:endParaRPr lang="ru-RU" sz="2400" dirty="0">
              <a:solidFill>
                <a:schemeClr val="bg1"/>
              </a:solidFill>
              <a:latin typeface="+mj-lt"/>
              <a:ea typeface="Open Sans" panose="020B0806030504020204" pitchFamily="34" charset="0"/>
              <a:cs typeface="Open Sans" panose="020B0806030504020204" pitchFamily="34" charset="0"/>
            </a:endParaRPr>
          </a:p>
        </p:txBody>
      </p:sp>
      <p:sp>
        <p:nvSpPr>
          <p:cNvPr id="14" name="Google Shape;66;p15">
            <a:extLst>
              <a:ext uri="{FF2B5EF4-FFF2-40B4-BE49-F238E27FC236}">
                <a16:creationId xmlns:a16="http://schemas.microsoft.com/office/drawing/2014/main" xmlns="" id="{E6439B1B-70F6-F44A-88D4-AB3566D22DFD}"/>
              </a:ext>
            </a:extLst>
          </p:cNvPr>
          <p:cNvSpPr txBox="1">
            <a:spLocks/>
          </p:cNvSpPr>
          <p:nvPr/>
        </p:nvSpPr>
        <p:spPr>
          <a:xfrm>
            <a:off x="373991" y="1415553"/>
            <a:ext cx="4183424" cy="4846457"/>
          </a:xfrm>
          <a:prstGeom prst="rect">
            <a:avLst/>
          </a:prstGeom>
        </p:spPr>
        <p:txBody>
          <a:bodyPr spcFirstLastPara="1" lIns="0" tIns="324000" rIns="0" bIns="0"/>
          <a:lstStyle>
            <a:lvl1pPr marL="342900" indent="-342900" algn="l" defTabSz="449263" rtl="0" eaLnBrk="0" fontAlgn="base" hangingPunct="0">
              <a:lnSpc>
                <a:spcPct val="92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2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92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eaLnBrk="0" fontAlgn="base" hangingPunct="0">
              <a:lnSpc>
                <a:spcPct val="92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spcBef>
                <a:spcPts val="0"/>
              </a:spcBef>
              <a:spcAft>
                <a:spcPts val="0"/>
              </a:spcAft>
              <a:buSzPts val="2400"/>
              <a:buFont typeface="Times New Roman" panose="02020603050405020304" pitchFamily="18" charset="0"/>
              <a:buChar char="-"/>
              <a:defRPr/>
            </a:pPr>
            <a:endParaRPr lang="ru-RU" sz="2000" dirty="0">
              <a:solidFill>
                <a:schemeClr val="bg1"/>
              </a:solidFill>
            </a:endParaRPr>
          </a:p>
          <a:p>
            <a:pPr marL="0" indent="0">
              <a:spcBef>
                <a:spcPts val="0"/>
              </a:spcBef>
              <a:spcAft>
                <a:spcPts val="0"/>
              </a:spcAft>
              <a:defRPr/>
            </a:pPr>
            <a:endParaRPr lang="ru-RU" sz="2400" b="1" dirty="0">
              <a:solidFill>
                <a:schemeClr val="bg1"/>
              </a:solidFill>
            </a:endParaRPr>
          </a:p>
          <a:p>
            <a:pPr marL="0" indent="0">
              <a:spcBef>
                <a:spcPts val="0"/>
              </a:spcBef>
              <a:spcAft>
                <a:spcPts val="0"/>
              </a:spcAft>
              <a:defRPr/>
            </a:pPr>
            <a:r>
              <a:rPr lang="ru-RU" sz="2400" b="1" dirty="0">
                <a:solidFill>
                  <a:srgbClr val="FF7800"/>
                </a:solidFill>
              </a:rPr>
              <a:t>      </a:t>
            </a:r>
            <a:endParaRPr lang="ru-RU" sz="2000" i="1" dirty="0">
              <a:solidFill>
                <a:schemeClr val="bg1"/>
              </a:solidFill>
            </a:endParaRPr>
          </a:p>
          <a:p>
            <a:pPr marL="457200" indent="-381000">
              <a:spcBef>
                <a:spcPts val="0"/>
              </a:spcBef>
              <a:spcAft>
                <a:spcPts val="0"/>
              </a:spcAft>
              <a:buSzPts val="2400"/>
              <a:buFont typeface="Times New Roman" panose="02020603050405020304" pitchFamily="18" charset="0"/>
              <a:buChar char="-"/>
              <a:defRPr/>
            </a:pPr>
            <a:endParaRPr lang="ru-RU" sz="1800" i="1" dirty="0">
              <a:solidFill>
                <a:schemeClr val="bg1"/>
              </a:solidFill>
            </a:endParaRPr>
          </a:p>
        </p:txBody>
      </p:sp>
      <p:pic>
        <p:nvPicPr>
          <p:cNvPr id="5" name="Рисунок 4"/>
          <p:cNvPicPr>
            <a:picLocks noChangeAspect="1"/>
          </p:cNvPicPr>
          <p:nvPr/>
        </p:nvPicPr>
        <p:blipFill>
          <a:blip r:embed="rId5"/>
          <a:stretch>
            <a:fillRect/>
          </a:stretch>
        </p:blipFill>
        <p:spPr>
          <a:xfrm>
            <a:off x="267152" y="1002659"/>
            <a:ext cx="5706697" cy="3698410"/>
          </a:xfrm>
          <a:prstGeom prst="rect">
            <a:avLst/>
          </a:prstGeom>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8440" y="1002659"/>
            <a:ext cx="5261909" cy="3643373"/>
          </a:xfrm>
          <a:prstGeom prst="rect">
            <a:avLst/>
          </a:prstGeom>
        </p:spPr>
      </p:pic>
    </p:spTree>
    <p:extLst>
      <p:ext uri="{BB962C8B-B14F-4D97-AF65-F5344CB8AC3E}">
        <p14:creationId xmlns:p14="http://schemas.microsoft.com/office/powerpoint/2010/main" val="6927521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1"/>
            <a:ext cx="12192000" cy="504496"/>
          </a:xfrm>
        </p:spPr>
        <p:txBody>
          <a:bodyPr>
            <a:normAutofit/>
          </a:bodyPr>
          <a:lstStyle/>
          <a:p>
            <a:r>
              <a:rPr lang="ru-RU" sz="2400" dirty="0" smtClean="0">
                <a:solidFill>
                  <a:schemeClr val="bg1"/>
                </a:solidFill>
              </a:rPr>
              <a:t>ГИПЕРГРАФ</a:t>
            </a:r>
            <a:endParaRPr lang="ru-RU" sz="2400" dirty="0">
              <a:solidFill>
                <a:schemeClr val="bg1"/>
              </a:solidFill>
            </a:endParaRPr>
          </a:p>
        </p:txBody>
      </p:sp>
      <p:sp>
        <p:nvSpPr>
          <p:cNvPr id="3" name="Подзаголовок 2"/>
          <p:cNvSpPr>
            <a:spLocks noGrp="1"/>
          </p:cNvSpPr>
          <p:nvPr>
            <p:ph type="subTitle" idx="1"/>
          </p:nvPr>
        </p:nvSpPr>
        <p:spPr>
          <a:xfrm>
            <a:off x="415636" y="5014914"/>
            <a:ext cx="11355186" cy="1843086"/>
          </a:xfrm>
        </p:spPr>
        <p:txBody>
          <a:bodyPr>
            <a:normAutofit/>
          </a:bodyPr>
          <a:lstStyle/>
          <a:p>
            <a:pPr algn="l"/>
            <a:endParaRPr lang="ru-RU" sz="1800" dirty="0" smtClean="0"/>
          </a:p>
          <a:p>
            <a:pPr algn="l"/>
            <a:r>
              <a:rPr lang="ru-RU" sz="1800" dirty="0" smtClean="0">
                <a:solidFill>
                  <a:schemeClr val="bg1"/>
                </a:solidFill>
                <a:latin typeface="+mj-lt"/>
              </a:rPr>
              <a:t>Для </a:t>
            </a:r>
            <a:r>
              <a:rPr lang="ru-RU" sz="1800" dirty="0">
                <a:solidFill>
                  <a:schemeClr val="bg1"/>
                </a:solidFill>
                <a:latin typeface="+mj-lt"/>
              </a:rPr>
              <a:t>соответствия поведения правилу </a:t>
            </a:r>
            <a:r>
              <a:rPr lang="ru-RU" sz="1800" b="1" dirty="0">
                <a:solidFill>
                  <a:schemeClr val="bg1"/>
                </a:solidFill>
                <a:latin typeface="+mj-lt"/>
              </a:rPr>
              <a:t>«III – С» </a:t>
            </a:r>
            <a:r>
              <a:rPr lang="ru-RU" sz="1800" dirty="0">
                <a:solidFill>
                  <a:schemeClr val="bg1"/>
                </a:solidFill>
                <a:latin typeface="+mj-lt"/>
              </a:rPr>
              <a:t>мы даем методы внешнего и внутреннего контроля поведения </a:t>
            </a:r>
            <a:r>
              <a:rPr lang="ru-RU" sz="1800" dirty="0" smtClean="0">
                <a:solidFill>
                  <a:schemeClr val="bg1"/>
                </a:solidFill>
                <a:latin typeface="+mj-lt"/>
              </a:rPr>
              <a:t>и экообразование </a:t>
            </a:r>
            <a:r>
              <a:rPr lang="ru-RU" sz="1800" dirty="0">
                <a:solidFill>
                  <a:schemeClr val="bg1"/>
                </a:solidFill>
                <a:latin typeface="+mj-lt"/>
              </a:rPr>
              <a:t>(обучение и воспитание) что есть новая нравственная экопедагогика. Оно должно в течении всей жизни быть непрерывным для адекватной оценки собственного поведения и поведения других субъектов социума.</a:t>
            </a:r>
          </a:p>
          <a:p>
            <a:pPr algn="just"/>
            <a:endParaRPr lang="ru-RU" dirty="0"/>
          </a:p>
          <a:p>
            <a:endParaRPr lang="ru-RU" dirty="0" smtClean="0"/>
          </a:p>
        </p:txBody>
      </p:sp>
      <p:sp>
        <p:nvSpPr>
          <p:cNvPr id="4" name="TextBox 3"/>
          <p:cNvSpPr txBox="1"/>
          <p:nvPr/>
        </p:nvSpPr>
        <p:spPr>
          <a:xfrm>
            <a:off x="548640" y="744755"/>
            <a:ext cx="11072553" cy="2585323"/>
          </a:xfrm>
          <a:prstGeom prst="rect">
            <a:avLst/>
          </a:prstGeom>
          <a:noFill/>
        </p:spPr>
        <p:txBody>
          <a:bodyPr wrap="square" rtlCol="0">
            <a:spAutoFit/>
          </a:bodyPr>
          <a:lstStyle/>
          <a:p>
            <a:r>
              <a:rPr lang="ru-RU" dirty="0">
                <a:solidFill>
                  <a:schemeClr val="bg1"/>
                </a:solidFill>
                <a:latin typeface="+mj-lt"/>
              </a:rPr>
              <a:t>Н</a:t>
            </a:r>
            <a:r>
              <a:rPr lang="ru-RU" dirty="0" smtClean="0">
                <a:solidFill>
                  <a:schemeClr val="bg1"/>
                </a:solidFill>
                <a:latin typeface="+mj-lt"/>
              </a:rPr>
              <a:t>адежду </a:t>
            </a:r>
            <a:r>
              <a:rPr lang="ru-RU" dirty="0">
                <a:solidFill>
                  <a:schemeClr val="bg1"/>
                </a:solidFill>
                <a:latin typeface="+mj-lt"/>
              </a:rPr>
              <a:t>на </a:t>
            </a:r>
            <a:r>
              <a:rPr lang="ru-RU" dirty="0" smtClean="0">
                <a:solidFill>
                  <a:schemeClr val="bg1"/>
                </a:solidFill>
                <a:latin typeface="+mj-lt"/>
              </a:rPr>
              <a:t>будущее способно внушить </a:t>
            </a:r>
            <a:r>
              <a:rPr lang="ru-RU" dirty="0">
                <a:solidFill>
                  <a:schemeClr val="bg1"/>
                </a:solidFill>
                <a:latin typeface="+mj-lt"/>
              </a:rPr>
              <a:t>не некое «идеальное социально-общественное </a:t>
            </a:r>
            <a:r>
              <a:rPr lang="ru-RU" dirty="0" smtClean="0">
                <a:solidFill>
                  <a:schemeClr val="bg1"/>
                </a:solidFill>
                <a:latin typeface="+mj-lt"/>
              </a:rPr>
              <a:t>устройство» </a:t>
            </a:r>
            <a:r>
              <a:rPr lang="ru-RU" dirty="0">
                <a:solidFill>
                  <a:schemeClr val="bg1"/>
                </a:solidFill>
                <a:latin typeface="+mj-lt"/>
              </a:rPr>
              <a:t>(как бы </a:t>
            </a:r>
            <a:r>
              <a:rPr lang="ru-RU" dirty="0" smtClean="0">
                <a:solidFill>
                  <a:schemeClr val="bg1"/>
                </a:solidFill>
                <a:latin typeface="+mj-lt"/>
              </a:rPr>
              <a:t>оно </a:t>
            </a:r>
            <a:r>
              <a:rPr lang="ru-RU" dirty="0">
                <a:solidFill>
                  <a:schemeClr val="bg1"/>
                </a:solidFill>
                <a:latin typeface="+mj-lt"/>
              </a:rPr>
              <a:t>не называлось), не соблюдение гражданских прав и свобод и не повышение </a:t>
            </a:r>
            <a:r>
              <a:rPr lang="ru-RU" dirty="0" smtClean="0">
                <a:solidFill>
                  <a:schemeClr val="bg1"/>
                </a:solidFill>
                <a:latin typeface="+mj-lt"/>
              </a:rPr>
              <a:t>материального </a:t>
            </a:r>
            <a:r>
              <a:rPr lang="ru-RU" dirty="0">
                <a:solidFill>
                  <a:schemeClr val="bg1"/>
                </a:solidFill>
                <a:latin typeface="+mj-lt"/>
              </a:rPr>
              <a:t>благосостояния, а лишь такое качество духовного </a:t>
            </a:r>
            <a:r>
              <a:rPr lang="ru-RU" dirty="0" smtClean="0">
                <a:solidFill>
                  <a:schemeClr val="bg1"/>
                </a:solidFill>
                <a:latin typeface="+mj-lt"/>
              </a:rPr>
              <a:t>взросления, при </a:t>
            </a:r>
            <a:r>
              <a:rPr lang="ru-RU" dirty="0">
                <a:solidFill>
                  <a:schemeClr val="bg1"/>
                </a:solidFill>
                <a:latin typeface="+mj-lt"/>
              </a:rPr>
              <a:t>котором станет окончательно ясно: абсолютно за всепомысленное, </a:t>
            </a:r>
            <a:r>
              <a:rPr lang="ru-RU" dirty="0" smtClean="0">
                <a:solidFill>
                  <a:schemeClr val="bg1"/>
                </a:solidFill>
                <a:latin typeface="+mj-lt"/>
              </a:rPr>
              <a:t>сказанное </a:t>
            </a:r>
            <a:r>
              <a:rPr lang="ru-RU" dirty="0">
                <a:solidFill>
                  <a:schemeClr val="bg1"/>
                </a:solidFill>
                <a:latin typeface="+mj-lt"/>
              </a:rPr>
              <a:t>и содеянное неизбежно последует расплата. </a:t>
            </a:r>
            <a:endParaRPr lang="ru-RU" dirty="0" smtClean="0">
              <a:solidFill>
                <a:schemeClr val="bg1"/>
              </a:solidFill>
              <a:latin typeface="+mj-lt"/>
            </a:endParaRPr>
          </a:p>
          <a:p>
            <a:r>
              <a:rPr lang="ru-RU" dirty="0" smtClean="0">
                <a:solidFill>
                  <a:schemeClr val="bg1"/>
                </a:solidFill>
                <a:latin typeface="+mj-lt"/>
              </a:rPr>
              <a:t>Причём </a:t>
            </a:r>
            <a:r>
              <a:rPr lang="ru-RU" dirty="0">
                <a:solidFill>
                  <a:schemeClr val="bg1"/>
                </a:solidFill>
                <a:latin typeface="+mj-lt"/>
              </a:rPr>
              <a:t>в её самых </a:t>
            </a:r>
            <a:r>
              <a:rPr lang="ru-RU" dirty="0" smtClean="0">
                <a:solidFill>
                  <a:schemeClr val="bg1"/>
                </a:solidFill>
                <a:latin typeface="+mj-lt"/>
              </a:rPr>
              <a:t>неожиданных </a:t>
            </a:r>
            <a:r>
              <a:rPr lang="ru-RU" dirty="0">
                <a:solidFill>
                  <a:schemeClr val="bg1"/>
                </a:solidFill>
                <a:latin typeface="+mj-lt"/>
              </a:rPr>
              <a:t>и даже </a:t>
            </a:r>
            <a:r>
              <a:rPr lang="ru-RU" dirty="0" smtClean="0">
                <a:solidFill>
                  <a:schemeClr val="bg1"/>
                </a:solidFill>
                <a:latin typeface="+mj-lt"/>
              </a:rPr>
              <a:t>крайне </a:t>
            </a:r>
            <a:r>
              <a:rPr lang="ru-RU" dirty="0">
                <a:solidFill>
                  <a:schemeClr val="bg1"/>
                </a:solidFill>
                <a:latin typeface="+mj-lt"/>
              </a:rPr>
              <a:t>неприятных для современного образа мышления </a:t>
            </a:r>
            <a:r>
              <a:rPr lang="ru-RU" dirty="0" smtClean="0">
                <a:solidFill>
                  <a:schemeClr val="bg1"/>
                </a:solidFill>
                <a:latin typeface="+mj-lt"/>
              </a:rPr>
              <a:t>формах</a:t>
            </a:r>
            <a:r>
              <a:rPr lang="ru-RU" dirty="0">
                <a:solidFill>
                  <a:schemeClr val="bg1"/>
                </a:solidFill>
                <a:latin typeface="+mj-lt"/>
              </a:rPr>
              <a:t>, включая форму посмертного воздаяния за деяния. </a:t>
            </a:r>
          </a:p>
          <a:p>
            <a:endParaRPr lang="ru-RU" dirty="0">
              <a:latin typeface="+mj-lt"/>
            </a:endParaRPr>
          </a:p>
          <a:p>
            <a:r>
              <a:rPr lang="ru-RU" dirty="0" smtClean="0"/>
              <a:t>.</a:t>
            </a:r>
            <a:endParaRPr lang="ru-RU" dirty="0"/>
          </a:p>
          <a:p>
            <a:endParaRPr lang="ru-RU" dirty="0"/>
          </a:p>
        </p:txBody>
      </p:sp>
      <p:pic>
        <p:nvPicPr>
          <p:cNvPr id="6" name="Рисунок 5" descr="../2_2.gif"/>
          <p:cNvPicPr/>
          <p:nvPr/>
        </p:nvPicPr>
        <p:blipFill>
          <a:blip r:embed="rId2">
            <a:extLst>
              <a:ext uri="{28A0092B-C50C-407E-A947-70E740481C1C}">
                <a14:useLocalDpi xmlns:a14="http://schemas.microsoft.com/office/drawing/2010/main" val="0"/>
              </a:ext>
            </a:extLst>
          </a:blip>
          <a:srcRect/>
          <a:stretch>
            <a:fillRect/>
          </a:stretch>
        </p:blipFill>
        <p:spPr bwMode="auto">
          <a:xfrm>
            <a:off x="4148051" y="2710307"/>
            <a:ext cx="3890355" cy="2076104"/>
          </a:xfrm>
          <a:prstGeom prst="rect">
            <a:avLst/>
          </a:prstGeom>
          <a:noFill/>
          <a:ln>
            <a:noFill/>
          </a:ln>
        </p:spPr>
      </p:pic>
    </p:spTree>
    <p:extLst>
      <p:ext uri="{BB962C8B-B14F-4D97-AF65-F5344CB8AC3E}">
        <p14:creationId xmlns:p14="http://schemas.microsoft.com/office/powerpoint/2010/main" val="14847815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8"/>
                                        </p:tgtEl>
                                        <p:attrNameLst>
                                          <p:attrName>fillcolor</p:attrName>
                                        </p:attrNameLst>
                                      </p:cBhvr>
                                      <p:to>
                                        <a:srgbClr val="19197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61665"/>
          </a:xfrm>
          <a:prstGeom prst="rect">
            <a:avLst/>
          </a:prstGeom>
        </p:spPr>
        <p:txBody>
          <a:bodyPr wrap="square">
            <a:spAutoFit/>
          </a:bodyPr>
          <a:lstStyle/>
          <a:p>
            <a:pPr algn="ctr"/>
            <a:r>
              <a:rPr lang="ru-RU" sz="2000" dirty="0">
                <a:solidFill>
                  <a:schemeClr val="bg1"/>
                </a:solidFill>
              </a:rPr>
              <a:t> </a:t>
            </a:r>
            <a:r>
              <a:rPr lang="ru-RU" sz="2400" dirty="0">
                <a:solidFill>
                  <a:schemeClr val="bg1"/>
                </a:solidFill>
                <a:latin typeface="+mj-lt"/>
              </a:rPr>
              <a:t>НЕ ВРЕДИ </a:t>
            </a:r>
            <a:r>
              <a:rPr lang="ru-RU" sz="2400" dirty="0" smtClean="0">
                <a:solidFill>
                  <a:schemeClr val="bg1"/>
                </a:solidFill>
                <a:latin typeface="+mj-lt"/>
              </a:rPr>
              <a:t>СЕБЕ, </a:t>
            </a:r>
            <a:r>
              <a:rPr lang="ru-RU" sz="2400" dirty="0">
                <a:solidFill>
                  <a:schemeClr val="bg1"/>
                </a:solidFill>
                <a:latin typeface="+mj-lt"/>
              </a:rPr>
              <a:t>ДРУГИМ, СТРАНЕ </a:t>
            </a:r>
            <a:endParaRPr lang="ru-RU" sz="2400" dirty="0">
              <a:solidFill>
                <a:schemeClr val="bg1"/>
              </a:solidFill>
              <a:latin typeface="+mj-lt"/>
              <a:ea typeface="Open Sans" panose="020B0806030504020204" pitchFamily="34" charset="0"/>
              <a:cs typeface="Open Sans" panose="020B0806030504020204" pitchFamily="34" charset="0"/>
            </a:endParaRPr>
          </a:p>
        </p:txBody>
      </p:sp>
      <p:cxnSp>
        <p:nvCxnSpPr>
          <p:cNvPr id="19" name="Прямая соединительная линия 18">
            <a:extLst>
              <a:ext uri="{FF2B5EF4-FFF2-40B4-BE49-F238E27FC236}">
                <a16:creationId xmlns:a16="http://schemas.microsoft.com/office/drawing/2014/main" xmlns=""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xmlns=""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a16="http://schemas.microsoft.com/office/drawing/2014/main" xmlns=""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smtClean="0">
                <a:solidFill>
                  <a:srgbClr val="FF7800"/>
                </a:solidFill>
                <a:latin typeface="+mj-lt"/>
              </a:rPr>
              <a:t>СОЗИДАЙ </a:t>
            </a:r>
            <a:r>
              <a:rPr lang="ru-RU" sz="2000" dirty="0">
                <a:solidFill>
                  <a:srgbClr val="FF7800"/>
                </a:solidFill>
                <a:latin typeface="+mj-lt"/>
              </a:rPr>
              <a:t>МЫСЛЬЮ, СЛОВОМ И ДЕЛОМ</a:t>
            </a:r>
            <a:endParaRPr lang="ru-RU" altLang="ru-RU" sz="2000" dirty="0">
              <a:solidFill>
                <a:srgbClr val="FF7800"/>
              </a:solidFill>
              <a:latin typeface="+mj-lt"/>
            </a:endParaRPr>
          </a:p>
        </p:txBody>
      </p:sp>
      <p:pic>
        <p:nvPicPr>
          <p:cNvPr id="8" name="Picture 1" descr="Не вреди себе мысль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49" y="1441109"/>
            <a:ext cx="3105887" cy="38807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Не вреди другому слово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702" y="1441109"/>
            <a:ext cx="3368593" cy="38807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Не вреди другому дело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923" y="1441108"/>
            <a:ext cx="3175083" cy="388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1665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220716" y="0"/>
            <a:ext cx="11799005" cy="980662"/>
          </a:xfrm>
        </p:spPr>
        <p:txBody>
          <a:bodyPr>
            <a:noAutofit/>
          </a:bodyPr>
          <a:lstStyle/>
          <a:p>
            <a:pPr algn="ctr"/>
            <a:r>
              <a:rPr lang="ru-RU" altLang="ru-RU" sz="2400" dirty="0" smtClean="0">
                <a:solidFill>
                  <a:schemeClr val="bg1"/>
                </a:solidFill>
              </a:rPr>
              <a:t>НРАВСТВЕННОСТЬ «</a:t>
            </a:r>
            <a:r>
              <a:rPr lang="ru-RU" altLang="ru-RU" sz="2400" dirty="0">
                <a:solidFill>
                  <a:schemeClr val="bg1"/>
                </a:solidFill>
              </a:rPr>
              <a:t>П</a:t>
            </a:r>
            <a:r>
              <a:rPr lang="ru-RU" altLang="ru-RU" sz="2400" dirty="0" smtClean="0">
                <a:solidFill>
                  <a:schemeClr val="bg1"/>
                </a:solidFill>
              </a:rPr>
              <a:t>равило </a:t>
            </a:r>
            <a:r>
              <a:rPr lang="en-US" altLang="ru-RU" sz="2400" dirty="0" smtClean="0">
                <a:solidFill>
                  <a:schemeClr val="bg1"/>
                </a:solidFill>
              </a:rPr>
              <a:t>III - C</a:t>
            </a:r>
            <a:r>
              <a:rPr lang="ru-RU" altLang="ru-RU" sz="2400" dirty="0" smtClean="0">
                <a:solidFill>
                  <a:schemeClr val="bg1"/>
                </a:solidFill>
              </a:rPr>
              <a:t>»</a:t>
            </a:r>
            <a:r>
              <a:rPr lang="en-US" altLang="ru-RU" sz="2400" dirty="0" smtClean="0">
                <a:solidFill>
                  <a:schemeClr val="bg1"/>
                </a:solidFill>
              </a:rPr>
              <a:t> </a:t>
            </a:r>
            <a:r>
              <a:rPr lang="ru-RU" altLang="ru-RU" sz="2400" dirty="0" smtClean="0">
                <a:solidFill>
                  <a:schemeClr val="bg1"/>
                </a:solidFill>
              </a:rPr>
              <a:t/>
            </a:r>
            <a:br>
              <a:rPr lang="ru-RU" altLang="ru-RU" sz="2400" dirty="0" smtClean="0">
                <a:solidFill>
                  <a:schemeClr val="bg1"/>
                </a:solidFill>
              </a:rPr>
            </a:br>
            <a:endParaRPr lang="ru-RU" sz="2400" dirty="0">
              <a:solidFill>
                <a:schemeClr val="bg1"/>
              </a:solidFill>
            </a:endParaRPr>
          </a:p>
        </p:txBody>
      </p:sp>
      <p:graphicFrame>
        <p:nvGraphicFramePr>
          <p:cNvPr id="4" name="Объект 3"/>
          <p:cNvGraphicFramePr>
            <a:graphicFrameLocks noGrp="1"/>
          </p:cNvGraphicFramePr>
          <p:nvPr>
            <p:ph idx="1"/>
            <p:extLst/>
          </p:nvPr>
        </p:nvGraphicFramePr>
        <p:xfrm>
          <a:off x="622854" y="980663"/>
          <a:ext cx="10730946" cy="1920240"/>
        </p:xfrm>
        <a:graphic>
          <a:graphicData uri="http://schemas.openxmlformats.org/drawingml/2006/table">
            <a:tbl>
              <a:tblPr firstRow="1" bandRow="1">
                <a:tableStyleId>{5C22544A-7EE6-4342-B048-85BDC9FD1C3A}</a:tableStyleId>
              </a:tblPr>
              <a:tblGrid>
                <a:gridCol w="3576982"/>
                <a:gridCol w="3576982"/>
                <a:gridCol w="3576982"/>
              </a:tblGrid>
              <a:tr h="268869">
                <a:tc>
                  <a:txBody>
                    <a:bodyPr/>
                    <a:lstStyle/>
                    <a:p>
                      <a:pPr algn="ctr">
                        <a:lnSpc>
                          <a:spcPct val="150000"/>
                        </a:lnSpc>
                      </a:pPr>
                      <a:r>
                        <a:rPr lang="ru-RU" b="0" dirty="0" smtClean="0">
                          <a:solidFill>
                            <a:schemeClr val="tx1"/>
                          </a:solidFill>
                        </a:rPr>
                        <a:t>НЕ ВРЕДИ СЕБЕ</a:t>
                      </a:r>
                      <a:endParaRPr lang="ru-RU" b="0" dirty="0">
                        <a:solidFill>
                          <a:schemeClr val="tx1"/>
                        </a:solidFill>
                      </a:endParaRPr>
                    </a:p>
                  </a:txBody>
                  <a:tcPr>
                    <a:solidFill>
                      <a:schemeClr val="bg1"/>
                    </a:solidFill>
                  </a:tcPr>
                </a:tc>
                <a:tc>
                  <a:txBody>
                    <a:bodyPr/>
                    <a:lstStyle/>
                    <a:p>
                      <a:pPr algn="ctr">
                        <a:lnSpc>
                          <a:spcPct val="150000"/>
                        </a:lnSpc>
                      </a:pPr>
                      <a:r>
                        <a:rPr lang="ru-RU" b="0" dirty="0" smtClean="0">
                          <a:solidFill>
                            <a:schemeClr val="tx1"/>
                          </a:solidFill>
                        </a:rPr>
                        <a:t>НЕ ВРЕДИ СОСЕДЯМ</a:t>
                      </a:r>
                      <a:endParaRPr lang="ru-RU" b="0" dirty="0">
                        <a:solidFill>
                          <a:schemeClr val="tx1"/>
                        </a:solidFill>
                      </a:endParaRPr>
                    </a:p>
                  </a:txBody>
                  <a:tcPr>
                    <a:solidFill>
                      <a:schemeClr val="bg1"/>
                    </a:solidFill>
                  </a:tcPr>
                </a:tc>
                <a:tc>
                  <a:txBody>
                    <a:bodyPr/>
                    <a:lstStyle/>
                    <a:p>
                      <a:pPr algn="ctr">
                        <a:lnSpc>
                          <a:spcPct val="150000"/>
                        </a:lnSpc>
                      </a:pPr>
                      <a:r>
                        <a:rPr lang="ru-RU" b="0" dirty="0" smtClean="0">
                          <a:solidFill>
                            <a:schemeClr val="tx1"/>
                          </a:solidFill>
                        </a:rPr>
                        <a:t>НЕ ВРЕДИ СРЕДЕ</a:t>
                      </a:r>
                      <a:endParaRPr lang="ru-RU" b="0" dirty="0">
                        <a:solidFill>
                          <a:schemeClr val="tx1"/>
                        </a:solidFill>
                      </a:endParaRPr>
                    </a:p>
                  </a:txBody>
                  <a:tcPr>
                    <a:solidFill>
                      <a:schemeClr val="bg1"/>
                    </a:solidFill>
                  </a:tcPr>
                </a:tc>
              </a:tr>
              <a:tr h="509182">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dirty="0" smtClean="0"/>
                        <a:t>НИ МЫСЛЬЮ</a:t>
                      </a:r>
                    </a:p>
                  </a:txBody>
                  <a:tcPr>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dirty="0" smtClean="0"/>
                        <a:t>НИ СЛОВОМ</a:t>
                      </a:r>
                    </a:p>
                    <a:p>
                      <a:pPr>
                        <a:lnSpc>
                          <a:spcPct val="150000"/>
                        </a:lnSpc>
                      </a:pPr>
                      <a:endParaRPr lang="ru-RU" dirty="0"/>
                    </a:p>
                  </a:txBody>
                  <a:tcPr>
                    <a:solidFill>
                      <a:schemeClr val="bg1"/>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dirty="0" smtClean="0"/>
                        <a:t>НИ ДЕЛОМ</a:t>
                      </a:r>
                    </a:p>
                  </a:txBody>
                  <a:tcPr>
                    <a:solidFill>
                      <a:schemeClr val="bg1"/>
                    </a:solidFill>
                  </a:tcPr>
                </a:tc>
              </a:tr>
              <a:tr h="268869">
                <a:tc>
                  <a:txBody>
                    <a:bodyPr/>
                    <a:lstStyle/>
                    <a:p>
                      <a:pPr algn="ctr">
                        <a:lnSpc>
                          <a:spcPct val="150000"/>
                        </a:lnSpc>
                      </a:pPr>
                      <a:endParaRPr lang="ru-RU" dirty="0"/>
                    </a:p>
                  </a:txBody>
                  <a:tcPr>
                    <a:solidFill>
                      <a:schemeClr val="bg1"/>
                    </a:solidFill>
                  </a:tcPr>
                </a:tc>
                <a:tc>
                  <a:txBody>
                    <a:bodyPr/>
                    <a:lstStyle/>
                    <a:p>
                      <a:pPr algn="ctr">
                        <a:lnSpc>
                          <a:spcPct val="150000"/>
                        </a:lnSpc>
                      </a:pPr>
                      <a:endParaRPr lang="ru-RU" dirty="0"/>
                    </a:p>
                  </a:txBody>
                  <a:tcPr>
                    <a:solidFill>
                      <a:schemeClr val="bg1"/>
                    </a:solidFill>
                  </a:tcPr>
                </a:tc>
                <a:tc>
                  <a:txBody>
                    <a:bodyPr/>
                    <a:lstStyle/>
                    <a:p>
                      <a:pPr algn="ctr">
                        <a:lnSpc>
                          <a:spcPct val="150000"/>
                        </a:lnSpc>
                      </a:pPr>
                      <a:endParaRPr lang="ru-RU" dirty="0"/>
                    </a:p>
                  </a:txBody>
                  <a:tcPr>
                    <a:solidFill>
                      <a:schemeClr val="bg1"/>
                    </a:solidFill>
                  </a:tcPr>
                </a:tc>
              </a:tr>
            </a:tbl>
          </a:graphicData>
        </a:graphic>
      </p:graphicFrame>
      <p:pic>
        <p:nvPicPr>
          <p:cNvPr id="5" name="Picture 1" descr="Не вреди себе мыслью"/>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54" y="2173714"/>
            <a:ext cx="3551582" cy="288861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6" name="Picture 1" descr="Не вреди другому слово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779" y="2173713"/>
            <a:ext cx="3538329" cy="288861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7" name="Picture 1" descr="Не вреди другому дело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1108" y="2173712"/>
            <a:ext cx="3627782" cy="288861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7542" y="5183171"/>
            <a:ext cx="10121348" cy="646331"/>
          </a:xfrm>
          <a:prstGeom prst="rect">
            <a:avLst/>
          </a:prstGeom>
          <a:noFill/>
        </p:spPr>
        <p:txBody>
          <a:bodyPr wrap="square" rtlCol="0">
            <a:spAutoFit/>
          </a:bodyPr>
          <a:lstStyle/>
          <a:p>
            <a:pPr fontAlgn="t"/>
            <a:r>
              <a:rPr lang="ru-RU" dirty="0">
                <a:solidFill>
                  <a:schemeClr val="bg1"/>
                </a:solidFill>
                <a:latin typeface="+mj-lt"/>
              </a:rPr>
              <a:t>СОЗИДАЙ ДЛЯ </a:t>
            </a:r>
            <a:r>
              <a:rPr lang="ru-RU" dirty="0" smtClean="0">
                <a:solidFill>
                  <a:schemeClr val="bg1"/>
                </a:solidFill>
                <a:latin typeface="+mj-lt"/>
              </a:rPr>
              <a:t>СЕБЯ                                 СОЗИДАЙ </a:t>
            </a:r>
            <a:r>
              <a:rPr lang="ru-RU" dirty="0">
                <a:solidFill>
                  <a:schemeClr val="bg1"/>
                </a:solidFill>
                <a:latin typeface="+mj-lt"/>
              </a:rPr>
              <a:t>ДЛЯ </a:t>
            </a:r>
            <a:r>
              <a:rPr lang="ru-RU" dirty="0" smtClean="0">
                <a:solidFill>
                  <a:schemeClr val="bg1"/>
                </a:solidFill>
                <a:latin typeface="+mj-lt"/>
              </a:rPr>
              <a:t>ДРУГИХ                         СОЗИДАЙ </a:t>
            </a:r>
            <a:r>
              <a:rPr lang="ru-RU" dirty="0">
                <a:solidFill>
                  <a:schemeClr val="bg1"/>
                </a:solidFill>
                <a:latin typeface="+mj-lt"/>
              </a:rPr>
              <a:t>ДЛЯ СРЕДЫ</a:t>
            </a:r>
          </a:p>
          <a:p>
            <a:endParaRPr lang="ru-RU" dirty="0">
              <a:solidFill>
                <a:schemeClr val="bg1"/>
              </a:solidFill>
              <a:latin typeface="+mj-lt"/>
            </a:endParaRPr>
          </a:p>
        </p:txBody>
      </p:sp>
    </p:spTree>
    <p:extLst>
      <p:ext uri="{BB962C8B-B14F-4D97-AF65-F5344CB8AC3E}">
        <p14:creationId xmlns:p14="http://schemas.microsoft.com/office/powerpoint/2010/main" val="9628436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0"/>
                                        </p:tgtEl>
                                        <p:attrNameLst>
                                          <p:attrName>fillcolor</p:attrName>
                                        </p:attrNameLst>
                                      </p:cBhvr>
                                      <p:to>
                                        <a:srgbClr val="191975"/>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dirty="0" smtClean="0">
                <a:solidFill>
                  <a:schemeClr val="bg1"/>
                </a:solidFill>
                <a:ea typeface="Arial Rounded MT Bold" charset="0"/>
                <a:cs typeface="Arial Rounded MT Bold" charset="0"/>
              </a:rPr>
              <a:t>ПЕТЛЯ НРАВСТВЕННОСТИ</a:t>
            </a:r>
            <a:endParaRPr lang="ru-RU" sz="2400" dirty="0">
              <a:solidFill>
                <a:schemeClr val="bg1"/>
              </a:solidFill>
            </a:endParaRPr>
          </a:p>
        </p:txBody>
      </p:sp>
      <p:sp>
        <p:nvSpPr>
          <p:cNvPr id="3" name="Подзаголовок 2"/>
          <p:cNvSpPr>
            <a:spLocks noGrp="1"/>
          </p:cNvSpPr>
          <p:nvPr>
            <p:ph type="subTitle" idx="1"/>
          </p:nvPr>
        </p:nvSpPr>
        <p:spPr>
          <a:xfrm>
            <a:off x="415636" y="5014914"/>
            <a:ext cx="11355186" cy="1843086"/>
          </a:xfrm>
        </p:spPr>
        <p:txBody>
          <a:bodyPr>
            <a:normAutofit/>
          </a:bodyPr>
          <a:lstStyle/>
          <a:p>
            <a:endParaRPr lang="ru-RU" dirty="0" smtClean="0"/>
          </a:p>
          <a:p>
            <a:r>
              <a:rPr lang="ru-RU" sz="1800" dirty="0">
                <a:solidFill>
                  <a:schemeClr val="bg1"/>
                </a:solidFill>
                <a:latin typeface="+mj-lt"/>
              </a:rPr>
              <a:t>Суть смены парадигмы: морально - нравственную сферу переформатируем (переформулируем) через Глобально Экологический Принцип </a:t>
            </a:r>
            <a:r>
              <a:rPr lang="ru-RU" sz="1800" b="1" dirty="0">
                <a:solidFill>
                  <a:schemeClr val="bg1"/>
                </a:solidFill>
                <a:latin typeface="+mj-lt"/>
              </a:rPr>
              <a:t>(ГЭП) </a:t>
            </a:r>
            <a:r>
              <a:rPr lang="ru-RU" sz="1800" dirty="0">
                <a:solidFill>
                  <a:schemeClr val="bg1"/>
                </a:solidFill>
                <a:latin typeface="+mj-lt"/>
              </a:rPr>
              <a:t>в Глобальный Этический Нравственный Принцип </a:t>
            </a:r>
            <a:r>
              <a:rPr lang="ru-RU" sz="1800" b="1" dirty="0">
                <a:solidFill>
                  <a:schemeClr val="bg1"/>
                </a:solidFill>
                <a:latin typeface="+mj-lt"/>
              </a:rPr>
              <a:t>(ГНЭП)</a:t>
            </a:r>
            <a:r>
              <a:rPr lang="ru-RU" sz="1800" dirty="0">
                <a:solidFill>
                  <a:schemeClr val="bg1"/>
                </a:solidFill>
                <a:latin typeface="+mj-lt"/>
              </a:rPr>
              <a:t> из чего следует поведенческое правило </a:t>
            </a:r>
            <a:r>
              <a:rPr lang="ru-RU" sz="1800" b="1" dirty="0">
                <a:solidFill>
                  <a:schemeClr val="bg1"/>
                </a:solidFill>
                <a:latin typeface="+mj-lt"/>
              </a:rPr>
              <a:t>«III – С» </a:t>
            </a:r>
            <a:r>
              <a:rPr lang="ru-RU" sz="1800" dirty="0">
                <a:solidFill>
                  <a:schemeClr val="bg1"/>
                </a:solidFill>
                <a:latin typeface="+mj-lt"/>
              </a:rPr>
              <a:t>(не вреди себе, соседу среде).</a:t>
            </a:r>
          </a:p>
          <a:p>
            <a:endParaRPr lang="ru-RU" sz="1800" dirty="0" smtClean="0">
              <a:solidFill>
                <a:schemeClr val="bg1"/>
              </a:solidFill>
              <a:latin typeface="+mj-lt"/>
            </a:endParaRPr>
          </a:p>
        </p:txBody>
      </p:sp>
      <p:pic>
        <p:nvPicPr>
          <p:cNvPr id="5" name="Рисунок 4" descr="САМ-%202022/ТЕХНОЛОГИЯ.pdf"/>
          <p:cNvPicPr/>
          <p:nvPr/>
        </p:nvPicPr>
        <p:blipFill>
          <a:blip r:embed="rId2">
            <a:extLst>
              <a:ext uri="{28A0092B-C50C-407E-A947-70E740481C1C}">
                <a14:useLocalDpi xmlns:a14="http://schemas.microsoft.com/office/drawing/2010/main" val="0"/>
              </a:ext>
            </a:extLst>
          </a:blip>
          <a:srcRect/>
          <a:stretch>
            <a:fillRect/>
          </a:stretch>
        </p:blipFill>
        <p:spPr bwMode="auto">
          <a:xfrm>
            <a:off x="1700213" y="1657350"/>
            <a:ext cx="8943975" cy="3357564"/>
          </a:xfrm>
          <a:prstGeom prst="rect">
            <a:avLst/>
          </a:prstGeom>
          <a:noFill/>
          <a:ln>
            <a:noFill/>
          </a:ln>
        </p:spPr>
      </p:pic>
      <p:sp>
        <p:nvSpPr>
          <p:cNvPr id="4" name="TextBox 3"/>
          <p:cNvSpPr txBox="1"/>
          <p:nvPr/>
        </p:nvSpPr>
        <p:spPr>
          <a:xfrm>
            <a:off x="788276" y="744755"/>
            <a:ext cx="10594427" cy="923330"/>
          </a:xfrm>
          <a:prstGeom prst="rect">
            <a:avLst/>
          </a:prstGeom>
          <a:noFill/>
        </p:spPr>
        <p:txBody>
          <a:bodyPr wrap="square" rtlCol="0">
            <a:spAutoFit/>
          </a:bodyPr>
          <a:lstStyle/>
          <a:p>
            <a:r>
              <a:rPr lang="ru-RU" dirty="0">
                <a:solidFill>
                  <a:schemeClr val="bg1"/>
                </a:solidFill>
                <a:latin typeface="+mj-lt"/>
              </a:rPr>
              <a:t>Петля нравственности заключается в непрерывном взаимодействии </a:t>
            </a:r>
            <a:r>
              <a:rPr lang="ru-RU" dirty="0" smtClean="0">
                <a:solidFill>
                  <a:schemeClr val="bg1"/>
                </a:solidFill>
                <a:latin typeface="+mj-lt"/>
              </a:rPr>
              <a:t>системы экоповедения </a:t>
            </a:r>
            <a:r>
              <a:rPr lang="ru-RU" dirty="0">
                <a:solidFill>
                  <a:schemeClr val="bg1"/>
                </a:solidFill>
                <a:latin typeface="+mj-lt"/>
              </a:rPr>
              <a:t>субъекта и оценки его деятельности другими людьми.</a:t>
            </a:r>
          </a:p>
          <a:p>
            <a:endParaRPr lang="ru-RU" dirty="0">
              <a:solidFill>
                <a:schemeClr val="bg1"/>
              </a:solidFill>
            </a:endParaRPr>
          </a:p>
        </p:txBody>
      </p:sp>
    </p:spTree>
    <p:extLst>
      <p:ext uri="{BB962C8B-B14F-4D97-AF65-F5344CB8AC3E}">
        <p14:creationId xmlns:p14="http://schemas.microsoft.com/office/powerpoint/2010/main" val="12234916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7"/>
                                        </p:tgtEl>
                                        <p:attrNameLst>
                                          <p:attrName>fillcolor</p:attrName>
                                        </p:attrNameLst>
                                      </p:cBhvr>
                                      <p:to>
                                        <a:srgbClr val="191975"/>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dirty="0">
                <a:latin typeface="+mj-lt"/>
                <a:ea typeface="Arial Rounded MT Bold" charset="0"/>
                <a:cs typeface="Arial Rounded MT Bold" charset="0"/>
              </a:rPr>
              <a:t>ЭКОСОЦИАЛЬНЫЕ </a:t>
            </a:r>
            <a:r>
              <a:rPr lang="ru-RU" altLang="ru-RU" sz="2400" dirty="0" smtClean="0">
                <a:latin typeface="+mj-lt"/>
                <a:ea typeface="Arial Rounded MT Bold" charset="0"/>
                <a:cs typeface="Arial Rounded MT Bold" charset="0"/>
              </a:rPr>
              <a:t>ТЕХНОЛОГИИ</a:t>
            </a:r>
          </a:p>
          <a:p>
            <a:pPr algn="ctr"/>
            <a:endParaRPr lang="ru-RU" b="1" dirty="0">
              <a:solidFill>
                <a:schemeClr val="bg1"/>
              </a:solidFill>
              <a:ea typeface="Arial Rounded MT Bold" charset="0"/>
              <a:cs typeface="Arial Rounded MT Bold" charset="0"/>
            </a:endParaRPr>
          </a:p>
          <a:p>
            <a:pPr algn="ctr"/>
            <a:endParaRPr lang="ru-RU" b="1" dirty="0" smtClean="0">
              <a:solidFill>
                <a:schemeClr val="bg1"/>
              </a:solidFill>
              <a:ea typeface="Arial Rounded MT Bold" charset="0"/>
              <a:cs typeface="Arial Rounded MT Bold" charset="0"/>
            </a:endParaRPr>
          </a:p>
          <a:p>
            <a:pPr algn="ctr"/>
            <a:endParaRPr lang="ru-RU" dirty="0" smtClean="0">
              <a:solidFill>
                <a:schemeClr val="bg1"/>
              </a:solidFill>
            </a:endParaRPr>
          </a:p>
          <a:p>
            <a:pPr algn="ctr"/>
            <a:r>
              <a:rPr lang="ru-RU" sz="2000" dirty="0" smtClean="0">
                <a:solidFill>
                  <a:schemeClr val="bg1"/>
                </a:solidFill>
                <a:latin typeface="+mj-lt"/>
              </a:rPr>
              <a:t>Структуру </a:t>
            </a:r>
            <a:r>
              <a:rPr lang="ru-RU" sz="2000" dirty="0">
                <a:solidFill>
                  <a:schemeClr val="bg1"/>
                </a:solidFill>
                <a:latin typeface="+mj-lt"/>
              </a:rPr>
              <a:t>новой этики составляют экосоциальные технологии, обеспечивающие формирование нравственного поведения у любого социального субъекта.    </a:t>
            </a:r>
          </a:p>
          <a:p>
            <a:pPr algn="ctr"/>
            <a:r>
              <a:rPr lang="ru-RU" sz="2000" dirty="0">
                <a:solidFill>
                  <a:schemeClr val="bg1"/>
                </a:solidFill>
                <a:latin typeface="+mj-lt"/>
              </a:rPr>
              <a:t>Экосоциальные технологии были разработаны в СССР военными учеными В.А. Чигиревым и П.И. Юнацкевичем, которые занимались решением проблемы снижения летальности войн. Войны – постоянный процесс, с помощью которого разрешаются все противоречия в отношениях людей, их устранить не представляется возможным. Однако летальность войн можно существенно снизить, применяя новые технологии, получившие название «экосоциальных».</a:t>
            </a:r>
          </a:p>
          <a:p>
            <a:pPr algn="ctr"/>
            <a:endParaRPr lang="ru-RU" sz="2000" dirty="0">
              <a:solidFill>
                <a:schemeClr val="bg1"/>
              </a:solidFill>
              <a:latin typeface="+mj-lt"/>
            </a:endParaRPr>
          </a:p>
          <a:p>
            <a:pPr algn="ctr"/>
            <a:r>
              <a:rPr lang="ru-RU" sz="2000" dirty="0">
                <a:solidFill>
                  <a:schemeClr val="bg1"/>
                </a:solidFill>
                <a:latin typeface="+mj-lt"/>
              </a:rPr>
              <a:t>Разработанные технологии снижения летальности противоборства людей военные ученые разделили на две группы:</a:t>
            </a:r>
          </a:p>
          <a:p>
            <a:pPr algn="ctr"/>
            <a:endParaRPr lang="ru-RU" sz="2000" dirty="0">
              <a:solidFill>
                <a:schemeClr val="bg1"/>
              </a:solidFill>
              <a:latin typeface="+mj-lt"/>
            </a:endParaRPr>
          </a:p>
          <a:p>
            <a:pPr algn="ctr"/>
            <a:r>
              <a:rPr lang="ru-RU" sz="2000" dirty="0">
                <a:solidFill>
                  <a:schemeClr val="bg1"/>
                </a:solidFill>
                <a:latin typeface="+mj-lt"/>
              </a:rPr>
              <a:t>1. Экосоциальные технологии дисциплинирования</a:t>
            </a:r>
          </a:p>
          <a:p>
            <a:pPr algn="ctr"/>
            <a:r>
              <a:rPr lang="ru-RU" sz="2000" dirty="0">
                <a:solidFill>
                  <a:schemeClr val="bg1"/>
                </a:solidFill>
                <a:latin typeface="+mj-lt"/>
              </a:rPr>
              <a:t>2. Экосоциальные технологии воспитания и обучения</a:t>
            </a: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2803715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400" dirty="0" smtClean="0">
                <a:latin typeface="+mj-lt"/>
                <a:ea typeface="Arial Rounded MT Bold" charset="0"/>
                <a:cs typeface="Arial Rounded MT Bold" charset="0"/>
              </a:rPr>
              <a:t>ДИСЦИПЛИНИРОВАНИЕ, ОБУЧЕНИЕ + </a:t>
            </a:r>
            <a:r>
              <a:rPr lang="ru-RU" sz="2400" dirty="0" smtClean="0">
                <a:latin typeface="+mj-lt"/>
              </a:rPr>
              <a:t>ВОСПИТАНИЕ</a:t>
            </a:r>
          </a:p>
          <a:p>
            <a:pPr algn="ctr"/>
            <a:endParaRPr lang="ru-RU" sz="2400" dirty="0" smtClean="0">
              <a:latin typeface="+mj-lt"/>
            </a:endParaRPr>
          </a:p>
          <a:p>
            <a:pPr marL="342900" indent="-342900">
              <a:buAutoNum type="arabicPeriod"/>
            </a:pPr>
            <a:r>
              <a:rPr lang="ru-RU" sz="2000" b="1" dirty="0">
                <a:solidFill>
                  <a:schemeClr val="bg1"/>
                </a:solidFill>
                <a:latin typeface="+mj-lt"/>
              </a:rPr>
              <a:t>Экосоциальные технологии дисциплинирования</a:t>
            </a:r>
            <a:r>
              <a:rPr lang="ru-RU" sz="2000" dirty="0">
                <a:solidFill>
                  <a:schemeClr val="bg1"/>
                </a:solidFill>
                <a:latin typeface="+mj-lt"/>
              </a:rPr>
              <a:t>, к которым относится формирование профилей личности, групп и коллективов, социальное рейтингование, индексирование на базе применения методов групповой, коллективной и массовой оценки личности (ГОЛ, КОЛ, МОЛ) и метода естественных тестов (МЕТ), основанных на распознании и </a:t>
            </a:r>
            <a:r>
              <a:rPr lang="ru-RU" sz="2000" dirty="0" smtClean="0">
                <a:solidFill>
                  <a:schemeClr val="bg1"/>
                </a:solidFill>
                <a:latin typeface="+mj-lt"/>
              </a:rPr>
              <a:t>экспертной </a:t>
            </a:r>
            <a:r>
              <a:rPr lang="ru-RU" sz="2000" dirty="0">
                <a:solidFill>
                  <a:schemeClr val="bg1"/>
                </a:solidFill>
                <a:latin typeface="+mj-lt"/>
              </a:rPr>
              <a:t>социально-психологической оценке </a:t>
            </a:r>
            <a:r>
              <a:rPr lang="ru-RU" sz="2000" dirty="0" smtClean="0">
                <a:solidFill>
                  <a:schemeClr val="bg1"/>
                </a:solidFill>
                <a:latin typeface="+mj-lt"/>
              </a:rPr>
              <a:t>фрагментов </a:t>
            </a:r>
            <a:r>
              <a:rPr lang="ru-RU" sz="2000" dirty="0">
                <a:solidFill>
                  <a:schemeClr val="bg1"/>
                </a:solidFill>
                <a:latin typeface="+mj-lt"/>
              </a:rPr>
              <a:t>поведения человека.  Применяются эти технологии в автоматическом режиме с помощью соответствующих автоматизированных систем управления (АСУ) для дисциплинирования поведения человека. Эти технологии позволяют купировать недостатки правовой системы государства, в котором институты права не в состоянии обеспечить дисциплинирование масс, минимизировать криминализацию государства и общества. </a:t>
            </a:r>
          </a:p>
          <a:p>
            <a:pPr marL="342900" indent="-342900">
              <a:buAutoNum type="arabicPeriod"/>
            </a:pPr>
            <a:endParaRPr lang="ru-RU" sz="2000" dirty="0">
              <a:solidFill>
                <a:schemeClr val="bg1"/>
              </a:solidFill>
              <a:latin typeface="+mj-lt"/>
            </a:endParaRPr>
          </a:p>
          <a:p>
            <a:pPr marL="342900" indent="-342900">
              <a:buFontTx/>
              <a:buAutoNum type="arabicPeriod"/>
            </a:pPr>
            <a:r>
              <a:rPr lang="ru-RU" sz="2000" b="1" dirty="0">
                <a:solidFill>
                  <a:schemeClr val="bg1"/>
                </a:solidFill>
                <a:latin typeface="+mj-lt"/>
              </a:rPr>
              <a:t>2. Экосоциальные технологии воспитания и обучения</a:t>
            </a:r>
            <a:r>
              <a:rPr lang="ru-RU" sz="2000" dirty="0">
                <a:solidFill>
                  <a:schemeClr val="bg1"/>
                </a:solidFill>
                <a:latin typeface="+mj-lt"/>
              </a:rPr>
              <a:t>, которые объединены в новое педагогическое направление -  нравственную педагогику, состоящую их специальных учебно-воспитательных комплексов, реализуемых через традиционные педагогические системы (учреждения образования) на протяжении всей жизни человека, обеспечивающие формирование нравственного поведения человека, то есть практическую реализацию правила III-C в поведении и мышлении каждого гражданина: на вредить себе (С1), соседям (С2), среде (С3) ни мыслью, ни словом, ни делом; созидать для себя, соседей, среды мыслью, словом, делом.</a:t>
            </a:r>
          </a:p>
          <a:p>
            <a:pPr algn="ctr"/>
            <a:endParaRPr lang="ru-RU" b="1" dirty="0" smtClean="0"/>
          </a:p>
          <a:p>
            <a:pPr algn="ctr"/>
            <a:r>
              <a:rPr lang="ru-RU" altLang="ru-RU" b="1" dirty="0" smtClean="0">
                <a:ea typeface="Arial Rounded MT Bold" charset="0"/>
                <a:cs typeface="Arial Rounded MT Bold" charset="0"/>
              </a:rPr>
              <a:t> </a:t>
            </a:r>
            <a:endParaRPr lang="ru-RU" dirty="0"/>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988984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1"/>
            <a:ext cx="12192000" cy="504496"/>
          </a:xfrm>
        </p:spPr>
        <p:txBody>
          <a:bodyPr>
            <a:normAutofit/>
          </a:bodyPr>
          <a:lstStyle/>
          <a:p>
            <a:r>
              <a:rPr lang="ru-RU" altLang="ru-RU" sz="2400" dirty="0" smtClean="0">
                <a:solidFill>
                  <a:schemeClr val="bg1"/>
                </a:solidFill>
                <a:ea typeface="Arial Rounded MT Bold" charset="0"/>
                <a:cs typeface="Arial Rounded MT Bold" charset="0"/>
              </a:rPr>
              <a:t>ЭКОЛОГИЧЕСКИЙ ПРИНЦИП</a:t>
            </a:r>
            <a:endParaRPr lang="ru-RU" sz="2400" dirty="0">
              <a:solidFill>
                <a:schemeClr val="bg1"/>
              </a:solidFill>
            </a:endParaRPr>
          </a:p>
        </p:txBody>
      </p:sp>
      <p:sp>
        <p:nvSpPr>
          <p:cNvPr id="3" name="Подзаголовок 2"/>
          <p:cNvSpPr>
            <a:spLocks noGrp="1"/>
          </p:cNvSpPr>
          <p:nvPr>
            <p:ph type="subTitle" idx="1"/>
          </p:nvPr>
        </p:nvSpPr>
        <p:spPr>
          <a:xfrm>
            <a:off x="415636" y="5014914"/>
            <a:ext cx="11355186" cy="1843086"/>
          </a:xfrm>
        </p:spPr>
        <p:txBody>
          <a:bodyPr>
            <a:normAutofit/>
          </a:bodyPr>
          <a:lstStyle/>
          <a:p>
            <a:endParaRPr lang="ru-RU" dirty="0" smtClean="0"/>
          </a:p>
          <a:p>
            <a:r>
              <a:rPr lang="ru-RU" sz="1800" dirty="0">
                <a:solidFill>
                  <a:schemeClr val="bg1"/>
                </a:solidFill>
                <a:latin typeface="+mj-lt"/>
              </a:rPr>
              <a:t>Дискурсивно-оценочный метод, используемый в управлении, обучении, воспитании и иной деятельности, позволяет каждому человеку стать субъектом своей жизнедеятельности. </a:t>
            </a:r>
          </a:p>
          <a:p>
            <a:r>
              <a:rPr lang="ru-RU" sz="1800" dirty="0">
                <a:solidFill>
                  <a:schemeClr val="bg1"/>
                </a:solidFill>
                <a:latin typeface="+mj-lt"/>
              </a:rPr>
              <a:t>Так наша цивилизация станет экологичной (нравственной) и солидарной, соответственно безвредной для окружающей среды и для каждого человека на планете Земля.</a:t>
            </a:r>
          </a:p>
          <a:p>
            <a:endParaRPr lang="ru-RU" sz="1800" dirty="0" smtClean="0">
              <a:solidFill>
                <a:schemeClr val="bg1"/>
              </a:solidFill>
              <a:latin typeface="+mj-lt"/>
            </a:endParaRPr>
          </a:p>
        </p:txBody>
      </p:sp>
      <p:sp>
        <p:nvSpPr>
          <p:cNvPr id="4" name="TextBox 3"/>
          <p:cNvSpPr txBox="1"/>
          <p:nvPr/>
        </p:nvSpPr>
        <p:spPr>
          <a:xfrm>
            <a:off x="1700213" y="744755"/>
            <a:ext cx="8943974" cy="1311128"/>
          </a:xfrm>
          <a:prstGeom prst="rect">
            <a:avLst/>
          </a:prstGeom>
          <a:noFill/>
        </p:spPr>
        <p:txBody>
          <a:bodyPr wrap="square" rtlCol="0">
            <a:spAutoFit/>
          </a:bodyPr>
          <a:lstStyle/>
          <a:p>
            <a:pPr algn="ctr">
              <a:lnSpc>
                <a:spcPct val="120000"/>
              </a:lnSpc>
            </a:pPr>
            <a:r>
              <a:rPr lang="ru-RU" dirty="0" smtClean="0">
                <a:solidFill>
                  <a:schemeClr val="bg1"/>
                </a:solidFill>
              </a:rPr>
              <a:t>ЗОЛОТОЕ НРАВСТВЕННОЕ ПРАВИЛО</a:t>
            </a:r>
          </a:p>
          <a:p>
            <a:pPr algn="ctr">
              <a:lnSpc>
                <a:spcPct val="120000"/>
              </a:lnSpc>
            </a:pPr>
            <a:r>
              <a:rPr lang="ru-RU" dirty="0" smtClean="0">
                <a:solidFill>
                  <a:schemeClr val="accent6"/>
                </a:solidFill>
              </a:rPr>
              <a:t>«</a:t>
            </a:r>
            <a:r>
              <a:rPr lang="ru-RU" dirty="0">
                <a:solidFill>
                  <a:schemeClr val="accent6"/>
                </a:solidFill>
              </a:rPr>
              <a:t>СОЗИДАЙ И НЕ ВРЕДИ!»</a:t>
            </a:r>
          </a:p>
          <a:p>
            <a:endParaRPr lang="ru-RU" dirty="0">
              <a:solidFill>
                <a:schemeClr val="bg1"/>
              </a:solidFill>
            </a:endParaRP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0588" y="1662148"/>
            <a:ext cx="2813599" cy="3352766"/>
          </a:xfrm>
          <a:prstGeom prst="rect">
            <a:avLst/>
          </a:prstGeom>
          <a:noFill/>
          <a:ln w="28575">
            <a:noFill/>
          </a:ln>
        </p:spPr>
      </p:pic>
      <p:sp>
        <p:nvSpPr>
          <p:cNvPr id="6" name="TextBox 5"/>
          <p:cNvSpPr txBox="1"/>
          <p:nvPr/>
        </p:nvSpPr>
        <p:spPr>
          <a:xfrm>
            <a:off x="1147157" y="2277688"/>
            <a:ext cx="5842618" cy="2462213"/>
          </a:xfrm>
          <a:prstGeom prst="rect">
            <a:avLst/>
          </a:prstGeom>
          <a:noFill/>
        </p:spPr>
        <p:txBody>
          <a:bodyPr wrap="square" rtlCol="0">
            <a:spAutoFit/>
          </a:bodyPr>
          <a:lstStyle/>
          <a:p>
            <a:pPr>
              <a:spcAft>
                <a:spcPts val="1200"/>
              </a:spcAft>
            </a:pPr>
            <a:r>
              <a:rPr lang="ru-RU" sz="2400" b="1" dirty="0">
                <a:solidFill>
                  <a:schemeClr val="bg1"/>
                </a:solidFill>
                <a:latin typeface="+mj-lt"/>
              </a:rPr>
              <a:t>Э</a:t>
            </a:r>
            <a:r>
              <a:rPr lang="ru-RU" sz="2400" b="1" dirty="0" smtClean="0">
                <a:solidFill>
                  <a:schemeClr val="bg1"/>
                </a:solidFill>
                <a:latin typeface="+mj-lt"/>
              </a:rPr>
              <a:t>кологический принцип </a:t>
            </a:r>
            <a:r>
              <a:rPr lang="ru-RU" sz="2400" dirty="0" smtClean="0">
                <a:solidFill>
                  <a:schemeClr val="bg1"/>
                </a:solidFill>
                <a:latin typeface="+mj-lt"/>
              </a:rPr>
              <a:t>(корень)</a:t>
            </a:r>
            <a:endParaRPr lang="ru-RU" sz="2400" dirty="0">
              <a:solidFill>
                <a:schemeClr val="bg1"/>
              </a:solidFill>
              <a:latin typeface="+mj-lt"/>
            </a:endParaRPr>
          </a:p>
          <a:p>
            <a:pPr>
              <a:spcAft>
                <a:spcPts val="1200"/>
              </a:spcAft>
            </a:pPr>
            <a:r>
              <a:rPr lang="ru-RU" sz="2400" b="1" dirty="0">
                <a:solidFill>
                  <a:schemeClr val="bg1"/>
                </a:solidFill>
                <a:latin typeface="+mj-lt"/>
              </a:rPr>
              <a:t>Д</a:t>
            </a:r>
            <a:r>
              <a:rPr lang="ru-RU" sz="2400" b="1" dirty="0" smtClean="0">
                <a:solidFill>
                  <a:schemeClr val="bg1"/>
                </a:solidFill>
                <a:latin typeface="+mj-lt"/>
              </a:rPr>
              <a:t>искурсивно-оценочный метод </a:t>
            </a:r>
            <a:r>
              <a:rPr lang="ru-RU" sz="2400" dirty="0" smtClean="0">
                <a:solidFill>
                  <a:schemeClr val="bg1"/>
                </a:solidFill>
                <a:latin typeface="+mj-lt"/>
              </a:rPr>
              <a:t>(ствол)</a:t>
            </a:r>
            <a:endParaRPr lang="ru-RU" sz="2400" dirty="0">
              <a:solidFill>
                <a:schemeClr val="bg1"/>
              </a:solidFill>
              <a:latin typeface="+mj-lt"/>
            </a:endParaRPr>
          </a:p>
          <a:p>
            <a:pPr>
              <a:spcAft>
                <a:spcPts val="1200"/>
              </a:spcAft>
            </a:pPr>
            <a:r>
              <a:rPr lang="ru-RU" sz="2400" b="1" dirty="0">
                <a:solidFill>
                  <a:schemeClr val="bg1"/>
                </a:solidFill>
                <a:latin typeface="+mj-lt"/>
              </a:rPr>
              <a:t>Д</a:t>
            </a:r>
            <a:r>
              <a:rPr lang="ru-RU" sz="2400" b="1" dirty="0" smtClean="0">
                <a:solidFill>
                  <a:schemeClr val="bg1"/>
                </a:solidFill>
                <a:latin typeface="+mj-lt"/>
              </a:rPr>
              <a:t>искурсивно-оценочные сети </a:t>
            </a:r>
            <a:r>
              <a:rPr lang="ru-RU" sz="2400" dirty="0" smtClean="0">
                <a:solidFill>
                  <a:schemeClr val="bg1"/>
                </a:solidFill>
                <a:latin typeface="+mj-lt"/>
              </a:rPr>
              <a:t>(ветви)</a:t>
            </a:r>
            <a:endParaRPr lang="ru-RU" sz="2400" dirty="0">
              <a:solidFill>
                <a:schemeClr val="bg1"/>
              </a:solidFill>
              <a:latin typeface="+mj-lt"/>
            </a:endParaRPr>
          </a:p>
          <a:p>
            <a:pPr>
              <a:spcAft>
                <a:spcPts val="1200"/>
              </a:spcAft>
            </a:pPr>
            <a:r>
              <a:rPr lang="ru-RU" sz="2400" b="1" dirty="0">
                <a:solidFill>
                  <a:schemeClr val="bg1"/>
                </a:solidFill>
                <a:latin typeface="+mj-lt"/>
              </a:rPr>
              <a:t>Д</a:t>
            </a:r>
            <a:r>
              <a:rPr lang="ru-RU" sz="2400" b="1" dirty="0" smtClean="0">
                <a:solidFill>
                  <a:schemeClr val="bg1"/>
                </a:solidFill>
                <a:latin typeface="+mj-lt"/>
              </a:rPr>
              <a:t>искурсивно-оценочные практики </a:t>
            </a:r>
            <a:r>
              <a:rPr lang="ru-RU" sz="2400" dirty="0" smtClean="0">
                <a:solidFill>
                  <a:schemeClr val="bg1"/>
                </a:solidFill>
                <a:latin typeface="+mj-lt"/>
              </a:rPr>
              <a:t>(кроны)</a:t>
            </a:r>
            <a:endParaRPr lang="ru-RU" sz="2400" dirty="0">
              <a:solidFill>
                <a:schemeClr val="bg1"/>
              </a:solidFill>
              <a:latin typeface="+mj-lt"/>
            </a:endParaRPr>
          </a:p>
          <a:p>
            <a:endParaRPr lang="ru-RU" dirty="0">
              <a:solidFill>
                <a:schemeClr val="bg1"/>
              </a:solidFill>
            </a:endParaRPr>
          </a:p>
        </p:txBody>
      </p:sp>
    </p:spTree>
    <p:extLst>
      <p:ext uri="{BB962C8B-B14F-4D97-AF65-F5344CB8AC3E}">
        <p14:creationId xmlns:p14="http://schemas.microsoft.com/office/powerpoint/2010/main" val="10676700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8"/>
                                        </p:tgtEl>
                                        <p:attrNameLst>
                                          <p:attrName>fillcolor</p:attrName>
                                        </p:attrNameLst>
                                      </p:cBhvr>
                                      <p:to>
                                        <a:srgbClr val="191975"/>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1"/>
            <a:ext cx="12192000" cy="669614"/>
          </a:xfrm>
        </p:spPr>
        <p:txBody>
          <a:bodyPr>
            <a:normAutofit/>
          </a:bodyPr>
          <a:lstStyle/>
          <a:p>
            <a:r>
              <a:rPr lang="ru-RU" altLang="ru-RU" sz="2400" dirty="0" smtClean="0">
                <a:solidFill>
                  <a:schemeClr val="bg1"/>
                </a:solidFill>
                <a:ea typeface="Arial Rounded MT Bold" charset="0"/>
                <a:cs typeface="Arial Rounded MT Bold" charset="0"/>
              </a:rPr>
              <a:t>ДИСКУРСИВНО - ОЦЕНОЧНЫЙ МЕТОД</a:t>
            </a:r>
            <a:endParaRPr lang="ru-RU" sz="2400" dirty="0">
              <a:solidFill>
                <a:schemeClr val="bg1"/>
              </a:solidFill>
            </a:endParaRPr>
          </a:p>
        </p:txBody>
      </p:sp>
      <p:sp>
        <p:nvSpPr>
          <p:cNvPr id="3" name="Подзаголовок 2"/>
          <p:cNvSpPr>
            <a:spLocks noGrp="1"/>
          </p:cNvSpPr>
          <p:nvPr>
            <p:ph type="subTitle" idx="1"/>
          </p:nvPr>
        </p:nvSpPr>
        <p:spPr>
          <a:xfrm>
            <a:off x="415636" y="5014914"/>
            <a:ext cx="11355186" cy="1843086"/>
          </a:xfrm>
        </p:spPr>
        <p:txBody>
          <a:bodyPr>
            <a:normAutofit/>
          </a:bodyPr>
          <a:lstStyle/>
          <a:p>
            <a:endParaRPr lang="ru-RU" dirty="0" smtClean="0"/>
          </a:p>
          <a:p>
            <a:endParaRPr lang="ru-RU" sz="1800" dirty="0" smtClean="0"/>
          </a:p>
        </p:txBody>
      </p:sp>
      <p:sp>
        <p:nvSpPr>
          <p:cNvPr id="6" name="TextBox 5"/>
          <p:cNvSpPr txBox="1"/>
          <p:nvPr/>
        </p:nvSpPr>
        <p:spPr>
          <a:xfrm>
            <a:off x="415636" y="947652"/>
            <a:ext cx="11635951" cy="5909310"/>
          </a:xfrm>
          <a:prstGeom prst="rect">
            <a:avLst/>
          </a:prstGeom>
          <a:noFill/>
        </p:spPr>
        <p:txBody>
          <a:bodyPr wrap="square" rtlCol="0">
            <a:spAutoFit/>
          </a:bodyPr>
          <a:lstStyle/>
          <a:p>
            <a:r>
              <a:rPr lang="ru-RU" sz="2000" dirty="0">
                <a:solidFill>
                  <a:schemeClr val="bg1"/>
                </a:solidFill>
                <a:latin typeface="+mj-lt"/>
              </a:rPr>
              <a:t>1. В основе дискурсивно-оценочного метода лежит глобальный принцип, под которым понимается способ поведения людей, обеспечивающий выживание человечества, основанный на </a:t>
            </a:r>
            <a:r>
              <a:rPr lang="ru-RU" sz="2000" dirty="0" smtClean="0">
                <a:solidFill>
                  <a:schemeClr val="bg1"/>
                </a:solidFill>
                <a:latin typeface="+mj-lt"/>
              </a:rPr>
              <a:t>ненанесении </a:t>
            </a:r>
            <a:r>
              <a:rPr lang="ru-RU" sz="2000" dirty="0">
                <a:solidFill>
                  <a:schemeClr val="bg1"/>
                </a:solidFill>
                <a:latin typeface="+mj-lt"/>
              </a:rPr>
              <a:t>человеком </a:t>
            </a:r>
            <a:r>
              <a:rPr lang="ru-RU" sz="2000" dirty="0" smtClean="0">
                <a:solidFill>
                  <a:schemeClr val="bg1"/>
                </a:solidFill>
                <a:latin typeface="+mj-lt"/>
              </a:rPr>
              <a:t>вреда.</a:t>
            </a:r>
            <a:r>
              <a:rPr lang="ru-RU" sz="2000" dirty="0">
                <a:solidFill>
                  <a:schemeClr val="bg1"/>
                </a:solidFill>
                <a:latin typeface="+mj-lt"/>
              </a:rPr>
              <a:t> Из глобального принципа проистекает глобальный этический принцип, согласно которому человеку нужно вести себя так, чтобы не наносить вреда себе, окружающим и среде обитания.</a:t>
            </a:r>
          </a:p>
          <a:p>
            <a:endParaRPr lang="ru-RU" sz="2000" dirty="0">
              <a:solidFill>
                <a:schemeClr val="bg1"/>
              </a:solidFill>
              <a:latin typeface="+mj-lt"/>
            </a:endParaRPr>
          </a:p>
          <a:p>
            <a:r>
              <a:rPr lang="ru-RU" sz="2000" dirty="0">
                <a:solidFill>
                  <a:schemeClr val="bg1"/>
                </a:solidFill>
                <a:latin typeface="+mj-lt"/>
              </a:rPr>
              <a:t>2. Дискурсивно-оценочный метод заключается в создании специальной информационно-коммуникационной конструкции, позволяющей осуществлять направленный сетевой дискурс и массовую этическую оценку в режиме реального времени, визуально отразить вред или угрозу, исходящую от социального субъекта. Такое отражение позволяет людям оказать точное гуманное влияние на </a:t>
            </a:r>
            <a:r>
              <a:rPr lang="ru-RU" sz="2000" dirty="0" smtClean="0">
                <a:solidFill>
                  <a:schemeClr val="bg1"/>
                </a:solidFill>
                <a:latin typeface="+mj-lt"/>
              </a:rPr>
              <a:t>социальный субъект, и предотвратить</a:t>
            </a:r>
            <a:r>
              <a:rPr lang="ru-RU" sz="2000" dirty="0">
                <a:solidFill>
                  <a:schemeClr val="bg1"/>
                </a:solidFill>
                <a:latin typeface="+mj-lt"/>
              </a:rPr>
              <a:t> </a:t>
            </a:r>
            <a:r>
              <a:rPr lang="ru-RU" sz="2000" dirty="0" smtClean="0">
                <a:solidFill>
                  <a:schemeClr val="bg1"/>
                </a:solidFill>
                <a:latin typeface="+mj-lt"/>
              </a:rPr>
              <a:t>наносимый </a:t>
            </a:r>
            <a:r>
              <a:rPr lang="ru-RU" sz="2000" dirty="0">
                <a:solidFill>
                  <a:schemeClr val="bg1"/>
                </a:solidFill>
                <a:latin typeface="+mj-lt"/>
              </a:rPr>
              <a:t>им вред, разрушить представляемую им угрозу.</a:t>
            </a:r>
          </a:p>
          <a:p>
            <a:endParaRPr lang="ru-RU" sz="2000" dirty="0">
              <a:solidFill>
                <a:schemeClr val="bg1"/>
              </a:solidFill>
              <a:latin typeface="+mj-lt"/>
            </a:endParaRPr>
          </a:p>
          <a:p>
            <a:r>
              <a:rPr lang="ru-RU" sz="2000" dirty="0">
                <a:solidFill>
                  <a:schemeClr val="bg1"/>
                </a:solidFill>
                <a:latin typeface="+mj-lt"/>
              </a:rPr>
              <a:t>3. Дискурсивно-оценочный подход – это </a:t>
            </a:r>
            <a:r>
              <a:rPr lang="ru-RU" sz="2000" dirty="0" smtClean="0">
                <a:solidFill>
                  <a:schemeClr val="bg1"/>
                </a:solidFill>
                <a:latin typeface="+mj-lt"/>
              </a:rPr>
              <a:t>процедура </a:t>
            </a:r>
            <a:r>
              <a:rPr lang="ru-RU" sz="2000" dirty="0">
                <a:solidFill>
                  <a:schemeClr val="bg1"/>
                </a:solidFill>
                <a:latin typeface="+mj-lt"/>
              </a:rPr>
              <a:t>оценивания этичности (нравственности, моральности) поведения конкретных социальных субъектов, опирается на дискурсивные практики конкретной жизнедеятельности этих социальных субъектов. В ходе этих процедур возникают дискурсивно-оценочные регуляторы. Они напоминают субъекту, как нужно вести себя в той или иной социальной ситуации, предоставляют субъектам возможность пояснять, почему они делают так, а не иначе. Другим субъектам дают возможность оценивать социальные действия субъектов, которым рекомендовано изменить свое поведение в соответствии с глобальным экологическим принципом.</a:t>
            </a:r>
          </a:p>
          <a:p>
            <a:endParaRPr lang="ru-RU" dirty="0">
              <a:solidFill>
                <a:schemeClr val="bg1"/>
              </a:solidFill>
            </a:endParaRPr>
          </a:p>
        </p:txBody>
      </p:sp>
    </p:spTree>
    <p:extLst>
      <p:ext uri="{BB962C8B-B14F-4D97-AF65-F5344CB8AC3E}">
        <p14:creationId xmlns:p14="http://schemas.microsoft.com/office/powerpoint/2010/main" val="21052815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7"/>
                                        </p:tgtEl>
                                        <p:attrNameLst>
                                          <p:attrName>fillcolor</p:attrName>
                                        </p:attrNameLst>
                                      </p:cBhvr>
                                      <p:to>
                                        <a:srgbClr val="191975"/>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1"/>
            <a:ext cx="12192000" cy="744754"/>
          </a:xfrm>
        </p:spPr>
        <p:txBody>
          <a:bodyPr>
            <a:normAutofit/>
          </a:bodyPr>
          <a:lstStyle/>
          <a:p>
            <a:r>
              <a:rPr lang="ru-RU" altLang="ru-RU" sz="2400" dirty="0" smtClean="0">
                <a:solidFill>
                  <a:schemeClr val="bg1"/>
                </a:solidFill>
                <a:ea typeface="Arial Rounded MT Bold" charset="0"/>
                <a:cs typeface="Arial Rounded MT Bold" charset="0"/>
              </a:rPr>
              <a:t>ДИСКУРСИВНО – ОЦЕНОЧНЫЕ СЕТИ</a:t>
            </a:r>
            <a:endParaRPr lang="ru-RU" sz="2400" dirty="0">
              <a:solidFill>
                <a:schemeClr val="bg1"/>
              </a:solidFill>
            </a:endParaRPr>
          </a:p>
        </p:txBody>
      </p:sp>
      <p:sp>
        <p:nvSpPr>
          <p:cNvPr id="4" name="TextBox 3"/>
          <p:cNvSpPr txBox="1"/>
          <p:nvPr/>
        </p:nvSpPr>
        <p:spPr>
          <a:xfrm>
            <a:off x="565079" y="744755"/>
            <a:ext cx="11126912" cy="6432530"/>
          </a:xfrm>
          <a:prstGeom prst="rect">
            <a:avLst/>
          </a:prstGeom>
          <a:noFill/>
        </p:spPr>
        <p:txBody>
          <a:bodyPr wrap="square" rtlCol="0">
            <a:spAutoFit/>
          </a:bodyPr>
          <a:lstStyle/>
          <a:p>
            <a:endParaRPr lang="ru-RU" dirty="0" smtClean="0"/>
          </a:p>
          <a:p>
            <a:endParaRPr lang="ru-RU" sz="2000" dirty="0" smtClean="0">
              <a:solidFill>
                <a:schemeClr val="bg1"/>
              </a:solidFill>
              <a:latin typeface="+mj-lt"/>
            </a:endParaRPr>
          </a:p>
          <a:p>
            <a:r>
              <a:rPr lang="ru-RU" sz="2000" dirty="0" smtClean="0">
                <a:solidFill>
                  <a:schemeClr val="bg1"/>
                </a:solidFill>
                <a:latin typeface="+mj-lt"/>
              </a:rPr>
              <a:t>1</a:t>
            </a:r>
            <a:r>
              <a:rPr lang="ru-RU" sz="2000" dirty="0">
                <a:solidFill>
                  <a:schemeClr val="bg1"/>
                </a:solidFill>
                <a:latin typeface="+mj-lt"/>
              </a:rPr>
              <a:t>. Конструирование дискурсивно-оценочных или социально-оценочных сетей осуществляется на основе дискурсивно-оценочного метода.</a:t>
            </a:r>
          </a:p>
          <a:p>
            <a:endParaRPr lang="ru-RU" sz="2000" dirty="0">
              <a:solidFill>
                <a:schemeClr val="bg1"/>
              </a:solidFill>
              <a:latin typeface="+mj-lt"/>
            </a:endParaRPr>
          </a:p>
          <a:p>
            <a:r>
              <a:rPr lang="ru-RU" sz="2000" dirty="0">
                <a:solidFill>
                  <a:schemeClr val="bg1"/>
                </a:solidFill>
                <a:latin typeface="+mj-lt"/>
              </a:rPr>
              <a:t>2. Дискурсивно-оценочные или социально-оценочные сети составляют технологическую базу экосоциальных технологий, </a:t>
            </a:r>
            <a:r>
              <a:rPr lang="ru-RU" sz="2000" dirty="0" smtClean="0">
                <a:solidFill>
                  <a:schemeClr val="bg1"/>
                </a:solidFill>
                <a:latin typeface="+mj-lt"/>
              </a:rPr>
              <a:t>визуально </a:t>
            </a:r>
            <a:r>
              <a:rPr lang="ru-RU" sz="2000" dirty="0">
                <a:solidFill>
                  <a:schemeClr val="bg1"/>
                </a:solidFill>
                <a:latin typeface="+mj-lt"/>
              </a:rPr>
              <a:t>отражающих процесс группового экспертного и массового этического </a:t>
            </a:r>
            <a:r>
              <a:rPr lang="ru-RU" sz="2000" dirty="0" smtClean="0">
                <a:solidFill>
                  <a:schemeClr val="bg1"/>
                </a:solidFill>
                <a:latin typeface="+mj-lt"/>
              </a:rPr>
              <a:t>оценивания, </a:t>
            </a:r>
            <a:r>
              <a:rPr lang="ru-RU" sz="2000" dirty="0">
                <a:solidFill>
                  <a:schemeClr val="bg1"/>
                </a:solidFill>
                <a:latin typeface="+mj-lt"/>
              </a:rPr>
              <a:t>и обсуждения поведения социальных субъектов с использованием различных шкал.</a:t>
            </a:r>
          </a:p>
          <a:p>
            <a:endParaRPr lang="ru-RU" sz="2000" dirty="0">
              <a:solidFill>
                <a:schemeClr val="bg1"/>
              </a:solidFill>
              <a:latin typeface="+mj-lt"/>
            </a:endParaRPr>
          </a:p>
          <a:p>
            <a:r>
              <a:rPr lang="ru-RU" sz="2000" dirty="0">
                <a:solidFill>
                  <a:schemeClr val="bg1"/>
                </a:solidFill>
                <a:latin typeface="+mj-lt"/>
              </a:rPr>
              <a:t>3. Оценка поведения в режиме реального времени позволяет осуществлять воспитание человека, формирует способность соблюдать в своем поведении требование глобального экологического принципа, глобального этического принципа.</a:t>
            </a:r>
          </a:p>
          <a:p>
            <a:endParaRPr lang="ru-RU" sz="2000" dirty="0">
              <a:solidFill>
                <a:schemeClr val="bg1"/>
              </a:solidFill>
              <a:latin typeface="+mj-lt"/>
            </a:endParaRPr>
          </a:p>
          <a:p>
            <a:r>
              <a:rPr lang="ru-RU" sz="2000" dirty="0">
                <a:solidFill>
                  <a:schemeClr val="bg1"/>
                </a:solidFill>
                <a:latin typeface="+mj-lt"/>
              </a:rPr>
              <a:t>4. Дискурсивно-оценочные сети, используемые гражданскими и профессиональными </a:t>
            </a:r>
            <a:r>
              <a:rPr lang="ru-RU" sz="2000" dirty="0" smtClean="0">
                <a:solidFill>
                  <a:schemeClr val="bg1"/>
                </a:solidFill>
                <a:latin typeface="+mj-lt"/>
              </a:rPr>
              <a:t>сообществами для</a:t>
            </a:r>
            <a:r>
              <a:rPr lang="ru-RU" sz="2000" dirty="0">
                <a:solidFill>
                  <a:schemeClr val="bg1"/>
                </a:solidFill>
                <a:latin typeface="+mj-lt"/>
              </a:rPr>
              <a:t> </a:t>
            </a:r>
            <a:r>
              <a:rPr lang="ru-RU" sz="2000" dirty="0" smtClean="0">
                <a:solidFill>
                  <a:schemeClr val="bg1"/>
                </a:solidFill>
                <a:latin typeface="+mj-lt"/>
              </a:rPr>
              <a:t>самоуправления</a:t>
            </a:r>
            <a:r>
              <a:rPr lang="ru-RU" sz="2000" dirty="0">
                <a:solidFill>
                  <a:schemeClr val="bg1"/>
                </a:solidFill>
                <a:latin typeface="+mj-lt"/>
              </a:rPr>
              <a:t> и организации своей деятельности вправе называться экологическими сообществами: экокультура, экообразование, экомедицина, экоправо, экополиция, экобезопасность, экоэкономика, экополитика и так далее.</a:t>
            </a:r>
            <a:r>
              <a:rPr lang="ru-RU" dirty="0">
                <a:solidFill>
                  <a:schemeClr val="bg1"/>
                </a:solidFill>
                <a:latin typeface="+mj-lt"/>
              </a:rPr>
              <a:t/>
            </a:r>
            <a:br>
              <a:rPr lang="ru-RU" dirty="0">
                <a:solidFill>
                  <a:schemeClr val="bg1"/>
                </a:solidFill>
                <a:latin typeface="+mj-lt"/>
              </a:rPr>
            </a:br>
            <a:r>
              <a:rPr lang="ru-RU" dirty="0"/>
              <a:t> </a:t>
            </a:r>
            <a:br>
              <a:rPr lang="ru-RU" dirty="0"/>
            </a:br>
            <a:endParaRPr lang="ru-RU" dirty="0"/>
          </a:p>
          <a:p>
            <a:endParaRPr lang="ru-RU" dirty="0"/>
          </a:p>
        </p:txBody>
      </p:sp>
    </p:spTree>
    <p:extLst>
      <p:ext uri="{BB962C8B-B14F-4D97-AF65-F5344CB8AC3E}">
        <p14:creationId xmlns:p14="http://schemas.microsoft.com/office/powerpoint/2010/main" val="1838979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6"/>
                                        </p:tgtEl>
                                        <p:attrNameLst>
                                          <p:attrName>fillcolor</p:attrName>
                                        </p:attrNameLst>
                                      </p:cBhvr>
                                      <p:to>
                                        <a:srgbClr val="191975"/>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0"/>
            <a:ext cx="12192000" cy="626723"/>
          </a:xfrm>
        </p:spPr>
        <p:txBody>
          <a:bodyPr>
            <a:normAutofit/>
          </a:bodyPr>
          <a:lstStyle/>
          <a:p>
            <a:r>
              <a:rPr lang="ru-RU" altLang="ru-RU" sz="2400" dirty="0" smtClean="0">
                <a:solidFill>
                  <a:schemeClr val="bg1"/>
                </a:solidFill>
                <a:ea typeface="Arial Rounded MT Bold" charset="0"/>
                <a:cs typeface="Arial Rounded MT Bold" charset="0"/>
              </a:rPr>
              <a:t>СОЦИАЛЬНО – ОЦЕНОЧНЫЕ СЕТИ</a:t>
            </a:r>
            <a:endParaRPr lang="ru-RU" sz="2400" dirty="0">
              <a:solidFill>
                <a:schemeClr val="bg1"/>
              </a:solidFill>
            </a:endParaRPr>
          </a:p>
        </p:txBody>
      </p:sp>
      <p:sp>
        <p:nvSpPr>
          <p:cNvPr id="4" name="TextBox 3"/>
          <p:cNvSpPr txBox="1"/>
          <p:nvPr/>
        </p:nvSpPr>
        <p:spPr>
          <a:xfrm>
            <a:off x="482885" y="744755"/>
            <a:ext cx="11373493" cy="5878532"/>
          </a:xfrm>
          <a:prstGeom prst="rect">
            <a:avLst/>
          </a:prstGeom>
          <a:noFill/>
        </p:spPr>
        <p:txBody>
          <a:bodyPr wrap="square" rtlCol="0">
            <a:spAutoFit/>
          </a:bodyPr>
          <a:lstStyle/>
          <a:p>
            <a:r>
              <a:rPr lang="ru-RU" sz="2000" dirty="0">
                <a:solidFill>
                  <a:schemeClr val="bg1"/>
                </a:solidFill>
                <a:latin typeface="+mj-lt"/>
              </a:rPr>
              <a:t>Общество непрерывного референдума - система контроля общества над всеми субъектами общественных отношений </a:t>
            </a:r>
            <a:r>
              <a:rPr lang="ru-RU" sz="2000" dirty="0" smtClean="0">
                <a:solidFill>
                  <a:schemeClr val="bg1"/>
                </a:solidFill>
                <a:latin typeface="+mj-lt"/>
              </a:rPr>
              <a:t>осуществляющими </a:t>
            </a:r>
            <a:r>
              <a:rPr lang="ru-RU" sz="2000" dirty="0">
                <a:solidFill>
                  <a:schemeClr val="bg1"/>
                </a:solidFill>
                <a:latin typeface="+mj-lt"/>
              </a:rPr>
              <a:t>социально-значимые действия, организациями, государствами).</a:t>
            </a:r>
            <a:endParaRPr lang="ru-RU" sz="2000" dirty="0" smtClean="0">
              <a:solidFill>
                <a:schemeClr val="bg1"/>
              </a:solidFill>
              <a:latin typeface="+mj-lt"/>
            </a:endParaRPr>
          </a:p>
          <a:p>
            <a:endParaRPr lang="ru-RU" sz="2000" dirty="0" smtClean="0">
              <a:solidFill>
                <a:schemeClr val="bg1"/>
              </a:solidFill>
              <a:latin typeface="+mj-lt"/>
            </a:endParaRPr>
          </a:p>
          <a:p>
            <a:r>
              <a:rPr lang="ru-RU" sz="2000" b="1" dirty="0" smtClean="0">
                <a:solidFill>
                  <a:schemeClr val="bg1"/>
                </a:solidFill>
                <a:latin typeface="+mj-lt"/>
              </a:rPr>
              <a:t>Цель </a:t>
            </a:r>
            <a:r>
              <a:rPr lang="ru-RU" sz="2000" b="1" dirty="0">
                <a:solidFill>
                  <a:schemeClr val="bg1"/>
                </a:solidFill>
                <a:latin typeface="+mj-lt"/>
              </a:rPr>
              <a:t>общества</a:t>
            </a:r>
            <a:r>
              <a:rPr lang="ru-RU" sz="2000" dirty="0">
                <a:solidFill>
                  <a:schemeClr val="bg1"/>
                </a:solidFill>
                <a:latin typeface="+mj-lt"/>
              </a:rPr>
              <a:t> – утверждение обоснования в существовании. В этой связи важно отсекать то, что угрожает существованию общества, для этого общество переводится в режим публичного контроля путем непрерывной реакции на социальные действия (действия, затрагивающие интересы «других»).</a:t>
            </a:r>
          </a:p>
          <a:p>
            <a:endParaRPr lang="ru-RU" sz="2000" dirty="0" smtClean="0">
              <a:solidFill>
                <a:schemeClr val="bg1"/>
              </a:solidFill>
              <a:latin typeface="+mj-lt"/>
            </a:endParaRPr>
          </a:p>
          <a:p>
            <a:r>
              <a:rPr lang="ru-RU" sz="2000" b="1" dirty="0" smtClean="0">
                <a:solidFill>
                  <a:schemeClr val="bg1"/>
                </a:solidFill>
                <a:latin typeface="+mj-lt"/>
              </a:rPr>
              <a:t>«</a:t>
            </a:r>
            <a:r>
              <a:rPr lang="ru-RU" sz="2000" b="1" dirty="0">
                <a:solidFill>
                  <a:schemeClr val="bg1"/>
                </a:solidFill>
                <a:latin typeface="+mj-lt"/>
              </a:rPr>
              <a:t>Другие» </a:t>
            </a:r>
            <a:r>
              <a:rPr lang="ru-RU" sz="2000" dirty="0">
                <a:solidFill>
                  <a:schemeClr val="bg1"/>
                </a:solidFill>
                <a:latin typeface="+mj-lt"/>
              </a:rPr>
              <a:t>- категория людей способных к субъектологии, тем самым влияющих на жизнедеятельность </a:t>
            </a:r>
            <a:r>
              <a:rPr lang="ru-RU" sz="2000" dirty="0" smtClean="0">
                <a:solidFill>
                  <a:schemeClr val="bg1"/>
                </a:solidFill>
                <a:latin typeface="+mj-lt"/>
              </a:rPr>
              <a:t>общества: </a:t>
            </a:r>
            <a:r>
              <a:rPr lang="ru-RU" sz="2000" dirty="0" smtClean="0">
                <a:solidFill>
                  <a:schemeClr val="bg1"/>
                </a:solidFill>
                <a:latin typeface="+mj-lt"/>
                <a:hlinkClick r:id="rId2"/>
              </a:rPr>
              <a:t>пример</a:t>
            </a:r>
            <a:endParaRPr lang="ru-RU" sz="2000" dirty="0">
              <a:solidFill>
                <a:schemeClr val="bg1"/>
              </a:solidFill>
              <a:latin typeface="+mj-lt"/>
            </a:endParaRPr>
          </a:p>
          <a:p>
            <a:endParaRPr lang="ru-RU" sz="2000" dirty="0" smtClean="0">
              <a:solidFill>
                <a:schemeClr val="bg1"/>
              </a:solidFill>
              <a:latin typeface="+mj-lt"/>
            </a:endParaRPr>
          </a:p>
          <a:p>
            <a:r>
              <a:rPr lang="ru-RU" sz="2000" b="1" i="1" dirty="0">
                <a:solidFill>
                  <a:schemeClr val="bg1"/>
                </a:solidFill>
                <a:latin typeface="+mj-lt"/>
              </a:rPr>
              <a:t>Суть новой субъективности</a:t>
            </a:r>
            <a:r>
              <a:rPr lang="ru-RU" sz="2000" dirty="0">
                <a:solidFill>
                  <a:schemeClr val="bg1"/>
                </a:solidFill>
                <a:latin typeface="+mj-lt"/>
              </a:rPr>
              <a:t> – это визуализация реакции общества на происходящее и исходящее от других.  Новая объективность появляется тогда, когда мы видим результаты тестирования общества на социальные действия.  Но эта реальность может тут же исчезнуть. Через сутки объективность станет другой, если тестируемый обществом субъект изменил свое социальное действие или впал в недеяние, перестал делать то, что общество распознало или пометило как вредное для него. Тут и возникает система непрерывных ротаций в социальных </a:t>
            </a:r>
            <a:r>
              <a:rPr lang="ru-RU" sz="2000" dirty="0" smtClean="0">
                <a:solidFill>
                  <a:schemeClr val="bg1"/>
                </a:solidFill>
                <a:latin typeface="+mj-lt"/>
              </a:rPr>
              <a:t>иерархиях.</a:t>
            </a:r>
            <a:r>
              <a:rPr lang="ru-RU" sz="2000" dirty="0">
                <a:solidFill>
                  <a:schemeClr val="bg1"/>
                </a:solidFill>
                <a:latin typeface="+mj-lt"/>
              </a:rPr>
              <a:t> </a:t>
            </a:r>
            <a:r>
              <a:rPr lang="ru-RU" sz="2000" dirty="0" smtClean="0">
                <a:solidFill>
                  <a:schemeClr val="bg1"/>
                </a:solidFill>
                <a:latin typeface="+mj-lt"/>
              </a:rPr>
              <a:t>  Пример ДОС: </a:t>
            </a:r>
            <a:r>
              <a:rPr lang="ru-RU" sz="2000" dirty="0" smtClean="0">
                <a:solidFill>
                  <a:schemeClr val="bg1"/>
                </a:solidFill>
                <a:latin typeface="+mj-lt"/>
                <a:hlinkClick r:id="rId3"/>
              </a:rPr>
              <a:t>Стратегия 24</a:t>
            </a:r>
            <a:r>
              <a:rPr lang="ru-RU" dirty="0">
                <a:solidFill>
                  <a:schemeClr val="bg1"/>
                </a:solidFill>
                <a:latin typeface="+mj-lt"/>
              </a:rPr>
              <a:t/>
            </a:r>
            <a:br>
              <a:rPr lang="ru-RU" dirty="0">
                <a:solidFill>
                  <a:schemeClr val="bg1"/>
                </a:solidFill>
                <a:latin typeface="+mj-lt"/>
              </a:rPr>
            </a:br>
            <a:endParaRPr lang="ru-RU" dirty="0">
              <a:solidFill>
                <a:schemeClr val="bg1"/>
              </a:solidFill>
              <a:latin typeface="+mj-lt"/>
            </a:endParaRPr>
          </a:p>
          <a:p>
            <a:endParaRPr lang="ru-RU" dirty="0"/>
          </a:p>
        </p:txBody>
      </p:sp>
    </p:spTree>
    <p:extLst>
      <p:ext uri="{BB962C8B-B14F-4D97-AF65-F5344CB8AC3E}">
        <p14:creationId xmlns:p14="http://schemas.microsoft.com/office/powerpoint/2010/main" val="5438944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6"/>
                                        </p:tgtEl>
                                        <p:attrNameLst>
                                          <p:attrName>fillcolor</p:attrName>
                                        </p:attrNameLst>
                                      </p:cBhvr>
                                      <p:to>
                                        <a:srgbClr val="191975"/>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9174" y="-1"/>
            <a:ext cx="12221174" cy="6858001"/>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075" y="-19462"/>
            <a:ext cx="12479661" cy="6858000"/>
          </a:xfrm>
          <a:prstGeom prst="rect">
            <a:avLst/>
          </a:prstGeom>
        </p:spPr>
      </p:pic>
      <p:sp>
        <p:nvSpPr>
          <p:cNvPr id="21" name="Прямоугольник 20"/>
          <p:cNvSpPr/>
          <p:nvPr/>
        </p:nvSpPr>
        <p:spPr>
          <a:xfrm>
            <a:off x="-14588" y="19460"/>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sp>
        <p:nvSpPr>
          <p:cNvPr id="10" name="Прямоугольник 9"/>
          <p:cNvSpPr/>
          <p:nvPr/>
        </p:nvSpPr>
        <p:spPr>
          <a:xfrm>
            <a:off x="-43760" y="-2"/>
            <a:ext cx="12221174"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endParaRPr lang="ru-RU" dirty="0"/>
          </a:p>
          <a:p>
            <a:pPr algn="ctr"/>
            <a:endParaRPr lang="ru-RU" dirty="0" smtClean="0"/>
          </a:p>
          <a:p>
            <a:pPr algn="ctr">
              <a:lnSpc>
                <a:spcPct val="150000"/>
              </a:lnSpc>
            </a:pPr>
            <a:endParaRPr lang="ru-RU" dirty="0"/>
          </a:p>
          <a:p>
            <a:pPr algn="ctr">
              <a:lnSpc>
                <a:spcPct val="150000"/>
              </a:lnSpc>
            </a:pPr>
            <a:endParaRPr lang="ru-RU" sz="2400" dirty="0"/>
          </a:p>
          <a:p>
            <a:pPr algn="ctr">
              <a:lnSpc>
                <a:spcPct val="150000"/>
              </a:lnSpc>
            </a:pPr>
            <a:r>
              <a:rPr lang="ru-RU" sz="2000" dirty="0" smtClean="0">
                <a:solidFill>
                  <a:schemeClr val="bg1"/>
                </a:solidFill>
                <a:latin typeface="+mj-lt"/>
                <a:ea typeface="Open Sans" panose="020B0806030504020204" pitchFamily="34" charset="0"/>
                <a:cs typeface="Open Sans" panose="020B0806030504020204" pitchFamily="34" charset="0"/>
              </a:rPr>
              <a:t>      С </a:t>
            </a:r>
            <a:r>
              <a:rPr lang="ru-RU" sz="2000" dirty="0">
                <a:solidFill>
                  <a:schemeClr val="bg1"/>
                </a:solidFill>
                <a:latin typeface="+mj-lt"/>
                <a:ea typeface="Open Sans" panose="020B0806030504020204" pitchFamily="34" charset="0"/>
                <a:cs typeface="Open Sans" panose="020B0806030504020204" pitchFamily="34" charset="0"/>
              </a:rPr>
              <a:t>КАРТИНОК В ТВОЕМ </a:t>
            </a:r>
            <a:r>
              <a:rPr lang="ru-RU" sz="2000" dirty="0" smtClean="0">
                <a:solidFill>
                  <a:schemeClr val="bg1"/>
                </a:solidFill>
                <a:latin typeface="+mj-lt"/>
                <a:ea typeface="Open Sans" panose="020B0806030504020204" pitchFamily="34" charset="0"/>
                <a:cs typeface="Open Sans" panose="020B0806030504020204" pitchFamily="34" charset="0"/>
              </a:rPr>
              <a:t>БУКВАРЕ</a:t>
            </a:r>
            <a:r>
              <a:rPr lang="ru-RU" sz="2000" dirty="0">
                <a:solidFill>
                  <a:schemeClr val="bg1"/>
                </a:solidFill>
                <a:latin typeface="+mj-lt"/>
                <a:ea typeface="Open Sans" panose="020B0806030504020204" pitchFamily="34" charset="0"/>
                <a:cs typeface="Open Sans" panose="020B0806030504020204" pitchFamily="34" charset="0"/>
              </a:rPr>
              <a:t> </a:t>
            </a:r>
            <a:r>
              <a:rPr lang="ru-RU" sz="2000" dirty="0" smtClean="0">
                <a:solidFill>
                  <a:schemeClr val="bg1"/>
                </a:solidFill>
                <a:latin typeface="+mj-lt"/>
                <a:ea typeface="Open Sans" panose="020B0806030504020204" pitchFamily="34" charset="0"/>
                <a:cs typeface="Open Sans" panose="020B0806030504020204" pitchFamily="34" charset="0"/>
              </a:rPr>
              <a:t>                                            </a:t>
            </a:r>
            <a:r>
              <a:rPr lang="ru-RU" sz="2000" dirty="0" smtClean="0">
                <a:latin typeface="+mj-lt"/>
              </a:rPr>
              <a:t>   С АЙФОНА В ДЕТСКОЙ РУКЕ</a:t>
            </a:r>
          </a:p>
        </p:txBody>
      </p:sp>
      <p:pic>
        <p:nvPicPr>
          <p:cNvPr id="3" name="Рисунок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V="1">
            <a:off x="7412182" y="5476971"/>
            <a:ext cx="3710476" cy="153907"/>
          </a:xfrm>
          <a:prstGeom prst="rect">
            <a:avLst/>
          </a:prstGeom>
        </p:spPr>
      </p:pic>
      <p:cxnSp>
        <p:nvCxnSpPr>
          <p:cNvPr id="22" name="Прямая соединительная линия 21"/>
          <p:cNvCxnSpPr/>
          <p:nvPr/>
        </p:nvCxnSpPr>
        <p:spPr>
          <a:xfrm>
            <a:off x="361652" y="794529"/>
            <a:ext cx="11468697"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29174" y="178819"/>
            <a:ext cx="12221173" cy="461665"/>
          </a:xfrm>
          <a:prstGeom prst="rect">
            <a:avLst/>
          </a:prstGeom>
        </p:spPr>
        <p:txBody>
          <a:bodyPr wrap="square">
            <a:spAutoFit/>
          </a:bodyPr>
          <a:lstStyle/>
          <a:p>
            <a:pPr algn="ctr"/>
            <a:r>
              <a:rPr lang="ru-RU" sz="2400" dirty="0" smtClean="0">
                <a:solidFill>
                  <a:schemeClr val="bg1"/>
                </a:solidFill>
                <a:latin typeface="+mj-lt"/>
                <a:ea typeface="Open Sans" panose="020B0806030504020204" pitchFamily="34" charset="0"/>
                <a:cs typeface="Open Sans" panose="020B0806030504020204" pitchFamily="34" charset="0"/>
              </a:rPr>
              <a:t>С ЧЕГО НАЧИНАЕТСЯ РОДИНА</a:t>
            </a:r>
            <a:endParaRPr lang="ru-RU" sz="2400" dirty="0">
              <a:solidFill>
                <a:schemeClr val="bg1"/>
              </a:solidFill>
              <a:latin typeface="+mj-lt"/>
              <a:ea typeface="Open Sans" panose="020B0806030504020204" pitchFamily="34" charset="0"/>
              <a:cs typeface="Open Sans" panose="020B0806030504020204" pitchFamily="34" charset="0"/>
            </a:endParaRPr>
          </a:p>
        </p:txBody>
      </p:sp>
      <p:sp>
        <p:nvSpPr>
          <p:cNvPr id="14" name="Google Shape;66;p15">
            <a:extLst>
              <a:ext uri="{FF2B5EF4-FFF2-40B4-BE49-F238E27FC236}">
                <a16:creationId xmlns:a16="http://schemas.microsoft.com/office/drawing/2014/main" xmlns="" id="{E6439B1B-70F6-F44A-88D4-AB3566D22DFD}"/>
              </a:ext>
            </a:extLst>
          </p:cNvPr>
          <p:cNvSpPr txBox="1">
            <a:spLocks/>
          </p:cNvSpPr>
          <p:nvPr/>
        </p:nvSpPr>
        <p:spPr>
          <a:xfrm>
            <a:off x="373991" y="1415553"/>
            <a:ext cx="4183424" cy="4846457"/>
          </a:xfrm>
          <a:prstGeom prst="rect">
            <a:avLst/>
          </a:prstGeom>
        </p:spPr>
        <p:txBody>
          <a:bodyPr spcFirstLastPara="1" lIns="0" tIns="324000" rIns="0" bIns="0"/>
          <a:lstStyle>
            <a:lvl1pPr marL="342900" indent="-342900" algn="l" defTabSz="449263" rtl="0" eaLnBrk="0" fontAlgn="base" hangingPunct="0">
              <a:lnSpc>
                <a:spcPct val="92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92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92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eaLnBrk="0" fontAlgn="base" hangingPunct="0">
              <a:lnSpc>
                <a:spcPct val="92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9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1000">
              <a:spcBef>
                <a:spcPts val="0"/>
              </a:spcBef>
              <a:spcAft>
                <a:spcPts val="0"/>
              </a:spcAft>
              <a:buSzPts val="2400"/>
              <a:buFont typeface="Times New Roman" panose="02020603050405020304" pitchFamily="18" charset="0"/>
              <a:buChar char="-"/>
              <a:defRPr/>
            </a:pPr>
            <a:endParaRPr lang="ru-RU" sz="2000" dirty="0">
              <a:solidFill>
                <a:schemeClr val="bg1"/>
              </a:solidFill>
            </a:endParaRPr>
          </a:p>
          <a:p>
            <a:pPr marL="0" indent="0">
              <a:spcBef>
                <a:spcPts val="0"/>
              </a:spcBef>
              <a:spcAft>
                <a:spcPts val="0"/>
              </a:spcAft>
              <a:defRPr/>
            </a:pPr>
            <a:endParaRPr lang="ru-RU" sz="2400" b="1" dirty="0">
              <a:solidFill>
                <a:schemeClr val="bg1"/>
              </a:solidFill>
            </a:endParaRPr>
          </a:p>
          <a:p>
            <a:pPr marL="0" indent="0">
              <a:spcBef>
                <a:spcPts val="0"/>
              </a:spcBef>
              <a:spcAft>
                <a:spcPts val="0"/>
              </a:spcAft>
              <a:defRPr/>
            </a:pPr>
            <a:r>
              <a:rPr lang="ru-RU" sz="2400" b="1" dirty="0">
                <a:solidFill>
                  <a:srgbClr val="FF7800"/>
                </a:solidFill>
              </a:rPr>
              <a:t>      </a:t>
            </a:r>
            <a:endParaRPr lang="ru-RU" sz="2000" i="1" dirty="0">
              <a:solidFill>
                <a:schemeClr val="bg1"/>
              </a:solidFill>
            </a:endParaRPr>
          </a:p>
          <a:p>
            <a:pPr marL="457200" indent="-381000">
              <a:spcBef>
                <a:spcPts val="0"/>
              </a:spcBef>
              <a:spcAft>
                <a:spcPts val="0"/>
              </a:spcAft>
              <a:buSzPts val="2400"/>
              <a:buFont typeface="Times New Roman" panose="02020603050405020304" pitchFamily="18" charset="0"/>
              <a:buChar char="-"/>
              <a:defRPr/>
            </a:pPr>
            <a:endParaRPr lang="ru-RU" sz="1800" i="1" dirty="0">
              <a:solidFill>
                <a:schemeClr val="bg1"/>
              </a:solidFill>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244" y="1356980"/>
            <a:ext cx="4868105" cy="3246988"/>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990" y="1356980"/>
            <a:ext cx="5518912" cy="3227630"/>
          </a:xfrm>
          <a:prstGeom prst="rect">
            <a:avLst/>
          </a:prstGeom>
        </p:spPr>
      </p:pic>
    </p:spTree>
    <p:extLst>
      <p:ext uri="{BB962C8B-B14F-4D97-AF65-F5344CB8AC3E}">
        <p14:creationId xmlns:p14="http://schemas.microsoft.com/office/powerpoint/2010/main" val="13730524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1"/>
            <a:ext cx="12192000" cy="832206"/>
          </a:xfrm>
        </p:spPr>
        <p:txBody>
          <a:bodyPr>
            <a:normAutofit/>
          </a:bodyPr>
          <a:lstStyle/>
          <a:p>
            <a:r>
              <a:rPr lang="ru-RU" altLang="ru-RU" sz="2400" dirty="0" smtClean="0">
                <a:solidFill>
                  <a:schemeClr val="bg1"/>
                </a:solidFill>
                <a:ea typeface="Arial Rounded MT Bold" charset="0"/>
                <a:cs typeface="Arial Rounded MT Bold" charset="0"/>
              </a:rPr>
              <a:t>ДИСКУРСИВНО – ОЦЕНОЧНАЯ ПРАКТИКА</a:t>
            </a:r>
            <a:endParaRPr lang="ru-RU" sz="2400" dirty="0">
              <a:solidFill>
                <a:schemeClr val="bg1"/>
              </a:solidFill>
            </a:endParaRPr>
          </a:p>
        </p:txBody>
      </p:sp>
      <p:sp>
        <p:nvSpPr>
          <p:cNvPr id="4" name="TextBox 3"/>
          <p:cNvSpPr txBox="1"/>
          <p:nvPr/>
        </p:nvSpPr>
        <p:spPr>
          <a:xfrm>
            <a:off x="328773" y="744755"/>
            <a:ext cx="11476234" cy="5262979"/>
          </a:xfrm>
          <a:prstGeom prst="rect">
            <a:avLst/>
          </a:prstGeom>
          <a:noFill/>
        </p:spPr>
        <p:txBody>
          <a:bodyPr wrap="square" rtlCol="0">
            <a:spAutoFit/>
          </a:bodyPr>
          <a:lstStyle/>
          <a:p>
            <a:endParaRPr lang="ru-RU" dirty="0" smtClean="0"/>
          </a:p>
          <a:p>
            <a:endParaRPr lang="ru-RU" dirty="0"/>
          </a:p>
          <a:p>
            <a:endParaRPr lang="ru-RU" sz="2000" dirty="0" smtClean="0">
              <a:solidFill>
                <a:schemeClr val="bg1"/>
              </a:solidFill>
              <a:latin typeface="+mj-lt"/>
            </a:endParaRPr>
          </a:p>
          <a:p>
            <a:r>
              <a:rPr lang="ru-RU" sz="2000" dirty="0" smtClean="0">
                <a:solidFill>
                  <a:schemeClr val="bg1"/>
                </a:solidFill>
                <a:latin typeface="+mj-lt"/>
              </a:rPr>
              <a:t>1</a:t>
            </a:r>
            <a:r>
              <a:rPr lang="ru-RU" sz="2000" dirty="0">
                <a:solidFill>
                  <a:schemeClr val="bg1"/>
                </a:solidFill>
                <a:latin typeface="+mj-lt"/>
              </a:rPr>
              <a:t>. Дискурсивная практика как гражданская процедура – это свободное </a:t>
            </a:r>
            <a:r>
              <a:rPr lang="ru-RU" sz="2000" dirty="0" smtClean="0">
                <a:solidFill>
                  <a:schemeClr val="bg1"/>
                </a:solidFill>
                <a:latin typeface="+mj-lt"/>
              </a:rPr>
              <a:t>участие </a:t>
            </a:r>
            <a:r>
              <a:rPr lang="ru-RU" sz="2000" dirty="0">
                <a:solidFill>
                  <a:schemeClr val="bg1"/>
                </a:solidFill>
                <a:latin typeface="+mj-lt"/>
              </a:rPr>
              <a:t>заинтересованных социальных субъектов в этической оценке и обсуждении социально-значимых </a:t>
            </a:r>
            <a:r>
              <a:rPr lang="ru-RU" sz="2000" dirty="0" smtClean="0">
                <a:solidFill>
                  <a:schemeClr val="bg1"/>
                </a:solidFill>
                <a:latin typeface="+mj-lt"/>
              </a:rPr>
              <a:t>действий </a:t>
            </a:r>
            <a:r>
              <a:rPr lang="ru-RU" sz="2000" dirty="0">
                <a:solidFill>
                  <a:schemeClr val="bg1"/>
                </a:solidFill>
                <a:latin typeface="+mj-lt"/>
              </a:rPr>
              <a:t>других социальных субъектов.</a:t>
            </a:r>
          </a:p>
          <a:p>
            <a:endParaRPr lang="ru-RU" sz="2000" dirty="0">
              <a:solidFill>
                <a:schemeClr val="bg1"/>
              </a:solidFill>
              <a:latin typeface="+mj-lt"/>
            </a:endParaRPr>
          </a:p>
          <a:p>
            <a:r>
              <a:rPr lang="ru-RU" sz="2000" dirty="0">
                <a:solidFill>
                  <a:schemeClr val="bg1"/>
                </a:solidFill>
                <a:latin typeface="+mj-lt"/>
              </a:rPr>
              <a:t>2. Дискурсивная практика может осуществляться гражданами в форме гражданских форумов, государственных, научных, экспертных и общественных советов, открытого общения, отражаться в средствах массовой информации и иных </a:t>
            </a:r>
            <a:r>
              <a:rPr lang="ru-RU" sz="2000" dirty="0" smtClean="0">
                <a:solidFill>
                  <a:schemeClr val="bg1"/>
                </a:solidFill>
                <a:latin typeface="+mj-lt"/>
              </a:rPr>
              <a:t>информационно-коммуникационных </a:t>
            </a:r>
            <a:r>
              <a:rPr lang="ru-RU" sz="2000" dirty="0">
                <a:solidFill>
                  <a:schemeClr val="bg1"/>
                </a:solidFill>
                <a:latin typeface="+mj-lt"/>
              </a:rPr>
              <a:t>ресурсах.</a:t>
            </a:r>
          </a:p>
          <a:p>
            <a:endParaRPr lang="ru-RU" sz="2000" dirty="0">
              <a:solidFill>
                <a:schemeClr val="bg1"/>
              </a:solidFill>
              <a:latin typeface="+mj-lt"/>
            </a:endParaRPr>
          </a:p>
          <a:p>
            <a:r>
              <a:rPr lang="ru-RU" sz="2000" dirty="0">
                <a:solidFill>
                  <a:schemeClr val="bg1"/>
                </a:solidFill>
                <a:latin typeface="+mj-lt"/>
              </a:rPr>
              <a:t>3. Личная этическая оценка любого социального субъекта может быть изменена только им лично неограниченное количество раз в ходе дискурсивной практики.</a:t>
            </a:r>
          </a:p>
          <a:p>
            <a:endParaRPr lang="ru-RU" sz="2000" dirty="0">
              <a:solidFill>
                <a:schemeClr val="bg1"/>
              </a:solidFill>
              <a:latin typeface="+mj-lt"/>
            </a:endParaRPr>
          </a:p>
          <a:p>
            <a:r>
              <a:rPr lang="ru-RU" sz="2000" dirty="0">
                <a:solidFill>
                  <a:schemeClr val="bg1"/>
                </a:solidFill>
                <a:latin typeface="+mj-lt"/>
              </a:rPr>
              <a:t>4. Дискурсы носят непрерывный характер и обеспечивают воспитание нравственности социальных субъектов, социальную справедливость и гражданский мир, формируют частные нормы, регулирующие поведение социальных субъектов</a:t>
            </a:r>
            <a:r>
              <a:rPr lang="ru-RU" sz="2000" dirty="0" smtClean="0">
                <a:solidFill>
                  <a:schemeClr val="bg1"/>
                </a:solidFill>
                <a:latin typeface="+mj-lt"/>
              </a:rPr>
              <a:t>.</a:t>
            </a:r>
            <a:endParaRPr lang="ru-RU" sz="2000" dirty="0">
              <a:solidFill>
                <a:schemeClr val="bg1"/>
              </a:solidFill>
              <a:latin typeface="+mj-lt"/>
            </a:endParaRPr>
          </a:p>
        </p:txBody>
      </p:sp>
    </p:spTree>
    <p:extLst>
      <p:ext uri="{BB962C8B-B14F-4D97-AF65-F5344CB8AC3E}">
        <p14:creationId xmlns:p14="http://schemas.microsoft.com/office/powerpoint/2010/main" val="15260058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6"/>
                                        </p:tgtEl>
                                        <p:attrNameLst>
                                          <p:attrName>fillcolor</p:attrName>
                                        </p:attrNameLst>
                                      </p:cBhvr>
                                      <p:to>
                                        <a:srgbClr val="191975"/>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latin typeface="+mj-lt"/>
              </a:rPr>
              <a:t>МОДЕЛЬНЫЙ ПЛАН МЕРОПРИЯТИЙ РЕАЛИЗАЦИИ </a:t>
            </a:r>
          </a:p>
          <a:p>
            <a:pPr algn="ctr"/>
            <a:r>
              <a:rPr lang="ru-RU" sz="2400" dirty="0" smtClean="0">
                <a:solidFill>
                  <a:schemeClr val="bg1"/>
                </a:solidFill>
                <a:latin typeface="+mj-lt"/>
              </a:rPr>
              <a:t>ГОСУДАРСТВЕННОЙ ПОЛИТИКИ В СУБЪЕКТЕ РФ</a:t>
            </a:r>
          </a:p>
          <a:p>
            <a:pPr algn="ctr"/>
            <a:endParaRPr lang="ru-RU" b="1" dirty="0">
              <a:solidFill>
                <a:schemeClr val="bg1"/>
              </a:solidFill>
            </a:endParaRPr>
          </a:p>
          <a:p>
            <a:pPr algn="ctr"/>
            <a:endParaRPr lang="ru-RU" b="1" dirty="0" smtClean="0">
              <a:solidFill>
                <a:schemeClr val="bg1"/>
              </a:solidFill>
            </a:endParaRPr>
          </a:p>
          <a:p>
            <a:pPr algn="ctr"/>
            <a:r>
              <a:rPr lang="ru-RU" sz="2000" dirty="0">
                <a:solidFill>
                  <a:schemeClr val="bg1"/>
                </a:solidFill>
                <a:latin typeface="+mj-lt"/>
              </a:rPr>
              <a:t>1.Корректировка документов стратегического планирования региона в целях более эффективного решения задач по сохранению и укреплению традиционных ценностей, определения ориентиров для выбора целей и наиболее эффективных механизмов обеспечения национальных интересов в данной области </a:t>
            </a:r>
            <a:r>
              <a:rPr lang="ru-RU" sz="2000" b="1" i="1" dirty="0">
                <a:solidFill>
                  <a:schemeClr val="bg1"/>
                </a:solidFill>
                <a:latin typeface="+mj-lt"/>
                <a:hlinkClick r:id="rId3"/>
              </a:rPr>
              <a:t>стр. 321</a:t>
            </a:r>
            <a:r>
              <a:rPr lang="ru-RU" sz="2000" dirty="0">
                <a:solidFill>
                  <a:schemeClr val="bg1"/>
                </a:solidFill>
                <a:latin typeface="+mj-lt"/>
              </a:rPr>
              <a:t/>
            </a:r>
            <a:br>
              <a:rPr lang="ru-RU" sz="2000" dirty="0">
                <a:solidFill>
                  <a:schemeClr val="bg1"/>
                </a:solidFill>
                <a:latin typeface="+mj-lt"/>
              </a:rPr>
            </a:br>
            <a:r>
              <a:rPr lang="ru-RU" sz="2000" dirty="0">
                <a:solidFill>
                  <a:schemeClr val="bg1"/>
                </a:solidFill>
                <a:latin typeface="+mj-lt"/>
                <a:hlinkClick r:id="rId3"/>
              </a:rPr>
              <a:t> </a:t>
            </a:r>
            <a:r>
              <a:rPr lang="ru-RU" sz="2000" dirty="0">
                <a:solidFill>
                  <a:schemeClr val="bg1"/>
                </a:solidFill>
                <a:latin typeface="+mj-lt"/>
              </a:rPr>
              <a:t/>
            </a:r>
            <a:br>
              <a:rPr lang="ru-RU" sz="2000" dirty="0">
                <a:solidFill>
                  <a:schemeClr val="bg1"/>
                </a:solidFill>
                <a:latin typeface="+mj-lt"/>
              </a:rPr>
            </a:br>
            <a:r>
              <a:rPr lang="ru-RU" sz="2000" dirty="0">
                <a:solidFill>
                  <a:schemeClr val="bg1"/>
                </a:solidFill>
                <a:latin typeface="+mj-lt"/>
              </a:rPr>
              <a:t>2. Обеспечение межведомственной координации деятельности по защите традиционных российских духовно-нравственных ценностей </a:t>
            </a:r>
            <a:r>
              <a:rPr lang="ru-RU" sz="2000" b="1" i="1" dirty="0">
                <a:solidFill>
                  <a:schemeClr val="bg1"/>
                </a:solidFill>
                <a:latin typeface="+mj-lt"/>
                <a:hlinkClick r:id="rId4"/>
              </a:rPr>
              <a:t>стр.325</a:t>
            </a:r>
            <a:r>
              <a:rPr lang="ru-RU" sz="2000" dirty="0">
                <a:solidFill>
                  <a:schemeClr val="bg1"/>
                </a:solidFill>
                <a:latin typeface="+mj-lt"/>
              </a:rPr>
              <a:t/>
            </a:r>
            <a:br>
              <a:rPr lang="ru-RU" sz="2000" dirty="0">
                <a:solidFill>
                  <a:schemeClr val="bg1"/>
                </a:solidFill>
                <a:latin typeface="+mj-lt"/>
              </a:rPr>
            </a:br>
            <a:r>
              <a:rPr lang="ru-RU" sz="2000" dirty="0">
                <a:solidFill>
                  <a:schemeClr val="bg1"/>
                </a:solidFill>
                <a:latin typeface="+mj-lt"/>
              </a:rPr>
              <a:t> </a:t>
            </a:r>
            <a:br>
              <a:rPr lang="ru-RU" sz="2000" dirty="0">
                <a:solidFill>
                  <a:schemeClr val="bg1"/>
                </a:solidFill>
                <a:latin typeface="+mj-lt"/>
              </a:rPr>
            </a:br>
            <a:r>
              <a:rPr lang="ru-RU" sz="2000" dirty="0">
                <a:solidFill>
                  <a:schemeClr val="bg1"/>
                </a:solidFill>
                <a:latin typeface="+mj-lt"/>
              </a:rPr>
              <a:t>3. Совершенствование системы государственной поддержки проектов в области культуры и образования с учетом целей государственной политики по сохранению и укреплению традиционных ценностей</a:t>
            </a:r>
            <a:r>
              <a:rPr lang="ru-RU" sz="2000" b="1" dirty="0">
                <a:solidFill>
                  <a:schemeClr val="bg1"/>
                </a:solidFill>
                <a:latin typeface="+mj-lt"/>
                <a:hlinkClick r:id="rId5"/>
              </a:rPr>
              <a:t> </a:t>
            </a:r>
            <a:r>
              <a:rPr lang="ru-RU" sz="2000" b="1" i="1" dirty="0">
                <a:solidFill>
                  <a:schemeClr val="bg1"/>
                </a:solidFill>
                <a:latin typeface="+mj-lt"/>
                <a:hlinkClick r:id="rId5"/>
              </a:rPr>
              <a:t>стр. 330</a:t>
            </a:r>
            <a:r>
              <a:rPr lang="ru-RU" sz="2000" dirty="0">
                <a:solidFill>
                  <a:schemeClr val="bg1"/>
                </a:solidFill>
                <a:latin typeface="+mj-lt"/>
              </a:rPr>
              <a:t/>
            </a:r>
            <a:br>
              <a:rPr lang="ru-RU" sz="2000" dirty="0">
                <a:solidFill>
                  <a:schemeClr val="bg1"/>
                </a:solidFill>
                <a:latin typeface="+mj-lt"/>
              </a:rPr>
            </a:br>
            <a:r>
              <a:rPr lang="ru-RU" sz="2000" dirty="0">
                <a:solidFill>
                  <a:schemeClr val="bg1"/>
                </a:solidFill>
                <a:latin typeface="+mj-lt"/>
              </a:rPr>
              <a:t> </a:t>
            </a:r>
            <a:br>
              <a:rPr lang="ru-RU" sz="2000" dirty="0">
                <a:solidFill>
                  <a:schemeClr val="bg1"/>
                </a:solidFill>
                <a:latin typeface="+mj-lt"/>
              </a:rPr>
            </a:br>
            <a:r>
              <a:rPr lang="ru-RU" sz="2000" dirty="0">
                <a:solidFill>
                  <a:schemeClr val="bg1"/>
                </a:solidFill>
                <a:latin typeface="+mj-lt"/>
              </a:rPr>
              <a:t>4. Развитие и совершенствование форм и методов противодействия рискам, связанным с распространением деструктивной идеологии в информационном пространстве региона </a:t>
            </a:r>
            <a:r>
              <a:rPr lang="ru-RU" sz="2000" b="1" i="1" dirty="0">
                <a:solidFill>
                  <a:schemeClr val="bg1"/>
                </a:solidFill>
                <a:latin typeface="+mj-lt"/>
                <a:hlinkClick r:id="rId6"/>
              </a:rPr>
              <a:t>стр. 334</a:t>
            </a:r>
            <a:r>
              <a:rPr lang="ru-RU" sz="2000" dirty="0">
                <a:solidFill>
                  <a:schemeClr val="bg1"/>
                </a:solidFill>
                <a:latin typeface="+mj-lt"/>
              </a:rPr>
              <a:t/>
            </a:r>
            <a:br>
              <a:rPr lang="ru-RU" sz="2000" dirty="0">
                <a:solidFill>
                  <a:schemeClr val="bg1"/>
                </a:solidFill>
                <a:latin typeface="+mj-lt"/>
              </a:rPr>
            </a:br>
            <a:r>
              <a:rPr lang="ru-RU" sz="2000" dirty="0">
                <a:solidFill>
                  <a:schemeClr val="bg1"/>
                </a:solidFill>
                <a:latin typeface="+mj-lt"/>
                <a:hlinkClick r:id="rId6"/>
              </a:rPr>
              <a:t> </a:t>
            </a:r>
            <a:r>
              <a:rPr lang="ru-RU" sz="2000" dirty="0">
                <a:solidFill>
                  <a:schemeClr val="bg1"/>
                </a:solidFill>
                <a:latin typeface="+mj-lt"/>
              </a:rPr>
              <a:t/>
            </a:r>
            <a:br>
              <a:rPr lang="ru-RU" sz="2000" dirty="0">
                <a:solidFill>
                  <a:schemeClr val="bg1"/>
                </a:solidFill>
                <a:latin typeface="+mj-lt"/>
              </a:rPr>
            </a:br>
            <a:r>
              <a:rPr lang="ru-RU" sz="2000" dirty="0">
                <a:solidFill>
                  <a:schemeClr val="bg1"/>
                </a:solidFill>
                <a:latin typeface="+mj-lt"/>
              </a:rPr>
              <a:t>5. Совершенствование форм и методов воспитания и образования детей и молодежи в соответствии с целями государственной политики по сохранению и укреплению традиционных ценностей </a:t>
            </a:r>
            <a:r>
              <a:rPr lang="ru-RU" sz="2000" b="1" i="1" dirty="0">
                <a:solidFill>
                  <a:schemeClr val="bg1"/>
                </a:solidFill>
                <a:latin typeface="+mj-lt"/>
                <a:hlinkClick r:id="rId7"/>
              </a:rPr>
              <a:t>стр. 341</a:t>
            </a:r>
            <a:endParaRPr lang="ru-RU" sz="2000" dirty="0">
              <a:solidFill>
                <a:schemeClr val="bg1"/>
              </a:solidFill>
              <a:latin typeface="+mj-lt"/>
            </a:endParaRPr>
          </a:p>
          <a:p>
            <a:pPr algn="ctr"/>
            <a:endParaRPr lang="ru-RU" dirty="0">
              <a:latin typeface="+mj-lt"/>
            </a:endParaRP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9681807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tLang="ru-RU" b="1" dirty="0" smtClean="0">
              <a:solidFill>
                <a:schemeClr val="bg1"/>
              </a:solidFill>
              <a:ea typeface="Arial Rounded MT Bold" charset="0"/>
              <a:cs typeface="Arial Rounded MT Bold" charset="0"/>
            </a:endParaRPr>
          </a:p>
          <a:p>
            <a:pPr algn="ctr"/>
            <a:r>
              <a:rPr lang="ru-RU" dirty="0">
                <a:solidFill>
                  <a:schemeClr val="bg1"/>
                </a:solidFill>
                <a:latin typeface="+mj-lt"/>
              </a:rPr>
              <a:t>6. Повышение эффективности деятельности научных, образовательных, просветительских организаций и организаций культуры по защите исторической правды, сохранению исторической памяти, противодействию фальсификации истории </a:t>
            </a:r>
            <a:r>
              <a:rPr lang="ru-RU" b="1" i="1" dirty="0">
                <a:solidFill>
                  <a:schemeClr val="bg1"/>
                </a:solidFill>
                <a:latin typeface="+mj-lt"/>
                <a:hlinkClick r:id="rId3"/>
              </a:rPr>
              <a:t>стр. 347</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7. Совершенствование деятельности правоохранительных органов по профилактике и пресечению противоправных действий, направленных на распространение деструктивной идеологии </a:t>
            </a:r>
            <a:r>
              <a:rPr lang="ru-RU" b="1" i="1" dirty="0">
                <a:solidFill>
                  <a:schemeClr val="bg1"/>
                </a:solidFill>
                <a:latin typeface="+mj-lt"/>
                <a:hlinkClick r:id="rId4"/>
              </a:rPr>
              <a:t>стр. 349</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hlinkClick r:id="rId4"/>
              </a:rPr>
              <a:t> </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8. Медицинское просвещение детей и молодежи</a:t>
            </a:r>
            <a:r>
              <a:rPr lang="ru-RU" b="1" dirty="0">
                <a:solidFill>
                  <a:schemeClr val="bg1"/>
                </a:solidFill>
                <a:latin typeface="+mj-lt"/>
                <a:hlinkClick r:id="rId5"/>
              </a:rPr>
              <a:t> </a:t>
            </a:r>
            <a:r>
              <a:rPr lang="ru-RU" b="1" i="1" dirty="0">
                <a:solidFill>
                  <a:schemeClr val="bg1"/>
                </a:solidFill>
                <a:latin typeface="+mj-lt"/>
                <a:hlinkClick r:id="rId5"/>
              </a:rPr>
              <a:t>стр. 354</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hlinkClick r:id="rId5"/>
              </a:rPr>
              <a:t> </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9. Обучение и нравственное воспитание представителей малых и коренных народов региона, а также мигрантов </a:t>
            </a:r>
            <a:r>
              <a:rPr lang="ru-RU" b="1" i="1" dirty="0">
                <a:solidFill>
                  <a:schemeClr val="bg1"/>
                </a:solidFill>
                <a:latin typeface="+mj-lt"/>
                <a:hlinkClick r:id="rId6"/>
              </a:rPr>
              <a:t>стр. 355</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hlinkClick r:id="rId6"/>
              </a:rPr>
              <a:t> </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10. Подготовка казачьих формирований </a:t>
            </a:r>
            <a:r>
              <a:rPr lang="ru-RU" b="1" i="1" dirty="0">
                <a:solidFill>
                  <a:schemeClr val="bg1"/>
                </a:solidFill>
                <a:latin typeface="+mj-lt"/>
                <a:hlinkClick r:id="rId7"/>
              </a:rPr>
              <a:t>стр. 358</a:t>
            </a:r>
            <a:r>
              <a:rPr lang="ru-RU" dirty="0">
                <a:solidFill>
                  <a:schemeClr val="bg1"/>
                </a:solidFill>
                <a:latin typeface="+mj-lt"/>
              </a:rPr>
              <a:t/>
            </a:r>
            <a:br>
              <a:rPr lang="ru-RU" dirty="0">
                <a:solidFill>
                  <a:schemeClr val="bg1"/>
                </a:solidFill>
                <a:latin typeface="+mj-lt"/>
              </a:rPr>
            </a:br>
            <a:r>
              <a:rPr lang="ru-RU" i="1" dirty="0">
                <a:solidFill>
                  <a:schemeClr val="bg1"/>
                </a:solidFill>
                <a:latin typeface="+mj-lt"/>
              </a:rPr>
              <a:t> </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11. Рост благосостояния граждан </a:t>
            </a:r>
            <a:r>
              <a:rPr lang="ru-RU" b="1" i="1" dirty="0">
                <a:solidFill>
                  <a:schemeClr val="bg1"/>
                </a:solidFill>
                <a:latin typeface="+mj-lt"/>
                <a:hlinkClick r:id="rId8"/>
              </a:rPr>
              <a:t>стр. 363</a:t>
            </a:r>
            <a:r>
              <a:rPr lang="ru-RU" dirty="0">
                <a:solidFill>
                  <a:schemeClr val="bg1"/>
                </a:solidFill>
                <a:latin typeface="+mj-lt"/>
              </a:rPr>
              <a:t/>
            </a:r>
            <a:br>
              <a:rPr lang="ru-RU" dirty="0">
                <a:solidFill>
                  <a:schemeClr val="bg1"/>
                </a:solidFill>
                <a:latin typeface="+mj-lt"/>
              </a:rPr>
            </a:br>
            <a:r>
              <a:rPr lang="ru-RU" i="1" dirty="0">
                <a:solidFill>
                  <a:schemeClr val="bg1"/>
                </a:solidFill>
                <a:latin typeface="+mj-lt"/>
                <a:hlinkClick r:id="rId8"/>
              </a:rPr>
              <a:t> </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12. Проведение занятий по воспитанию нравственного государственного служащего в органах государственной власти субъекта Российской Федерации </a:t>
            </a:r>
            <a:r>
              <a:rPr lang="ru-RU" b="1" i="1" dirty="0">
                <a:solidFill>
                  <a:schemeClr val="bg1"/>
                </a:solidFill>
                <a:latin typeface="+mj-lt"/>
                <a:hlinkClick r:id="rId9"/>
              </a:rPr>
              <a:t>стр. 365</a:t>
            </a:r>
            <a:r>
              <a:rPr lang="ru-RU" dirty="0">
                <a:solidFill>
                  <a:schemeClr val="bg1"/>
                </a:solidFill>
                <a:latin typeface="+mj-lt"/>
              </a:rPr>
              <a:t/>
            </a:r>
            <a:br>
              <a:rPr lang="ru-RU" dirty="0">
                <a:solidFill>
                  <a:schemeClr val="bg1"/>
                </a:solidFill>
                <a:latin typeface="+mj-lt"/>
              </a:rPr>
            </a:br>
            <a:r>
              <a:rPr lang="ru-RU" i="1" dirty="0">
                <a:solidFill>
                  <a:schemeClr val="bg1"/>
                </a:solidFill>
                <a:latin typeface="+mj-lt"/>
              </a:rPr>
              <a:t> </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13. Участие религиозных и общественных организаций в осуществлении духовно-нравственного воспитания граждан </a:t>
            </a:r>
            <a:r>
              <a:rPr lang="ru-RU" b="1" i="1" dirty="0">
                <a:solidFill>
                  <a:schemeClr val="bg1"/>
                </a:solidFill>
                <a:latin typeface="+mj-lt"/>
                <a:hlinkClick r:id="rId10"/>
              </a:rPr>
              <a:t>стр. 378</a:t>
            </a:r>
            <a:endParaRPr lang="ru-RU" dirty="0">
              <a:solidFill>
                <a:schemeClr val="bg1"/>
              </a:solidFill>
              <a:latin typeface="+mj-lt"/>
            </a:endParaRPr>
          </a:p>
          <a:p>
            <a:pPr algn="ctr"/>
            <a:endParaRPr lang="ru-RU" dirty="0"/>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17199247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latin typeface="+mj-lt"/>
              </a:rPr>
              <a:t>МОДЕЛЬНЫЙ ПЛАН МЕРОПРИЯТИЙ ПО ФОРМИРОВАНИЮ </a:t>
            </a:r>
          </a:p>
          <a:p>
            <a:pPr algn="ctr"/>
            <a:r>
              <a:rPr lang="ru-RU" sz="2400" dirty="0" smtClean="0">
                <a:solidFill>
                  <a:schemeClr val="bg1"/>
                </a:solidFill>
                <a:latin typeface="+mj-lt"/>
              </a:rPr>
              <a:t>ЗДОРОВОГО ОБРАЗА ЖИЗНИ </a:t>
            </a:r>
          </a:p>
          <a:p>
            <a:pPr algn="ctr"/>
            <a:endParaRPr lang="ru-RU" dirty="0" smtClean="0">
              <a:solidFill>
                <a:schemeClr val="bg1"/>
              </a:solidFill>
              <a:latin typeface="+mj-lt"/>
            </a:endParaRPr>
          </a:p>
          <a:p>
            <a:pPr algn="ctr"/>
            <a:endParaRPr lang="ru-RU" dirty="0">
              <a:solidFill>
                <a:schemeClr val="bg1"/>
              </a:solidFill>
              <a:latin typeface="+mj-lt"/>
            </a:endParaRPr>
          </a:p>
          <a:p>
            <a:pPr algn="ctr"/>
            <a:endParaRPr lang="ru-RU" dirty="0" smtClean="0">
              <a:solidFill>
                <a:schemeClr val="bg1"/>
              </a:solidFill>
              <a:latin typeface="+mj-lt"/>
            </a:endParaRPr>
          </a:p>
          <a:p>
            <a:pPr algn="ctr"/>
            <a:endParaRPr lang="ru-RU" dirty="0">
              <a:solidFill>
                <a:schemeClr val="bg1"/>
              </a:solidFill>
              <a:latin typeface="+mj-lt"/>
            </a:endParaRPr>
          </a:p>
          <a:p>
            <a:pPr algn="ctr"/>
            <a:endParaRPr lang="ru-RU" dirty="0" smtClean="0">
              <a:solidFill>
                <a:schemeClr val="bg1"/>
              </a:solidFill>
              <a:latin typeface="+mj-lt"/>
            </a:endParaRPr>
          </a:p>
          <a:p>
            <a:pPr algn="ctr"/>
            <a:r>
              <a:rPr lang="ru-RU" dirty="0" smtClean="0">
                <a:solidFill>
                  <a:schemeClr val="bg1"/>
                </a:solidFill>
                <a:latin typeface="+mj-lt"/>
              </a:rPr>
              <a:t>«</a:t>
            </a:r>
            <a:r>
              <a:rPr lang="ru-RU" dirty="0">
                <a:solidFill>
                  <a:schemeClr val="bg1"/>
                </a:solidFill>
                <a:latin typeface="+mj-lt"/>
              </a:rPr>
              <a:t>Здоровый школьник» </a:t>
            </a:r>
            <a:r>
              <a:rPr lang="ru-RU" dirty="0">
                <a:solidFill>
                  <a:schemeClr val="bg1"/>
                </a:solidFill>
              </a:rPr>
              <a:t> </a:t>
            </a:r>
            <a:r>
              <a:rPr lang="ru-RU" i="1" dirty="0">
                <a:solidFill>
                  <a:schemeClr val="bg1"/>
                </a:solidFill>
                <a:hlinkClick r:id="rId3"/>
              </a:rPr>
              <a:t>стр. 387</a:t>
            </a:r>
            <a:r>
              <a:rPr lang="ru-RU" dirty="0">
                <a:solidFill>
                  <a:schemeClr val="bg1"/>
                </a:solidFill>
              </a:rPr>
              <a:t/>
            </a:r>
            <a:br>
              <a:rPr lang="ru-RU" dirty="0">
                <a:solidFill>
                  <a:schemeClr val="bg1"/>
                </a:solidFill>
              </a:rPr>
            </a:br>
            <a:r>
              <a:rPr lang="ru-RU" dirty="0">
                <a:solidFill>
                  <a:schemeClr val="bg1"/>
                </a:solidFill>
              </a:rPr>
              <a:t> </a:t>
            </a:r>
            <a:br>
              <a:rPr lang="ru-RU" dirty="0">
                <a:solidFill>
                  <a:schemeClr val="bg1"/>
                </a:solidFill>
              </a:rPr>
            </a:br>
            <a:r>
              <a:rPr lang="ru-RU" sz="2000" dirty="0">
                <a:solidFill>
                  <a:schemeClr val="bg1"/>
                </a:solidFill>
                <a:latin typeface="+mj-lt"/>
              </a:rPr>
              <a:t> </a:t>
            </a:r>
          </a:p>
          <a:p>
            <a:r>
              <a:rPr lang="ru-RU" sz="2000" dirty="0">
                <a:solidFill>
                  <a:schemeClr val="bg1"/>
                </a:solidFill>
                <a:latin typeface="+mj-lt"/>
              </a:rPr>
              <a:t>1. Общие положения </a:t>
            </a:r>
            <a:r>
              <a:rPr lang="ru-RU" sz="2000" i="1" dirty="0">
                <a:solidFill>
                  <a:schemeClr val="bg1"/>
                </a:solidFill>
                <a:latin typeface="+mj-lt"/>
              </a:rPr>
              <a:t>стр. 387</a:t>
            </a:r>
            <a:r>
              <a:rPr lang="ru-RU" sz="2000" dirty="0">
                <a:solidFill>
                  <a:schemeClr val="bg1"/>
                </a:solidFill>
                <a:latin typeface="+mj-lt"/>
              </a:rPr>
              <a:t/>
            </a:r>
            <a:br>
              <a:rPr lang="ru-RU" sz="2000" dirty="0">
                <a:solidFill>
                  <a:schemeClr val="bg1"/>
                </a:solidFill>
                <a:latin typeface="+mj-lt"/>
              </a:rPr>
            </a:br>
            <a:r>
              <a:rPr lang="ru-RU" sz="2000" dirty="0">
                <a:solidFill>
                  <a:schemeClr val="bg1"/>
                </a:solidFill>
                <a:latin typeface="+mj-lt"/>
              </a:rPr>
              <a:t> </a:t>
            </a:r>
            <a:br>
              <a:rPr lang="ru-RU" sz="2000" dirty="0">
                <a:solidFill>
                  <a:schemeClr val="bg1"/>
                </a:solidFill>
                <a:latin typeface="+mj-lt"/>
              </a:rPr>
            </a:br>
            <a:r>
              <a:rPr lang="ru-RU" sz="2000" dirty="0">
                <a:solidFill>
                  <a:schemeClr val="bg1"/>
                </a:solidFill>
                <a:latin typeface="+mj-lt"/>
              </a:rPr>
              <a:t>2. Мероприятия Плана мероприятий по формированию здорового образа жизни </a:t>
            </a:r>
            <a:r>
              <a:rPr lang="ru-RU" sz="2000" dirty="0" smtClean="0">
                <a:solidFill>
                  <a:schemeClr val="bg1"/>
                </a:solidFill>
                <a:latin typeface="+mj-lt"/>
              </a:rPr>
              <a:t>«</a:t>
            </a:r>
            <a:r>
              <a:rPr lang="ru-RU" sz="2000" dirty="0">
                <a:solidFill>
                  <a:schemeClr val="bg1"/>
                </a:solidFill>
                <a:latin typeface="+mj-lt"/>
              </a:rPr>
              <a:t>Здоровый школьник» </a:t>
            </a:r>
            <a:r>
              <a:rPr lang="ru-RU" sz="2000" i="1" dirty="0">
                <a:solidFill>
                  <a:schemeClr val="bg1"/>
                </a:solidFill>
                <a:latin typeface="+mj-lt"/>
              </a:rPr>
              <a:t>стр. 390</a:t>
            </a:r>
            <a:r>
              <a:rPr lang="ru-RU" sz="2000" dirty="0">
                <a:solidFill>
                  <a:schemeClr val="bg1"/>
                </a:solidFill>
                <a:latin typeface="+mj-lt"/>
              </a:rPr>
              <a:t/>
            </a:r>
            <a:br>
              <a:rPr lang="ru-RU" sz="2000" dirty="0">
                <a:solidFill>
                  <a:schemeClr val="bg1"/>
                </a:solidFill>
                <a:latin typeface="+mj-lt"/>
              </a:rPr>
            </a:br>
            <a:r>
              <a:rPr lang="ru-RU" sz="2000" dirty="0">
                <a:solidFill>
                  <a:schemeClr val="bg1"/>
                </a:solidFill>
                <a:latin typeface="+mj-lt"/>
              </a:rPr>
              <a:t> </a:t>
            </a:r>
            <a:br>
              <a:rPr lang="ru-RU" sz="2000" dirty="0">
                <a:solidFill>
                  <a:schemeClr val="bg1"/>
                </a:solidFill>
                <a:latin typeface="+mj-lt"/>
              </a:rPr>
            </a:br>
            <a:r>
              <a:rPr lang="ru-RU" sz="2000" dirty="0">
                <a:solidFill>
                  <a:schemeClr val="bg1"/>
                </a:solidFill>
                <a:latin typeface="+mj-lt"/>
              </a:rPr>
              <a:t>3. Контроль качества исполнения Плана мероприятий по формированию здорового образа жизни «Здоровый школьник» </a:t>
            </a:r>
            <a:r>
              <a:rPr lang="ru-RU" sz="2000" i="1" dirty="0">
                <a:solidFill>
                  <a:schemeClr val="bg1"/>
                </a:solidFill>
                <a:latin typeface="+mj-lt"/>
              </a:rPr>
              <a:t>стр. 413</a:t>
            </a:r>
            <a:r>
              <a:rPr lang="ru-RU" dirty="0">
                <a:solidFill>
                  <a:schemeClr val="bg1"/>
                </a:solidFill>
              </a:rPr>
              <a:t/>
            </a:r>
            <a:br>
              <a:rPr lang="ru-RU" dirty="0">
                <a:solidFill>
                  <a:schemeClr val="bg1"/>
                </a:solidFill>
              </a:rPr>
            </a:br>
            <a:endParaRPr lang="ru-RU" altLang="ru-RU" b="1" dirty="0" smtClean="0">
              <a:solidFill>
                <a:schemeClr val="bg1"/>
              </a:solidFill>
              <a:ea typeface="Arial Rounded MT Bold" charset="0"/>
              <a:cs typeface="Arial Rounded MT Bold" charset="0"/>
            </a:endParaRPr>
          </a:p>
          <a:p>
            <a:pPr algn="ctr"/>
            <a:endParaRPr lang="ru-RU" dirty="0">
              <a:solidFill>
                <a:schemeClr val="bg1"/>
              </a:solidFill>
            </a:endParaRP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16766209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bg1"/>
                </a:solidFill>
                <a:latin typeface="+mj-lt"/>
              </a:rPr>
              <a:t>МОДЕЛЬНЫЙ ПЛАН МЕРОПРИЯТИЙ ПО РЕАЛИЗАЦИИ </a:t>
            </a:r>
          </a:p>
          <a:p>
            <a:pPr algn="ctr"/>
            <a:r>
              <a:rPr lang="ru-RU" sz="2400" dirty="0" smtClean="0">
                <a:solidFill>
                  <a:schemeClr val="bg1"/>
                </a:solidFill>
                <a:latin typeface="+mj-lt"/>
              </a:rPr>
              <a:t>ГОСУДАРСТВЕННОЙ НАЦИОНАЛЬНОЙ ПОЛИТИКИ </a:t>
            </a:r>
          </a:p>
          <a:p>
            <a:pPr algn="ctr"/>
            <a:r>
              <a:rPr lang="ru-RU" dirty="0" smtClean="0">
                <a:solidFill>
                  <a:schemeClr val="bg1"/>
                </a:solidFill>
              </a:rPr>
              <a:t>до </a:t>
            </a:r>
            <a:r>
              <a:rPr lang="ru-RU" dirty="0">
                <a:solidFill>
                  <a:schemeClr val="bg1"/>
                </a:solidFill>
              </a:rPr>
              <a:t>2025 года.</a:t>
            </a:r>
            <a:r>
              <a:rPr lang="ru-RU" i="1" dirty="0">
                <a:solidFill>
                  <a:schemeClr val="bg1"/>
                </a:solidFill>
              </a:rPr>
              <a:t> </a:t>
            </a:r>
            <a:r>
              <a:rPr lang="ru-RU" i="1" dirty="0">
                <a:solidFill>
                  <a:schemeClr val="bg1"/>
                </a:solidFill>
                <a:hlinkClick r:id="rId3"/>
              </a:rPr>
              <a:t>стр. </a:t>
            </a:r>
            <a:r>
              <a:rPr lang="ru-RU" i="1" dirty="0" smtClean="0">
                <a:solidFill>
                  <a:schemeClr val="bg1"/>
                </a:solidFill>
                <a:hlinkClick r:id="rId3"/>
              </a:rPr>
              <a:t>416</a:t>
            </a:r>
            <a:endParaRPr lang="ru-RU" i="1" dirty="0" smtClean="0">
              <a:solidFill>
                <a:schemeClr val="bg1"/>
              </a:solidFill>
            </a:endParaRPr>
          </a:p>
          <a:p>
            <a:pPr algn="ctr"/>
            <a:endParaRPr lang="ru-RU" i="1" dirty="0">
              <a:solidFill>
                <a:schemeClr val="bg1"/>
              </a:solidFill>
            </a:endParaRPr>
          </a:p>
          <a:p>
            <a:pPr algn="ctr"/>
            <a:endParaRPr lang="ru-RU" i="1" dirty="0" smtClean="0">
              <a:solidFill>
                <a:schemeClr val="bg1"/>
              </a:solidFill>
            </a:endParaRPr>
          </a:p>
          <a:p>
            <a:pPr algn="ctr"/>
            <a:endParaRPr lang="ru-RU" i="1" dirty="0">
              <a:solidFill>
                <a:schemeClr val="bg1"/>
              </a:solidFill>
            </a:endParaRPr>
          </a:p>
          <a:p>
            <a:pPr algn="ctr"/>
            <a:endParaRPr lang="ru-RU" i="1" dirty="0" smtClean="0">
              <a:solidFill>
                <a:schemeClr val="bg1"/>
              </a:solidFill>
            </a:endParaRPr>
          </a:p>
          <a:p>
            <a:pPr algn="ct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1. Обучение и нравственное воспитание представителей малых и коренных народов региона, а также мигрантов </a:t>
            </a:r>
            <a:r>
              <a:rPr lang="ru-RU" i="1" dirty="0">
                <a:solidFill>
                  <a:schemeClr val="bg1"/>
                </a:solidFill>
                <a:latin typeface="+mj-lt"/>
              </a:rPr>
              <a:t>стр. 423</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2. Подготовка казачьих формирований </a:t>
            </a:r>
            <a:r>
              <a:rPr lang="ru-RU" i="1" dirty="0">
                <a:solidFill>
                  <a:schemeClr val="bg1"/>
                </a:solidFill>
                <a:latin typeface="+mj-lt"/>
              </a:rPr>
              <a:t>стр. 425</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3. Государственный контроль национальных организаций региона </a:t>
            </a:r>
            <a:r>
              <a:rPr lang="ru-RU" i="1" dirty="0">
                <a:solidFill>
                  <a:schemeClr val="bg1"/>
                </a:solidFill>
                <a:latin typeface="+mj-lt"/>
              </a:rPr>
              <a:t>стр. 429</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4. Проведение занятий по воспитанию нравственного гражданина в этнических организациях </a:t>
            </a:r>
            <a:r>
              <a:rPr lang="ru-RU" i="1" dirty="0">
                <a:solidFill>
                  <a:schemeClr val="bg1"/>
                </a:solidFill>
                <a:latin typeface="+mj-lt"/>
              </a:rPr>
              <a:t>стр. 435</a:t>
            </a:r>
            <a:endParaRPr lang="ru-RU" dirty="0">
              <a:solidFill>
                <a:schemeClr val="bg1"/>
              </a:solidFill>
              <a:latin typeface="+mj-lt"/>
            </a:endParaRP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6239748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bg1"/>
                </a:solidFill>
                <a:latin typeface="+mj-lt"/>
              </a:rPr>
              <a:t>М</a:t>
            </a:r>
            <a:r>
              <a:rPr lang="ru-RU" sz="2400" dirty="0" smtClean="0">
                <a:solidFill>
                  <a:schemeClr val="bg1"/>
                </a:solidFill>
                <a:latin typeface="+mj-lt"/>
              </a:rPr>
              <a:t>ОДЕЛЬНЫЙ ПЛАН МЕРОПРИЯТИЙ ПО РЕАЛИЗАЦИИ </a:t>
            </a:r>
          </a:p>
          <a:p>
            <a:pPr algn="ctr"/>
            <a:r>
              <a:rPr lang="ru-RU" sz="2400" dirty="0" smtClean="0">
                <a:solidFill>
                  <a:schemeClr val="bg1"/>
                </a:solidFill>
                <a:latin typeface="+mj-lt"/>
              </a:rPr>
              <a:t>ГОСУДАРСТВЕННОЙ КУЛЬТУРНОЙ ПОЛИТИКИ</a:t>
            </a:r>
          </a:p>
          <a:p>
            <a:pPr algn="ctr"/>
            <a:r>
              <a:rPr lang="ru-RU" dirty="0" smtClean="0">
                <a:solidFill>
                  <a:schemeClr val="bg1"/>
                </a:solidFill>
              </a:rPr>
              <a:t>до </a:t>
            </a:r>
            <a:r>
              <a:rPr lang="ru-RU" dirty="0">
                <a:solidFill>
                  <a:schemeClr val="bg1"/>
                </a:solidFill>
              </a:rPr>
              <a:t>2025 года  </a:t>
            </a:r>
            <a:r>
              <a:rPr lang="ru-RU" i="1" dirty="0">
                <a:solidFill>
                  <a:schemeClr val="bg1"/>
                </a:solidFill>
                <a:hlinkClick r:id="rId3"/>
              </a:rPr>
              <a:t>стр. </a:t>
            </a:r>
            <a:r>
              <a:rPr lang="ru-RU" i="1" dirty="0" smtClean="0">
                <a:solidFill>
                  <a:schemeClr val="bg1"/>
                </a:solidFill>
                <a:hlinkClick r:id="rId3"/>
              </a:rPr>
              <a:t>448</a:t>
            </a:r>
            <a:endParaRPr lang="ru-RU" i="1" dirty="0" smtClean="0">
              <a:solidFill>
                <a:schemeClr val="bg1"/>
              </a:solidFill>
            </a:endParaRPr>
          </a:p>
          <a:p>
            <a:pPr algn="ctr"/>
            <a:endParaRPr lang="ru-RU" i="1" dirty="0">
              <a:solidFill>
                <a:schemeClr val="bg1"/>
              </a:solidFill>
            </a:endParaRPr>
          </a:p>
          <a:p>
            <a:pPr algn="ctr"/>
            <a:r>
              <a:rPr lang="ru-RU" dirty="0">
                <a:solidFill>
                  <a:schemeClr val="bg1"/>
                </a:solidFill>
              </a:rPr>
              <a:t/>
            </a:r>
            <a:br>
              <a:rPr lang="ru-RU" dirty="0">
                <a:solidFill>
                  <a:schemeClr val="bg1"/>
                </a:solidFill>
              </a:rPr>
            </a:br>
            <a:r>
              <a:rPr lang="ru-RU" i="1" dirty="0">
                <a:solidFill>
                  <a:schemeClr val="bg1"/>
                </a:solidFill>
              </a:rPr>
              <a:t> </a:t>
            </a:r>
            <a:endParaRPr lang="ru-RU" dirty="0">
              <a:solidFill>
                <a:schemeClr val="bg1"/>
              </a:solidFill>
            </a:endParaRPr>
          </a:p>
          <a:p>
            <a:r>
              <a:rPr lang="ru-RU" dirty="0">
                <a:solidFill>
                  <a:schemeClr val="bg1"/>
                </a:solidFill>
              </a:rPr>
              <a:t>1. Программа создания новых подведомственных учреждений культуры субъекта Российской Федерации </a:t>
            </a:r>
            <a:r>
              <a:rPr lang="ru-RU" i="1" dirty="0" smtClean="0">
                <a:solidFill>
                  <a:schemeClr val="bg1"/>
                </a:solidFill>
              </a:rPr>
              <a:t>стр</a:t>
            </a:r>
            <a:r>
              <a:rPr lang="ru-RU" i="1" dirty="0">
                <a:solidFill>
                  <a:schemeClr val="bg1"/>
                </a:solidFill>
              </a:rPr>
              <a:t>. 454</a:t>
            </a:r>
            <a:r>
              <a:rPr lang="ru-RU" dirty="0">
                <a:solidFill>
                  <a:schemeClr val="bg1"/>
                </a:solidFill>
              </a:rPr>
              <a:t/>
            </a:r>
            <a:br>
              <a:rPr lang="ru-RU" dirty="0">
                <a:solidFill>
                  <a:schemeClr val="bg1"/>
                </a:solidFill>
              </a:rPr>
            </a:br>
            <a:r>
              <a:rPr lang="ru-RU" dirty="0">
                <a:solidFill>
                  <a:schemeClr val="bg1"/>
                </a:solidFill>
              </a:rPr>
              <a:t> </a:t>
            </a:r>
            <a:br>
              <a:rPr lang="ru-RU" dirty="0">
                <a:solidFill>
                  <a:schemeClr val="bg1"/>
                </a:solidFill>
              </a:rPr>
            </a:br>
            <a:r>
              <a:rPr lang="ru-RU" dirty="0">
                <a:solidFill>
                  <a:schemeClr val="bg1"/>
                </a:solidFill>
              </a:rPr>
              <a:t>2. Программа создания подведомственного учреждения книгопечатания субъекта Российской Федерации </a:t>
            </a:r>
            <a:r>
              <a:rPr lang="ru-RU" i="1" dirty="0" smtClean="0">
                <a:solidFill>
                  <a:schemeClr val="bg1"/>
                </a:solidFill>
              </a:rPr>
              <a:t>стр</a:t>
            </a:r>
            <a:r>
              <a:rPr lang="ru-RU" i="1" dirty="0">
                <a:solidFill>
                  <a:schemeClr val="bg1"/>
                </a:solidFill>
              </a:rPr>
              <a:t>. 456</a:t>
            </a:r>
            <a:r>
              <a:rPr lang="ru-RU" dirty="0">
                <a:solidFill>
                  <a:schemeClr val="bg1"/>
                </a:solidFill>
              </a:rPr>
              <a:t/>
            </a:r>
            <a:br>
              <a:rPr lang="ru-RU" dirty="0">
                <a:solidFill>
                  <a:schemeClr val="bg1"/>
                </a:solidFill>
              </a:rPr>
            </a:br>
            <a:r>
              <a:rPr lang="ru-RU" dirty="0">
                <a:solidFill>
                  <a:schemeClr val="bg1"/>
                </a:solidFill>
              </a:rPr>
              <a:t> </a:t>
            </a:r>
            <a:br>
              <a:rPr lang="ru-RU" dirty="0">
                <a:solidFill>
                  <a:schemeClr val="bg1"/>
                </a:solidFill>
              </a:rPr>
            </a:br>
            <a:r>
              <a:rPr lang="ru-RU" dirty="0">
                <a:solidFill>
                  <a:schemeClr val="bg1"/>
                </a:solidFill>
              </a:rPr>
              <a:t>3. Программа создания подведомственного учреждения нравственной культуры для осуществления необходимых фундаментальных и прикладных исследований в сфере гуманитарных </a:t>
            </a:r>
            <a:r>
              <a:rPr lang="ru-RU" dirty="0" smtClean="0">
                <a:solidFill>
                  <a:schemeClr val="bg1"/>
                </a:solidFill>
              </a:rPr>
              <a:t>наук </a:t>
            </a:r>
            <a:r>
              <a:rPr lang="ru-RU" i="1" dirty="0" smtClean="0">
                <a:solidFill>
                  <a:schemeClr val="bg1"/>
                </a:solidFill>
              </a:rPr>
              <a:t>стр. </a:t>
            </a:r>
            <a:r>
              <a:rPr lang="ru-RU" i="1" dirty="0">
                <a:solidFill>
                  <a:schemeClr val="bg1"/>
                </a:solidFill>
              </a:rPr>
              <a:t>457</a:t>
            </a:r>
            <a:r>
              <a:rPr lang="ru-RU" dirty="0">
                <a:solidFill>
                  <a:schemeClr val="bg1"/>
                </a:solidFill>
              </a:rPr>
              <a:t/>
            </a:r>
            <a:br>
              <a:rPr lang="ru-RU" dirty="0">
                <a:solidFill>
                  <a:schemeClr val="bg1"/>
                </a:solidFill>
              </a:rPr>
            </a:br>
            <a:r>
              <a:rPr lang="ru-RU" dirty="0">
                <a:solidFill>
                  <a:schemeClr val="bg1"/>
                </a:solidFill>
              </a:rPr>
              <a:t> </a:t>
            </a: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16812023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bg1"/>
                </a:solidFill>
              </a:rPr>
              <a:t>ЧАСТИЧНОЕ ПРИВЕДЕНИЕ ЗАКОНОДАТЕЛЬСТВА РФ В СООТВЕТСТВИЕ С ТРЕБОВАНИЯМИ УКАЗА ПРЕЗИДЕНТА РФ </a:t>
            </a:r>
          </a:p>
          <a:p>
            <a:pPr algn="ctr"/>
            <a:r>
              <a:rPr lang="ru-RU" dirty="0" smtClean="0">
                <a:solidFill>
                  <a:schemeClr val="bg1"/>
                </a:solidFill>
              </a:rPr>
              <a:t>№ </a:t>
            </a:r>
            <a:r>
              <a:rPr lang="ru-RU" dirty="0">
                <a:solidFill>
                  <a:schemeClr val="bg1"/>
                </a:solidFill>
              </a:rPr>
              <a:t>809 от 09 ноября 2022 года для обеспечения национальной безопасности </a:t>
            </a:r>
            <a:r>
              <a:rPr lang="ru-RU" i="1" dirty="0">
                <a:solidFill>
                  <a:schemeClr val="bg1"/>
                </a:solidFill>
                <a:hlinkClick r:id="rId3"/>
              </a:rPr>
              <a:t>стр. </a:t>
            </a:r>
            <a:r>
              <a:rPr lang="ru-RU" i="1" dirty="0" smtClean="0">
                <a:solidFill>
                  <a:schemeClr val="bg1"/>
                </a:solidFill>
                <a:hlinkClick r:id="rId3"/>
              </a:rPr>
              <a:t>219</a:t>
            </a:r>
            <a:endParaRPr lang="ru-RU" i="1" dirty="0" smtClean="0">
              <a:solidFill>
                <a:schemeClr val="bg1"/>
              </a:solidFill>
            </a:endParaRPr>
          </a:p>
          <a:p>
            <a:pPr algn="ctr"/>
            <a:endParaRPr lang="ru-RU" i="1" dirty="0" smtClean="0">
              <a:solidFill>
                <a:schemeClr val="bg1"/>
              </a:solidFill>
            </a:endParaRPr>
          </a:p>
          <a:p>
            <a:endParaRPr lang="ru-RU" dirty="0">
              <a:solidFill>
                <a:schemeClr val="bg1"/>
              </a:solidFill>
            </a:endParaRPr>
          </a:p>
          <a:p>
            <a:r>
              <a:rPr lang="ru-RU" dirty="0">
                <a:solidFill>
                  <a:schemeClr val="bg1"/>
                </a:solidFill>
                <a:latin typeface="+mj-lt"/>
              </a:rPr>
              <a:t>1. Поправки в Уголовный кодекс Российской Федерации. </a:t>
            </a:r>
            <a:r>
              <a:rPr lang="ru-RU" i="1" dirty="0">
                <a:solidFill>
                  <a:schemeClr val="bg1"/>
                </a:solidFill>
                <a:latin typeface="+mj-lt"/>
              </a:rPr>
              <a:t>стр. 222</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2. Поправки в Уголовно-процессуальный кодекс Российской Федерации. </a:t>
            </a:r>
            <a:r>
              <a:rPr lang="ru-RU" i="1" dirty="0">
                <a:solidFill>
                  <a:schemeClr val="bg1"/>
                </a:solidFill>
                <a:latin typeface="+mj-lt"/>
              </a:rPr>
              <a:t>стр. 239</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3. Поправка в Федеральный закон от 26.10.2002 года № 127-ФЗ «О несостоятельности (банкротстве)» </a:t>
            </a:r>
            <a:r>
              <a:rPr lang="ru-RU" i="1" dirty="0">
                <a:solidFill>
                  <a:schemeClr val="bg1"/>
                </a:solidFill>
                <a:latin typeface="+mj-lt"/>
              </a:rPr>
              <a:t>стр. 245</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4. Поправка в Федеральный закон от 31 мая 2002 г. № 63-ФЗ "Об адвокатской деятельности и адвокатуре в Российской Федерации" </a:t>
            </a:r>
            <a:r>
              <a:rPr lang="ru-RU" i="1" dirty="0">
                <a:solidFill>
                  <a:schemeClr val="bg1"/>
                </a:solidFill>
                <a:latin typeface="+mj-lt"/>
              </a:rPr>
              <a:t>стр. 250</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5. Дополнение в Федеральный закон «О прокуратуре Российской Федерации» </a:t>
            </a:r>
            <a:r>
              <a:rPr lang="ru-RU" i="1" dirty="0">
                <a:solidFill>
                  <a:schemeClr val="bg1"/>
                </a:solidFill>
                <a:latin typeface="+mj-lt"/>
              </a:rPr>
              <a:t>стр. 253</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6. Закон РФ от 26 июня 1992 г. № 3132-I  "О статусе судей в Российской Федерации" </a:t>
            </a:r>
            <a:r>
              <a:rPr lang="ru-RU" i="1" dirty="0">
                <a:solidFill>
                  <a:schemeClr val="bg1"/>
                </a:solidFill>
                <a:latin typeface="+mj-lt"/>
              </a:rPr>
              <a:t>стр. 254</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7. Поправка в Федеральный закон от 21.11.2011 № 323-ФЗ "Об основах охраны здоровья граждан в Российской Федерации" </a:t>
            </a:r>
            <a:r>
              <a:rPr lang="ru-RU" i="1" dirty="0">
                <a:solidFill>
                  <a:schemeClr val="bg1"/>
                </a:solidFill>
                <a:latin typeface="+mj-lt"/>
              </a:rPr>
              <a:t>стр. 260</a:t>
            </a:r>
          </a:p>
          <a:p>
            <a:r>
              <a:rPr lang="ru-RU" dirty="0"/>
              <a:t> </a:t>
            </a: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20903026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bg1"/>
                </a:solidFill>
              </a:rPr>
              <a:t> </a:t>
            </a:r>
          </a:p>
          <a:p>
            <a:endParaRPr lang="ru-RU" dirty="0">
              <a:solidFill>
                <a:schemeClr val="bg1"/>
              </a:solidFill>
              <a:latin typeface="+mj-lt"/>
            </a:endParaRPr>
          </a:p>
          <a:p>
            <a:r>
              <a:rPr lang="ru-RU" dirty="0">
                <a:solidFill>
                  <a:schemeClr val="bg1"/>
                </a:solidFill>
                <a:latin typeface="+mj-lt"/>
              </a:rPr>
              <a:t>8. Поправка в виде дополнительной части 16 в пункт 1 статьи 33 Федерального закона «О государственной гражданской службе Российской Федерации» от 27.07.2004 № 79-ФЗ  </a:t>
            </a:r>
            <a:r>
              <a:rPr lang="ru-RU" i="1" dirty="0">
                <a:solidFill>
                  <a:schemeClr val="bg1"/>
                </a:solidFill>
                <a:latin typeface="+mj-lt"/>
              </a:rPr>
              <a:t>стр. 261</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9. Поправка в Федеральный закон от 27.05.2003 № 58-ФЗ "О системе государственной службы Российской Федерации" </a:t>
            </a:r>
            <a:r>
              <a:rPr lang="ru-RU" i="1" dirty="0">
                <a:solidFill>
                  <a:schemeClr val="bg1"/>
                </a:solidFill>
                <a:latin typeface="+mj-lt"/>
              </a:rPr>
              <a:t>стр. 262</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10. Незамедлительное установление справедливости для потерпевших участников строительства в Российской Федерации </a:t>
            </a:r>
            <a:r>
              <a:rPr lang="ru-RU" i="1" dirty="0">
                <a:solidFill>
                  <a:schemeClr val="bg1"/>
                </a:solidFill>
                <a:latin typeface="+mj-lt"/>
              </a:rPr>
              <a:t>стр. 264</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10.1. Поправки в Уголовный кодекс Российской Федерации от 13.06.1996 № 63-ФЗ </a:t>
            </a:r>
            <a:r>
              <a:rPr lang="ru-RU" i="1" dirty="0">
                <a:solidFill>
                  <a:schemeClr val="bg1"/>
                </a:solidFill>
                <a:latin typeface="+mj-lt"/>
              </a:rPr>
              <a:t>стр. 264</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10.2. Добавление в УК РФ раздела XIII. Коррупция </a:t>
            </a:r>
            <a:r>
              <a:rPr lang="ru-RU" i="1" dirty="0">
                <a:solidFill>
                  <a:schemeClr val="bg1"/>
                </a:solidFill>
                <a:latin typeface="+mj-lt"/>
              </a:rPr>
              <a:t>стр. 272</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 </a:t>
            </a:r>
            <a:br>
              <a:rPr lang="ru-RU" dirty="0">
                <a:solidFill>
                  <a:schemeClr val="bg1"/>
                </a:solidFill>
                <a:latin typeface="+mj-lt"/>
              </a:rPr>
            </a:br>
            <a:r>
              <a:rPr lang="ru-RU" dirty="0">
                <a:solidFill>
                  <a:schemeClr val="bg1"/>
                </a:solidFill>
                <a:latin typeface="+mj-lt"/>
              </a:rPr>
              <a:t>10.3. Кодекс Российской Федерации об административных правонарушениях от 30.12.2001 № 195-ФЗ </a:t>
            </a:r>
            <a:r>
              <a:rPr lang="ru-RU" i="1" dirty="0" smtClean="0">
                <a:solidFill>
                  <a:schemeClr val="bg1"/>
                </a:solidFill>
                <a:latin typeface="+mj-lt"/>
              </a:rPr>
              <a:t>стр</a:t>
            </a:r>
            <a:r>
              <a:rPr lang="ru-RU" i="1" dirty="0">
                <a:solidFill>
                  <a:schemeClr val="bg1"/>
                </a:solidFill>
                <a:latin typeface="+mj-lt"/>
              </a:rPr>
              <a:t>. 284</a:t>
            </a:r>
            <a:r>
              <a:rPr lang="ru-RU" dirty="0">
                <a:solidFill>
                  <a:schemeClr val="bg1"/>
                </a:solidFill>
                <a:latin typeface="+mj-lt"/>
              </a:rPr>
              <a:t/>
            </a:r>
            <a:br>
              <a:rPr lang="ru-RU" dirty="0">
                <a:solidFill>
                  <a:schemeClr val="bg1"/>
                </a:solidFill>
                <a:latin typeface="+mj-lt"/>
              </a:rPr>
            </a:br>
            <a:r>
              <a:rPr lang="ru-RU" i="1" dirty="0">
                <a:solidFill>
                  <a:schemeClr val="bg1"/>
                </a:solidFill>
                <a:latin typeface="+mj-lt"/>
              </a:rPr>
              <a:t> </a:t>
            </a:r>
            <a:r>
              <a:rPr lang="ru-RU" dirty="0">
                <a:solidFill>
                  <a:schemeClr val="bg1"/>
                </a:solidFill>
                <a:latin typeface="+mj-lt"/>
              </a:rPr>
              <a:t/>
            </a:r>
            <a:br>
              <a:rPr lang="ru-RU" dirty="0">
                <a:solidFill>
                  <a:schemeClr val="bg1"/>
                </a:solidFill>
                <a:latin typeface="+mj-lt"/>
              </a:rPr>
            </a:br>
            <a:r>
              <a:rPr lang="ru-RU" dirty="0">
                <a:solidFill>
                  <a:schemeClr val="bg1"/>
                </a:solidFill>
                <a:latin typeface="+mj-lt"/>
              </a:rPr>
              <a:t>10.4. Предложения по внесению правок в Гражданский Кодекс Российской Федерации </a:t>
            </a:r>
            <a:r>
              <a:rPr lang="ru-RU" i="1" dirty="0">
                <a:solidFill>
                  <a:schemeClr val="bg1"/>
                </a:solidFill>
                <a:latin typeface="+mj-lt"/>
              </a:rPr>
              <a:t>стр. 284</a:t>
            </a:r>
          </a:p>
          <a:p>
            <a:r>
              <a:rPr lang="ru-RU" dirty="0"/>
              <a:t> </a:t>
            </a: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3226085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86938" y="2486644"/>
            <a:ext cx="9619162" cy="400110"/>
          </a:xfrm>
          <a:prstGeom prst="rect">
            <a:avLst/>
          </a:prstGeom>
          <a:noFill/>
        </p:spPr>
        <p:txBody>
          <a:bodyPr wrap="square" rtlCol="0">
            <a:spAutoFit/>
          </a:bodyPr>
          <a:lstStyle/>
          <a:p>
            <a:pPr algn="ctr"/>
            <a:r>
              <a:rPr lang="ru-RU" sz="2000" dirty="0"/>
              <a:t> </a:t>
            </a:r>
            <a:endParaRPr lang="ru-RU" sz="2800" dirty="0">
              <a:solidFill>
                <a:schemeClr val="bg1"/>
              </a:solidFill>
            </a:endParaRP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830997"/>
          </a:xfrm>
          <a:prstGeom prst="rect">
            <a:avLst/>
          </a:prstGeom>
        </p:spPr>
        <p:txBody>
          <a:bodyPr wrap="square">
            <a:spAutoFit/>
          </a:bodyPr>
          <a:lstStyle/>
          <a:p>
            <a:pPr algn="ctr"/>
            <a:r>
              <a:rPr lang="ru-RU" sz="2400" dirty="0" smtClean="0">
                <a:solidFill>
                  <a:schemeClr val="bg1"/>
                </a:solidFill>
                <a:latin typeface="+mj-lt"/>
                <a:ea typeface="Open Sans" panose="020B0806030504020204" pitchFamily="34" charset="0"/>
                <a:cs typeface="Open Sans" panose="020B0806030504020204" pitchFamily="34" charset="0"/>
              </a:rPr>
              <a:t>ДИСКУРСИВНО - ОЦЕНОЧНАЯ СЕТЬ  </a:t>
            </a:r>
            <a:endParaRPr lang="ru-RU" altLang="ru-RU" sz="2400" dirty="0">
              <a:solidFill>
                <a:schemeClr val="bg1"/>
              </a:solidFill>
              <a:latin typeface="+mj-lt"/>
            </a:endParaRPr>
          </a:p>
          <a:p>
            <a:pPr algn="ctr"/>
            <a:endParaRPr lang="ru-RU" sz="2400" dirty="0">
              <a:solidFill>
                <a:schemeClr val="bg1"/>
              </a:solidFill>
              <a:latin typeface="+mj-lt"/>
              <a:ea typeface="Open Sans" panose="020B0806030504020204" pitchFamily="34" charset="0"/>
              <a:cs typeface="Open Sans" panose="020B0806030504020204" pitchFamily="34" charset="0"/>
            </a:endParaRPr>
          </a:p>
        </p:txBody>
      </p:sp>
      <p:cxnSp>
        <p:nvCxnSpPr>
          <p:cNvPr id="19" name="Прямая соединительная линия 18">
            <a:extLst>
              <a:ext uri="{FF2B5EF4-FFF2-40B4-BE49-F238E27FC236}">
                <a16:creationId xmlns:a16="http://schemas.microsoft.com/office/drawing/2014/main" xmlns="" id="{AE2407A6-6C09-0640-A0AB-0F2FC229184B}"/>
              </a:ext>
            </a:extLst>
          </p:cNvPr>
          <p:cNvCxnSpPr>
            <a:cxnSpLocks/>
          </p:cNvCxnSpPr>
          <p:nvPr/>
        </p:nvCxnSpPr>
        <p:spPr>
          <a:xfrm>
            <a:off x="566001" y="784091"/>
            <a:ext cx="110599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xmlns="" id="{5B9EC180-D7B9-2141-B2ED-1D8578889AB5}"/>
              </a:ext>
            </a:extLst>
          </p:cNvPr>
          <p:cNvCxnSpPr>
            <a:cxnSpLocks/>
          </p:cNvCxnSpPr>
          <p:nvPr/>
        </p:nvCxnSpPr>
        <p:spPr>
          <a:xfrm>
            <a:off x="469009" y="6049622"/>
            <a:ext cx="1105999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D0864C66-EBD4-684C-ABEA-E62514237A8F}"/>
              </a:ext>
            </a:extLst>
          </p:cNvPr>
          <p:cNvSpPr txBox="1"/>
          <p:nvPr/>
        </p:nvSpPr>
        <p:spPr>
          <a:xfrm>
            <a:off x="566001" y="6269145"/>
            <a:ext cx="11059997" cy="400110"/>
          </a:xfrm>
          <a:prstGeom prst="rect">
            <a:avLst/>
          </a:prstGeom>
          <a:noFill/>
        </p:spPr>
        <p:txBody>
          <a:bodyPr wrap="square">
            <a:spAutoFit/>
          </a:bodyPr>
          <a:lstStyle/>
          <a:p>
            <a:pPr algn="ctr"/>
            <a:r>
              <a:rPr lang="ru-RU" sz="2000" kern="0" cap="all" dirty="0">
                <a:solidFill>
                  <a:schemeClr val="bg1"/>
                </a:solidFill>
                <a:latin typeface="+mj-lt"/>
                <a:ea typeface="Open Sans" panose="020B0806030504020204" pitchFamily="34" charset="0"/>
                <a:cs typeface="Open Sans" panose="020B0806030504020204" pitchFamily="34" charset="0"/>
              </a:rPr>
              <a:t>ДО КАЖДОГО НАСЕЛЕННОГО ПУНКТА РФ В РАЗРЕЗЕ ВСЕХ ОТРАСЛЕЙ </a:t>
            </a:r>
          </a:p>
        </p:txBody>
      </p:sp>
      <p:pic>
        <p:nvPicPr>
          <p:cNvPr id="20" name="Рисунок 19">
            <a:extLst>
              <a:ext uri="{FF2B5EF4-FFF2-40B4-BE49-F238E27FC236}">
                <a16:creationId xmlns:a16="http://schemas.microsoft.com/office/drawing/2014/main" xmlns="" id="{BA370E22-8F81-074F-B19C-FA78CAC19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01" y="986760"/>
            <a:ext cx="11059997" cy="4857699"/>
          </a:xfrm>
          <a:prstGeom prst="rect">
            <a:avLst/>
          </a:prstGeom>
          <a:ln>
            <a:solidFill>
              <a:srgbClr val="085AA7"/>
            </a:solidFill>
          </a:ln>
        </p:spPr>
      </p:pic>
    </p:spTree>
    <p:extLst>
      <p:ext uri="{BB962C8B-B14F-4D97-AF65-F5344CB8AC3E}">
        <p14:creationId xmlns:p14="http://schemas.microsoft.com/office/powerpoint/2010/main" val="1626628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1525" cy="6858000"/>
          </a:xfrm>
          <a:prstGeom prst="rect">
            <a:avLst/>
          </a:prstGeom>
          <a:noFill/>
          <a:effectLst>
            <a:softEdge rad="0"/>
          </a:effectLst>
        </p:spPr>
      </p:pic>
      <p:sp>
        <p:nvSpPr>
          <p:cNvPr id="17" name="Прямоугольник 16"/>
          <p:cNvSpPr/>
          <p:nvPr/>
        </p:nvSpPr>
        <p:spPr>
          <a:xfrm>
            <a:off x="-9525" y="0"/>
            <a:ext cx="12201525"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86938" y="2486644"/>
            <a:ext cx="5603205" cy="655918"/>
          </a:xfrm>
          <a:prstGeom prst="rect">
            <a:avLst/>
          </a:prstGeom>
          <a:noFill/>
        </p:spPr>
        <p:txBody>
          <a:bodyPr wrap="square" rtlCol="0">
            <a:spAutoFit/>
          </a:bodyPr>
          <a:lstStyle/>
          <a:p>
            <a:endParaRPr lang="ru-RU" sz="2000" b="1" dirty="0">
              <a:solidFill>
                <a:schemeClr val="bg1"/>
              </a:solidFill>
            </a:endParaRP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 xmlns:a16="http://schemas.microsoft.com/office/drawing/2014/main" id="{78287748-44D1-9B49-9C7F-079E37D21535}"/>
              </a:ext>
            </a:extLst>
          </p:cNvPr>
          <p:cNvSpPr/>
          <p:nvPr/>
        </p:nvSpPr>
        <p:spPr>
          <a:xfrm>
            <a:off x="-29174" y="178819"/>
            <a:ext cx="12221173" cy="461665"/>
          </a:xfrm>
          <a:prstGeom prst="rect">
            <a:avLst/>
          </a:prstGeom>
        </p:spPr>
        <p:txBody>
          <a:bodyPr wrap="square">
            <a:spAutoFit/>
          </a:bodyPr>
          <a:lstStyle/>
          <a:p>
            <a:pPr algn="ctr">
              <a:spcAft>
                <a:spcPct val="0"/>
              </a:spcAft>
              <a:defRPr/>
            </a:pPr>
            <a:r>
              <a:rPr lang="ru-RU" sz="2400" dirty="0">
                <a:solidFill>
                  <a:schemeClr val="bg1"/>
                </a:solidFill>
                <a:latin typeface="+mj-lt"/>
              </a:rPr>
              <a:t>МЕТОДОЛОГИЯ ДИСКУРСИВНО-ОЦЕНОЧНОГО МЕТОДА  </a:t>
            </a:r>
            <a:endParaRPr lang="ru-RU" altLang="ru-RU" sz="2400" dirty="0">
              <a:solidFill>
                <a:schemeClr val="bg1"/>
              </a:solidFill>
              <a:latin typeface="+mj-lt"/>
            </a:endParaRPr>
          </a:p>
        </p:txBody>
      </p:sp>
      <p:sp>
        <p:nvSpPr>
          <p:cNvPr id="11" name="TextBox 10">
            <a:extLst>
              <a:ext uri="{FF2B5EF4-FFF2-40B4-BE49-F238E27FC236}">
                <a16:creationId xmlns="" xmlns:a16="http://schemas.microsoft.com/office/drawing/2014/main" id="{5EE76EB3-F704-B64D-AE05-EF2B5A824990}"/>
              </a:ext>
            </a:extLst>
          </p:cNvPr>
          <p:cNvSpPr txBox="1"/>
          <p:nvPr/>
        </p:nvSpPr>
        <p:spPr>
          <a:xfrm>
            <a:off x="948042" y="1222078"/>
            <a:ext cx="6378387" cy="4247317"/>
          </a:xfrm>
          <a:prstGeom prst="rect">
            <a:avLst/>
          </a:prstGeom>
          <a:noFill/>
        </p:spPr>
        <p:txBody>
          <a:bodyPr wrap="square">
            <a:spAutoFit/>
          </a:bodyPr>
          <a:lstStyle/>
          <a:p>
            <a:pPr algn="just"/>
            <a:r>
              <a:rPr lang="ru-RU" dirty="0">
                <a:solidFill>
                  <a:srgbClr val="FF7800"/>
                </a:solidFill>
                <a:latin typeface="+mj-lt"/>
              </a:rPr>
              <a:t>Дискурсивно-оценочный подход </a:t>
            </a:r>
            <a:r>
              <a:rPr lang="ru-RU" dirty="0">
                <a:solidFill>
                  <a:schemeClr val="bg1"/>
                </a:solidFill>
                <a:latin typeface="+mj-lt"/>
              </a:rPr>
              <a:t>основан на оцифровке обратных социальных связей в социальных системах, в разрезе территорий и отраслей, прикрепление каждому субъекту динамического индекса профессионального соответствия, позволяющего в режиме реального времени осуществлять повышение эффективности своей деятельности, обеспечивать профессиональное соответствие занимаемой должности.</a:t>
            </a:r>
          </a:p>
          <a:p>
            <a:pPr algn="just"/>
            <a:endParaRPr lang="ru-RU" dirty="0">
              <a:solidFill>
                <a:srgbClr val="FF7800"/>
              </a:solidFill>
              <a:latin typeface="+mj-lt"/>
            </a:endParaRPr>
          </a:p>
          <a:p>
            <a:pPr algn="just"/>
            <a:r>
              <a:rPr lang="ru-RU" dirty="0">
                <a:solidFill>
                  <a:srgbClr val="FF7800"/>
                </a:solidFill>
                <a:latin typeface="+mj-lt"/>
              </a:rPr>
              <a:t>Дискурсивно-оценочный метод </a:t>
            </a:r>
            <a:r>
              <a:rPr lang="ru-RU" dirty="0">
                <a:solidFill>
                  <a:schemeClr val="bg1"/>
                </a:solidFill>
                <a:latin typeface="+mj-lt"/>
              </a:rPr>
              <a:t>составляет НОУ-ХАУ данной программы, его практическое применение позволит при минимальных затратах (по сути, финансирование разработки онлайн-моделей профессионального соответствия, создание и внедрение цифровой системы автоматического контроля профессионального соответствия специалистов) повысить </a:t>
            </a:r>
            <a:r>
              <a:rPr lang="ru-RU" dirty="0">
                <a:solidFill>
                  <a:srgbClr val="FF7800"/>
                </a:solidFill>
                <a:latin typeface="+mj-lt"/>
              </a:rPr>
              <a:t>эффективность</a:t>
            </a:r>
            <a:r>
              <a:rPr lang="ru-RU" dirty="0">
                <a:solidFill>
                  <a:schemeClr val="bg1"/>
                </a:solidFill>
                <a:latin typeface="+mj-lt"/>
              </a:rPr>
              <a:t> </a:t>
            </a:r>
            <a:r>
              <a:rPr lang="ru-RU" dirty="0">
                <a:solidFill>
                  <a:srgbClr val="FF7800"/>
                </a:solidFill>
                <a:latin typeface="+mj-lt"/>
              </a:rPr>
              <a:t>человеческого фактора.</a:t>
            </a:r>
          </a:p>
        </p:txBody>
      </p:sp>
      <p:pic>
        <p:nvPicPr>
          <p:cNvPr id="12" name="Рисунок 11">
            <a:extLst>
              <a:ext uri="{FF2B5EF4-FFF2-40B4-BE49-F238E27FC236}">
                <a16:creationId xmlns="" xmlns:a16="http://schemas.microsoft.com/office/drawing/2014/main" id="{F190ED84-439B-644D-B6DC-B5CC8CC9D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197" y="1250445"/>
            <a:ext cx="3990801" cy="3990801"/>
          </a:xfrm>
          <a:prstGeom prst="rect">
            <a:avLst/>
          </a:prstGeom>
        </p:spPr>
      </p:pic>
    </p:spTree>
    <p:extLst>
      <p:ext uri="{BB962C8B-B14F-4D97-AF65-F5344CB8AC3E}">
        <p14:creationId xmlns:p14="http://schemas.microsoft.com/office/powerpoint/2010/main" val="14630695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nodePh="1">
                                  <p:stCondLst>
                                    <p:cond delay="10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Состаренная бумага газетная">
            <a:extLst>
              <a:ext uri="{FF2B5EF4-FFF2-40B4-BE49-F238E27FC236}">
                <a16:creationId xmlns:a16="http://schemas.microsoft.com/office/drawing/2014/main" xmlns="" id="{4D4C5628-ECE3-4840-AA85-5307F376D36E}"/>
              </a:ext>
            </a:extLst>
          </p:cNvPr>
          <p:cNvPicPr>
            <a:picLocks noChangeAspect="1" noChangeArrowheads="1"/>
          </p:cNvPicPr>
          <p:nvPr/>
        </p:nvPicPr>
        <p:blipFill>
          <a:blip r:embed="rId3">
            <a:clrChange>
              <a:clrFrom>
                <a:srgbClr val="FFFFFD"/>
              </a:clrFrom>
              <a:clrTo>
                <a:srgbClr val="FFFFFD">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8950" y="925385"/>
            <a:ext cx="10864850" cy="53527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0" y="1"/>
            <a:ext cx="12221174" cy="6858000"/>
          </a:xfrm>
          <a:prstGeom prst="rect">
            <a:avLst/>
          </a:prstGeom>
          <a:solidFill>
            <a:srgbClr val="00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cxnSp>
        <p:nvCxnSpPr>
          <p:cNvPr id="22" name="Прямая соединительная линия 21"/>
          <p:cNvCxnSpPr/>
          <p:nvPr/>
        </p:nvCxnSpPr>
        <p:spPr>
          <a:xfrm>
            <a:off x="361652" y="794529"/>
            <a:ext cx="11468697" cy="0"/>
          </a:xfrm>
          <a:prstGeom prst="line">
            <a:avLst/>
          </a:prstGeom>
          <a:ln w="12700">
            <a:solidFill>
              <a:srgbClr val="0269BE"/>
            </a:solidFill>
          </a:ln>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251963" y="178819"/>
            <a:ext cx="2045753" cy="461665"/>
          </a:xfrm>
          <a:prstGeom prst="rect">
            <a:avLst/>
          </a:prstGeom>
        </p:spPr>
        <p:txBody>
          <a:bodyPr wrap="none">
            <a:spAutoFit/>
          </a:bodyPr>
          <a:lstStyle/>
          <a:p>
            <a:r>
              <a:rPr lang="ru-RU" sz="2400" b="1" dirty="0" smtClean="0">
                <a:solidFill>
                  <a:srgbClr val="FF7800"/>
                </a:solidFill>
                <a:ea typeface="Open Sans" panose="020B0806030504020204" pitchFamily="34" charset="0"/>
                <a:cs typeface="Open Sans" panose="020B0806030504020204" pitchFamily="34" charset="0"/>
              </a:rPr>
              <a:t>                           </a:t>
            </a:r>
            <a:endParaRPr lang="ru-RU" b="1" dirty="0">
              <a:solidFill>
                <a:schemeClr val="bg1"/>
              </a:solidFill>
              <a:ea typeface="Open Sans" panose="020B0806030504020204" pitchFamily="34" charset="0"/>
              <a:cs typeface="Open Sans" panose="020B0806030504020204" pitchFamily="34" charset="0"/>
            </a:endParaRPr>
          </a:p>
        </p:txBody>
      </p:sp>
      <p:sp>
        <p:nvSpPr>
          <p:cNvPr id="10" name="Прямоугольник 9">
            <a:extLst>
              <a:ext uri="{FF2B5EF4-FFF2-40B4-BE49-F238E27FC236}">
                <a16:creationId xmlns="" xmlns:a16="http://schemas.microsoft.com/office/drawing/2014/main" id="{ADFC0AAA-05A3-A145-9C42-CFC412A4B60E}"/>
              </a:ext>
            </a:extLst>
          </p:cNvPr>
          <p:cNvSpPr/>
          <p:nvPr/>
        </p:nvSpPr>
        <p:spPr>
          <a:xfrm>
            <a:off x="3196640" y="224985"/>
            <a:ext cx="5564345" cy="461665"/>
          </a:xfrm>
          <a:prstGeom prst="rect">
            <a:avLst/>
          </a:prstGeom>
        </p:spPr>
        <p:txBody>
          <a:bodyPr wrap="none">
            <a:spAutoFit/>
          </a:bodyPr>
          <a:lstStyle/>
          <a:p>
            <a:pPr algn="ctr">
              <a:spcAft>
                <a:spcPct val="0"/>
              </a:spcAft>
              <a:defRPr/>
            </a:pPr>
            <a:r>
              <a:rPr lang="ru-RU" sz="2400" dirty="0" smtClean="0">
                <a:solidFill>
                  <a:schemeClr val="bg1"/>
                </a:solidFill>
                <a:latin typeface="+mj-lt"/>
              </a:rPr>
              <a:t>ГЛОБАЛЬНЫЕ ВЫЗОВЫ СОВРЕМЕННОСТИ</a:t>
            </a:r>
            <a:endParaRPr lang="ru-RU" altLang="ru-RU" sz="2400" b="1" dirty="0">
              <a:solidFill>
                <a:schemeClr val="bg1"/>
              </a:solidFill>
              <a:latin typeface="+mj-lt"/>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52" y="1021742"/>
            <a:ext cx="11468697" cy="5601841"/>
          </a:xfrm>
          <a:prstGeom prst="rect">
            <a:avLst/>
          </a:prstGeom>
        </p:spPr>
      </p:pic>
    </p:spTree>
    <p:extLst>
      <p:ext uri="{BB962C8B-B14F-4D97-AF65-F5344CB8AC3E}">
        <p14:creationId xmlns:p14="http://schemas.microsoft.com/office/powerpoint/2010/main" val="16899184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1525" cy="6858000"/>
          </a:xfrm>
          <a:prstGeom prst="rect">
            <a:avLst/>
          </a:prstGeom>
          <a:noFill/>
          <a:effectLst>
            <a:softEdge rad="0"/>
          </a:effectLst>
        </p:spPr>
      </p:pic>
      <p:sp>
        <p:nvSpPr>
          <p:cNvPr id="17" name="Прямоугольник 16"/>
          <p:cNvSpPr/>
          <p:nvPr/>
        </p:nvSpPr>
        <p:spPr>
          <a:xfrm>
            <a:off x="-9525" y="0"/>
            <a:ext cx="12201525"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86938" y="2486644"/>
            <a:ext cx="5603205" cy="655918"/>
          </a:xfrm>
          <a:prstGeom prst="rect">
            <a:avLst/>
          </a:prstGeom>
          <a:noFill/>
        </p:spPr>
        <p:txBody>
          <a:bodyPr wrap="square" rtlCol="0">
            <a:spAutoFit/>
          </a:bodyPr>
          <a:lstStyle/>
          <a:p>
            <a:endParaRPr lang="ru-RU" sz="2000" b="1" dirty="0">
              <a:solidFill>
                <a:schemeClr val="bg1"/>
              </a:solidFill>
            </a:endParaRP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 xmlns:a16="http://schemas.microsoft.com/office/drawing/2014/main" id="{78287748-44D1-9B49-9C7F-079E37D21535}"/>
              </a:ext>
            </a:extLst>
          </p:cNvPr>
          <p:cNvSpPr/>
          <p:nvPr/>
        </p:nvSpPr>
        <p:spPr>
          <a:xfrm>
            <a:off x="-29174" y="178819"/>
            <a:ext cx="12221173" cy="461665"/>
          </a:xfrm>
          <a:prstGeom prst="rect">
            <a:avLst/>
          </a:prstGeom>
        </p:spPr>
        <p:txBody>
          <a:bodyPr wrap="square">
            <a:spAutoFit/>
          </a:bodyPr>
          <a:lstStyle/>
          <a:p>
            <a:pPr algn="ctr">
              <a:spcAft>
                <a:spcPct val="0"/>
              </a:spcAft>
              <a:defRPr/>
            </a:pPr>
            <a:r>
              <a:rPr lang="ru-RU" sz="2400" dirty="0">
                <a:solidFill>
                  <a:schemeClr val="bg1"/>
                </a:solidFill>
                <a:latin typeface="+mj-lt"/>
              </a:rPr>
              <a:t>ЭТИЧЕСКАЯ ОЦЕНКА</a:t>
            </a:r>
            <a:endParaRPr lang="ru-RU" altLang="ru-RU" sz="2400" dirty="0">
              <a:solidFill>
                <a:schemeClr val="bg1"/>
              </a:solidFill>
              <a:latin typeface="+mj-lt"/>
            </a:endParaRPr>
          </a:p>
        </p:txBody>
      </p:sp>
      <p:sp>
        <p:nvSpPr>
          <p:cNvPr id="13" name="Rectangle 6">
            <a:extLst>
              <a:ext uri="{FF2B5EF4-FFF2-40B4-BE49-F238E27FC236}">
                <a16:creationId xmlns="" xmlns:a16="http://schemas.microsoft.com/office/drawing/2014/main" id="{130025E3-6B82-2C4A-B9CB-621E84B8971B}"/>
              </a:ext>
            </a:extLst>
          </p:cNvPr>
          <p:cNvSpPr>
            <a:spLocks noChangeArrowheads="1"/>
          </p:cNvSpPr>
          <p:nvPr/>
        </p:nvSpPr>
        <p:spPr bwMode="auto">
          <a:xfrm>
            <a:off x="775329" y="1420330"/>
            <a:ext cx="6226422" cy="350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just"/>
            <a:r>
              <a:rPr lang="ru-RU" sz="1800" dirty="0">
                <a:solidFill>
                  <a:srgbClr val="FF7800"/>
                </a:solidFill>
                <a:latin typeface="+mj-lt"/>
                <a:cs typeface="Arial" panose="020B0604020202020204" pitchFamily="34" charset="0"/>
              </a:rPr>
              <a:t>Дискурсивная практика </a:t>
            </a:r>
            <a:r>
              <a:rPr lang="ru-RU" sz="1800" dirty="0">
                <a:solidFill>
                  <a:schemeClr val="lt1"/>
                </a:solidFill>
                <a:latin typeface="+mj-lt"/>
                <a:cs typeface="Arial" panose="020B0604020202020204" pitchFamily="34" charset="0"/>
              </a:rPr>
              <a:t>может осуществляться гражданами в форме гражданских форумов, государственных, научных, экспертных и общественных советов, открытого общения, отражаться в средствах массовой информации и иных информационно-коммуникационных ресурсах.</a:t>
            </a:r>
          </a:p>
          <a:p>
            <a:pPr algn="just"/>
            <a:r>
              <a:rPr lang="ru-RU" sz="1800" dirty="0">
                <a:solidFill>
                  <a:srgbClr val="FF7800"/>
                </a:solidFill>
                <a:latin typeface="+mj-lt"/>
                <a:cs typeface="Arial" panose="020B0604020202020204" pitchFamily="34" charset="0"/>
              </a:rPr>
              <a:t>Дискурсы</a:t>
            </a:r>
            <a:r>
              <a:rPr lang="ru-RU" sz="1800" dirty="0">
                <a:solidFill>
                  <a:schemeClr val="lt1"/>
                </a:solidFill>
                <a:latin typeface="+mj-lt"/>
                <a:cs typeface="Arial" panose="020B0604020202020204" pitchFamily="34" charset="0"/>
              </a:rPr>
              <a:t> носят непрерывный характер и обеспечивают воспитание нравственности социальных субъектов, социальную справедливость, гражданский мир и солидарность общества.</a:t>
            </a:r>
          </a:p>
          <a:p>
            <a:pPr algn="just"/>
            <a:r>
              <a:rPr lang="ru-RU" sz="1800" dirty="0">
                <a:solidFill>
                  <a:srgbClr val="FF7800"/>
                </a:solidFill>
                <a:latin typeface="+mj-lt"/>
                <a:cs typeface="Arial" panose="020B0604020202020204" pitchFamily="34" charset="0"/>
              </a:rPr>
              <a:t>Этическая оценка </a:t>
            </a:r>
            <a:r>
              <a:rPr lang="ru-RU" sz="1800" dirty="0">
                <a:solidFill>
                  <a:schemeClr val="lt1"/>
                </a:solidFill>
                <a:latin typeface="+mj-lt"/>
                <a:cs typeface="Arial" panose="020B0604020202020204" pitchFamily="34" charset="0"/>
              </a:rPr>
              <a:t>любого социального субъекта может быть изменена только человеком лично и неограниченное количество раз в ходе дискурсивной практики.</a:t>
            </a:r>
            <a:endParaRPr lang="ru-RU" sz="1800" dirty="0">
              <a:solidFill>
                <a:schemeClr val="bg1"/>
              </a:solidFill>
              <a:latin typeface="+mj-lt"/>
            </a:endParaRPr>
          </a:p>
        </p:txBody>
      </p:sp>
      <p:pic>
        <p:nvPicPr>
          <p:cNvPr id="11" name="Рисунок 10" descr="D:\AST\Научный консорциум высоких гуманитарных и социальных технологий\Предложения\Правительство РФ\2.jpg"/>
          <p:cNvPicPr/>
          <p:nvPr/>
        </p:nvPicPr>
        <p:blipFill>
          <a:blip r:embed="rId4">
            <a:extLst>
              <a:ext uri="{28A0092B-C50C-407E-A947-70E740481C1C}">
                <a14:useLocalDpi xmlns:a14="http://schemas.microsoft.com/office/drawing/2010/main" val="0"/>
              </a:ext>
            </a:extLst>
          </a:blip>
          <a:srcRect/>
          <a:stretch>
            <a:fillRect/>
          </a:stretch>
        </p:blipFill>
        <p:spPr bwMode="auto">
          <a:xfrm>
            <a:off x="7958880" y="1252019"/>
            <a:ext cx="3570126" cy="4007010"/>
          </a:xfrm>
          <a:prstGeom prst="rect">
            <a:avLst/>
          </a:prstGeom>
          <a:noFill/>
          <a:ln>
            <a:noFill/>
          </a:ln>
        </p:spPr>
      </p:pic>
    </p:spTree>
    <p:extLst>
      <p:ext uri="{BB962C8B-B14F-4D97-AF65-F5344CB8AC3E}">
        <p14:creationId xmlns:p14="http://schemas.microsoft.com/office/powerpoint/2010/main" val="5342342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nodePh="1">
                                  <p:stCondLst>
                                    <p:cond delay="10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160744" y="1171574"/>
            <a:ext cx="6225894" cy="4247317"/>
          </a:xfrm>
          <a:prstGeom prst="rect">
            <a:avLst/>
          </a:prstGeom>
          <a:noFill/>
        </p:spPr>
        <p:txBody>
          <a:bodyPr wrap="square" rtlCol="0">
            <a:spAutoFit/>
          </a:bodyPr>
          <a:lstStyle/>
          <a:p>
            <a:pPr algn="just">
              <a:defRPr/>
            </a:pPr>
            <a:r>
              <a:rPr lang="ru-RU" dirty="0">
                <a:solidFill>
                  <a:schemeClr val="bg1"/>
                </a:solidFill>
              </a:rPr>
              <a:t>Методология решения этой государственной задачи основана на практическом использовании дискурсивно-оценочного метода, разработанного в СССР и реализованного в военно-космических силах СССР в 1986-1992 годах. </a:t>
            </a:r>
          </a:p>
          <a:p>
            <a:pPr algn="just">
              <a:defRPr/>
            </a:pPr>
            <a:endParaRPr lang="ru-RU" dirty="0">
              <a:solidFill>
                <a:schemeClr val="bg1"/>
              </a:solidFill>
            </a:endParaRPr>
          </a:p>
          <a:p>
            <a:pPr algn="just">
              <a:defRPr/>
            </a:pPr>
            <a:r>
              <a:rPr lang="ru-RU" dirty="0">
                <a:solidFill>
                  <a:schemeClr val="bg1"/>
                </a:solidFill>
              </a:rPr>
              <a:t>Использование данного метода планировалось для повышения качества государственного управления трудовыми ресурсами. </a:t>
            </a:r>
          </a:p>
          <a:p>
            <a:pPr>
              <a:defRPr/>
            </a:pPr>
            <a:endParaRPr lang="ru-RU" dirty="0">
              <a:solidFill>
                <a:schemeClr val="bg1"/>
              </a:solidFill>
            </a:endParaRPr>
          </a:p>
          <a:p>
            <a:endParaRPr lang="ru-RU" dirty="0">
              <a:solidFill>
                <a:schemeClr val="bg1"/>
              </a:solidFill>
            </a:endParaRPr>
          </a:p>
          <a:p>
            <a:r>
              <a:rPr lang="ru-RU" dirty="0">
                <a:solidFill>
                  <a:srgbClr val="FF7800"/>
                </a:solidFill>
              </a:rPr>
              <a:t>Чигирев Виктор Анатольевич, доктор военных наук, </a:t>
            </a:r>
          </a:p>
          <a:p>
            <a:r>
              <a:rPr lang="ru-RU" dirty="0">
                <a:solidFill>
                  <a:srgbClr val="FF7800"/>
                </a:solidFill>
              </a:rPr>
              <a:t>профессор </a:t>
            </a:r>
          </a:p>
          <a:p>
            <a:r>
              <a:rPr lang="ru-RU" dirty="0">
                <a:solidFill>
                  <a:srgbClr val="FF7800"/>
                </a:solidFill>
              </a:rPr>
              <a:t>Юнацкевич Петр Иванович, доктор педагогических наук, профессор </a:t>
            </a:r>
          </a:p>
        </p:txBody>
      </p:sp>
      <p:sp>
        <p:nvSpPr>
          <p:cNvPr id="12" name="Прямоугольник 11">
            <a:extLst>
              <a:ext uri="{FF2B5EF4-FFF2-40B4-BE49-F238E27FC236}">
                <a16:creationId xmlns="" xmlns:a16="http://schemas.microsoft.com/office/drawing/2014/main"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КАДРОВАЯ НАЦИОНАЛЬНАЯ МОБИЛИЗАЦИЯ РФ</a:t>
            </a:r>
            <a:r>
              <a:rPr lang="ru-RU" sz="2000" dirty="0">
                <a:solidFill>
                  <a:schemeClr val="bg1"/>
                </a:solidFill>
                <a:ea typeface="Open Sans" panose="020B0806030504020204" pitchFamily="34" charset="0"/>
                <a:cs typeface="Open Sans" panose="020B0806030504020204" pitchFamily="34" charset="0"/>
              </a:rPr>
              <a:t>                    </a:t>
            </a: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 xmlns:a16="http://schemas.microsoft.com/office/drawing/2014/main"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rPr>
              <a:t>ОНЛАЙН-ОЦЕНКА ПРОФЕССИОНАЛЬНОГО СООТВЕТСТВИЯ СПЕЦИАЛИСТОВ</a:t>
            </a:r>
            <a:r>
              <a:rPr lang="ru-RU" altLang="ru-RU" sz="2000" dirty="0">
                <a:solidFill>
                  <a:schemeClr val="bg1"/>
                </a:solidFill>
              </a:rPr>
              <a:t>   </a:t>
            </a:r>
          </a:p>
        </p:txBody>
      </p:sp>
      <p:sp>
        <p:nvSpPr>
          <p:cNvPr id="3"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1" name="Picture 1" descr="трафарет нравственного компас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614" y="1209660"/>
            <a:ext cx="3859384" cy="441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760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1525" cy="6858000"/>
          </a:xfrm>
          <a:prstGeom prst="rect">
            <a:avLst/>
          </a:prstGeom>
          <a:noFill/>
          <a:effectLst>
            <a:softEdge rad="0"/>
          </a:effectLst>
        </p:spPr>
      </p:pic>
      <p:sp>
        <p:nvSpPr>
          <p:cNvPr id="17" name="Прямоугольник 16"/>
          <p:cNvSpPr/>
          <p:nvPr/>
        </p:nvSpPr>
        <p:spPr>
          <a:xfrm>
            <a:off x="-9525" y="0"/>
            <a:ext cx="12201525"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890714" y="1606115"/>
            <a:ext cx="10638292" cy="3416320"/>
          </a:xfrm>
          <a:prstGeom prst="rect">
            <a:avLst/>
          </a:prstGeom>
          <a:noFill/>
        </p:spPr>
        <p:txBody>
          <a:bodyPr wrap="square" rtlCol="0">
            <a:spAutoFit/>
          </a:bodyPr>
          <a:lstStyle/>
          <a:p>
            <a:pPr algn="just"/>
            <a:r>
              <a:rPr lang="ru-RU" dirty="0">
                <a:solidFill>
                  <a:schemeClr val="bg1"/>
                </a:solidFill>
              </a:rPr>
              <a:t>Мобилизация сил, воли, концентрации внутренних возможностей, резервов специалистов на выполнение задач, поставленных Правительством Российской Федерации и Президентом России;</a:t>
            </a:r>
          </a:p>
          <a:p>
            <a:pPr algn="just"/>
            <a:r>
              <a:rPr lang="ru-RU" dirty="0">
                <a:solidFill>
                  <a:schemeClr val="bg1"/>
                </a:solidFill>
              </a:rPr>
              <a:t> </a:t>
            </a:r>
          </a:p>
          <a:p>
            <a:pPr algn="just"/>
            <a:r>
              <a:rPr lang="ru-RU" dirty="0">
                <a:solidFill>
                  <a:schemeClr val="bg1"/>
                </a:solidFill>
              </a:rPr>
              <a:t>Укрепление уверенности населения страны в том, что федеральные органы исполнительной власти выполняют задачи, имеющие общенародное значение;</a:t>
            </a:r>
          </a:p>
          <a:p>
            <a:pPr algn="just"/>
            <a:r>
              <a:rPr lang="ru-RU" dirty="0">
                <a:solidFill>
                  <a:schemeClr val="bg1"/>
                </a:solidFill>
              </a:rPr>
              <a:t> </a:t>
            </a:r>
          </a:p>
          <a:p>
            <a:pPr algn="just"/>
            <a:r>
              <a:rPr lang="ru-RU" dirty="0">
                <a:solidFill>
                  <a:schemeClr val="bg1"/>
                </a:solidFill>
              </a:rPr>
              <a:t>Повышение уровня доверия населения страны к федеральным, региональным и муниципальным органам исполнительной власти Российской Федерации;</a:t>
            </a:r>
          </a:p>
          <a:p>
            <a:pPr algn="just"/>
            <a:r>
              <a:rPr lang="ru-RU" dirty="0">
                <a:solidFill>
                  <a:schemeClr val="bg1"/>
                </a:solidFill>
              </a:rPr>
              <a:t> </a:t>
            </a:r>
          </a:p>
          <a:p>
            <a:pPr algn="just"/>
            <a:r>
              <a:rPr lang="ru-RU" dirty="0">
                <a:solidFill>
                  <a:srgbClr val="FF7800"/>
                </a:solidFill>
              </a:rPr>
              <a:t>РЕЗУЛЬТАТ:</a:t>
            </a:r>
          </a:p>
          <a:p>
            <a:pPr algn="just"/>
            <a:endParaRPr lang="ru-RU" dirty="0">
              <a:solidFill>
                <a:schemeClr val="bg1"/>
              </a:solidFill>
            </a:endParaRPr>
          </a:p>
          <a:p>
            <a:pPr algn="just"/>
            <a:r>
              <a:rPr lang="ru-RU" dirty="0">
                <a:solidFill>
                  <a:schemeClr val="bg1"/>
                </a:solidFill>
              </a:rPr>
              <a:t>Эффективность государственного управления.</a:t>
            </a:r>
          </a:p>
        </p:txBody>
      </p:sp>
      <p:sp>
        <p:nvSpPr>
          <p:cNvPr id="12" name="Прямоугольник 11">
            <a:extLst>
              <a:ext uri="{FF2B5EF4-FFF2-40B4-BE49-F238E27FC236}">
                <a16:creationId xmlns="" xmlns:a16="http://schemas.microsoft.com/office/drawing/2014/main"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ЦЕЛЬ КАДРОВОЙ МОБИЛИЗАЦИИ</a:t>
            </a:r>
            <a:r>
              <a:rPr lang="ru-RU" sz="2000" dirty="0">
                <a:solidFill>
                  <a:schemeClr val="bg1"/>
                </a:solidFill>
                <a:ea typeface="Open Sans" panose="020B0806030504020204" pitchFamily="34" charset="0"/>
                <a:cs typeface="Open Sans" panose="020B0806030504020204" pitchFamily="34" charset="0"/>
              </a:rPr>
              <a:t>                    </a:t>
            </a: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 xmlns:a16="http://schemas.microsoft.com/office/drawing/2014/main"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rPr>
              <a:t>ОНЛАЙН-ОЦЕНКА ПРОФЕССИОНАЛЬНОГО СООТВЕТСТВИЯ СПЕЦИАЛИСТОВ</a:t>
            </a:r>
            <a:r>
              <a:rPr lang="ru-RU" altLang="ru-RU" sz="2000" dirty="0">
                <a:solidFill>
                  <a:schemeClr val="bg1"/>
                </a:solidFill>
              </a:rPr>
              <a:t>   </a:t>
            </a:r>
          </a:p>
        </p:txBody>
      </p:sp>
    </p:spTree>
    <p:extLst>
      <p:ext uri="{BB962C8B-B14F-4D97-AF65-F5344CB8AC3E}">
        <p14:creationId xmlns:p14="http://schemas.microsoft.com/office/powerpoint/2010/main" val="9763749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4588"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879675" y="1252019"/>
            <a:ext cx="5960963" cy="3416320"/>
          </a:xfrm>
          <a:prstGeom prst="rect">
            <a:avLst/>
          </a:prstGeom>
          <a:noFill/>
        </p:spPr>
        <p:txBody>
          <a:bodyPr wrap="square" rtlCol="0">
            <a:spAutoFit/>
          </a:bodyPr>
          <a:lstStyle/>
          <a:p>
            <a:pPr algn="just"/>
            <a:endParaRPr lang="ru-RU" dirty="0" smtClean="0">
              <a:solidFill>
                <a:schemeClr val="bg1"/>
              </a:solidFill>
            </a:endParaRPr>
          </a:p>
          <a:p>
            <a:pPr algn="just"/>
            <a:endParaRPr lang="ru-RU" dirty="0">
              <a:solidFill>
                <a:schemeClr val="bg1"/>
              </a:solidFill>
            </a:endParaRPr>
          </a:p>
          <a:p>
            <a:pPr algn="just"/>
            <a:endParaRPr lang="ru-RU" dirty="0" smtClean="0">
              <a:solidFill>
                <a:schemeClr val="bg1"/>
              </a:solidFill>
            </a:endParaRPr>
          </a:p>
          <a:p>
            <a:pPr algn="just"/>
            <a:r>
              <a:rPr lang="ru-RU" dirty="0" smtClean="0">
                <a:solidFill>
                  <a:schemeClr val="bg1"/>
                </a:solidFill>
              </a:rPr>
              <a:t>Информационным </a:t>
            </a:r>
            <a:r>
              <a:rPr lang="ru-RU" dirty="0">
                <a:solidFill>
                  <a:schemeClr val="bg1"/>
                </a:solidFill>
              </a:rPr>
              <a:t>инструментом реализации государственной политики в сфере традиционных ценностей является взаимодействие со средствами массовой информации, социальными сетями, цифровыми платформами, поисковыми системами с целью размещения подробной, объективной и достоверной информации о реализации государственной политики в сфере традиционных ценностей при максимально широком охвате аудитории. </a:t>
            </a:r>
          </a:p>
        </p:txBody>
      </p:sp>
      <p:sp>
        <p:nvSpPr>
          <p:cNvPr id="12" name="Прямоугольник 11">
            <a:extLst>
              <a:ext uri="{FF2B5EF4-FFF2-40B4-BE49-F238E27FC236}">
                <a16:creationId xmlns="" xmlns:a16="http://schemas.microsoft.com/office/drawing/2014/main"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ИНСТРУМЕНТЫ ГОСУДАРСТВЕННОЙ ПОЛИТИКИ </a:t>
            </a:r>
            <a:r>
              <a:rPr lang="ru-RU" sz="2000" dirty="0">
                <a:solidFill>
                  <a:schemeClr val="bg1"/>
                </a:solidFill>
                <a:ea typeface="Open Sans" panose="020B0806030504020204" pitchFamily="34" charset="0"/>
                <a:cs typeface="Open Sans" panose="020B0806030504020204" pitchFamily="34" charset="0"/>
              </a:rPr>
              <a:t>                    </a:t>
            </a: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 xmlns:a16="http://schemas.microsoft.com/office/drawing/2014/main"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rPr>
              <a:t>ОНЛАЙН-ОЦЕНКА ПРОФЕССИОНАЛЬНОГО СООТВЕТСТВИЯ СПЕЦИАЛИСТОВ</a:t>
            </a:r>
            <a:r>
              <a:rPr lang="ru-RU" altLang="ru-RU" sz="2000" dirty="0">
                <a:solidFill>
                  <a:schemeClr val="bg1"/>
                </a:solidFill>
              </a:rPr>
              <a:t>   </a:t>
            </a:r>
          </a:p>
        </p:txBody>
      </p:sp>
      <p:pic>
        <p:nvPicPr>
          <p:cNvPr id="11" name="Рисунок 10" descr="D:\AST\Научный консорциум высоких гуманитарных и социальных технологий\Предложения\Правительство РФ\2.jpg"/>
          <p:cNvPicPr/>
          <p:nvPr/>
        </p:nvPicPr>
        <p:blipFill>
          <a:blip r:embed="rId3">
            <a:extLst>
              <a:ext uri="{28A0092B-C50C-407E-A947-70E740481C1C}">
                <a14:useLocalDpi xmlns:a14="http://schemas.microsoft.com/office/drawing/2010/main" val="0"/>
              </a:ext>
            </a:extLst>
          </a:blip>
          <a:srcRect/>
          <a:stretch>
            <a:fillRect/>
          </a:stretch>
        </p:blipFill>
        <p:spPr bwMode="auto">
          <a:xfrm>
            <a:off x="7958880" y="1296989"/>
            <a:ext cx="3570126" cy="4007010"/>
          </a:xfrm>
          <a:prstGeom prst="rect">
            <a:avLst/>
          </a:prstGeom>
          <a:noFill/>
          <a:ln>
            <a:noFill/>
          </a:ln>
        </p:spPr>
      </p:pic>
    </p:spTree>
    <p:extLst>
      <p:ext uri="{BB962C8B-B14F-4D97-AF65-F5344CB8AC3E}">
        <p14:creationId xmlns:p14="http://schemas.microsoft.com/office/powerpoint/2010/main" val="19357676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469009" y="1503534"/>
            <a:ext cx="5973080" cy="3416320"/>
          </a:xfrm>
          <a:prstGeom prst="rect">
            <a:avLst/>
          </a:prstGeom>
          <a:noFill/>
        </p:spPr>
        <p:txBody>
          <a:bodyPr wrap="square" rtlCol="0">
            <a:spAutoFit/>
          </a:bodyPr>
          <a:lstStyle/>
          <a:p>
            <a:r>
              <a:rPr lang="ru-RU" dirty="0">
                <a:solidFill>
                  <a:schemeClr val="bg1"/>
                </a:solidFill>
              </a:rPr>
              <a:t>Ключевым элементом такого механизма должен быть орган межведомственной координации, наделённый следующими полномочиями:</a:t>
            </a:r>
          </a:p>
          <a:p>
            <a:pPr algn="just"/>
            <a:endParaRPr lang="ru-RU" dirty="0">
              <a:solidFill>
                <a:schemeClr val="bg1"/>
              </a:solidFill>
            </a:endParaRPr>
          </a:p>
          <a:p>
            <a:pPr marL="285750" indent="-285750">
              <a:buFont typeface="Arial" panose="020B0604020202020204" pitchFamily="34" charset="0"/>
              <a:buChar char="•"/>
            </a:pPr>
            <a:r>
              <a:rPr lang="ru-RU" dirty="0">
                <a:solidFill>
                  <a:schemeClr val="bg1"/>
                </a:solidFill>
              </a:rPr>
              <a:t>выработка стратегических подходов к реализации государственной политики;</a:t>
            </a:r>
          </a:p>
          <a:p>
            <a:pPr algn="just"/>
            <a:endParaRPr lang="ru-RU" dirty="0">
              <a:solidFill>
                <a:schemeClr val="bg1"/>
              </a:solidFill>
            </a:endParaRPr>
          </a:p>
          <a:p>
            <a:pPr marL="285750" indent="-285750">
              <a:buFont typeface="Arial" panose="020B0604020202020204" pitchFamily="34" charset="0"/>
              <a:buChar char="•"/>
            </a:pPr>
            <a:r>
              <a:rPr lang="ru-RU" dirty="0" smtClean="0">
                <a:solidFill>
                  <a:schemeClr val="bg1"/>
                </a:solidFill>
              </a:rPr>
              <a:t>Проведение организационно-кадровых </a:t>
            </a:r>
            <a:r>
              <a:rPr lang="ru-RU" dirty="0">
                <a:solidFill>
                  <a:schemeClr val="bg1"/>
                </a:solidFill>
              </a:rPr>
              <a:t>мероприятий, включая согласование кадровых назначений; </a:t>
            </a:r>
          </a:p>
          <a:p>
            <a:pPr algn="just"/>
            <a:endParaRPr lang="ru-RU" dirty="0">
              <a:solidFill>
                <a:schemeClr val="bg1"/>
              </a:solidFill>
            </a:endParaRPr>
          </a:p>
          <a:p>
            <a:pPr marL="285750" indent="-285750">
              <a:buFont typeface="Arial" panose="020B0604020202020204" pitchFamily="34" charset="0"/>
              <a:buChar char="•"/>
            </a:pPr>
            <a:r>
              <a:rPr lang="ru-RU" dirty="0">
                <a:solidFill>
                  <a:schemeClr val="bg1"/>
                </a:solidFill>
              </a:rPr>
              <a:t>информационное обеспечение государственной политики в названной сфере.</a:t>
            </a:r>
          </a:p>
        </p:txBody>
      </p:sp>
      <p:sp>
        <p:nvSpPr>
          <p:cNvPr id="12" name="Прямоугольник 11">
            <a:extLst>
              <a:ext uri="{FF2B5EF4-FFF2-40B4-BE49-F238E27FC236}">
                <a16:creationId xmlns="" xmlns:a16="http://schemas.microsoft.com/office/drawing/2014/main"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МЕХАНИЗМ МЕЖВЕДОМСТВЕННОЙ КООРДИНАЦИИ   </a:t>
            </a:r>
            <a:r>
              <a:rPr lang="ru-RU" sz="2000" dirty="0">
                <a:solidFill>
                  <a:schemeClr val="bg1"/>
                </a:solidFill>
                <a:ea typeface="Open Sans" panose="020B0806030504020204" pitchFamily="34" charset="0"/>
                <a:cs typeface="Open Sans" panose="020B0806030504020204" pitchFamily="34" charset="0"/>
              </a:rPr>
              <a:t>                    </a:t>
            </a: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 xmlns:a16="http://schemas.microsoft.com/office/drawing/2014/main"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rPr>
              <a:t>УСЛОВИЯ УСПЕШНОЙ РЕАЛИЗАЦИИ  </a:t>
            </a:r>
            <a:r>
              <a:rPr lang="ru-RU" altLang="ru-RU" sz="2000" dirty="0">
                <a:solidFill>
                  <a:schemeClr val="bg1"/>
                </a:solidFill>
              </a:rPr>
              <a:t>   </a:t>
            </a: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760" y="1319514"/>
            <a:ext cx="5127876" cy="3921731"/>
          </a:xfrm>
          <a:prstGeom prst="rect">
            <a:avLst/>
          </a:prstGeom>
        </p:spPr>
      </p:pic>
    </p:spTree>
    <p:extLst>
      <p:ext uri="{BB962C8B-B14F-4D97-AF65-F5344CB8AC3E}">
        <p14:creationId xmlns:p14="http://schemas.microsoft.com/office/powerpoint/2010/main" val="15018379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09268" y="1224416"/>
            <a:ext cx="10465254" cy="4524315"/>
          </a:xfrm>
          <a:prstGeom prst="rect">
            <a:avLst/>
          </a:prstGeom>
          <a:noFill/>
        </p:spPr>
        <p:txBody>
          <a:bodyPr wrap="square" rtlCol="0">
            <a:spAutoFit/>
          </a:bodyPr>
          <a:lstStyle/>
          <a:p>
            <a:pPr algn="just"/>
            <a:r>
              <a:rPr lang="ru-RU" dirty="0">
                <a:solidFill>
                  <a:schemeClr val="bg1"/>
                </a:solidFill>
              </a:rPr>
              <a:t>Институт нравственной культуры осуществил </a:t>
            </a:r>
            <a:r>
              <a:rPr lang="ru-RU" dirty="0" smtClean="0">
                <a:solidFill>
                  <a:schemeClr val="bg1"/>
                </a:solidFill>
              </a:rPr>
              <a:t>научное обоснование </a:t>
            </a:r>
            <a:r>
              <a:rPr lang="ru-RU" dirty="0">
                <a:solidFill>
                  <a:schemeClr val="bg1"/>
                </a:solidFill>
              </a:rPr>
              <a:t>и внедряет в практику систему идеологического, психологического и информационного обеспечения государственного кадрового управления.</a:t>
            </a:r>
          </a:p>
          <a:p>
            <a:endParaRPr lang="ru-RU" dirty="0">
              <a:solidFill>
                <a:schemeClr val="bg1"/>
              </a:solidFill>
            </a:endParaRPr>
          </a:p>
          <a:p>
            <a:pPr marL="285750" indent="-285750" algn="just">
              <a:buFont typeface="Arial" panose="020B0604020202020204" pitchFamily="34" charset="0"/>
              <a:buChar char="•"/>
            </a:pPr>
            <a:r>
              <a:rPr lang="ru-RU" dirty="0">
                <a:solidFill>
                  <a:srgbClr val="FF7800"/>
                </a:solidFill>
              </a:rPr>
              <a:t>Идеологическое обеспечение </a:t>
            </a:r>
            <a:r>
              <a:rPr lang="ru-RU" dirty="0">
                <a:solidFill>
                  <a:schemeClr val="bg1"/>
                </a:solidFill>
              </a:rPr>
              <a:t>– идеология нравственности, нравственный путь России и всего человечества.</a:t>
            </a:r>
          </a:p>
          <a:p>
            <a:pPr algn="just"/>
            <a:endParaRPr lang="ru-RU" dirty="0">
              <a:solidFill>
                <a:schemeClr val="bg1"/>
              </a:solidFill>
            </a:endParaRPr>
          </a:p>
          <a:p>
            <a:pPr marL="285750" indent="-285750" algn="just">
              <a:buFont typeface="Arial" panose="020B0604020202020204" pitchFamily="34" charset="0"/>
              <a:buChar char="•"/>
            </a:pPr>
            <a:r>
              <a:rPr lang="ru-RU" dirty="0">
                <a:solidFill>
                  <a:srgbClr val="FF7800"/>
                </a:solidFill>
              </a:rPr>
              <a:t>Психологическое обеспечение </a:t>
            </a:r>
            <a:r>
              <a:rPr lang="ru-RU" dirty="0">
                <a:solidFill>
                  <a:schemeClr val="bg1"/>
                </a:solidFill>
              </a:rPr>
              <a:t>– смена кадров, сформированных в результате отрицательного отбора, переход к набору кадров по результатам отбора по нравственным и деловым качествам, уровню реальной квалификации, подготовка кадров высшей квалификации, способных осуществлять управление положительным кадровым отбором, организацию образования, науки и культуры на принципах нравственности, справедливости и патриотизма.</a:t>
            </a:r>
          </a:p>
          <a:p>
            <a:pPr algn="just"/>
            <a:endParaRPr lang="ru-RU" dirty="0">
              <a:solidFill>
                <a:srgbClr val="FF7800"/>
              </a:solidFill>
            </a:endParaRPr>
          </a:p>
          <a:p>
            <a:pPr marL="285750" indent="-285750" algn="just">
              <a:buFont typeface="Arial" panose="020B0604020202020204" pitchFamily="34" charset="0"/>
              <a:buChar char="•"/>
            </a:pPr>
            <a:r>
              <a:rPr lang="ru-RU" dirty="0">
                <a:solidFill>
                  <a:srgbClr val="FF7800"/>
                </a:solidFill>
              </a:rPr>
              <a:t>Информационное обеспечение  </a:t>
            </a:r>
            <a:r>
              <a:rPr lang="ru-RU" dirty="0">
                <a:solidFill>
                  <a:schemeClr val="bg1"/>
                </a:solidFill>
              </a:rPr>
              <a:t>– запуск национальной цифровой платформы </a:t>
            </a:r>
            <a:r>
              <a:rPr lang="ru-RU" dirty="0" smtClean="0">
                <a:solidFill>
                  <a:schemeClr val="bg1"/>
                </a:solidFill>
              </a:rPr>
              <a:t>«Стратегия 24»  </a:t>
            </a:r>
            <a:r>
              <a:rPr lang="ru-RU" dirty="0">
                <a:solidFill>
                  <a:schemeClr val="bg1"/>
                </a:solidFill>
              </a:rPr>
              <a:t>и других ресурсов, обеспечивающей ротации кадров в органах государственного управления, выдвижение и технологическую поддержку нравственных и квалифицированных руководителей.</a:t>
            </a:r>
            <a:endParaRPr lang="ru-RU" b="1" dirty="0">
              <a:solidFill>
                <a:schemeClr val="bg1"/>
              </a:solidFill>
            </a:endParaRPr>
          </a:p>
        </p:txBody>
      </p:sp>
      <p:sp>
        <p:nvSpPr>
          <p:cNvPr id="12" name="Прямоугольник 11">
            <a:extLst>
              <a:ext uri="{FF2B5EF4-FFF2-40B4-BE49-F238E27FC236}">
                <a16:creationId xmlns="" xmlns:a16="http://schemas.microsoft.com/office/drawing/2014/main"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КОМПЛЕКС МЕР КАДРОВОЙ МОБИЛИЗАЦИИ</a:t>
            </a:r>
            <a:r>
              <a:rPr lang="ru-RU" sz="2000" dirty="0">
                <a:solidFill>
                  <a:schemeClr val="bg1"/>
                </a:solidFill>
                <a:ea typeface="Open Sans" panose="020B0806030504020204" pitchFamily="34" charset="0"/>
                <a:cs typeface="Open Sans" panose="020B0806030504020204" pitchFamily="34" charset="0"/>
              </a:rPr>
              <a:t>                    </a:t>
            </a: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711897" y="6189056"/>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 xmlns:a16="http://schemas.microsoft.com/office/drawing/2014/main"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rPr>
              <a:t>ОНЛАЙН-ОЦЕНКА ПРОФЕССИОНАЛЬНОГО СООТВЕТСТВИЯ СПЕЦИАЛИСТОВ</a:t>
            </a:r>
            <a:r>
              <a:rPr lang="ru-RU" altLang="ru-RU" sz="2000" dirty="0">
                <a:solidFill>
                  <a:schemeClr val="bg1"/>
                </a:solidFill>
              </a:rPr>
              <a:t>   </a:t>
            </a:r>
          </a:p>
        </p:txBody>
      </p:sp>
    </p:spTree>
    <p:extLst>
      <p:ext uri="{BB962C8B-B14F-4D97-AF65-F5344CB8AC3E}">
        <p14:creationId xmlns:p14="http://schemas.microsoft.com/office/powerpoint/2010/main" val="19546204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          </a:t>
            </a:r>
          </a:p>
          <a:p>
            <a:r>
              <a:rPr lang="ru-RU" dirty="0"/>
              <a:t>         </a:t>
            </a:r>
            <a:r>
              <a:rPr lang="ru-RU" dirty="0">
                <a:solidFill>
                  <a:srgbClr val="FF7800"/>
                </a:solidFill>
              </a:rPr>
              <a:t>МАРЦЕНКОВСКИЙ Р.Ф. </a:t>
            </a:r>
            <a:r>
              <a:rPr lang="ru-RU" dirty="0"/>
              <a:t/>
            </a:r>
            <a:br>
              <a:rPr lang="ru-RU" dirty="0"/>
            </a:b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ctr"/>
            <a:endParaRPr lang="ru-RU" dirty="0"/>
          </a:p>
          <a:p>
            <a:pPr algn="just"/>
            <a:r>
              <a:rPr lang="ru-RU" dirty="0"/>
              <a:t>        </a:t>
            </a:r>
            <a:r>
              <a:rPr lang="ru-RU" dirty="0">
                <a:latin typeface="+mj-lt"/>
              </a:rPr>
              <a:t>Заместитель главы Сургутского района, осуществляющий общее руководство деятельностью юридического </a:t>
            </a:r>
          </a:p>
          <a:p>
            <a:pPr algn="just"/>
            <a:r>
              <a:rPr lang="ru-RU" dirty="0">
                <a:latin typeface="+mj-lt"/>
              </a:rPr>
              <a:t>        комитета, управление по информатизации и сетевым ресурсам, управление общественных связей и </a:t>
            </a:r>
          </a:p>
          <a:p>
            <a:pPr algn="just"/>
            <a:r>
              <a:rPr lang="ru-RU" dirty="0">
                <a:latin typeface="+mj-lt"/>
              </a:rPr>
              <a:t>        информационной политики, управление муниципальной службы, кадров и наград, управление </a:t>
            </a:r>
          </a:p>
          <a:p>
            <a:pPr algn="just"/>
            <a:r>
              <a:rPr lang="ru-RU" dirty="0">
                <a:latin typeface="+mj-lt"/>
              </a:rPr>
              <a:t>        по организации деятельности администрации, отдел записи актов гражданского состояния</a:t>
            </a:r>
          </a:p>
        </p:txBody>
      </p:sp>
      <p:sp>
        <p:nvSpPr>
          <p:cNvPr id="10" name="TextBox 9"/>
          <p:cNvSpPr txBox="1"/>
          <p:nvPr/>
        </p:nvSpPr>
        <p:spPr>
          <a:xfrm>
            <a:off x="1086938" y="2486644"/>
            <a:ext cx="5603205" cy="655918"/>
          </a:xfrm>
          <a:prstGeom prst="rect">
            <a:avLst/>
          </a:prstGeom>
          <a:noFill/>
        </p:spPr>
        <p:txBody>
          <a:bodyPr wrap="square" rtlCol="0">
            <a:spAutoFit/>
          </a:bodyPr>
          <a:lstStyle/>
          <a:p>
            <a:endParaRPr lang="ru-RU" sz="2000" b="1" dirty="0">
              <a:solidFill>
                <a:schemeClr val="bg1"/>
              </a:solidFill>
            </a:endParaRPr>
          </a:p>
        </p:txBody>
      </p:sp>
      <p:sp>
        <p:nvSpPr>
          <p:cNvPr id="12" name="Прямоугольник 11">
            <a:extLst>
              <a:ext uri="{FF2B5EF4-FFF2-40B4-BE49-F238E27FC236}">
                <a16:creationId xmlns="" xmlns:a16="http://schemas.microsoft.com/office/drawing/2014/main" id="{682BA101-B752-EE4A-BE98-3CD67F2585D3}"/>
              </a:ext>
            </a:extLst>
          </p:cNvPr>
          <p:cNvSpPr/>
          <p:nvPr/>
        </p:nvSpPr>
        <p:spPr>
          <a:xfrm>
            <a:off x="-29175" y="178819"/>
            <a:ext cx="12221175" cy="461665"/>
          </a:xfrm>
          <a:prstGeom prst="rect">
            <a:avLst/>
          </a:prstGeom>
        </p:spPr>
        <p:txBody>
          <a:bodyPr wrap="square">
            <a:spAutoFit/>
          </a:bodyPr>
          <a:lstStyle/>
          <a:p>
            <a:pPr algn="ctr"/>
            <a:r>
              <a:rPr lang="ru-RU" sz="2400" dirty="0">
                <a:solidFill>
                  <a:schemeClr val="bg1"/>
                </a:solidFill>
                <a:latin typeface="+mj-lt"/>
              </a:rPr>
              <a:t>ОЦИФРОВКА ПРОФЕССИОНАЛЬНОЙ ДЕЯТЕЛЬНОСТИ </a:t>
            </a:r>
            <a:endParaRPr lang="ru-RU" sz="2400" dirty="0">
              <a:solidFill>
                <a:schemeClr val="bg1"/>
              </a:solidFill>
              <a:latin typeface="+mj-lt"/>
              <a:ea typeface="Open Sans" panose="020B0806030504020204" pitchFamily="34" charset="0"/>
              <a:cs typeface="Open Sans" panose="020B0806030504020204" pitchFamily="34" charset="0"/>
            </a:endParaRP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 xmlns:a16="http://schemas.microsoft.com/office/drawing/2014/main"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latin typeface="+mj-lt"/>
              </a:rPr>
              <a:t>ОНЛАЙН-ОЦЕНКА ПРОФЕССИОНАЛЬНОГО СООТВЕТСТВИЯ СПЕЦИАЛИСТОВ</a:t>
            </a:r>
            <a:r>
              <a:rPr lang="ru-RU" altLang="ru-RU" sz="2000" dirty="0">
                <a:solidFill>
                  <a:schemeClr val="bg1"/>
                </a:solidFill>
                <a:latin typeface="+mj-lt"/>
              </a:rPr>
              <a:t>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01" y="1848715"/>
            <a:ext cx="3719396" cy="2750478"/>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334" y="1074069"/>
            <a:ext cx="6722672" cy="3610240"/>
          </a:xfrm>
          <a:prstGeom prst="rect">
            <a:avLst/>
          </a:prstGeom>
        </p:spPr>
      </p:pic>
    </p:spTree>
    <p:extLst>
      <p:ext uri="{BB962C8B-B14F-4D97-AF65-F5344CB8AC3E}">
        <p14:creationId xmlns:p14="http://schemas.microsoft.com/office/powerpoint/2010/main" val="1362703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par>
                                <p:cTn id="9" presetID="10" presetClass="entr" presetSubtype="0" fill="hold" grpId="0" nodeType="withEffect" nodePh="1">
                                  <p:stCondLst>
                                    <p:cond delay="10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 xmlns:a16="http://schemas.microsoft.com/office/drawing/2014/main" id="{682BA101-B752-EE4A-BE98-3CD67F2585D3}"/>
              </a:ext>
            </a:extLst>
          </p:cNvPr>
          <p:cNvSpPr/>
          <p:nvPr/>
        </p:nvSpPr>
        <p:spPr>
          <a:xfrm>
            <a:off x="-29175" y="178819"/>
            <a:ext cx="12221175" cy="461665"/>
          </a:xfrm>
          <a:prstGeom prst="rect">
            <a:avLst/>
          </a:prstGeom>
        </p:spPr>
        <p:txBody>
          <a:bodyPr wrap="square">
            <a:spAutoFit/>
          </a:bodyPr>
          <a:lstStyle/>
          <a:p>
            <a:pPr algn="ctr"/>
            <a:r>
              <a:rPr lang="ru-RU" sz="2400" dirty="0" smtClean="0">
                <a:solidFill>
                  <a:schemeClr val="bg1"/>
                </a:solidFill>
                <a:latin typeface="+mj-lt"/>
              </a:rPr>
              <a:t>НАЦИОНАЛЬНАЯ КАДРОВАЯ МОБИЛИЗАЦИЯ </a:t>
            </a:r>
            <a:r>
              <a:rPr lang="ru-RU" sz="2400" dirty="0" smtClean="0">
                <a:solidFill>
                  <a:schemeClr val="bg1"/>
                </a:solidFill>
                <a:latin typeface="+mj-lt"/>
                <a:ea typeface="Open Sans" panose="020B0806030504020204" pitchFamily="34" charset="0"/>
                <a:cs typeface="Open Sans" panose="020B0806030504020204" pitchFamily="34" charset="0"/>
              </a:rPr>
              <a:t>                    </a:t>
            </a:r>
            <a:endParaRPr lang="ru-RU" sz="2400" dirty="0">
              <a:solidFill>
                <a:schemeClr val="bg1"/>
              </a:solidFill>
              <a:latin typeface="+mj-lt"/>
              <a:ea typeface="Open Sans" panose="020B0806030504020204" pitchFamily="34" charset="0"/>
              <a:cs typeface="Open Sans" panose="020B0806030504020204" pitchFamily="34" charset="0"/>
            </a:endParaRPr>
          </a:p>
        </p:txBody>
      </p:sp>
      <p:cxnSp>
        <p:nvCxnSpPr>
          <p:cNvPr id="19" name="Прямая соединительная линия 18">
            <a:extLst>
              <a:ext uri="{FF2B5EF4-FFF2-40B4-BE49-F238E27FC236}">
                <a16:creationId xmlns="" xmlns:a16="http://schemas.microsoft.com/office/drawing/2014/main"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 xmlns:a16="http://schemas.microsoft.com/office/drawing/2014/main"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 xmlns:a16="http://schemas.microsoft.com/office/drawing/2014/main"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latin typeface="+mj-lt"/>
              </a:rPr>
              <a:t>ОНЛАЙН-ОЦЕНКА ПРОФЕССИОНАЛЬНОГО СООТВЕТСТВИЯ СПЕЦИАЛИСТОВ</a:t>
            </a:r>
            <a:r>
              <a:rPr lang="ru-RU" altLang="ru-RU" sz="2000" dirty="0">
                <a:solidFill>
                  <a:schemeClr val="bg1"/>
                </a:solidFill>
                <a:latin typeface="+mj-lt"/>
              </a:rPr>
              <a:t>   </a:t>
            </a: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975" y="888356"/>
            <a:ext cx="6670064" cy="5081286"/>
          </a:xfrm>
          <a:prstGeom prst="rect">
            <a:avLst/>
          </a:prstGeom>
        </p:spPr>
      </p:pic>
    </p:spTree>
    <p:extLst>
      <p:ext uri="{BB962C8B-B14F-4D97-AF65-F5344CB8AC3E}">
        <p14:creationId xmlns:p14="http://schemas.microsoft.com/office/powerpoint/2010/main" val="15370943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2697" y="-2"/>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61665"/>
          </a:xfrm>
          <a:prstGeom prst="rect">
            <a:avLst/>
          </a:prstGeom>
        </p:spPr>
        <p:txBody>
          <a:bodyPr wrap="square">
            <a:spAutoFit/>
          </a:bodyPr>
          <a:lstStyle/>
          <a:p>
            <a:pPr algn="ctr"/>
            <a:r>
              <a:rPr lang="ru-RU" sz="2000" dirty="0">
                <a:solidFill>
                  <a:schemeClr val="bg1"/>
                </a:solidFill>
              </a:rPr>
              <a:t> </a:t>
            </a:r>
            <a:r>
              <a:rPr lang="ru-RU" sz="2400" dirty="0" smtClean="0">
                <a:solidFill>
                  <a:schemeClr val="bg1"/>
                </a:solidFill>
                <a:latin typeface="+mj-lt"/>
              </a:rPr>
              <a:t>ВЗАИМОДЕЙСТВИЕ БИЗНЕСА</a:t>
            </a:r>
            <a:endParaRPr lang="ru-RU" sz="2400" dirty="0">
              <a:solidFill>
                <a:schemeClr val="bg1"/>
              </a:solidFill>
              <a:latin typeface="+mj-lt"/>
              <a:ea typeface="Open Sans" panose="020B0806030504020204" pitchFamily="34" charset="0"/>
              <a:cs typeface="Open Sans" panose="020B0806030504020204" pitchFamily="34" charset="0"/>
            </a:endParaRPr>
          </a:p>
        </p:txBody>
      </p:sp>
      <p:cxnSp>
        <p:nvCxnSpPr>
          <p:cNvPr id="19" name="Прямая соединительная линия 18">
            <a:extLst>
              <a:ext uri="{FF2B5EF4-FFF2-40B4-BE49-F238E27FC236}">
                <a16:creationId xmlns:a16="http://schemas.microsoft.com/office/drawing/2014/main" xmlns=""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xmlns=""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a16="http://schemas.microsoft.com/office/drawing/2014/main" xmlns=""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latin typeface="+mj-lt"/>
              </a:rPr>
              <a:t>УСЛОВИЯ УСПЕШНОЙ РЕАЛИЗАЦИИ  </a:t>
            </a:r>
            <a:r>
              <a:rPr lang="ru-RU" altLang="ru-RU" sz="2000" dirty="0">
                <a:solidFill>
                  <a:schemeClr val="bg1"/>
                </a:solidFill>
                <a:latin typeface="+mj-lt"/>
              </a:rPr>
              <a:t>   </a:t>
            </a:r>
          </a:p>
        </p:txBody>
      </p:sp>
      <p:sp>
        <p:nvSpPr>
          <p:cNvPr id="2" name="Rectangle 2"/>
          <p:cNvSpPr>
            <a:spLocks noChangeArrowheads="1"/>
          </p:cNvSpPr>
          <p:nvPr/>
        </p:nvSpPr>
        <p:spPr bwMode="auto">
          <a:xfrm>
            <a:off x="933070" y="919542"/>
            <a:ext cx="12077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0" y="-1"/>
            <a:ext cx="110659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6" name="Прямоугольник 25">
            <a:extLst>
              <a:ext uri="{FF2B5EF4-FFF2-40B4-BE49-F238E27FC236}">
                <a16:creationId xmlns:a16="http://schemas.microsoft.com/office/drawing/2014/main" xmlns="" id="{E373DCD1-AC26-EB49-95EA-8BAD8F742105}"/>
              </a:ext>
            </a:extLst>
          </p:cNvPr>
          <p:cNvSpPr/>
          <p:nvPr/>
        </p:nvSpPr>
        <p:spPr>
          <a:xfrm>
            <a:off x="566001" y="130985"/>
            <a:ext cx="1872885" cy="461665"/>
          </a:xfrm>
          <a:prstGeom prst="rect">
            <a:avLst/>
          </a:prstGeom>
        </p:spPr>
        <p:txBody>
          <a:bodyPr wrap="none">
            <a:spAutoFit/>
          </a:bodyPr>
          <a:lstStyle/>
          <a:p>
            <a:r>
              <a:rPr lang="ru-RU" sz="2400" b="1" dirty="0">
                <a:solidFill>
                  <a:srgbClr val="DCE5F8"/>
                </a:solidFill>
                <a:ea typeface="Open Sans" panose="020B0806030504020204" pitchFamily="34" charset="0"/>
                <a:cs typeface="Open Sans" panose="020B0806030504020204" pitchFamily="34" charset="0"/>
              </a:rPr>
              <a:t>Стратегия</a:t>
            </a:r>
            <a:r>
              <a:rPr lang="ru-RU" sz="2400" b="1" dirty="0">
                <a:solidFill>
                  <a:schemeClr val="bg1"/>
                </a:solidFill>
                <a:ea typeface="Open Sans" panose="020B0806030504020204" pitchFamily="34" charset="0"/>
                <a:cs typeface="Open Sans" panose="020B0806030504020204" pitchFamily="34" charset="0"/>
              </a:rPr>
              <a:t> </a:t>
            </a:r>
            <a:r>
              <a:rPr lang="ru-RU" sz="2400" b="1" dirty="0">
                <a:solidFill>
                  <a:srgbClr val="FF7800"/>
                </a:solidFill>
                <a:ea typeface="Open Sans" panose="020B0806030504020204" pitchFamily="34" charset="0"/>
                <a:cs typeface="Open Sans" panose="020B0806030504020204" pitchFamily="34" charset="0"/>
              </a:rPr>
              <a:t>24</a:t>
            </a:r>
            <a:endParaRPr lang="ru-RU" sz="2400" b="1" dirty="0">
              <a:ea typeface="Open Sans" panose="020B0806030504020204" pitchFamily="34" charset="0"/>
              <a:cs typeface="Open Sans" panose="020B0806030504020204" pitchFamily="34" charset="0"/>
            </a:endParaRPr>
          </a:p>
        </p:txBody>
      </p:sp>
      <p:graphicFrame>
        <p:nvGraphicFramePr>
          <p:cNvPr id="27" name="Объект 26">
            <a:extLst>
              <a:ext uri="{FF2B5EF4-FFF2-40B4-BE49-F238E27FC236}">
                <a16:creationId xmlns:a16="http://schemas.microsoft.com/office/drawing/2014/main" xmlns="" id="{8AC705D5-A957-7147-8C09-66A35FDAE4BC}"/>
              </a:ext>
            </a:extLst>
          </p:cNvPr>
          <p:cNvGraphicFramePr>
            <a:graphicFrameLocks noChangeAspect="1"/>
          </p:cNvGraphicFramePr>
          <p:nvPr/>
        </p:nvGraphicFramePr>
        <p:xfrm>
          <a:off x="10825591" y="150092"/>
          <a:ext cx="707690" cy="432822"/>
        </p:xfrm>
        <a:graphic>
          <a:graphicData uri="http://schemas.openxmlformats.org/presentationml/2006/ole">
            <mc:AlternateContent xmlns:mc="http://schemas.openxmlformats.org/markup-compatibility/2006">
              <mc:Choice xmlns:v="urn:schemas-microsoft-com:vml" Requires="v">
                <p:oleObj spid="_x0000_s4156" name="CorelDRAW" r:id="rId4" imgW="2442240" imgH="1492200" progId="">
                  <p:embed/>
                </p:oleObj>
              </mc:Choice>
              <mc:Fallback>
                <p:oleObj name="CorelDRAW" r:id="rId4" imgW="2442240" imgH="1492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591" y="150092"/>
                        <a:ext cx="707690" cy="432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a:extLst>
              <a:ext uri="{FF2B5EF4-FFF2-40B4-BE49-F238E27FC236}">
                <a16:creationId xmlns:a16="http://schemas.microsoft.com/office/drawing/2014/main" xmlns="" id="{5B311A2A-795C-6740-B9A9-48381F65A7BC}"/>
              </a:ext>
            </a:extLst>
          </p:cNvPr>
          <p:cNvSpPr txBox="1"/>
          <p:nvPr/>
        </p:nvSpPr>
        <p:spPr>
          <a:xfrm>
            <a:off x="7412182" y="3081770"/>
            <a:ext cx="184731" cy="369332"/>
          </a:xfrm>
          <a:prstGeom prst="rect">
            <a:avLst/>
          </a:prstGeom>
          <a:noFill/>
        </p:spPr>
        <p:txBody>
          <a:bodyPr wrap="square" rtlCol="0">
            <a:spAutoFit/>
          </a:bodyPr>
          <a:lstStyle/>
          <a:p>
            <a:endParaRPr lang="ru-RU"/>
          </a:p>
        </p:txBody>
      </p:sp>
      <p:sp>
        <p:nvSpPr>
          <p:cNvPr id="22" name="TextBox 21">
            <a:extLst>
              <a:ext uri="{FF2B5EF4-FFF2-40B4-BE49-F238E27FC236}">
                <a16:creationId xmlns:a16="http://schemas.microsoft.com/office/drawing/2014/main" xmlns="" id="{933A2B2C-F081-A243-A16C-4B41AB9713BE}"/>
              </a:ext>
            </a:extLst>
          </p:cNvPr>
          <p:cNvSpPr txBox="1"/>
          <p:nvPr/>
        </p:nvSpPr>
        <p:spPr>
          <a:xfrm>
            <a:off x="4572000" y="3040207"/>
            <a:ext cx="5112327" cy="369332"/>
          </a:xfrm>
          <a:prstGeom prst="rect">
            <a:avLst/>
          </a:prstGeom>
          <a:noFill/>
        </p:spPr>
        <p:txBody>
          <a:bodyPr wrap="square" rtlCol="0">
            <a:spAutoFit/>
          </a:bodyPr>
          <a:lstStyle/>
          <a:p>
            <a:endParaRPr lang="ru-RU"/>
          </a:p>
        </p:txBody>
      </p:sp>
      <p:pic>
        <p:nvPicPr>
          <p:cNvPr id="24" name="Рисунок 23">
            <a:extLst>
              <a:ext uri="{FF2B5EF4-FFF2-40B4-BE49-F238E27FC236}">
                <a16:creationId xmlns:a16="http://schemas.microsoft.com/office/drawing/2014/main" xmlns="" id="{EB3D38A5-2836-FA45-B212-6577A1FA4B6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62441" y="1319422"/>
            <a:ext cx="8174392" cy="358101"/>
          </a:xfrm>
          <a:prstGeom prst="rect">
            <a:avLst/>
          </a:prstGeom>
        </p:spPr>
      </p:pic>
      <p:pic>
        <p:nvPicPr>
          <p:cNvPr id="25" name="Рисунок 24">
            <a:extLst>
              <a:ext uri="{FF2B5EF4-FFF2-40B4-BE49-F238E27FC236}">
                <a16:creationId xmlns:a16="http://schemas.microsoft.com/office/drawing/2014/main" xmlns="" id="{B2455542-AFB0-C348-83F2-457E9FD359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912125" y="1747023"/>
            <a:ext cx="2755639" cy="3975121"/>
          </a:xfrm>
          <a:prstGeom prst="rect">
            <a:avLst/>
          </a:prstGeom>
        </p:spPr>
      </p:pic>
      <p:pic>
        <p:nvPicPr>
          <p:cNvPr id="28" name="Рисунок 27">
            <a:extLst>
              <a:ext uri="{FF2B5EF4-FFF2-40B4-BE49-F238E27FC236}">
                <a16:creationId xmlns:a16="http://schemas.microsoft.com/office/drawing/2014/main" xmlns="" id="{5F8E1CE0-D9BF-BB4B-A798-39845A908E3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89144" y="1747023"/>
            <a:ext cx="2753713" cy="3975119"/>
          </a:xfrm>
          <a:prstGeom prst="rect">
            <a:avLst/>
          </a:prstGeom>
        </p:spPr>
      </p:pic>
      <p:grpSp>
        <p:nvGrpSpPr>
          <p:cNvPr id="29" name="Группа 28">
            <a:extLst>
              <a:ext uri="{FF2B5EF4-FFF2-40B4-BE49-F238E27FC236}">
                <a16:creationId xmlns:a16="http://schemas.microsoft.com/office/drawing/2014/main" xmlns="" id="{8623C3A3-B5C8-3843-9B22-7AFA491DF2FA}"/>
              </a:ext>
            </a:extLst>
          </p:cNvPr>
          <p:cNvGrpSpPr/>
          <p:nvPr/>
        </p:nvGrpSpPr>
        <p:grpSpPr>
          <a:xfrm>
            <a:off x="3262441" y="1747024"/>
            <a:ext cx="2623206" cy="3975682"/>
            <a:chOff x="1768678" y="2781621"/>
            <a:chExt cx="2581092" cy="3723833"/>
          </a:xfrm>
        </p:grpSpPr>
        <p:pic>
          <p:nvPicPr>
            <p:cNvPr id="30" name="Рисунок 29">
              <a:extLst>
                <a:ext uri="{FF2B5EF4-FFF2-40B4-BE49-F238E27FC236}">
                  <a16:creationId xmlns:a16="http://schemas.microsoft.com/office/drawing/2014/main" xmlns="" id="{BDDA3BCD-9246-2040-AD4B-EB69BFEFACF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68678" y="2782124"/>
              <a:ext cx="2581092" cy="3723330"/>
            </a:xfrm>
            <a:prstGeom prst="rect">
              <a:avLst/>
            </a:prstGeom>
          </p:spPr>
        </p:pic>
        <p:pic>
          <p:nvPicPr>
            <p:cNvPr id="31" name="Рисунок 30">
              <a:extLst>
                <a:ext uri="{FF2B5EF4-FFF2-40B4-BE49-F238E27FC236}">
                  <a16:creationId xmlns:a16="http://schemas.microsoft.com/office/drawing/2014/main" xmlns="" id="{72A658C2-0412-C140-8E3A-746396881814}"/>
                </a:ext>
              </a:extLst>
            </p:cNvPr>
            <p:cNvPicPr>
              <a:picLocks noChangeAspect="1"/>
            </p:cNvPicPr>
            <p:nvPr/>
          </p:nvPicPr>
          <p:blipFill>
            <a:blip r:embed="rId10"/>
            <a:stretch>
              <a:fillRect/>
            </a:stretch>
          </p:blipFill>
          <p:spPr>
            <a:xfrm>
              <a:off x="1778372" y="4807650"/>
              <a:ext cx="2571398" cy="1629054"/>
            </a:xfrm>
            <a:prstGeom prst="rect">
              <a:avLst/>
            </a:prstGeom>
          </p:spPr>
        </p:pic>
        <p:pic>
          <p:nvPicPr>
            <p:cNvPr id="32" name="Рисунок 31">
              <a:extLst>
                <a:ext uri="{FF2B5EF4-FFF2-40B4-BE49-F238E27FC236}">
                  <a16:creationId xmlns:a16="http://schemas.microsoft.com/office/drawing/2014/main" xmlns="" id="{B9601EE1-6EBF-E044-BA32-D5DBC802661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778372" y="2781621"/>
              <a:ext cx="1096713" cy="1096713"/>
            </a:xfrm>
            <a:prstGeom prst="rect">
              <a:avLst/>
            </a:prstGeom>
          </p:spPr>
        </p:pic>
      </p:grpSp>
      <p:sp>
        <p:nvSpPr>
          <p:cNvPr id="33" name="TextBox 32">
            <a:extLst>
              <a:ext uri="{FF2B5EF4-FFF2-40B4-BE49-F238E27FC236}">
                <a16:creationId xmlns:a16="http://schemas.microsoft.com/office/drawing/2014/main" xmlns="" id="{57CF5430-F6BB-2A42-A438-0507162FF497}"/>
              </a:ext>
            </a:extLst>
          </p:cNvPr>
          <p:cNvSpPr txBox="1"/>
          <p:nvPr/>
        </p:nvSpPr>
        <p:spPr>
          <a:xfrm>
            <a:off x="801744" y="1270146"/>
            <a:ext cx="2142000" cy="4278094"/>
          </a:xfrm>
          <a:prstGeom prst="rect">
            <a:avLst/>
          </a:prstGeom>
          <a:noFill/>
          <a:effectLst>
            <a:outerShdw blurRad="50800" dist="38100" dir="5400000" algn="t" rotWithShape="0">
              <a:prstClr val="black">
                <a:alpha val="40000"/>
              </a:prstClr>
            </a:outerShdw>
          </a:effectLst>
        </p:spPr>
        <p:txBody>
          <a:bodyPr wrap="square" rtlCol="0">
            <a:spAutoFit/>
          </a:bodyPr>
          <a:lstStyle/>
          <a:p>
            <a:endParaRPr lang="ru-RU" sz="1600" dirty="0" smtClean="0">
              <a:solidFill>
                <a:schemeClr val="bg1"/>
              </a:solidFill>
            </a:endParaRPr>
          </a:p>
          <a:p>
            <a:r>
              <a:rPr lang="ru-RU" sz="1600" dirty="0" smtClean="0">
                <a:solidFill>
                  <a:schemeClr val="bg1"/>
                </a:solidFill>
                <a:latin typeface="+mj-lt"/>
              </a:rPr>
              <a:t>Компания </a:t>
            </a:r>
            <a:r>
              <a:rPr lang="ru-RU" sz="1600" dirty="0">
                <a:solidFill>
                  <a:schemeClr val="bg1"/>
                </a:solidFill>
                <a:latin typeface="+mj-lt"/>
              </a:rPr>
              <a:t>на </a:t>
            </a:r>
            <a:r>
              <a:rPr lang="ru-RU" sz="1600" dirty="0" smtClean="0">
                <a:solidFill>
                  <a:schemeClr val="bg1"/>
                </a:solidFill>
                <a:latin typeface="+mj-lt"/>
              </a:rPr>
              <a:t>созданной личной </a:t>
            </a:r>
            <a:r>
              <a:rPr lang="ru-RU" sz="1600" dirty="0">
                <a:solidFill>
                  <a:schemeClr val="bg1"/>
                </a:solidFill>
                <a:latin typeface="+mj-lt"/>
              </a:rPr>
              <a:t>странице может полно и достоверно</a:t>
            </a:r>
          </a:p>
          <a:p>
            <a:r>
              <a:rPr lang="ru-RU" sz="1600" dirty="0">
                <a:solidFill>
                  <a:schemeClr val="bg1"/>
                </a:solidFill>
                <a:latin typeface="+mj-lt"/>
              </a:rPr>
              <a:t>рассказать о своей деятельности, </a:t>
            </a:r>
            <a:r>
              <a:rPr lang="ru-RU" sz="1600" dirty="0" smtClean="0">
                <a:solidFill>
                  <a:schemeClr val="bg1"/>
                </a:solidFill>
                <a:latin typeface="+mj-lt"/>
              </a:rPr>
              <a:t>найти партнеров и заказчиков, создать консорциум, проверить </a:t>
            </a:r>
            <a:r>
              <a:rPr lang="ru-RU" sz="1600" dirty="0">
                <a:solidFill>
                  <a:schemeClr val="bg1"/>
                </a:solidFill>
                <a:latin typeface="+mj-lt"/>
              </a:rPr>
              <a:t>на потребительский спрос</a:t>
            </a:r>
          </a:p>
          <a:p>
            <a:r>
              <a:rPr lang="ru-RU" sz="1600" dirty="0">
                <a:solidFill>
                  <a:schemeClr val="bg1"/>
                </a:solidFill>
                <a:latin typeface="+mj-lt"/>
              </a:rPr>
              <a:t>свои проекты, продвигать товары и услуги, реализовать неликвиды.</a:t>
            </a:r>
          </a:p>
        </p:txBody>
      </p:sp>
    </p:spTree>
    <p:extLst>
      <p:ext uri="{BB962C8B-B14F-4D97-AF65-F5344CB8AC3E}">
        <p14:creationId xmlns:p14="http://schemas.microsoft.com/office/powerpoint/2010/main" val="21043820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61665"/>
          </a:xfrm>
          <a:prstGeom prst="rect">
            <a:avLst/>
          </a:prstGeom>
        </p:spPr>
        <p:txBody>
          <a:bodyPr wrap="square">
            <a:spAutoFit/>
          </a:bodyPr>
          <a:lstStyle/>
          <a:p>
            <a:pPr algn="ctr"/>
            <a:r>
              <a:rPr lang="ru-RU" sz="2000" dirty="0">
                <a:solidFill>
                  <a:schemeClr val="bg1"/>
                </a:solidFill>
              </a:rPr>
              <a:t> </a:t>
            </a:r>
            <a:r>
              <a:rPr lang="ru-RU" altLang="ru-RU" sz="2400" dirty="0">
                <a:solidFill>
                  <a:schemeClr val="bg1"/>
                </a:solidFill>
                <a:latin typeface="+mj-lt"/>
              </a:rPr>
              <a:t>ПРЕДПРИНИМАТЕЛЬСКАЯ ИНИЦИАТИВА</a:t>
            </a:r>
            <a:endParaRPr lang="ru-RU" sz="2400" dirty="0">
              <a:solidFill>
                <a:schemeClr val="bg1"/>
              </a:solidFill>
              <a:latin typeface="+mj-lt"/>
              <a:ea typeface="Open Sans" panose="020B0806030504020204" pitchFamily="34" charset="0"/>
              <a:cs typeface="Open Sans" panose="020B0806030504020204" pitchFamily="34" charset="0"/>
            </a:endParaRPr>
          </a:p>
        </p:txBody>
      </p:sp>
      <p:cxnSp>
        <p:nvCxnSpPr>
          <p:cNvPr id="19" name="Прямая соединительная линия 18">
            <a:extLst>
              <a:ext uri="{FF2B5EF4-FFF2-40B4-BE49-F238E27FC236}">
                <a16:creationId xmlns:a16="http://schemas.microsoft.com/office/drawing/2014/main" xmlns=""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xmlns=""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a16="http://schemas.microsoft.com/office/drawing/2014/main" xmlns=""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latin typeface="+mj-lt"/>
              </a:rPr>
              <a:t>УСЛОВИЯ УСПЕШНОЙ РЕАЛИЗАЦИИ  </a:t>
            </a:r>
            <a:r>
              <a:rPr lang="ru-RU" altLang="ru-RU" sz="2000" dirty="0">
                <a:solidFill>
                  <a:schemeClr val="bg1"/>
                </a:solidFill>
                <a:latin typeface="+mj-lt"/>
              </a:rPr>
              <a:t>   </a:t>
            </a:r>
          </a:p>
        </p:txBody>
      </p:sp>
      <p:sp>
        <p:nvSpPr>
          <p:cNvPr id="2" name="Rectangle 2"/>
          <p:cNvSpPr>
            <a:spLocks noChangeArrowheads="1"/>
          </p:cNvSpPr>
          <p:nvPr/>
        </p:nvSpPr>
        <p:spPr bwMode="auto">
          <a:xfrm>
            <a:off x="933070" y="919542"/>
            <a:ext cx="12077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0" y="-1"/>
            <a:ext cx="110659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6" name="Прямоугольник 25">
            <a:extLst>
              <a:ext uri="{FF2B5EF4-FFF2-40B4-BE49-F238E27FC236}">
                <a16:creationId xmlns:a16="http://schemas.microsoft.com/office/drawing/2014/main" xmlns="" id="{E373DCD1-AC26-EB49-95EA-8BAD8F742105}"/>
              </a:ext>
            </a:extLst>
          </p:cNvPr>
          <p:cNvSpPr/>
          <p:nvPr/>
        </p:nvSpPr>
        <p:spPr>
          <a:xfrm>
            <a:off x="566001" y="130985"/>
            <a:ext cx="1872885" cy="461665"/>
          </a:xfrm>
          <a:prstGeom prst="rect">
            <a:avLst/>
          </a:prstGeom>
        </p:spPr>
        <p:txBody>
          <a:bodyPr wrap="none">
            <a:spAutoFit/>
          </a:bodyPr>
          <a:lstStyle/>
          <a:p>
            <a:r>
              <a:rPr lang="ru-RU" sz="2400" b="1" dirty="0">
                <a:solidFill>
                  <a:srgbClr val="DCE5F8"/>
                </a:solidFill>
                <a:ea typeface="Open Sans" panose="020B0806030504020204" pitchFamily="34" charset="0"/>
                <a:cs typeface="Open Sans" panose="020B0806030504020204" pitchFamily="34" charset="0"/>
              </a:rPr>
              <a:t>Стратегия</a:t>
            </a:r>
            <a:r>
              <a:rPr lang="ru-RU" sz="2400" b="1" dirty="0">
                <a:solidFill>
                  <a:schemeClr val="bg1"/>
                </a:solidFill>
                <a:ea typeface="Open Sans" panose="020B0806030504020204" pitchFamily="34" charset="0"/>
                <a:cs typeface="Open Sans" panose="020B0806030504020204" pitchFamily="34" charset="0"/>
              </a:rPr>
              <a:t> </a:t>
            </a:r>
            <a:r>
              <a:rPr lang="ru-RU" sz="2400" b="1" dirty="0">
                <a:solidFill>
                  <a:srgbClr val="FF7800"/>
                </a:solidFill>
                <a:ea typeface="Open Sans" panose="020B0806030504020204" pitchFamily="34" charset="0"/>
                <a:cs typeface="Open Sans" panose="020B0806030504020204" pitchFamily="34" charset="0"/>
              </a:rPr>
              <a:t>24</a:t>
            </a:r>
            <a:endParaRPr lang="ru-RU" sz="2400" b="1" dirty="0">
              <a:ea typeface="Open Sans" panose="020B0806030504020204" pitchFamily="34" charset="0"/>
              <a:cs typeface="Open Sans" panose="020B0806030504020204" pitchFamily="34" charset="0"/>
            </a:endParaRPr>
          </a:p>
        </p:txBody>
      </p:sp>
      <p:graphicFrame>
        <p:nvGraphicFramePr>
          <p:cNvPr id="27" name="Объект 26">
            <a:extLst>
              <a:ext uri="{FF2B5EF4-FFF2-40B4-BE49-F238E27FC236}">
                <a16:creationId xmlns:a16="http://schemas.microsoft.com/office/drawing/2014/main" xmlns="" id="{8AC705D5-A957-7147-8C09-66A35FDAE4BC}"/>
              </a:ext>
            </a:extLst>
          </p:cNvPr>
          <p:cNvGraphicFramePr>
            <a:graphicFrameLocks noChangeAspect="1"/>
          </p:cNvGraphicFramePr>
          <p:nvPr/>
        </p:nvGraphicFramePr>
        <p:xfrm>
          <a:off x="10825591" y="150092"/>
          <a:ext cx="707690" cy="432822"/>
        </p:xfrm>
        <a:graphic>
          <a:graphicData uri="http://schemas.openxmlformats.org/presentationml/2006/ole">
            <mc:AlternateContent xmlns:mc="http://schemas.openxmlformats.org/markup-compatibility/2006">
              <mc:Choice xmlns:v="urn:schemas-microsoft-com:vml" Requires="v">
                <p:oleObj spid="_x0000_s5180" name="CorelDRAW" r:id="rId4" imgW="2442240" imgH="1492200" progId="">
                  <p:embed/>
                </p:oleObj>
              </mc:Choice>
              <mc:Fallback>
                <p:oleObj name="CorelDRAW" r:id="rId4" imgW="2442240" imgH="1492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591" y="150092"/>
                        <a:ext cx="707690" cy="432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a:extLst>
              <a:ext uri="{FF2B5EF4-FFF2-40B4-BE49-F238E27FC236}">
                <a16:creationId xmlns:a16="http://schemas.microsoft.com/office/drawing/2014/main" xmlns="" id="{5B311A2A-795C-6740-B9A9-48381F65A7BC}"/>
              </a:ext>
            </a:extLst>
          </p:cNvPr>
          <p:cNvSpPr txBox="1"/>
          <p:nvPr/>
        </p:nvSpPr>
        <p:spPr>
          <a:xfrm>
            <a:off x="7412182" y="3081770"/>
            <a:ext cx="184731" cy="369332"/>
          </a:xfrm>
          <a:prstGeom prst="rect">
            <a:avLst/>
          </a:prstGeom>
          <a:noFill/>
        </p:spPr>
        <p:txBody>
          <a:bodyPr wrap="square" rtlCol="0">
            <a:spAutoFit/>
          </a:bodyPr>
          <a:lstStyle/>
          <a:p>
            <a:endParaRPr lang="ru-RU"/>
          </a:p>
        </p:txBody>
      </p:sp>
      <p:sp>
        <p:nvSpPr>
          <p:cNvPr id="22" name="TextBox 21">
            <a:extLst>
              <a:ext uri="{FF2B5EF4-FFF2-40B4-BE49-F238E27FC236}">
                <a16:creationId xmlns:a16="http://schemas.microsoft.com/office/drawing/2014/main" xmlns="" id="{933A2B2C-F081-A243-A16C-4B41AB9713BE}"/>
              </a:ext>
            </a:extLst>
          </p:cNvPr>
          <p:cNvSpPr txBox="1"/>
          <p:nvPr/>
        </p:nvSpPr>
        <p:spPr>
          <a:xfrm>
            <a:off x="4572000" y="3040207"/>
            <a:ext cx="5112327" cy="369332"/>
          </a:xfrm>
          <a:prstGeom prst="rect">
            <a:avLst/>
          </a:prstGeom>
          <a:noFill/>
        </p:spPr>
        <p:txBody>
          <a:bodyPr wrap="square" rtlCol="0">
            <a:spAutoFit/>
          </a:bodyPr>
          <a:lstStyle/>
          <a:p>
            <a:endParaRPr lang="ru-RU"/>
          </a:p>
        </p:txBody>
      </p:sp>
      <p:sp>
        <p:nvSpPr>
          <p:cNvPr id="34" name="TextBox 33">
            <a:extLst>
              <a:ext uri="{FF2B5EF4-FFF2-40B4-BE49-F238E27FC236}">
                <a16:creationId xmlns:a16="http://schemas.microsoft.com/office/drawing/2014/main" xmlns="" id="{9A1B01F9-E90B-294B-9B09-BB3C16B6258B}"/>
              </a:ext>
            </a:extLst>
          </p:cNvPr>
          <p:cNvSpPr txBox="1"/>
          <p:nvPr/>
        </p:nvSpPr>
        <p:spPr>
          <a:xfrm>
            <a:off x="7765730" y="2996973"/>
            <a:ext cx="151090" cy="204076"/>
          </a:xfrm>
          <a:prstGeom prst="rect">
            <a:avLst/>
          </a:prstGeom>
          <a:noFill/>
        </p:spPr>
        <p:txBody>
          <a:bodyPr wrap="square" rtlCol="0">
            <a:spAutoFit/>
          </a:bodyPr>
          <a:lstStyle/>
          <a:p>
            <a:endParaRPr lang="ru-RU"/>
          </a:p>
        </p:txBody>
      </p:sp>
      <p:sp>
        <p:nvSpPr>
          <p:cNvPr id="35" name="TextBox 34">
            <a:extLst>
              <a:ext uri="{FF2B5EF4-FFF2-40B4-BE49-F238E27FC236}">
                <a16:creationId xmlns:a16="http://schemas.microsoft.com/office/drawing/2014/main" xmlns="" id="{101D3541-44C5-AB43-8BC1-0C3953940140}"/>
              </a:ext>
            </a:extLst>
          </p:cNvPr>
          <p:cNvSpPr txBox="1"/>
          <p:nvPr/>
        </p:nvSpPr>
        <p:spPr>
          <a:xfrm>
            <a:off x="5822893" y="2955410"/>
            <a:ext cx="4181341" cy="204076"/>
          </a:xfrm>
          <a:prstGeom prst="rect">
            <a:avLst/>
          </a:prstGeom>
          <a:noFill/>
        </p:spPr>
        <p:txBody>
          <a:bodyPr wrap="square" rtlCol="0">
            <a:spAutoFit/>
          </a:bodyPr>
          <a:lstStyle/>
          <a:p>
            <a:endParaRPr lang="ru-RU"/>
          </a:p>
        </p:txBody>
      </p:sp>
      <p:pic>
        <p:nvPicPr>
          <p:cNvPr id="38" name="Рисунок 37">
            <a:extLst>
              <a:ext uri="{FF2B5EF4-FFF2-40B4-BE49-F238E27FC236}">
                <a16:creationId xmlns:a16="http://schemas.microsoft.com/office/drawing/2014/main" xmlns="" id="{D2516DFB-E96F-8845-BEF9-1E3F0E7C3A6D}"/>
              </a:ext>
            </a:extLst>
          </p:cNvPr>
          <p:cNvPicPr>
            <a:picLocks noChangeAspect="1"/>
          </p:cNvPicPr>
          <p:nvPr/>
        </p:nvPicPr>
        <p:blipFill>
          <a:blip r:embed="rId6"/>
          <a:stretch>
            <a:fillRect/>
          </a:stretch>
        </p:blipFill>
        <p:spPr>
          <a:xfrm>
            <a:off x="767304" y="1198133"/>
            <a:ext cx="4626663" cy="3511066"/>
          </a:xfrm>
          <a:prstGeom prst="rect">
            <a:avLst/>
          </a:prstGeom>
        </p:spPr>
      </p:pic>
      <p:pic>
        <p:nvPicPr>
          <p:cNvPr id="39" name="Рисунок 38">
            <a:extLst>
              <a:ext uri="{FF2B5EF4-FFF2-40B4-BE49-F238E27FC236}">
                <a16:creationId xmlns:a16="http://schemas.microsoft.com/office/drawing/2014/main" xmlns="" id="{B9A31DDE-A955-7A44-A653-A15473FA57C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06693" y="3722410"/>
            <a:ext cx="4229787" cy="197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Рисунок 39">
            <a:extLst>
              <a:ext uri="{FF2B5EF4-FFF2-40B4-BE49-F238E27FC236}">
                <a16:creationId xmlns:a16="http://schemas.microsoft.com/office/drawing/2014/main" xmlns="" id="{50F94B48-004B-F548-92FD-54CC8C35F8D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50513" y="1119294"/>
            <a:ext cx="5047031" cy="296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Стрелка углом вверх 40">
            <a:extLst>
              <a:ext uri="{FF2B5EF4-FFF2-40B4-BE49-F238E27FC236}">
                <a16:creationId xmlns:a16="http://schemas.microsoft.com/office/drawing/2014/main" xmlns="" id="{AC6B7BF2-3A79-BC48-8333-BAB83D20C94B}"/>
              </a:ext>
            </a:extLst>
          </p:cNvPr>
          <p:cNvSpPr/>
          <p:nvPr/>
        </p:nvSpPr>
        <p:spPr bwMode="auto">
          <a:xfrm rot="5400000">
            <a:off x="2946716" y="4827527"/>
            <a:ext cx="848783" cy="815898"/>
          </a:xfrm>
          <a:prstGeom prst="bentUpArrow">
            <a:avLst>
              <a:gd name="adj1" fmla="val 25000"/>
              <a:gd name="adj2" fmla="val 27627"/>
              <a:gd name="adj3" fmla="val 25000"/>
            </a:avLst>
          </a:prstGeom>
          <a:noFill/>
          <a:ln w="50800" cap="flat" cmpd="sng" algn="ctr">
            <a:solidFill>
              <a:schemeClr val="bg1"/>
            </a:solidFill>
            <a:prstDash val="solid"/>
            <a:round/>
            <a:headEnd type="none" w="med" len="med"/>
            <a:tailEnd type="none" w="med" len="med"/>
          </a:ln>
          <a:effec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a:lnSpc>
                <a:spcPct val="93000"/>
              </a:lnSpc>
              <a:buClr>
                <a:srgbClr val="000000"/>
              </a:buClr>
              <a:buSzPct val="100000"/>
              <a:buFont typeface="Times New Roman" panose="02020603050405020304" pitchFamily="18" charset="0"/>
              <a:buNone/>
              <a:defRPr/>
            </a:pPr>
            <a:endParaRPr lang="ru-RU"/>
          </a:p>
        </p:txBody>
      </p:sp>
      <p:sp>
        <p:nvSpPr>
          <p:cNvPr id="43" name="Стрелка углом вверх 42">
            <a:extLst>
              <a:ext uri="{FF2B5EF4-FFF2-40B4-BE49-F238E27FC236}">
                <a16:creationId xmlns:a16="http://schemas.microsoft.com/office/drawing/2014/main" xmlns="" id="{546A1BEB-DE1A-924E-B098-2030A108AED3}"/>
              </a:ext>
            </a:extLst>
          </p:cNvPr>
          <p:cNvSpPr/>
          <p:nvPr/>
        </p:nvSpPr>
        <p:spPr bwMode="auto">
          <a:xfrm>
            <a:off x="8221219" y="4168134"/>
            <a:ext cx="848783" cy="815898"/>
          </a:xfrm>
          <a:prstGeom prst="bentUpArrow">
            <a:avLst/>
          </a:prstGeom>
          <a:noFill/>
          <a:ln w="50800" cap="flat" cmpd="sng" algn="ctr">
            <a:solidFill>
              <a:schemeClr val="bg1"/>
            </a:solidFill>
            <a:prstDash val="solid"/>
            <a:round/>
            <a:headEnd type="none" w="med" len="med"/>
            <a:tailEnd type="none" w="med" len="med"/>
          </a:ln>
          <a:effec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a:lnSpc>
                <a:spcPct val="93000"/>
              </a:lnSpc>
              <a:buClr>
                <a:srgbClr val="000000"/>
              </a:buClr>
              <a:buSzPct val="100000"/>
              <a:buFont typeface="Times New Roman" panose="02020603050405020304" pitchFamily="18" charset="0"/>
              <a:buNone/>
              <a:defRPr/>
            </a:pPr>
            <a:endParaRPr lang="ru-RU"/>
          </a:p>
        </p:txBody>
      </p:sp>
    </p:spTree>
    <p:extLst>
      <p:ext uri="{BB962C8B-B14F-4D97-AF65-F5344CB8AC3E}">
        <p14:creationId xmlns:p14="http://schemas.microsoft.com/office/powerpoint/2010/main" val="14713792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7412182" y="3081770"/>
            <a:ext cx="184731" cy="369332"/>
          </a:xfrm>
          <a:prstGeom prst="rect">
            <a:avLst/>
          </a:prstGeom>
          <a:noFill/>
        </p:spPr>
        <p:txBody>
          <a:bodyPr wrap="none" rtlCol="0">
            <a:spAutoFit/>
          </a:bodyPr>
          <a:lstStyle/>
          <a:p>
            <a:endParaRPr lang="ru-RU" dirty="0"/>
          </a:p>
        </p:txBody>
      </p:sp>
      <p:sp>
        <p:nvSpPr>
          <p:cNvPr id="18" name="TextBox 17"/>
          <p:cNvSpPr txBox="1"/>
          <p:nvPr/>
        </p:nvSpPr>
        <p:spPr>
          <a:xfrm>
            <a:off x="4572000" y="3040207"/>
            <a:ext cx="5112327" cy="369332"/>
          </a:xfrm>
          <a:prstGeom prst="rect">
            <a:avLst/>
          </a:prstGeom>
          <a:noFill/>
        </p:spPr>
        <p:txBody>
          <a:bodyPr wrap="square" rtlCol="0">
            <a:spAutoFit/>
          </a:bodyPr>
          <a:lstStyle/>
          <a:p>
            <a:endParaRPr lang="ru-RU" dirty="0"/>
          </a:p>
        </p:txBody>
      </p:sp>
      <p:sp>
        <p:nvSpPr>
          <p:cNvPr id="24" name="Прямоугольник 23"/>
          <p:cNvSpPr/>
          <p:nvPr/>
        </p:nvSpPr>
        <p:spPr>
          <a:xfrm>
            <a:off x="8124497" y="84082"/>
            <a:ext cx="4067503" cy="2246769"/>
          </a:xfrm>
          <a:prstGeom prst="rect">
            <a:avLst/>
          </a:prstGeom>
        </p:spPr>
        <p:txBody>
          <a:bodyPr wrap="square">
            <a:spAutoFit/>
          </a:bodyPr>
          <a:lstStyle/>
          <a:p>
            <a:pPr algn="ctr"/>
            <a:endParaRPr lang="ru-RU" sz="2200" dirty="0" smtClean="0">
              <a:ea typeface="Open Sans" panose="020B0806030504020204" pitchFamily="34" charset="0"/>
              <a:cs typeface="Open Sans" panose="020B0806030504020204" pitchFamily="34" charset="0"/>
            </a:endParaRPr>
          </a:p>
          <a:p>
            <a:pPr algn="ctr"/>
            <a:r>
              <a:rPr lang="ru-RU" sz="2200" dirty="0">
                <a:ea typeface="Open Sans" panose="020B0806030504020204" pitchFamily="34" charset="0"/>
                <a:cs typeface="Open Sans" panose="020B0806030504020204" pitchFamily="34" charset="0"/>
              </a:rPr>
              <a:t> </a:t>
            </a:r>
            <a:r>
              <a:rPr lang="ru-RU" sz="2200" dirty="0" smtClean="0">
                <a:ea typeface="Open Sans" panose="020B0806030504020204" pitchFamily="34" charset="0"/>
                <a:cs typeface="Open Sans" panose="020B0806030504020204" pitchFamily="34" charset="0"/>
              </a:rPr>
              <a:t>        </a:t>
            </a:r>
          </a:p>
          <a:p>
            <a:pPr algn="ctr"/>
            <a:endParaRPr lang="ru-RU" sz="1600" b="1" dirty="0" smtClean="0">
              <a:ea typeface="Open Sans" panose="020B0806030504020204" pitchFamily="34" charset="0"/>
              <a:cs typeface="Open Sans" panose="020B0806030504020204" pitchFamily="34" charset="0"/>
            </a:endParaRPr>
          </a:p>
          <a:p>
            <a:pPr algn="ctr"/>
            <a:endParaRPr lang="ru-RU" sz="1600" b="1" dirty="0" smtClean="0">
              <a:ea typeface="Open Sans" panose="020B0806030504020204" pitchFamily="34" charset="0"/>
              <a:cs typeface="Open Sans" panose="020B0806030504020204" pitchFamily="34" charset="0"/>
            </a:endParaRPr>
          </a:p>
          <a:p>
            <a:pPr algn="ctr"/>
            <a:endParaRPr lang="ru-RU" sz="1600" b="1" dirty="0">
              <a:ea typeface="Open Sans" panose="020B0806030504020204" pitchFamily="34" charset="0"/>
              <a:cs typeface="Open Sans" panose="020B0806030504020204" pitchFamily="34" charset="0"/>
            </a:endParaRPr>
          </a:p>
          <a:p>
            <a:pPr algn="ctr"/>
            <a:endParaRPr lang="ru-RU" sz="1600" b="1" dirty="0" smtClean="0">
              <a:ea typeface="Open Sans" panose="020B0806030504020204" pitchFamily="34" charset="0"/>
              <a:cs typeface="Open Sans" panose="020B0806030504020204" pitchFamily="34" charset="0"/>
            </a:endParaRPr>
          </a:p>
          <a:p>
            <a:pPr algn="ctr"/>
            <a:endParaRPr lang="ru-RU" sz="1600" b="1" dirty="0">
              <a:ea typeface="Open Sans" panose="020B0806030504020204" pitchFamily="34" charset="0"/>
              <a:cs typeface="Open Sans" panose="020B0806030504020204" pitchFamily="34" charset="0"/>
            </a:endParaRPr>
          </a:p>
          <a:p>
            <a:pPr algn="ctr"/>
            <a:r>
              <a:rPr lang="ru-RU" sz="1600" b="1" dirty="0" smtClean="0">
                <a:solidFill>
                  <a:schemeClr val="accent6"/>
                </a:solidFill>
                <a:ea typeface="Open Sans" panose="020B0806030504020204" pitchFamily="34" charset="0"/>
                <a:cs typeface="Open Sans" panose="020B0806030504020204" pitchFamily="34" charset="0"/>
              </a:rPr>
              <a:t>БУДУЩЕЕ</a:t>
            </a:r>
            <a:endParaRPr lang="ru-RU" sz="1600" b="1" dirty="0">
              <a:solidFill>
                <a:schemeClr val="accent6"/>
              </a:solidFill>
              <a:ea typeface="Open Sans" panose="020B0806030504020204" pitchFamily="34" charset="0"/>
              <a:cs typeface="Open Sans" panose="020B0806030504020204" pitchFamily="34" charset="0"/>
            </a:endParaRPr>
          </a:p>
        </p:txBody>
      </p:sp>
      <p:sp>
        <p:nvSpPr>
          <p:cNvPr id="21" name="Куб 20"/>
          <p:cNvSpPr/>
          <p:nvPr/>
        </p:nvSpPr>
        <p:spPr>
          <a:xfrm>
            <a:off x="1069556" y="4829556"/>
            <a:ext cx="1766647" cy="1005042"/>
          </a:xfrm>
          <a:prstGeom prst="cub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Куб 19"/>
          <p:cNvSpPr/>
          <p:nvPr/>
        </p:nvSpPr>
        <p:spPr>
          <a:xfrm>
            <a:off x="9684327" y="971023"/>
            <a:ext cx="1437612" cy="1401660"/>
          </a:xfrm>
          <a:prstGeom prst="cube">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4" name="Прямая соединительная линия 3"/>
          <p:cNvCxnSpPr/>
          <p:nvPr/>
        </p:nvCxnSpPr>
        <p:spPr>
          <a:xfrm flipV="1">
            <a:off x="2573518" y="2404500"/>
            <a:ext cx="8182466" cy="3411738"/>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V="1">
            <a:off x="2875867" y="2372684"/>
            <a:ext cx="6808460" cy="319196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V="1">
            <a:off x="2836203" y="1331320"/>
            <a:ext cx="6848124" cy="349823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V="1">
            <a:off x="2573518" y="1388319"/>
            <a:ext cx="8182466" cy="370749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4" name="Oval 13">
            <a:extLst>
              <a:ext uri="{FF2B5EF4-FFF2-40B4-BE49-F238E27FC236}">
                <a16:creationId xmlns="" xmlns:a16="http://schemas.microsoft.com/office/drawing/2014/main" id="{9E66C9B4-8E3A-0866-FE4D-E7F3ADCC01F1}"/>
              </a:ext>
            </a:extLst>
          </p:cNvPr>
          <p:cNvSpPr>
            <a:spLocks noChangeArrowheads="1"/>
          </p:cNvSpPr>
          <p:nvPr/>
        </p:nvSpPr>
        <p:spPr bwMode="auto">
          <a:xfrm flipH="1">
            <a:off x="6013726" y="1834465"/>
            <a:ext cx="905545" cy="3456725"/>
          </a:xfrm>
          <a:prstGeom prst="ellipse">
            <a:avLst/>
          </a:prstGeom>
          <a:noFill/>
          <a:ln w="3175">
            <a:solidFill>
              <a:schemeClr val="bg1"/>
            </a:solidFill>
            <a:prstDash val="lgDashDot"/>
            <a:round/>
            <a:headEnd/>
            <a:tailEnd/>
          </a:ln>
          <a:effectLst>
            <a:glow rad="723900">
              <a:srgbClr val="FFC000">
                <a:alpha val="69000"/>
              </a:srgbClr>
            </a:glow>
            <a:outerShdw blurRad="50800" dist="266700" dir="21540000" sx="1000" sy="1000" algn="ctr" rotWithShape="0">
              <a:srgbClr val="000000"/>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sz="1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0" y="-233029"/>
            <a:ext cx="12192000" cy="830997"/>
          </a:xfrm>
          <a:prstGeom prst="rect">
            <a:avLst/>
          </a:prstGeom>
          <a:noFill/>
        </p:spPr>
        <p:txBody>
          <a:bodyPr wrap="square" rtlCol="0">
            <a:spAutoFit/>
          </a:bodyPr>
          <a:lstStyle/>
          <a:p>
            <a:pPr algn="ctr"/>
            <a:r>
              <a:rPr lang="ru-RU" sz="2400" dirty="0" smtClean="0"/>
              <a:t> </a:t>
            </a:r>
          </a:p>
          <a:p>
            <a:pPr algn="ctr"/>
            <a:r>
              <a:rPr lang="ru-RU" sz="2400" dirty="0" smtClean="0"/>
              <a:t>           </a:t>
            </a:r>
            <a:r>
              <a:rPr lang="ru-RU" sz="2400" dirty="0" smtClean="0">
                <a:solidFill>
                  <a:schemeClr val="bg1"/>
                </a:solidFill>
                <a:latin typeface="+mj-lt"/>
              </a:rPr>
              <a:t>НАСТОЯЩЕЕ</a:t>
            </a:r>
            <a:endParaRPr lang="ru-RU" sz="2400" dirty="0">
              <a:solidFill>
                <a:schemeClr val="bg1"/>
              </a:solidFill>
              <a:latin typeface="+mj-lt"/>
            </a:endParaRPr>
          </a:p>
        </p:txBody>
      </p:sp>
      <p:cxnSp>
        <p:nvCxnSpPr>
          <p:cNvPr id="5" name="Прямая со стрелкой 4"/>
          <p:cNvCxnSpPr/>
          <p:nvPr/>
        </p:nvCxnSpPr>
        <p:spPr>
          <a:xfrm>
            <a:off x="6421821" y="3594538"/>
            <a:ext cx="3878317" cy="168116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1048011" y="3594538"/>
            <a:ext cx="5373810" cy="42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V="1">
            <a:off x="6421821" y="663486"/>
            <a:ext cx="0" cy="29310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205545" y="5286703"/>
            <a:ext cx="1177053" cy="369332"/>
          </a:xfrm>
          <a:prstGeom prst="rect">
            <a:avLst/>
          </a:prstGeom>
          <a:noFill/>
        </p:spPr>
        <p:txBody>
          <a:bodyPr wrap="none" rtlCol="0">
            <a:spAutoFit/>
          </a:bodyPr>
          <a:lstStyle/>
          <a:p>
            <a:r>
              <a:rPr lang="ru-RU" b="1" dirty="0" smtClean="0">
                <a:solidFill>
                  <a:schemeClr val="bg1"/>
                </a:solidFill>
                <a:latin typeface="+mj-lt"/>
              </a:rPr>
              <a:t>РАЗВИТИЕ</a:t>
            </a:r>
            <a:endParaRPr lang="ru-RU" b="1" dirty="0">
              <a:solidFill>
                <a:schemeClr val="bg1"/>
              </a:solidFill>
              <a:latin typeface="+mj-lt"/>
            </a:endParaRPr>
          </a:p>
        </p:txBody>
      </p:sp>
      <p:sp>
        <p:nvSpPr>
          <p:cNvPr id="15" name="TextBox 14"/>
          <p:cNvSpPr txBox="1"/>
          <p:nvPr/>
        </p:nvSpPr>
        <p:spPr>
          <a:xfrm>
            <a:off x="682056" y="2670048"/>
            <a:ext cx="2193811" cy="923330"/>
          </a:xfrm>
          <a:prstGeom prst="rect">
            <a:avLst/>
          </a:prstGeom>
          <a:noFill/>
        </p:spPr>
        <p:txBody>
          <a:bodyPr wrap="square" rtlCol="0">
            <a:spAutoFit/>
          </a:bodyPr>
          <a:lstStyle/>
          <a:p>
            <a:endParaRPr lang="ru-RU" dirty="0" smtClean="0">
              <a:latin typeface="+mj-lt"/>
            </a:endParaRPr>
          </a:p>
          <a:p>
            <a:endParaRPr lang="ru-RU" dirty="0" smtClean="0">
              <a:latin typeface="+mj-lt"/>
            </a:endParaRPr>
          </a:p>
          <a:p>
            <a:r>
              <a:rPr lang="ru-RU" dirty="0" smtClean="0">
                <a:latin typeface="+mj-lt"/>
              </a:rPr>
              <a:t>     </a:t>
            </a:r>
            <a:r>
              <a:rPr lang="ru-RU" b="1" dirty="0" smtClean="0">
                <a:solidFill>
                  <a:schemeClr val="bg1"/>
                </a:solidFill>
                <a:latin typeface="+mj-lt"/>
              </a:rPr>
              <a:t>БЕЗОПАСНОСТЬ</a:t>
            </a:r>
            <a:endParaRPr lang="ru-RU" b="1" dirty="0">
              <a:solidFill>
                <a:schemeClr val="bg1"/>
              </a:solidFill>
              <a:latin typeface="+mj-lt"/>
            </a:endParaRPr>
          </a:p>
        </p:txBody>
      </p:sp>
      <p:sp>
        <p:nvSpPr>
          <p:cNvPr id="22" name="Овал 21"/>
          <p:cNvSpPr/>
          <p:nvPr/>
        </p:nvSpPr>
        <p:spPr>
          <a:xfrm>
            <a:off x="6316075" y="3494505"/>
            <a:ext cx="196278" cy="173768"/>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007476" y="1429407"/>
            <a:ext cx="184731" cy="369332"/>
          </a:xfrm>
          <a:prstGeom prst="rect">
            <a:avLst/>
          </a:prstGeom>
          <a:noFill/>
        </p:spPr>
        <p:txBody>
          <a:bodyPr wrap="none" rtlCol="0">
            <a:spAutoFit/>
          </a:bodyPr>
          <a:lstStyle/>
          <a:p>
            <a:endParaRPr lang="ru-RU" dirty="0"/>
          </a:p>
        </p:txBody>
      </p:sp>
      <p:sp>
        <p:nvSpPr>
          <p:cNvPr id="8" name="TextBox 7"/>
          <p:cNvSpPr txBox="1"/>
          <p:nvPr/>
        </p:nvSpPr>
        <p:spPr>
          <a:xfrm>
            <a:off x="1355834" y="5454869"/>
            <a:ext cx="1116011" cy="338554"/>
          </a:xfrm>
          <a:prstGeom prst="rect">
            <a:avLst/>
          </a:prstGeom>
          <a:noFill/>
        </p:spPr>
        <p:txBody>
          <a:bodyPr wrap="none" rtlCol="0">
            <a:spAutoFit/>
          </a:bodyPr>
          <a:lstStyle/>
          <a:p>
            <a:r>
              <a:rPr lang="ru-RU" sz="1600" b="1" dirty="0" smtClean="0">
                <a:solidFill>
                  <a:srgbClr val="FF0000"/>
                </a:solidFill>
              </a:rPr>
              <a:t>ПРОШЛОЕ</a:t>
            </a:r>
            <a:endParaRPr lang="ru-RU" sz="1600" b="1" dirty="0">
              <a:solidFill>
                <a:srgbClr val="FF0000"/>
              </a:solidFill>
            </a:endParaRPr>
          </a:p>
        </p:txBody>
      </p:sp>
    </p:spTree>
    <p:extLst>
      <p:ext uri="{BB962C8B-B14F-4D97-AF65-F5344CB8AC3E}">
        <p14:creationId xmlns:p14="http://schemas.microsoft.com/office/powerpoint/2010/main" val="1707621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26"/>
                                        </p:tgtEl>
                                        <p:attrNameLst>
                                          <p:attrName>fillcolor</p:attrName>
                                        </p:attrNameLst>
                                      </p:cBhvr>
                                      <p:to>
                                        <a:srgbClr val="191975"/>
                                      </p:to>
                                    </p:animClr>
                                    <p:set>
                                      <p:cBhvr>
                                        <p:cTn id="7" dur="2000" fill="hold"/>
                                        <p:tgtEl>
                                          <p:spTgt spid="26"/>
                                        </p:tgtEl>
                                        <p:attrNameLst>
                                          <p:attrName>fill.type</p:attrName>
                                        </p:attrNameLst>
                                      </p:cBhvr>
                                      <p:to>
                                        <p:strVal val="solid"/>
                                      </p:to>
                                    </p:set>
                                    <p:set>
                                      <p:cBhvr>
                                        <p:cTn id="8"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29175"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61665"/>
          </a:xfrm>
          <a:prstGeom prst="rect">
            <a:avLst/>
          </a:prstGeom>
        </p:spPr>
        <p:txBody>
          <a:bodyPr wrap="square">
            <a:spAutoFit/>
          </a:bodyPr>
          <a:lstStyle/>
          <a:p>
            <a:pPr algn="ctr"/>
            <a:r>
              <a:rPr lang="ru-RU" sz="2000" dirty="0">
                <a:solidFill>
                  <a:schemeClr val="bg1"/>
                </a:solidFill>
              </a:rPr>
              <a:t> </a:t>
            </a:r>
            <a:r>
              <a:rPr lang="ru-RU" sz="2000" dirty="0" smtClean="0">
                <a:solidFill>
                  <a:schemeClr val="bg1"/>
                </a:solidFill>
              </a:rPr>
              <a:t>                    </a:t>
            </a:r>
            <a:r>
              <a:rPr lang="ru-RU" altLang="ru-RU" sz="2400" dirty="0" smtClean="0">
                <a:solidFill>
                  <a:schemeClr val="bg1"/>
                </a:solidFill>
                <a:latin typeface="+mj-lt"/>
              </a:rPr>
              <a:t>ОБСУЖДЕНИЕ </a:t>
            </a:r>
            <a:r>
              <a:rPr lang="ru-RU" altLang="ru-RU" sz="2400" dirty="0">
                <a:solidFill>
                  <a:schemeClr val="bg1"/>
                </a:solidFill>
                <a:latin typeface="+mj-lt"/>
              </a:rPr>
              <a:t>С ЖИТЕЛЯМИ БЛАГОУСТРОЙСТВА ТЕРРИТОРИИ</a:t>
            </a:r>
            <a:endParaRPr lang="ru-RU" sz="2400" dirty="0">
              <a:solidFill>
                <a:schemeClr val="bg1"/>
              </a:solidFill>
              <a:latin typeface="+mj-lt"/>
              <a:ea typeface="Open Sans" panose="020B0806030504020204" pitchFamily="34" charset="0"/>
              <a:cs typeface="Open Sans" panose="020B0806030504020204" pitchFamily="34" charset="0"/>
            </a:endParaRPr>
          </a:p>
        </p:txBody>
      </p:sp>
      <p:cxnSp>
        <p:nvCxnSpPr>
          <p:cNvPr id="19" name="Прямая соединительная линия 18">
            <a:extLst>
              <a:ext uri="{FF2B5EF4-FFF2-40B4-BE49-F238E27FC236}">
                <a16:creationId xmlns:a16="http://schemas.microsoft.com/office/drawing/2014/main" xmlns=""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xmlns=""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a16="http://schemas.microsoft.com/office/drawing/2014/main" xmlns=""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rPr>
              <a:t>УСЛОВИЯ УСПЕШНОЙ РЕАЛИЗАЦИИ  </a:t>
            </a:r>
            <a:r>
              <a:rPr lang="ru-RU" altLang="ru-RU" sz="2000" dirty="0">
                <a:solidFill>
                  <a:schemeClr val="bg1"/>
                </a:solidFill>
              </a:rPr>
              <a:t>   </a:t>
            </a:r>
          </a:p>
        </p:txBody>
      </p:sp>
      <p:sp>
        <p:nvSpPr>
          <p:cNvPr id="2" name="Rectangle 2"/>
          <p:cNvSpPr>
            <a:spLocks noChangeArrowheads="1"/>
          </p:cNvSpPr>
          <p:nvPr/>
        </p:nvSpPr>
        <p:spPr bwMode="auto">
          <a:xfrm>
            <a:off x="933070" y="919542"/>
            <a:ext cx="12077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0" y="-1"/>
            <a:ext cx="110659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6" name="Прямоугольник 25">
            <a:extLst>
              <a:ext uri="{FF2B5EF4-FFF2-40B4-BE49-F238E27FC236}">
                <a16:creationId xmlns:a16="http://schemas.microsoft.com/office/drawing/2014/main" xmlns="" id="{E373DCD1-AC26-EB49-95EA-8BAD8F742105}"/>
              </a:ext>
            </a:extLst>
          </p:cNvPr>
          <p:cNvSpPr/>
          <p:nvPr/>
        </p:nvSpPr>
        <p:spPr>
          <a:xfrm>
            <a:off x="566001" y="130985"/>
            <a:ext cx="1873077" cy="461665"/>
          </a:xfrm>
          <a:prstGeom prst="rect">
            <a:avLst/>
          </a:prstGeom>
        </p:spPr>
        <p:txBody>
          <a:bodyPr wrap="none">
            <a:spAutoFit/>
          </a:bodyPr>
          <a:lstStyle/>
          <a:p>
            <a:r>
              <a:rPr lang="ru-RU" sz="2400" b="1" dirty="0">
                <a:solidFill>
                  <a:srgbClr val="DCE5F8"/>
                </a:solidFill>
                <a:ea typeface="Open Sans" panose="020B0806030504020204" pitchFamily="34" charset="0"/>
                <a:cs typeface="Open Sans" panose="020B0806030504020204" pitchFamily="34" charset="0"/>
              </a:rPr>
              <a:t>Стратегия</a:t>
            </a:r>
            <a:r>
              <a:rPr lang="ru-RU" sz="2400" b="1" dirty="0">
                <a:solidFill>
                  <a:schemeClr val="bg1"/>
                </a:solidFill>
                <a:ea typeface="Open Sans" panose="020B0806030504020204" pitchFamily="34" charset="0"/>
                <a:cs typeface="Open Sans" panose="020B0806030504020204" pitchFamily="34" charset="0"/>
              </a:rPr>
              <a:t> </a:t>
            </a:r>
            <a:r>
              <a:rPr lang="ru-RU" sz="2400" b="1" dirty="0" smtClean="0">
                <a:solidFill>
                  <a:srgbClr val="FF7800"/>
                </a:solidFill>
                <a:ea typeface="Open Sans" panose="020B0806030504020204" pitchFamily="34" charset="0"/>
                <a:cs typeface="Open Sans" panose="020B0806030504020204" pitchFamily="34" charset="0"/>
              </a:rPr>
              <a:t>24</a:t>
            </a:r>
            <a:endParaRPr lang="ru-RU" sz="2400" b="1" dirty="0">
              <a:ea typeface="Open Sans" panose="020B0806030504020204" pitchFamily="34" charset="0"/>
              <a:cs typeface="Open Sans" panose="020B0806030504020204" pitchFamily="34" charset="0"/>
            </a:endParaRPr>
          </a:p>
        </p:txBody>
      </p:sp>
      <p:graphicFrame>
        <p:nvGraphicFramePr>
          <p:cNvPr id="27" name="Объект 26">
            <a:extLst>
              <a:ext uri="{FF2B5EF4-FFF2-40B4-BE49-F238E27FC236}">
                <a16:creationId xmlns:a16="http://schemas.microsoft.com/office/drawing/2014/main" xmlns="" id="{8AC705D5-A957-7147-8C09-66A35FDAE4BC}"/>
              </a:ext>
            </a:extLst>
          </p:cNvPr>
          <p:cNvGraphicFramePr>
            <a:graphicFrameLocks noChangeAspect="1"/>
          </p:cNvGraphicFramePr>
          <p:nvPr/>
        </p:nvGraphicFramePr>
        <p:xfrm>
          <a:off x="10825591" y="150092"/>
          <a:ext cx="707690" cy="432822"/>
        </p:xfrm>
        <a:graphic>
          <a:graphicData uri="http://schemas.openxmlformats.org/presentationml/2006/ole">
            <mc:AlternateContent xmlns:mc="http://schemas.openxmlformats.org/markup-compatibility/2006">
              <mc:Choice xmlns:v="urn:schemas-microsoft-com:vml" Requires="v">
                <p:oleObj spid="_x0000_s6205" name="CorelDRAW" r:id="rId4" imgW="2442240" imgH="1492200" progId="">
                  <p:embed/>
                </p:oleObj>
              </mc:Choice>
              <mc:Fallback>
                <p:oleObj name="CorelDRAW" r:id="rId4" imgW="2442240" imgH="1492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591" y="150092"/>
                        <a:ext cx="707690" cy="432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a:extLst>
              <a:ext uri="{FF2B5EF4-FFF2-40B4-BE49-F238E27FC236}">
                <a16:creationId xmlns:a16="http://schemas.microsoft.com/office/drawing/2014/main" xmlns="" id="{5B311A2A-795C-6740-B9A9-48381F65A7BC}"/>
              </a:ext>
            </a:extLst>
          </p:cNvPr>
          <p:cNvSpPr txBox="1"/>
          <p:nvPr/>
        </p:nvSpPr>
        <p:spPr>
          <a:xfrm>
            <a:off x="7412182" y="3081770"/>
            <a:ext cx="184731" cy="369332"/>
          </a:xfrm>
          <a:prstGeom prst="rect">
            <a:avLst/>
          </a:prstGeom>
          <a:noFill/>
        </p:spPr>
        <p:txBody>
          <a:bodyPr wrap="square" rtlCol="0">
            <a:spAutoFit/>
          </a:bodyPr>
          <a:lstStyle/>
          <a:p>
            <a:endParaRPr lang="ru-RU"/>
          </a:p>
        </p:txBody>
      </p:sp>
      <p:sp>
        <p:nvSpPr>
          <p:cNvPr id="22" name="TextBox 21">
            <a:extLst>
              <a:ext uri="{FF2B5EF4-FFF2-40B4-BE49-F238E27FC236}">
                <a16:creationId xmlns:a16="http://schemas.microsoft.com/office/drawing/2014/main" xmlns="" id="{933A2B2C-F081-A243-A16C-4B41AB9713BE}"/>
              </a:ext>
            </a:extLst>
          </p:cNvPr>
          <p:cNvSpPr txBox="1"/>
          <p:nvPr/>
        </p:nvSpPr>
        <p:spPr>
          <a:xfrm>
            <a:off x="4572000" y="3040207"/>
            <a:ext cx="5112327" cy="369332"/>
          </a:xfrm>
          <a:prstGeom prst="rect">
            <a:avLst/>
          </a:prstGeom>
          <a:noFill/>
        </p:spPr>
        <p:txBody>
          <a:bodyPr wrap="square" rtlCol="0">
            <a:spAutoFit/>
          </a:bodyPr>
          <a:lstStyle/>
          <a:p>
            <a:endParaRPr lang="ru-RU"/>
          </a:p>
        </p:txBody>
      </p:sp>
      <p:sp>
        <p:nvSpPr>
          <p:cNvPr id="34" name="TextBox 33">
            <a:extLst>
              <a:ext uri="{FF2B5EF4-FFF2-40B4-BE49-F238E27FC236}">
                <a16:creationId xmlns:a16="http://schemas.microsoft.com/office/drawing/2014/main" xmlns="" id="{9A1B01F9-E90B-294B-9B09-BB3C16B6258B}"/>
              </a:ext>
            </a:extLst>
          </p:cNvPr>
          <p:cNvSpPr txBox="1"/>
          <p:nvPr/>
        </p:nvSpPr>
        <p:spPr>
          <a:xfrm>
            <a:off x="7765730" y="2996973"/>
            <a:ext cx="151090" cy="204076"/>
          </a:xfrm>
          <a:prstGeom prst="rect">
            <a:avLst/>
          </a:prstGeom>
          <a:noFill/>
        </p:spPr>
        <p:txBody>
          <a:bodyPr wrap="square" rtlCol="0">
            <a:spAutoFit/>
          </a:bodyPr>
          <a:lstStyle/>
          <a:p>
            <a:endParaRPr lang="ru-RU"/>
          </a:p>
        </p:txBody>
      </p:sp>
      <p:sp>
        <p:nvSpPr>
          <p:cNvPr id="35" name="TextBox 34">
            <a:extLst>
              <a:ext uri="{FF2B5EF4-FFF2-40B4-BE49-F238E27FC236}">
                <a16:creationId xmlns:a16="http://schemas.microsoft.com/office/drawing/2014/main" xmlns="" id="{101D3541-44C5-AB43-8BC1-0C3953940140}"/>
              </a:ext>
            </a:extLst>
          </p:cNvPr>
          <p:cNvSpPr txBox="1"/>
          <p:nvPr/>
        </p:nvSpPr>
        <p:spPr>
          <a:xfrm>
            <a:off x="5822893" y="2955410"/>
            <a:ext cx="4181341" cy="204076"/>
          </a:xfrm>
          <a:prstGeom prst="rect">
            <a:avLst/>
          </a:prstGeom>
          <a:noFill/>
        </p:spPr>
        <p:txBody>
          <a:bodyPr wrap="square" rtlCol="0">
            <a:spAutoFit/>
          </a:bodyPr>
          <a:lstStyle/>
          <a:p>
            <a:endParaRPr lang="ru-RU"/>
          </a:p>
        </p:txBody>
      </p:sp>
      <p:sp>
        <p:nvSpPr>
          <p:cNvPr id="24" name="TextBox 23">
            <a:extLst>
              <a:ext uri="{FF2B5EF4-FFF2-40B4-BE49-F238E27FC236}">
                <a16:creationId xmlns:a16="http://schemas.microsoft.com/office/drawing/2014/main" xmlns="" id="{DAE64969-A064-0342-ADC1-A123FCAAE499}"/>
              </a:ext>
            </a:extLst>
          </p:cNvPr>
          <p:cNvSpPr txBox="1"/>
          <p:nvPr/>
        </p:nvSpPr>
        <p:spPr>
          <a:xfrm>
            <a:off x="8020101" y="2633446"/>
            <a:ext cx="132669" cy="320049"/>
          </a:xfrm>
          <a:prstGeom prst="rect">
            <a:avLst/>
          </a:prstGeom>
          <a:noFill/>
        </p:spPr>
        <p:txBody>
          <a:bodyPr wrap="square" rtlCol="0">
            <a:spAutoFit/>
          </a:bodyPr>
          <a:lstStyle/>
          <a:p>
            <a:endParaRPr lang="ru-RU"/>
          </a:p>
        </p:txBody>
      </p:sp>
      <p:sp>
        <p:nvSpPr>
          <p:cNvPr id="25" name="TextBox 24">
            <a:extLst>
              <a:ext uri="{FF2B5EF4-FFF2-40B4-BE49-F238E27FC236}">
                <a16:creationId xmlns:a16="http://schemas.microsoft.com/office/drawing/2014/main" xmlns="" id="{D9D2D132-5840-B849-967D-B556F4EC15CF}"/>
              </a:ext>
            </a:extLst>
          </p:cNvPr>
          <p:cNvSpPr txBox="1"/>
          <p:nvPr/>
        </p:nvSpPr>
        <p:spPr>
          <a:xfrm>
            <a:off x="6568644" y="2591883"/>
            <a:ext cx="3671540" cy="320049"/>
          </a:xfrm>
          <a:prstGeom prst="rect">
            <a:avLst/>
          </a:prstGeom>
          <a:noFill/>
        </p:spPr>
        <p:txBody>
          <a:bodyPr wrap="square" rtlCol="0">
            <a:spAutoFit/>
          </a:bodyPr>
          <a:lstStyle/>
          <a:p>
            <a:endParaRPr lang="ru-RU"/>
          </a:p>
        </p:txBody>
      </p:sp>
      <p:pic>
        <p:nvPicPr>
          <p:cNvPr id="30" name="Рисунок 29">
            <a:extLst>
              <a:ext uri="{FF2B5EF4-FFF2-40B4-BE49-F238E27FC236}">
                <a16:creationId xmlns:a16="http://schemas.microsoft.com/office/drawing/2014/main" xmlns="" id="{166CB721-76BF-EF4F-8F4A-CE1A38ACB567}"/>
              </a:ext>
            </a:extLst>
          </p:cNvPr>
          <p:cNvPicPr>
            <a:picLocks noChangeAspect="1"/>
          </p:cNvPicPr>
          <p:nvPr/>
        </p:nvPicPr>
        <p:blipFill>
          <a:blip r:embed="rId6"/>
          <a:stretch>
            <a:fillRect/>
          </a:stretch>
        </p:blipFill>
        <p:spPr>
          <a:xfrm>
            <a:off x="796201" y="1200243"/>
            <a:ext cx="5729701" cy="2445065"/>
          </a:xfrm>
          <a:prstGeom prst="rect">
            <a:avLst/>
          </a:prstGeom>
        </p:spPr>
      </p:pic>
      <p:pic>
        <p:nvPicPr>
          <p:cNvPr id="31" name="Рисунок 30" descr="Изображение выглядит как текст&#10;&#10;Автоматически созданное описание">
            <a:extLst>
              <a:ext uri="{FF2B5EF4-FFF2-40B4-BE49-F238E27FC236}">
                <a16:creationId xmlns:a16="http://schemas.microsoft.com/office/drawing/2014/main" xmlns="" id="{A2E21DBB-B8F5-F643-87EB-F9AA5A17B63D}"/>
              </a:ext>
            </a:extLst>
          </p:cNvPr>
          <p:cNvPicPr>
            <a:picLocks noChangeAspect="1"/>
          </p:cNvPicPr>
          <p:nvPr/>
        </p:nvPicPr>
        <p:blipFill>
          <a:blip r:embed="rId7"/>
          <a:stretch>
            <a:fillRect/>
          </a:stretch>
        </p:blipFill>
        <p:spPr>
          <a:xfrm>
            <a:off x="3459484" y="3489989"/>
            <a:ext cx="4656490" cy="2219674"/>
          </a:xfrm>
          <a:prstGeom prst="rect">
            <a:avLst/>
          </a:prstGeom>
        </p:spPr>
      </p:pic>
      <p:pic>
        <p:nvPicPr>
          <p:cNvPr id="32" name="Рисунок 31">
            <a:extLst>
              <a:ext uri="{FF2B5EF4-FFF2-40B4-BE49-F238E27FC236}">
                <a16:creationId xmlns:a16="http://schemas.microsoft.com/office/drawing/2014/main" xmlns="" id="{898808E6-FF62-464E-BEC1-610A8F67737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75147" y="1173701"/>
            <a:ext cx="3901184" cy="258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Стрелка углом вверх 32">
            <a:extLst>
              <a:ext uri="{FF2B5EF4-FFF2-40B4-BE49-F238E27FC236}">
                <a16:creationId xmlns:a16="http://schemas.microsoft.com/office/drawing/2014/main" xmlns="" id="{17791B93-2514-5047-B0B5-4A63F1F133E6}"/>
              </a:ext>
            </a:extLst>
          </p:cNvPr>
          <p:cNvSpPr/>
          <p:nvPr/>
        </p:nvSpPr>
        <p:spPr bwMode="auto">
          <a:xfrm rot="5400000">
            <a:off x="2541659" y="3770243"/>
            <a:ext cx="848783" cy="815898"/>
          </a:xfrm>
          <a:prstGeom prst="bentUpArrow">
            <a:avLst/>
          </a:prstGeom>
          <a:noFill/>
          <a:ln w="50800" cap="flat" cmpd="sng" algn="ctr">
            <a:solidFill>
              <a:schemeClr val="bg1"/>
            </a:solidFill>
            <a:prstDash val="solid"/>
            <a:round/>
            <a:headEnd type="none" w="med" len="med"/>
            <a:tailEnd type="none" w="med" len="med"/>
          </a:ln>
          <a:effec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a:lnSpc>
                <a:spcPct val="93000"/>
              </a:lnSpc>
              <a:buClr>
                <a:srgbClr val="000000"/>
              </a:buClr>
              <a:buSzPct val="100000"/>
              <a:buFont typeface="Times New Roman" panose="02020603050405020304" pitchFamily="18" charset="0"/>
              <a:buNone/>
              <a:defRPr/>
            </a:pPr>
            <a:endParaRPr lang="ru-RU"/>
          </a:p>
        </p:txBody>
      </p:sp>
      <p:sp>
        <p:nvSpPr>
          <p:cNvPr id="41" name="Стрелка углом вверх 40">
            <a:extLst>
              <a:ext uri="{FF2B5EF4-FFF2-40B4-BE49-F238E27FC236}">
                <a16:creationId xmlns:a16="http://schemas.microsoft.com/office/drawing/2014/main" xmlns="" id="{8D20B663-63B2-D048-9548-B8A6F6A6EBA4}"/>
              </a:ext>
            </a:extLst>
          </p:cNvPr>
          <p:cNvSpPr/>
          <p:nvPr/>
        </p:nvSpPr>
        <p:spPr bwMode="auto">
          <a:xfrm>
            <a:off x="8201458" y="3846235"/>
            <a:ext cx="848783" cy="815898"/>
          </a:xfrm>
          <a:prstGeom prst="bentUpArrow">
            <a:avLst/>
          </a:prstGeom>
          <a:noFill/>
          <a:ln w="50800" cap="flat" cmpd="sng" algn="ctr">
            <a:solidFill>
              <a:schemeClr val="bg1"/>
            </a:solidFill>
            <a:prstDash val="solid"/>
            <a:round/>
            <a:headEnd type="none" w="med" len="med"/>
            <a:tailEnd type="none" w="med" len="med"/>
          </a:ln>
          <a:effectLst/>
        </p:spPr>
        <p:style>
          <a:lnRef idx="0">
            <a:scrgbClr r="0" g="0" b="0"/>
          </a:lnRef>
          <a:fillRef idx="0">
            <a:scrgbClr r="0" g="0" b="0"/>
          </a:fillRef>
          <a:effectRef idx="0">
            <a:scrgbClr r="0" g="0" b="0"/>
          </a:effectRef>
          <a:fontRef idx="major"/>
        </p:style>
        <p:txBody>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eaLnBrk="1">
              <a:lnSpc>
                <a:spcPct val="93000"/>
              </a:lnSpc>
              <a:buClr>
                <a:srgbClr val="000000"/>
              </a:buClr>
              <a:buSzPct val="100000"/>
              <a:buFont typeface="Times New Roman" panose="02020603050405020304" pitchFamily="18" charset="0"/>
              <a:buNone/>
              <a:defRPr/>
            </a:pPr>
            <a:endParaRPr lang="ru-RU"/>
          </a:p>
        </p:txBody>
      </p:sp>
    </p:spTree>
    <p:extLst>
      <p:ext uri="{BB962C8B-B14F-4D97-AF65-F5344CB8AC3E}">
        <p14:creationId xmlns:p14="http://schemas.microsoft.com/office/powerpoint/2010/main" val="16637459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2697" y="-2"/>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61665"/>
          </a:xfrm>
          <a:prstGeom prst="rect">
            <a:avLst/>
          </a:prstGeom>
        </p:spPr>
        <p:txBody>
          <a:bodyPr wrap="square">
            <a:spAutoFit/>
          </a:bodyPr>
          <a:lstStyle/>
          <a:p>
            <a:pPr algn="ctr"/>
            <a:r>
              <a:rPr lang="ru-RU" sz="2000" dirty="0">
                <a:solidFill>
                  <a:schemeClr val="bg1"/>
                </a:solidFill>
              </a:rPr>
              <a:t> </a:t>
            </a:r>
            <a:r>
              <a:rPr lang="ru-RU" altLang="ru-RU" sz="2400" dirty="0">
                <a:solidFill>
                  <a:schemeClr val="bg1"/>
                </a:solidFill>
                <a:latin typeface="+mj-lt"/>
              </a:rPr>
              <a:t>ТРАНСФОРМАЦИЯ ДЕЛОВОГО КЛИМАТА В РФ</a:t>
            </a:r>
          </a:p>
        </p:txBody>
      </p:sp>
      <p:cxnSp>
        <p:nvCxnSpPr>
          <p:cNvPr id="19" name="Прямая соединительная линия 18">
            <a:extLst>
              <a:ext uri="{FF2B5EF4-FFF2-40B4-BE49-F238E27FC236}">
                <a16:creationId xmlns:a16="http://schemas.microsoft.com/office/drawing/2014/main" xmlns="" id="{AE2407A6-6C09-0640-A0AB-0F2FC229184B}"/>
              </a:ext>
            </a:extLst>
          </p:cNvPr>
          <p:cNvCxnSpPr>
            <a:cxnSpLocks/>
          </p:cNvCxnSpPr>
          <p:nvPr/>
        </p:nvCxnSpPr>
        <p:spPr>
          <a:xfrm>
            <a:off x="566001" y="784091"/>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xmlns="" id="{5B9EC180-D7B9-2141-B2ED-1D8578889AB5}"/>
              </a:ext>
            </a:extLst>
          </p:cNvPr>
          <p:cNvCxnSpPr>
            <a:cxnSpLocks/>
          </p:cNvCxnSpPr>
          <p:nvPr/>
        </p:nvCxnSpPr>
        <p:spPr>
          <a:xfrm>
            <a:off x="469009" y="6049622"/>
            <a:ext cx="110599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6">
            <a:extLst>
              <a:ext uri="{FF2B5EF4-FFF2-40B4-BE49-F238E27FC236}">
                <a16:creationId xmlns:a16="http://schemas.microsoft.com/office/drawing/2014/main" xmlns=""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dirty="0">
                <a:solidFill>
                  <a:schemeClr val="bg1"/>
                </a:solidFill>
                <a:latin typeface="+mj-lt"/>
              </a:rPr>
              <a:t>УСЛОВИЯ УСПЕШНОЙ РЕАЛИЗАЦИИ  </a:t>
            </a:r>
            <a:r>
              <a:rPr lang="ru-RU" altLang="ru-RU" sz="2000" dirty="0">
                <a:solidFill>
                  <a:schemeClr val="bg1"/>
                </a:solidFill>
                <a:latin typeface="+mj-lt"/>
              </a:rPr>
              <a:t>   </a:t>
            </a:r>
          </a:p>
        </p:txBody>
      </p:sp>
      <p:sp>
        <p:nvSpPr>
          <p:cNvPr id="2" name="Rectangle 2"/>
          <p:cNvSpPr>
            <a:spLocks noChangeArrowheads="1"/>
          </p:cNvSpPr>
          <p:nvPr/>
        </p:nvSpPr>
        <p:spPr bwMode="auto">
          <a:xfrm>
            <a:off x="933070" y="919542"/>
            <a:ext cx="12077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0" y="-1"/>
            <a:ext cx="110659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6" name="Прямоугольник 25">
            <a:extLst>
              <a:ext uri="{FF2B5EF4-FFF2-40B4-BE49-F238E27FC236}">
                <a16:creationId xmlns:a16="http://schemas.microsoft.com/office/drawing/2014/main" xmlns="" id="{E373DCD1-AC26-EB49-95EA-8BAD8F742105}"/>
              </a:ext>
            </a:extLst>
          </p:cNvPr>
          <p:cNvSpPr/>
          <p:nvPr/>
        </p:nvSpPr>
        <p:spPr>
          <a:xfrm>
            <a:off x="566001" y="130985"/>
            <a:ext cx="1872885" cy="461665"/>
          </a:xfrm>
          <a:prstGeom prst="rect">
            <a:avLst/>
          </a:prstGeom>
        </p:spPr>
        <p:txBody>
          <a:bodyPr wrap="none">
            <a:spAutoFit/>
          </a:bodyPr>
          <a:lstStyle/>
          <a:p>
            <a:r>
              <a:rPr lang="ru-RU" sz="2400" b="1" dirty="0">
                <a:solidFill>
                  <a:srgbClr val="DCE5F8"/>
                </a:solidFill>
                <a:ea typeface="Open Sans" panose="020B0806030504020204" pitchFamily="34" charset="0"/>
                <a:cs typeface="Open Sans" panose="020B0806030504020204" pitchFamily="34" charset="0"/>
              </a:rPr>
              <a:t>Стратегия</a:t>
            </a:r>
            <a:r>
              <a:rPr lang="ru-RU" sz="2400" b="1" dirty="0">
                <a:solidFill>
                  <a:schemeClr val="bg1"/>
                </a:solidFill>
                <a:ea typeface="Open Sans" panose="020B0806030504020204" pitchFamily="34" charset="0"/>
                <a:cs typeface="Open Sans" panose="020B0806030504020204" pitchFamily="34" charset="0"/>
              </a:rPr>
              <a:t> </a:t>
            </a:r>
            <a:r>
              <a:rPr lang="ru-RU" sz="2400" b="1" dirty="0">
                <a:solidFill>
                  <a:srgbClr val="FF7800"/>
                </a:solidFill>
                <a:ea typeface="Open Sans" panose="020B0806030504020204" pitchFamily="34" charset="0"/>
                <a:cs typeface="Open Sans" panose="020B0806030504020204" pitchFamily="34" charset="0"/>
              </a:rPr>
              <a:t>24</a:t>
            </a:r>
            <a:endParaRPr lang="ru-RU" sz="2400" b="1" dirty="0">
              <a:ea typeface="Open Sans" panose="020B0806030504020204" pitchFamily="34" charset="0"/>
              <a:cs typeface="Open Sans" panose="020B0806030504020204" pitchFamily="34" charset="0"/>
            </a:endParaRPr>
          </a:p>
        </p:txBody>
      </p:sp>
      <p:graphicFrame>
        <p:nvGraphicFramePr>
          <p:cNvPr id="27" name="Объект 26">
            <a:extLst>
              <a:ext uri="{FF2B5EF4-FFF2-40B4-BE49-F238E27FC236}">
                <a16:creationId xmlns:a16="http://schemas.microsoft.com/office/drawing/2014/main" xmlns="" id="{8AC705D5-A957-7147-8C09-66A35FDAE4BC}"/>
              </a:ext>
            </a:extLst>
          </p:cNvPr>
          <p:cNvGraphicFramePr>
            <a:graphicFrameLocks noChangeAspect="1"/>
          </p:cNvGraphicFramePr>
          <p:nvPr/>
        </p:nvGraphicFramePr>
        <p:xfrm>
          <a:off x="10825591" y="150092"/>
          <a:ext cx="707690" cy="432822"/>
        </p:xfrm>
        <a:graphic>
          <a:graphicData uri="http://schemas.openxmlformats.org/presentationml/2006/ole">
            <mc:AlternateContent xmlns:mc="http://schemas.openxmlformats.org/markup-compatibility/2006">
              <mc:Choice xmlns:v="urn:schemas-microsoft-com:vml" Requires="v">
                <p:oleObj spid="_x0000_s7229" name="CorelDRAW" r:id="rId4" imgW="2442240" imgH="1492200" progId="">
                  <p:embed/>
                </p:oleObj>
              </mc:Choice>
              <mc:Fallback>
                <p:oleObj name="CorelDRAW" r:id="rId4" imgW="2442240" imgH="1492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591" y="150092"/>
                        <a:ext cx="707690" cy="432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a:extLst>
              <a:ext uri="{FF2B5EF4-FFF2-40B4-BE49-F238E27FC236}">
                <a16:creationId xmlns:a16="http://schemas.microsoft.com/office/drawing/2014/main" xmlns="" id="{5B311A2A-795C-6740-B9A9-48381F65A7BC}"/>
              </a:ext>
            </a:extLst>
          </p:cNvPr>
          <p:cNvSpPr txBox="1"/>
          <p:nvPr/>
        </p:nvSpPr>
        <p:spPr>
          <a:xfrm>
            <a:off x="7412182" y="3081770"/>
            <a:ext cx="184731" cy="369332"/>
          </a:xfrm>
          <a:prstGeom prst="rect">
            <a:avLst/>
          </a:prstGeom>
          <a:noFill/>
        </p:spPr>
        <p:txBody>
          <a:bodyPr wrap="square" rtlCol="0">
            <a:spAutoFit/>
          </a:bodyPr>
          <a:lstStyle/>
          <a:p>
            <a:endParaRPr lang="ru-RU"/>
          </a:p>
        </p:txBody>
      </p:sp>
      <p:sp>
        <p:nvSpPr>
          <p:cNvPr id="22" name="TextBox 21">
            <a:extLst>
              <a:ext uri="{FF2B5EF4-FFF2-40B4-BE49-F238E27FC236}">
                <a16:creationId xmlns:a16="http://schemas.microsoft.com/office/drawing/2014/main" xmlns="" id="{933A2B2C-F081-A243-A16C-4B41AB9713BE}"/>
              </a:ext>
            </a:extLst>
          </p:cNvPr>
          <p:cNvSpPr txBox="1"/>
          <p:nvPr/>
        </p:nvSpPr>
        <p:spPr>
          <a:xfrm>
            <a:off x="4572000" y="3040207"/>
            <a:ext cx="5112327" cy="369332"/>
          </a:xfrm>
          <a:prstGeom prst="rect">
            <a:avLst/>
          </a:prstGeom>
          <a:noFill/>
        </p:spPr>
        <p:txBody>
          <a:bodyPr wrap="square" rtlCol="0">
            <a:spAutoFit/>
          </a:bodyPr>
          <a:lstStyle/>
          <a:p>
            <a:endParaRPr lang="ru-RU"/>
          </a:p>
        </p:txBody>
      </p:sp>
      <p:pic>
        <p:nvPicPr>
          <p:cNvPr id="34" name="Рисунок 33">
            <a:extLst>
              <a:ext uri="{FF2B5EF4-FFF2-40B4-BE49-F238E27FC236}">
                <a16:creationId xmlns:a16="http://schemas.microsoft.com/office/drawing/2014/main" xmlns="" id="{FF3F9B22-B7ED-6C49-B824-030BEDC919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3391" y="1250744"/>
            <a:ext cx="3638184" cy="4433387"/>
          </a:xfrm>
          <a:prstGeom prst="rect">
            <a:avLst/>
          </a:prstGeom>
        </p:spPr>
      </p:pic>
      <p:sp>
        <p:nvSpPr>
          <p:cNvPr id="18" name="TextBox 17">
            <a:extLst>
              <a:ext uri="{FF2B5EF4-FFF2-40B4-BE49-F238E27FC236}">
                <a16:creationId xmlns:a16="http://schemas.microsoft.com/office/drawing/2014/main" xmlns="" id="{88218BF6-2141-9941-B011-D08D43121A58}"/>
              </a:ext>
            </a:extLst>
          </p:cNvPr>
          <p:cNvSpPr txBox="1"/>
          <p:nvPr/>
        </p:nvSpPr>
        <p:spPr>
          <a:xfrm>
            <a:off x="958323" y="1119417"/>
            <a:ext cx="6451162" cy="4770537"/>
          </a:xfrm>
          <a:prstGeom prst="rect">
            <a:avLst/>
          </a:prstGeom>
          <a:noFill/>
        </p:spPr>
        <p:txBody>
          <a:bodyPr wrap="square">
            <a:spAutoFit/>
          </a:bodyPr>
          <a:lstStyle/>
          <a:p>
            <a:pPr algn="just"/>
            <a:r>
              <a:rPr lang="ru-RU" dirty="0">
                <a:solidFill>
                  <a:srgbClr val="FF7800"/>
                </a:solidFill>
                <a:latin typeface="+mj-lt"/>
              </a:rPr>
              <a:t>Цель трансформации делового климата в 2019-2024 </a:t>
            </a:r>
            <a:r>
              <a:rPr lang="ru-RU" dirty="0" err="1">
                <a:solidFill>
                  <a:srgbClr val="FF7800"/>
                </a:solidFill>
                <a:latin typeface="+mj-lt"/>
              </a:rPr>
              <a:t>гг</a:t>
            </a:r>
            <a:r>
              <a:rPr lang="ru-RU" dirty="0">
                <a:solidFill>
                  <a:srgbClr val="FF7800"/>
                </a:solidFill>
                <a:latin typeface="+mj-lt"/>
              </a:rPr>
              <a:t>: </a:t>
            </a:r>
          </a:p>
          <a:p>
            <a:pPr algn="just"/>
            <a:endParaRPr lang="ru-RU" sz="1600" dirty="0">
              <a:solidFill>
                <a:schemeClr val="bg1"/>
              </a:solidFill>
              <a:latin typeface="+mj-lt"/>
            </a:endParaRPr>
          </a:p>
          <a:p>
            <a:pPr marL="285750" indent="-285750" algn="just">
              <a:buFont typeface="Arial" panose="020B0604020202020204" pitchFamily="34" charset="0"/>
              <a:buChar char="•"/>
            </a:pPr>
            <a:r>
              <a:rPr lang="ru-RU" dirty="0">
                <a:solidFill>
                  <a:schemeClr val="bg1"/>
                </a:solidFill>
                <a:latin typeface="+mj-lt"/>
              </a:rPr>
              <a:t>Снятие существующих нормативных ограничений при ведении бизнеса, в том числе устранение избыточных, устаревших и противоречащих друг другу требований, содержащихся в федеральных нормативных правовых актах.</a:t>
            </a:r>
          </a:p>
          <a:p>
            <a:pPr marL="285750" indent="-285750" algn="just">
              <a:buFont typeface="Arial" panose="020B0604020202020204" pitchFamily="34" charset="0"/>
              <a:buChar char="•"/>
            </a:pPr>
            <a:endParaRPr lang="ru-RU" dirty="0">
              <a:solidFill>
                <a:schemeClr val="bg1"/>
              </a:solidFill>
              <a:latin typeface="+mj-lt"/>
            </a:endParaRPr>
          </a:p>
          <a:p>
            <a:pPr algn="just"/>
            <a:r>
              <a:rPr lang="ru-RU" dirty="0">
                <a:solidFill>
                  <a:srgbClr val="FF7800"/>
                </a:solidFill>
                <a:latin typeface="+mj-lt"/>
              </a:rPr>
              <a:t>Ключевая особенность плана ТДК:  </a:t>
            </a:r>
          </a:p>
          <a:p>
            <a:pPr algn="just"/>
            <a:endParaRPr lang="ru-RU" sz="1800" dirty="0">
              <a:solidFill>
                <a:schemeClr val="bg1"/>
              </a:solidFill>
              <a:latin typeface="+mj-lt"/>
            </a:endParaRPr>
          </a:p>
          <a:p>
            <a:pPr marL="285750" indent="-285750" algn="just">
              <a:buFont typeface="Arial" panose="020B0604020202020204" pitchFamily="34" charset="0"/>
              <a:buChar char="•"/>
            </a:pPr>
            <a:r>
              <a:rPr lang="ru-RU" dirty="0">
                <a:solidFill>
                  <a:schemeClr val="bg1"/>
                </a:solidFill>
                <a:latin typeface="+mj-lt"/>
              </a:rPr>
              <a:t>Максимально активное вовлечение предпринимательского сообщества в формирование актуальной повестки реформ. </a:t>
            </a:r>
            <a:br>
              <a:rPr lang="ru-RU" dirty="0">
                <a:solidFill>
                  <a:schemeClr val="bg1"/>
                </a:solidFill>
                <a:latin typeface="+mj-lt"/>
              </a:rPr>
            </a:br>
            <a:endParaRPr lang="ru-RU" dirty="0">
              <a:solidFill>
                <a:schemeClr val="bg1"/>
              </a:solidFill>
              <a:latin typeface="+mj-lt"/>
            </a:endParaRPr>
          </a:p>
          <a:p>
            <a:pPr algn="just"/>
            <a:r>
              <a:rPr lang="ru-RU" dirty="0">
                <a:solidFill>
                  <a:schemeClr val="bg1"/>
                </a:solidFill>
                <a:latin typeface="+mj-lt"/>
              </a:rPr>
              <a:t>Для обсуждения поступающих инициатив на площадках деловых объединений созданы профильные экспертные группы, в состав которых включаются представители бизнес-сообщества и федеральных органов власти, которым впоследствии предстоит осуществлять реализацию инициатив.</a:t>
            </a:r>
          </a:p>
        </p:txBody>
      </p:sp>
    </p:spTree>
    <p:extLst>
      <p:ext uri="{BB962C8B-B14F-4D97-AF65-F5344CB8AC3E}">
        <p14:creationId xmlns:p14="http://schemas.microsoft.com/office/powerpoint/2010/main" val="1811994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p>
          <a:p>
            <a:pPr algn="ctr"/>
            <a:endParaRPr lang="ru-RU" dirty="0"/>
          </a:p>
          <a:p>
            <a:pPr algn="ctr"/>
            <a:endParaRPr lang="ru-RU" dirty="0" smtClean="0"/>
          </a:p>
          <a:p>
            <a:pPr algn="ctr"/>
            <a:endParaRPr lang="ru-RU" dirty="0" smtClean="0"/>
          </a:p>
          <a:p>
            <a:pPr algn="ctr"/>
            <a:r>
              <a:rPr lang="ru-RU" sz="2400" dirty="0" smtClean="0">
                <a:latin typeface="+mj-lt"/>
              </a:rPr>
              <a:t>ПРОЕКТ </a:t>
            </a:r>
            <a:r>
              <a:rPr lang="ru-RU" sz="2400" b="1" dirty="0">
                <a:latin typeface="+mj-lt"/>
              </a:rPr>
              <a:t>«СТРАТЕГИЯ </a:t>
            </a:r>
            <a:r>
              <a:rPr lang="ru-RU" sz="2400" b="1" dirty="0" smtClean="0">
                <a:latin typeface="+mj-lt"/>
              </a:rPr>
              <a:t>24»   </a:t>
            </a:r>
            <a:r>
              <a:rPr lang="ru-RU" sz="2400" dirty="0" smtClean="0">
                <a:solidFill>
                  <a:srgbClr val="FF7800"/>
                </a:solidFill>
                <a:latin typeface="+mj-lt"/>
              </a:rPr>
              <a:t>ЭКОПЛАТФОРМА </a:t>
            </a:r>
            <a:r>
              <a:rPr lang="ru-RU" sz="2400" dirty="0">
                <a:solidFill>
                  <a:srgbClr val="FF7800"/>
                </a:solidFill>
                <a:latin typeface="+mj-lt"/>
              </a:rPr>
              <a:t>СИНЕРГИИ </a:t>
            </a:r>
          </a:p>
          <a:p>
            <a:pPr algn="ctr"/>
            <a:endParaRPr lang="ru-RU" dirty="0" smtClean="0">
              <a:latin typeface="+mj-lt"/>
            </a:endParaRPr>
          </a:p>
          <a:p>
            <a:pPr algn="ctr"/>
            <a:r>
              <a:rPr lang="ru-RU" dirty="0" smtClean="0">
                <a:latin typeface="+mj-lt"/>
              </a:rPr>
              <a:t>ОБШЕСТВА </a:t>
            </a:r>
            <a:r>
              <a:rPr lang="ru-RU" dirty="0">
                <a:latin typeface="+mj-lt"/>
              </a:rPr>
              <a:t>– ВЛАСТИ – БИЗНЕСА </a:t>
            </a:r>
          </a:p>
          <a:p>
            <a:endParaRPr lang="ru-RU" b="1" dirty="0"/>
          </a:p>
          <a:p>
            <a:endParaRPr lang="ru-RU" b="1" dirty="0"/>
          </a:p>
          <a:p>
            <a:pPr algn="ctr"/>
            <a:endParaRPr lang="ru-RU" dirty="0" smtClean="0"/>
          </a:p>
          <a:p>
            <a:pPr algn="ctr"/>
            <a:endParaRPr lang="ru-RU" dirty="0"/>
          </a:p>
          <a:p>
            <a:pPr algn="ctr"/>
            <a:endParaRPr lang="ru-RU" dirty="0" smtClean="0"/>
          </a:p>
          <a:p>
            <a:pPr algn="ctr"/>
            <a:endParaRPr lang="ru-RU" dirty="0" smtClean="0"/>
          </a:p>
          <a:p>
            <a:pPr algn="ctr"/>
            <a:endParaRPr lang="ru-RU" dirty="0"/>
          </a:p>
          <a:p>
            <a:pPr algn="ctr"/>
            <a:endParaRPr lang="ru-RU" dirty="0" smtClean="0"/>
          </a:p>
          <a:p>
            <a:pPr algn="ctr"/>
            <a:endParaRPr lang="ru-RU" dirty="0"/>
          </a:p>
          <a:p>
            <a:pPr algn="ctr"/>
            <a:r>
              <a:rPr lang="ru-RU" sz="2000" dirty="0" smtClean="0">
                <a:latin typeface="+mj-lt"/>
              </a:rPr>
              <a:t>Технологическая </a:t>
            </a:r>
            <a:r>
              <a:rPr lang="ru-RU" sz="2000" dirty="0">
                <a:latin typeface="+mj-lt"/>
              </a:rPr>
              <a:t>платформа разработана </a:t>
            </a:r>
          </a:p>
          <a:p>
            <a:pPr algn="ctr"/>
            <a:r>
              <a:rPr lang="ru-RU" sz="2000" dirty="0">
                <a:latin typeface="+mj-lt"/>
              </a:rPr>
              <a:t>группой компаний "ЮСИ" </a:t>
            </a:r>
          </a:p>
          <a:p>
            <a:pPr algn="ctr"/>
            <a:r>
              <a:rPr lang="ru-RU" sz="2000" dirty="0">
                <a:latin typeface="+mj-lt"/>
              </a:rPr>
              <a:t>на идеологической основе </a:t>
            </a:r>
            <a:endParaRPr lang="ru-RU" sz="2000" dirty="0" smtClean="0">
              <a:latin typeface="+mj-lt"/>
            </a:endParaRPr>
          </a:p>
          <a:p>
            <a:pPr algn="ctr"/>
            <a:r>
              <a:rPr lang="ru-RU" sz="2000" dirty="0" smtClean="0">
                <a:latin typeface="+mj-lt"/>
              </a:rPr>
              <a:t>"</a:t>
            </a:r>
            <a:r>
              <a:rPr lang="ru-RU" sz="2000" dirty="0">
                <a:latin typeface="+mj-lt"/>
              </a:rPr>
              <a:t>Института нравственной культуры" </a:t>
            </a:r>
          </a:p>
          <a:p>
            <a:pPr algn="ctr"/>
            <a:r>
              <a:rPr lang="ru-RU" sz="2000" dirty="0">
                <a:latin typeface="+mj-lt"/>
              </a:rPr>
              <a:t>Академии экосоциальных технологий, </a:t>
            </a:r>
          </a:p>
          <a:p>
            <a:pPr algn="ctr"/>
            <a:r>
              <a:rPr lang="ru-RU" sz="2000" dirty="0">
                <a:latin typeface="+mj-lt"/>
              </a:rPr>
              <a:t>при научно-методологической поддержке </a:t>
            </a:r>
          </a:p>
          <a:p>
            <a:pPr algn="ctr"/>
            <a:r>
              <a:rPr lang="ru-RU" sz="2000" dirty="0">
                <a:latin typeface="+mj-lt"/>
              </a:rPr>
              <a:t>"Сретенского Клуба имени С.П. </a:t>
            </a:r>
            <a:r>
              <a:rPr lang="ru-RU" sz="2000" dirty="0" smtClean="0">
                <a:latin typeface="+mj-lt"/>
              </a:rPr>
              <a:t>Курдюмова»</a:t>
            </a:r>
          </a:p>
          <a:p>
            <a:pPr algn="ctr"/>
            <a:endParaRPr lang="ru-RU" sz="2000" dirty="0" smtClean="0">
              <a:latin typeface="+mj-lt"/>
            </a:endParaRPr>
          </a:p>
          <a:p>
            <a:pPr algn="ctr"/>
            <a:endParaRPr lang="ru-RU" dirty="0" smtClean="0">
              <a:solidFill>
                <a:srgbClr val="FF7800"/>
              </a:solidFill>
            </a:endParaRPr>
          </a:p>
          <a:p>
            <a:endParaRPr lang="ru-RU" dirty="0"/>
          </a:p>
        </p:txBody>
      </p:sp>
      <p:sp>
        <p:nvSpPr>
          <p:cNvPr id="3" name="TextBox 2"/>
          <p:cNvSpPr txBox="1"/>
          <p:nvPr/>
        </p:nvSpPr>
        <p:spPr>
          <a:xfrm>
            <a:off x="8987017" y="5908540"/>
            <a:ext cx="184730" cy="646331"/>
          </a:xfrm>
          <a:prstGeom prst="rect">
            <a:avLst/>
          </a:prstGeom>
          <a:noFill/>
        </p:spPr>
        <p:txBody>
          <a:bodyPr wrap="none" rtlCol="0">
            <a:spAutoFit/>
          </a:bodyPr>
          <a:lstStyle/>
          <a:p>
            <a:pPr algn="ctr"/>
            <a:endParaRPr lang="ru-RU" cap="all" dirty="0">
              <a:solidFill>
                <a:schemeClr val="bg1"/>
              </a:solidFill>
              <a:ea typeface="Open Sans" panose="020B0806030504020204" pitchFamily="34" charset="0"/>
              <a:cs typeface="Open Sans" panose="020B0806030504020204" pitchFamily="34" charset="0"/>
            </a:endParaRPr>
          </a:p>
          <a:p>
            <a:pPr algn="ctr"/>
            <a:endParaRPr lang="ru-RU" dirty="0"/>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877" y="2433126"/>
            <a:ext cx="1550246" cy="1545044"/>
          </a:xfrm>
          <a:prstGeom prst="rect">
            <a:avLst/>
          </a:prstGeom>
        </p:spPr>
      </p:pic>
    </p:spTree>
    <p:extLst>
      <p:ext uri="{BB962C8B-B14F-4D97-AF65-F5344CB8AC3E}">
        <p14:creationId xmlns:p14="http://schemas.microsoft.com/office/powerpoint/2010/main" val="14554446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500"/>
                                  </p:stCondLst>
                                  <p:childTnLst>
                                    <p:animClr clrSpc="hsl" dir="cw">
                                      <p:cBhvr>
                                        <p:cTn id="6" dur="2000" fill="hold"/>
                                        <p:tgtEl>
                                          <p:spTgt spid="26"/>
                                        </p:tgtEl>
                                        <p:attrNameLst>
                                          <p:attrName>fillcolor</p:attrName>
                                        </p:attrNameLst>
                                      </p:cBhvr>
                                      <p:to>
                                        <a:srgbClr val="191975"/>
                                      </p:to>
                                    </p:animClr>
                                    <p:set>
                                      <p:cBhvr>
                                        <p:cTn id="7" dur="2000" fill="hold"/>
                                        <p:tgtEl>
                                          <p:spTgt spid="26"/>
                                        </p:tgtEl>
                                        <p:attrNameLst>
                                          <p:attrName>fill.type</p:attrName>
                                        </p:attrNameLst>
                                      </p:cBhvr>
                                      <p:to>
                                        <p:strVal val="solid"/>
                                      </p:to>
                                    </p:set>
                                    <p:set>
                                      <p:cBhvr>
                                        <p:cTn id="8" dur="2000" fill="hold"/>
                                        <p:tgtEl>
                                          <p:spTgt spid="26"/>
                                        </p:tgtEl>
                                        <p:attrNameLst>
                                          <p:attrName>fill.on</p:attrName>
                                        </p:attrNameLst>
                                      </p:cBhvr>
                                      <p:to>
                                        <p:strVal val="true"/>
                                      </p:to>
                                    </p:set>
                                  </p:childTnLst>
                                </p:cTn>
                              </p:par>
                              <p:par>
                                <p:cTn id="9" presetID="10"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830997"/>
          </a:xfrm>
          <a:prstGeom prst="rect">
            <a:avLst/>
          </a:prstGeom>
        </p:spPr>
        <p:txBody>
          <a:bodyPr wrap="square">
            <a:spAutoFit/>
          </a:bodyPr>
          <a:lstStyle/>
          <a:p>
            <a:pPr algn="ctr"/>
            <a:r>
              <a:rPr lang="ru-RU" altLang="ru-RU" sz="2400" dirty="0" smtClean="0">
                <a:solidFill>
                  <a:schemeClr val="bg1"/>
                </a:solidFill>
                <a:latin typeface="+mj-lt"/>
              </a:rPr>
              <a:t>ЦЕНТРОЛИЗОВАННАЯ</a:t>
            </a:r>
            <a:endParaRPr lang="ru-RU" altLang="ru-RU" sz="2400" dirty="0">
              <a:solidFill>
                <a:schemeClr val="bg1"/>
              </a:solidFill>
              <a:latin typeface="+mj-lt"/>
            </a:endParaRPr>
          </a:p>
          <a:p>
            <a:pPr algn="ctr"/>
            <a:endParaRPr lang="ru-RU" sz="2400" kern="0" cap="all" dirty="0">
              <a:gradFill>
                <a:gsLst>
                  <a:gs pos="100000">
                    <a:srgbClr val="24298C"/>
                  </a:gs>
                  <a:gs pos="0">
                    <a:srgbClr val="362480"/>
                  </a:gs>
                  <a:gs pos="47000">
                    <a:srgbClr val="085AA7"/>
                  </a:gs>
                </a:gsLst>
                <a:lin ang="0" scaled="0"/>
              </a:gradFill>
              <a:latin typeface="+mj-lt"/>
              <a:ea typeface="Open Sans" panose="020B0806030504020204" pitchFamily="34" charset="0"/>
              <a:cs typeface="Open Sans" panose="020B0806030504020204" pitchFamily="34" charset="0"/>
            </a:endParaRPr>
          </a:p>
        </p:txBody>
      </p:sp>
      <p:sp>
        <p:nvSpPr>
          <p:cNvPr id="23" name="Rectangle 6">
            <a:extLst>
              <a:ext uri="{FF2B5EF4-FFF2-40B4-BE49-F238E27FC236}">
                <a16:creationId xmlns:a16="http://schemas.microsoft.com/office/drawing/2014/main" xmlns="" id="{36BCA06E-E10A-7046-AF26-A554931EF233}"/>
              </a:ext>
            </a:extLst>
          </p:cNvPr>
          <p:cNvSpPr>
            <a:spLocks noChangeArrowheads="1"/>
          </p:cNvSpPr>
          <p:nvPr/>
        </p:nvSpPr>
        <p:spPr bwMode="auto">
          <a:xfrm>
            <a:off x="1160744" y="6254484"/>
            <a:ext cx="9870510" cy="706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kern="0" cap="all" dirty="0" smtClean="0">
                <a:solidFill>
                  <a:schemeClr val="bg1"/>
                </a:solidFill>
                <a:latin typeface="+mj-lt"/>
                <a:ea typeface="Open Sans" panose="020B0806030504020204" pitchFamily="34" charset="0"/>
                <a:cs typeface="Open Sans" panose="020B0806030504020204" pitchFamily="34" charset="0"/>
              </a:rPr>
              <a:t>ИЕРАРХИЧЕСКАЯ </a:t>
            </a:r>
            <a:r>
              <a:rPr lang="ru-RU" sz="2000" kern="0" cap="all" dirty="0">
                <a:solidFill>
                  <a:schemeClr val="bg1"/>
                </a:solidFill>
                <a:latin typeface="+mj-lt"/>
                <a:ea typeface="Open Sans" panose="020B0806030504020204" pitchFamily="34" charset="0"/>
                <a:cs typeface="Open Sans" panose="020B0806030504020204" pitchFamily="34" charset="0"/>
              </a:rPr>
              <a:t>СТРУКТУРА УПРАВЛЕНИЯ</a:t>
            </a:r>
            <a:r>
              <a:rPr lang="ru-RU" altLang="ru-RU" sz="2000" dirty="0">
                <a:solidFill>
                  <a:schemeClr val="bg1"/>
                </a:solidFill>
                <a:latin typeface="+mj-lt"/>
              </a:rPr>
              <a:t>ЦЕНТРОЛИЗОВАННАЯ</a:t>
            </a:r>
          </a:p>
          <a:p>
            <a:pPr algn="ctr">
              <a:lnSpc>
                <a:spcPct val="100000"/>
              </a:lnSpc>
              <a:spcAft>
                <a:spcPct val="0"/>
              </a:spcAft>
              <a:buClrTx/>
              <a:defRPr/>
            </a:pPr>
            <a:endParaRPr lang="ru-RU" altLang="ru-RU" sz="2000" dirty="0">
              <a:solidFill>
                <a:schemeClr val="bg1"/>
              </a:solidFill>
              <a:latin typeface="+mj-lt"/>
            </a:endParaRPr>
          </a:p>
        </p:txBody>
      </p:sp>
      <p:sp>
        <p:nvSpPr>
          <p:cNvPr id="2" name="Rectangle 2"/>
          <p:cNvSpPr>
            <a:spLocks noChangeArrowheads="1"/>
          </p:cNvSpPr>
          <p:nvPr/>
        </p:nvSpPr>
        <p:spPr bwMode="auto">
          <a:xfrm>
            <a:off x="933070" y="919542"/>
            <a:ext cx="12077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0" y="-1"/>
            <a:ext cx="110659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6" name="Прямоугольник 25">
            <a:extLst>
              <a:ext uri="{FF2B5EF4-FFF2-40B4-BE49-F238E27FC236}">
                <a16:creationId xmlns:a16="http://schemas.microsoft.com/office/drawing/2014/main" xmlns="" id="{E373DCD1-AC26-EB49-95EA-8BAD8F742105}"/>
              </a:ext>
            </a:extLst>
          </p:cNvPr>
          <p:cNvSpPr/>
          <p:nvPr/>
        </p:nvSpPr>
        <p:spPr>
          <a:xfrm>
            <a:off x="566001" y="130985"/>
            <a:ext cx="1872885" cy="461665"/>
          </a:xfrm>
          <a:prstGeom prst="rect">
            <a:avLst/>
          </a:prstGeom>
        </p:spPr>
        <p:txBody>
          <a:bodyPr wrap="none">
            <a:spAutoFit/>
          </a:bodyPr>
          <a:lstStyle/>
          <a:p>
            <a:r>
              <a:rPr lang="ru-RU" sz="2400" b="1" dirty="0">
                <a:solidFill>
                  <a:srgbClr val="DCE5F8"/>
                </a:solidFill>
                <a:ea typeface="Open Sans" panose="020B0806030504020204" pitchFamily="34" charset="0"/>
                <a:cs typeface="Open Sans" panose="020B0806030504020204" pitchFamily="34" charset="0"/>
              </a:rPr>
              <a:t>Стратегия</a:t>
            </a:r>
            <a:r>
              <a:rPr lang="ru-RU" sz="2400" b="1" dirty="0">
                <a:solidFill>
                  <a:schemeClr val="bg1"/>
                </a:solidFill>
                <a:ea typeface="Open Sans" panose="020B0806030504020204" pitchFamily="34" charset="0"/>
                <a:cs typeface="Open Sans" panose="020B0806030504020204" pitchFamily="34" charset="0"/>
              </a:rPr>
              <a:t> </a:t>
            </a:r>
            <a:r>
              <a:rPr lang="ru-RU" sz="2400" b="1" dirty="0">
                <a:solidFill>
                  <a:srgbClr val="FF7800"/>
                </a:solidFill>
                <a:ea typeface="Open Sans" panose="020B0806030504020204" pitchFamily="34" charset="0"/>
                <a:cs typeface="Open Sans" panose="020B0806030504020204" pitchFamily="34" charset="0"/>
              </a:rPr>
              <a:t>24</a:t>
            </a:r>
            <a:endParaRPr lang="ru-RU" sz="2400" b="1" dirty="0">
              <a:ea typeface="Open Sans" panose="020B0806030504020204" pitchFamily="34" charset="0"/>
              <a:cs typeface="Open Sans" panose="020B0806030504020204" pitchFamily="34" charset="0"/>
            </a:endParaRPr>
          </a:p>
        </p:txBody>
      </p:sp>
      <p:graphicFrame>
        <p:nvGraphicFramePr>
          <p:cNvPr id="27" name="Объект 26">
            <a:extLst>
              <a:ext uri="{FF2B5EF4-FFF2-40B4-BE49-F238E27FC236}">
                <a16:creationId xmlns:a16="http://schemas.microsoft.com/office/drawing/2014/main" xmlns="" id="{8AC705D5-A957-7147-8C09-66A35FDAE4BC}"/>
              </a:ext>
            </a:extLst>
          </p:cNvPr>
          <p:cNvGraphicFramePr>
            <a:graphicFrameLocks noChangeAspect="1"/>
          </p:cNvGraphicFramePr>
          <p:nvPr/>
        </p:nvGraphicFramePr>
        <p:xfrm>
          <a:off x="10825591" y="150092"/>
          <a:ext cx="707690" cy="432822"/>
        </p:xfrm>
        <a:graphic>
          <a:graphicData uri="http://schemas.openxmlformats.org/presentationml/2006/ole">
            <mc:AlternateContent xmlns:mc="http://schemas.openxmlformats.org/markup-compatibility/2006">
              <mc:Choice xmlns:v="urn:schemas-microsoft-com:vml" Requires="v">
                <p:oleObj spid="_x0000_s8244" name="CorelDRAW" r:id="rId4" imgW="2442240" imgH="1492200" progId="">
                  <p:embed/>
                </p:oleObj>
              </mc:Choice>
              <mc:Fallback>
                <p:oleObj name="CorelDRAW" r:id="rId4" imgW="2442240" imgH="1492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591" y="150092"/>
                        <a:ext cx="707690" cy="432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 name="Рисунок 42">
            <a:extLst>
              <a:ext uri="{FF2B5EF4-FFF2-40B4-BE49-F238E27FC236}">
                <a16:creationId xmlns:a16="http://schemas.microsoft.com/office/drawing/2014/main" xmlns="" id="{51B3CAB6-E0BF-9F4B-A764-35D8C8953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151" y="1025076"/>
            <a:ext cx="2899449" cy="2889731"/>
          </a:xfrm>
          <a:prstGeom prst="rect">
            <a:avLst/>
          </a:prstGeom>
        </p:spPr>
      </p:pic>
      <p:sp>
        <p:nvSpPr>
          <p:cNvPr id="44" name="TextBox 43">
            <a:extLst>
              <a:ext uri="{FF2B5EF4-FFF2-40B4-BE49-F238E27FC236}">
                <a16:creationId xmlns:a16="http://schemas.microsoft.com/office/drawing/2014/main" xmlns="" id="{C06F135E-F962-F546-84C0-31C731715520}"/>
              </a:ext>
            </a:extLst>
          </p:cNvPr>
          <p:cNvSpPr txBox="1"/>
          <p:nvPr/>
        </p:nvSpPr>
        <p:spPr>
          <a:xfrm>
            <a:off x="699086" y="1925931"/>
            <a:ext cx="2289683" cy="1077218"/>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1600" dirty="0">
                <a:solidFill>
                  <a:srgbClr val="DCE5F8"/>
                </a:solidFill>
                <a:ea typeface="Roboto" panose="02000000000000000000" pitchFamily="2" charset="0"/>
                <a:cs typeface="Roboto" panose="02000000000000000000" pitchFamily="2" charset="0"/>
              </a:rPr>
              <a:t>Информирование и </a:t>
            </a:r>
            <a:r>
              <a:rPr lang="ru-RU" sz="1600" dirty="0" smtClean="0">
                <a:solidFill>
                  <a:srgbClr val="DCE5F8"/>
                </a:solidFill>
                <a:ea typeface="Roboto" panose="02000000000000000000" pitchFamily="2" charset="0"/>
                <a:cs typeface="Roboto" panose="02000000000000000000" pitchFamily="2" charset="0"/>
              </a:rPr>
              <a:t>мониторинг</a:t>
            </a:r>
            <a:endParaRPr lang="ru-RU" sz="1600" dirty="0">
              <a:solidFill>
                <a:srgbClr val="DCE5F8"/>
              </a:solidFill>
              <a:ea typeface="Roboto" panose="02000000000000000000" pitchFamily="2" charset="0"/>
              <a:cs typeface="Roboto" panose="02000000000000000000" pitchFamily="2" charset="0"/>
            </a:endParaRPr>
          </a:p>
          <a:p>
            <a:pPr algn="ctr"/>
            <a:r>
              <a:rPr lang="ru-RU" sz="1600" dirty="0">
                <a:solidFill>
                  <a:srgbClr val="DCE5F8"/>
                </a:solidFill>
                <a:ea typeface="Roboto" panose="02000000000000000000" pitchFamily="2" charset="0"/>
                <a:cs typeface="Roboto" panose="02000000000000000000" pitchFamily="2" charset="0"/>
              </a:rPr>
              <a:t>на всех уровнях управления</a:t>
            </a:r>
          </a:p>
        </p:txBody>
      </p:sp>
      <p:sp>
        <p:nvSpPr>
          <p:cNvPr id="45" name="Равнобедренный треугольник 8">
            <a:extLst>
              <a:ext uri="{FF2B5EF4-FFF2-40B4-BE49-F238E27FC236}">
                <a16:creationId xmlns:a16="http://schemas.microsoft.com/office/drawing/2014/main" xmlns="" id="{3C1E23E4-6C93-1649-A80C-9DC59AC434D2}"/>
              </a:ext>
            </a:extLst>
          </p:cNvPr>
          <p:cNvSpPr/>
          <p:nvPr/>
        </p:nvSpPr>
        <p:spPr>
          <a:xfrm>
            <a:off x="5587033" y="896667"/>
            <a:ext cx="993612" cy="80951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rPr>
              <a:t>РФ</a:t>
            </a:r>
          </a:p>
        </p:txBody>
      </p:sp>
      <p:sp>
        <p:nvSpPr>
          <p:cNvPr id="46" name="Трапеция 45">
            <a:extLst>
              <a:ext uri="{FF2B5EF4-FFF2-40B4-BE49-F238E27FC236}">
                <a16:creationId xmlns:a16="http://schemas.microsoft.com/office/drawing/2014/main" xmlns="" id="{A836D44E-2725-7E46-96FB-6D17357F7871}"/>
              </a:ext>
            </a:extLst>
          </p:cNvPr>
          <p:cNvSpPr/>
          <p:nvPr/>
        </p:nvSpPr>
        <p:spPr>
          <a:xfrm>
            <a:off x="4114712" y="3526116"/>
            <a:ext cx="3778489" cy="734414"/>
          </a:xfrm>
          <a:prstGeom prst="trapezoid">
            <a:avLst>
              <a:gd name="adj" fmla="val 58142"/>
            </a:avLst>
          </a:prstGeom>
          <a:solidFill>
            <a:srgbClr val="2D72B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600" dirty="0">
                <a:solidFill>
                  <a:schemeClr val="tx1"/>
                </a:solidFill>
              </a:rPr>
              <a:t>МУНИЦИПАЛЬНЫЕ ОБРАЗОВАНИЯ</a:t>
            </a:r>
          </a:p>
        </p:txBody>
      </p:sp>
      <p:sp>
        <p:nvSpPr>
          <p:cNvPr id="47" name="Трапеция 46">
            <a:extLst>
              <a:ext uri="{FF2B5EF4-FFF2-40B4-BE49-F238E27FC236}">
                <a16:creationId xmlns:a16="http://schemas.microsoft.com/office/drawing/2014/main" xmlns="" id="{89118B73-8F66-1048-A3B0-422984B743FC}"/>
              </a:ext>
            </a:extLst>
          </p:cNvPr>
          <p:cNvSpPr/>
          <p:nvPr/>
        </p:nvSpPr>
        <p:spPr>
          <a:xfrm>
            <a:off x="5099450" y="1831556"/>
            <a:ext cx="1933698" cy="734414"/>
          </a:xfrm>
          <a:prstGeom prst="trapezoid">
            <a:avLst>
              <a:gd name="adj" fmla="val 58142"/>
            </a:avLst>
          </a:prstGeom>
          <a:solidFill>
            <a:srgbClr val="5B9BD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600" dirty="0">
                <a:solidFill>
                  <a:schemeClr val="tx1"/>
                </a:solidFill>
              </a:rPr>
              <a:t>ОКРУГА</a:t>
            </a:r>
          </a:p>
        </p:txBody>
      </p:sp>
      <p:sp>
        <p:nvSpPr>
          <p:cNvPr id="48" name="Трапеция 47">
            <a:extLst>
              <a:ext uri="{FF2B5EF4-FFF2-40B4-BE49-F238E27FC236}">
                <a16:creationId xmlns:a16="http://schemas.microsoft.com/office/drawing/2014/main" xmlns="" id="{251CF296-A052-F34A-AA54-0CED3650ACDF}"/>
              </a:ext>
            </a:extLst>
          </p:cNvPr>
          <p:cNvSpPr/>
          <p:nvPr/>
        </p:nvSpPr>
        <p:spPr>
          <a:xfrm>
            <a:off x="3621611" y="4369333"/>
            <a:ext cx="4713388" cy="734414"/>
          </a:xfrm>
          <a:prstGeom prst="trapezoid">
            <a:avLst>
              <a:gd name="adj" fmla="val 58142"/>
            </a:avLst>
          </a:prstGeom>
          <a:solidFill>
            <a:srgbClr val="21517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600" dirty="0">
                <a:solidFill>
                  <a:schemeClr val="tx1"/>
                </a:solidFill>
              </a:rPr>
              <a:t>СЕТЕВЫЕ СООБЩЕСТВА</a:t>
            </a:r>
          </a:p>
        </p:txBody>
      </p:sp>
      <p:sp>
        <p:nvSpPr>
          <p:cNvPr id="49" name="Трапеция 48">
            <a:extLst>
              <a:ext uri="{FF2B5EF4-FFF2-40B4-BE49-F238E27FC236}">
                <a16:creationId xmlns:a16="http://schemas.microsoft.com/office/drawing/2014/main" xmlns="" id="{BABD8EDC-596B-3A45-8C2B-113D00D25745}"/>
              </a:ext>
            </a:extLst>
          </p:cNvPr>
          <p:cNvSpPr/>
          <p:nvPr/>
        </p:nvSpPr>
        <p:spPr>
          <a:xfrm>
            <a:off x="4607081" y="2674773"/>
            <a:ext cx="2856095" cy="734414"/>
          </a:xfrm>
          <a:prstGeom prst="trapezoid">
            <a:avLst>
              <a:gd name="adj" fmla="val 58142"/>
            </a:avLst>
          </a:prstGeom>
          <a:solidFill>
            <a:srgbClr val="2D72B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600" dirty="0">
                <a:solidFill>
                  <a:schemeClr val="tx1"/>
                </a:solidFill>
              </a:rPr>
              <a:t>СУБЪЕКТЫ</a:t>
            </a:r>
          </a:p>
        </p:txBody>
      </p:sp>
      <p:sp>
        <p:nvSpPr>
          <p:cNvPr id="50" name="TextBox 49">
            <a:extLst>
              <a:ext uri="{FF2B5EF4-FFF2-40B4-BE49-F238E27FC236}">
                <a16:creationId xmlns:a16="http://schemas.microsoft.com/office/drawing/2014/main" xmlns="" id="{0F041846-FF63-2C43-85B5-C02FCD525778}"/>
              </a:ext>
            </a:extLst>
          </p:cNvPr>
          <p:cNvSpPr txBox="1"/>
          <p:nvPr/>
        </p:nvSpPr>
        <p:spPr>
          <a:xfrm>
            <a:off x="6869902" y="1520386"/>
            <a:ext cx="237841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dirty="0">
                <a:solidFill>
                  <a:srgbClr val="DCE5F8"/>
                </a:solidFill>
                <a:ea typeface="Roboto" panose="02000000000000000000" pitchFamily="2" charset="0"/>
                <a:cs typeface="Roboto" panose="02000000000000000000" pitchFamily="2" charset="0"/>
              </a:rPr>
              <a:t>Руководство</a:t>
            </a:r>
          </a:p>
        </p:txBody>
      </p:sp>
      <p:sp>
        <p:nvSpPr>
          <p:cNvPr id="51" name="TextBox 50">
            <a:extLst>
              <a:ext uri="{FF2B5EF4-FFF2-40B4-BE49-F238E27FC236}">
                <a16:creationId xmlns:a16="http://schemas.microsoft.com/office/drawing/2014/main" xmlns="" id="{380F7125-D610-5144-AB59-9381F280B86E}"/>
              </a:ext>
            </a:extLst>
          </p:cNvPr>
          <p:cNvSpPr txBox="1"/>
          <p:nvPr/>
        </p:nvSpPr>
        <p:spPr>
          <a:xfrm>
            <a:off x="7860853" y="3286625"/>
            <a:ext cx="237841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dirty="0">
                <a:solidFill>
                  <a:srgbClr val="DCE5F8"/>
                </a:solidFill>
                <a:ea typeface="Roboto" panose="02000000000000000000" pitchFamily="2" charset="0"/>
                <a:cs typeface="Roboto" panose="02000000000000000000" pitchFamily="2" charset="0"/>
              </a:rPr>
              <a:t>Управление</a:t>
            </a:r>
          </a:p>
        </p:txBody>
      </p:sp>
      <p:sp>
        <p:nvSpPr>
          <p:cNvPr id="52" name="TextBox 51">
            <a:extLst>
              <a:ext uri="{FF2B5EF4-FFF2-40B4-BE49-F238E27FC236}">
                <a16:creationId xmlns:a16="http://schemas.microsoft.com/office/drawing/2014/main" xmlns="" id="{9817AE0B-0015-A34F-8B26-2AF13B7FFB34}"/>
              </a:ext>
            </a:extLst>
          </p:cNvPr>
          <p:cNvSpPr txBox="1"/>
          <p:nvPr/>
        </p:nvSpPr>
        <p:spPr>
          <a:xfrm>
            <a:off x="9150591" y="4962036"/>
            <a:ext cx="2378415" cy="36933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dirty="0">
                <a:solidFill>
                  <a:srgbClr val="DCE5F8"/>
                </a:solidFill>
                <a:ea typeface="Roboto" panose="02000000000000000000" pitchFamily="2" charset="0"/>
                <a:cs typeface="Roboto" panose="02000000000000000000" pitchFamily="2" charset="0"/>
              </a:rPr>
              <a:t>Взаимодействие</a:t>
            </a:r>
          </a:p>
        </p:txBody>
      </p:sp>
      <p:sp>
        <p:nvSpPr>
          <p:cNvPr id="53" name="Трапеция 52">
            <a:extLst>
              <a:ext uri="{FF2B5EF4-FFF2-40B4-BE49-F238E27FC236}">
                <a16:creationId xmlns:a16="http://schemas.microsoft.com/office/drawing/2014/main" xmlns="" id="{5E337A67-7670-D94F-9B2D-562A7EAA60F4}"/>
              </a:ext>
            </a:extLst>
          </p:cNvPr>
          <p:cNvSpPr/>
          <p:nvPr/>
        </p:nvSpPr>
        <p:spPr>
          <a:xfrm>
            <a:off x="3184819" y="5202730"/>
            <a:ext cx="5628375" cy="734414"/>
          </a:xfrm>
          <a:prstGeom prst="trapezoid">
            <a:avLst>
              <a:gd name="adj" fmla="val 58142"/>
            </a:avLst>
          </a:prstGeom>
          <a:solidFill>
            <a:srgbClr val="21517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1600" dirty="0">
                <a:solidFill>
                  <a:schemeClr val="tx1"/>
                </a:solidFill>
              </a:rPr>
              <a:t>ГРАЖДАНЕ РОССИЙСКОЙ ФЕДЕРАЦИИ</a:t>
            </a:r>
          </a:p>
        </p:txBody>
      </p:sp>
      <p:grpSp>
        <p:nvGrpSpPr>
          <p:cNvPr id="54" name="Группа 53">
            <a:extLst>
              <a:ext uri="{FF2B5EF4-FFF2-40B4-BE49-F238E27FC236}">
                <a16:creationId xmlns:a16="http://schemas.microsoft.com/office/drawing/2014/main" xmlns="" id="{8407D608-A2E3-394C-9878-26AF9BF36251}"/>
              </a:ext>
            </a:extLst>
          </p:cNvPr>
          <p:cNvGrpSpPr/>
          <p:nvPr/>
        </p:nvGrpSpPr>
        <p:grpSpPr>
          <a:xfrm>
            <a:off x="6083839" y="896668"/>
            <a:ext cx="5443855" cy="4996133"/>
            <a:chOff x="6085238" y="861053"/>
            <a:chExt cx="5769868" cy="5501588"/>
          </a:xfrm>
        </p:grpSpPr>
        <p:cxnSp>
          <p:nvCxnSpPr>
            <p:cNvPr id="55" name="Прямая соединительная линия 54">
              <a:extLst>
                <a:ext uri="{FF2B5EF4-FFF2-40B4-BE49-F238E27FC236}">
                  <a16:creationId xmlns:a16="http://schemas.microsoft.com/office/drawing/2014/main" xmlns="" id="{32BAEC48-8DCF-CC4D-A1E0-0A5FC636AB1B}"/>
                </a:ext>
              </a:extLst>
            </p:cNvPr>
            <p:cNvCxnSpPr/>
            <p:nvPr/>
          </p:nvCxnSpPr>
          <p:spPr>
            <a:xfrm>
              <a:off x="6978427" y="2819048"/>
              <a:ext cx="471444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a:extLst>
                <a:ext uri="{FF2B5EF4-FFF2-40B4-BE49-F238E27FC236}">
                  <a16:creationId xmlns:a16="http://schemas.microsoft.com/office/drawing/2014/main" xmlns="" id="{B7E17EB3-51C3-1B4B-8E74-E82E2EF14C9E}"/>
                </a:ext>
              </a:extLst>
            </p:cNvPr>
            <p:cNvCxnSpPr/>
            <p:nvPr/>
          </p:nvCxnSpPr>
          <p:spPr>
            <a:xfrm>
              <a:off x="8077200" y="4677892"/>
              <a:ext cx="3753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a:extLst>
                <a:ext uri="{FF2B5EF4-FFF2-40B4-BE49-F238E27FC236}">
                  <a16:creationId xmlns:a16="http://schemas.microsoft.com/office/drawing/2014/main" xmlns="" id="{D973910F-7A0B-1345-ABC8-6448BA918994}"/>
                </a:ext>
              </a:extLst>
            </p:cNvPr>
            <p:cNvCxnSpPr>
              <a:cxnSpLocks/>
              <a:stCxn id="45" idx="0"/>
            </p:cNvCxnSpPr>
            <p:nvPr/>
          </p:nvCxnSpPr>
          <p:spPr>
            <a:xfrm>
              <a:off x="6085238" y="861053"/>
              <a:ext cx="57698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a:extLst>
                <a:ext uri="{FF2B5EF4-FFF2-40B4-BE49-F238E27FC236}">
                  <a16:creationId xmlns:a16="http://schemas.microsoft.com/office/drawing/2014/main" xmlns="" id="{346DB6A0-82AB-E741-B6A4-D743F0499021}"/>
                </a:ext>
              </a:extLst>
            </p:cNvPr>
            <p:cNvCxnSpPr/>
            <p:nvPr/>
          </p:nvCxnSpPr>
          <p:spPr>
            <a:xfrm>
              <a:off x="9053689" y="6362641"/>
              <a:ext cx="277666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9" name="Прямоугольник 58">
            <a:extLst>
              <a:ext uri="{FF2B5EF4-FFF2-40B4-BE49-F238E27FC236}">
                <a16:creationId xmlns:a16="http://schemas.microsoft.com/office/drawing/2014/main" xmlns="" id="{7EAFE2C9-A995-BB43-8EE3-BA077B188682}"/>
              </a:ext>
            </a:extLst>
          </p:cNvPr>
          <p:cNvSpPr/>
          <p:nvPr/>
        </p:nvSpPr>
        <p:spPr>
          <a:xfrm rot="18000000">
            <a:off x="3007678" y="2842352"/>
            <a:ext cx="2649133" cy="646331"/>
          </a:xfrm>
          <a:prstGeom prst="rect">
            <a:avLst/>
          </a:prstGeom>
        </p:spPr>
        <p:txBody>
          <a:bodyPr wrap="square">
            <a:spAutoFit/>
          </a:bodyPr>
          <a:lstStyle/>
          <a:p>
            <a:pPr algn="ctr"/>
            <a:r>
              <a:rPr lang="ru-RU" dirty="0">
                <a:solidFill>
                  <a:schemeClr val="bg1"/>
                </a:solidFill>
              </a:rPr>
              <a:t>СИСТЕМА</a:t>
            </a:r>
            <a:r>
              <a:rPr lang="ru-RU" b="1" dirty="0">
                <a:solidFill>
                  <a:schemeClr val="bg1"/>
                </a:solidFill>
              </a:rPr>
              <a:t>  </a:t>
            </a:r>
            <a:r>
              <a:rPr lang="ru-RU" dirty="0">
                <a:solidFill>
                  <a:schemeClr val="bg1"/>
                </a:solidFill>
              </a:rPr>
              <a:t>МОНИТОРИНГА</a:t>
            </a:r>
            <a:r>
              <a:rPr lang="ru-RU" b="1" dirty="0">
                <a:solidFill>
                  <a:schemeClr val="bg1"/>
                </a:solidFill>
              </a:rPr>
              <a:t>  </a:t>
            </a:r>
          </a:p>
        </p:txBody>
      </p:sp>
      <p:sp>
        <p:nvSpPr>
          <p:cNvPr id="60" name="Левая фигурная скобка 34">
            <a:extLst>
              <a:ext uri="{FF2B5EF4-FFF2-40B4-BE49-F238E27FC236}">
                <a16:creationId xmlns:a16="http://schemas.microsoft.com/office/drawing/2014/main" xmlns="" id="{94B5325E-C4B4-6643-BEF8-7628629645D9}"/>
              </a:ext>
            </a:extLst>
          </p:cNvPr>
          <p:cNvSpPr/>
          <p:nvPr/>
        </p:nvSpPr>
        <p:spPr>
          <a:xfrm rot="1803006">
            <a:off x="3692382" y="508727"/>
            <a:ext cx="627847" cy="4750534"/>
          </a:xfrm>
          <a:prstGeom prst="leftBrace">
            <a:avLst>
              <a:gd name="adj1" fmla="val 79614"/>
              <a:gd name="adj2" fmla="val 51495"/>
            </a:avLst>
          </a:prstGeom>
          <a:ln w="19050" cap="sq">
            <a:solidFill>
              <a:srgbClr val="5B9BD5"/>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n>
                <a:solidFill>
                  <a:srgbClr val="FF7800"/>
                </a:solidFill>
              </a:ln>
            </a:endParaRPr>
          </a:p>
        </p:txBody>
      </p:sp>
    </p:spTree>
    <p:extLst>
      <p:ext uri="{BB962C8B-B14F-4D97-AF65-F5344CB8AC3E}">
        <p14:creationId xmlns:p14="http://schemas.microsoft.com/office/powerpoint/2010/main" val="217435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1000" fill="hold"/>
                                        <p:tgtEl>
                                          <p:spTgt spid="43"/>
                                        </p:tgtEl>
                                        <p:attrNameLst>
                                          <p:attrName>ppt_w</p:attrName>
                                        </p:attrNameLst>
                                      </p:cBhvr>
                                      <p:tavLst>
                                        <p:tav tm="0">
                                          <p:val>
                                            <p:fltVal val="0"/>
                                          </p:val>
                                        </p:tav>
                                        <p:tav tm="100000">
                                          <p:val>
                                            <p:strVal val="#ppt_w"/>
                                          </p:val>
                                        </p:tav>
                                      </p:tavLst>
                                    </p:anim>
                                    <p:anim calcmode="lin" valueType="num">
                                      <p:cBhvr>
                                        <p:cTn id="16" dur="1000" fill="hold"/>
                                        <p:tgtEl>
                                          <p:spTgt spid="43"/>
                                        </p:tgtEl>
                                        <p:attrNameLst>
                                          <p:attrName>ppt_h</p:attrName>
                                        </p:attrNameLst>
                                      </p:cBhvr>
                                      <p:tavLst>
                                        <p:tav tm="0">
                                          <p:val>
                                            <p:fltVal val="0"/>
                                          </p:val>
                                        </p:tav>
                                        <p:tav tm="100000">
                                          <p:val>
                                            <p:strVal val="#ppt_h"/>
                                          </p:val>
                                        </p:tav>
                                      </p:tavLst>
                                    </p:anim>
                                    <p:anim calcmode="lin" valueType="num">
                                      <p:cBhvr>
                                        <p:cTn id="17" dur="1000" fill="hold"/>
                                        <p:tgtEl>
                                          <p:spTgt spid="43"/>
                                        </p:tgtEl>
                                        <p:attrNameLst>
                                          <p:attrName>style.rotation</p:attrName>
                                        </p:attrNameLst>
                                      </p:cBhvr>
                                      <p:tavLst>
                                        <p:tav tm="0">
                                          <p:val>
                                            <p:fltVal val="90"/>
                                          </p:val>
                                        </p:tav>
                                        <p:tav tm="100000">
                                          <p:val>
                                            <p:fltVal val="0"/>
                                          </p:val>
                                        </p:tav>
                                      </p:tavLst>
                                    </p:anim>
                                    <p:animEffect transition="in" filter="fade">
                                      <p:cBhvr>
                                        <p:cTn id="18" dur="1000"/>
                                        <p:tgtEl>
                                          <p:spTgt spid="43"/>
                                        </p:tgtEl>
                                      </p:cBhvr>
                                    </p:animEffect>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ppt_x"/>
                                          </p:val>
                                        </p:tav>
                                        <p:tav tm="100000">
                                          <p:val>
                                            <p:strVal val="#ppt_x"/>
                                          </p:val>
                                        </p:tav>
                                      </p:tavLst>
                                    </p:anim>
                                    <p:anim calcmode="lin" valueType="num">
                                      <p:cBhvr additive="base">
                                        <p:cTn id="23" dur="500" fill="hold"/>
                                        <p:tgtEl>
                                          <p:spTgt spid="4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25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50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75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fill="hold"/>
                                        <p:tgtEl>
                                          <p:spTgt spid="46"/>
                                        </p:tgtEl>
                                        <p:attrNameLst>
                                          <p:attrName>ppt_x</p:attrName>
                                        </p:attrNameLst>
                                      </p:cBhvr>
                                      <p:tavLst>
                                        <p:tav tm="0">
                                          <p:val>
                                            <p:strVal val="#ppt_x"/>
                                          </p:val>
                                        </p:tav>
                                        <p:tav tm="100000">
                                          <p:val>
                                            <p:strVal val="#ppt_x"/>
                                          </p:val>
                                        </p:tav>
                                      </p:tavLst>
                                    </p:anim>
                                    <p:anim calcmode="lin" valueType="num">
                                      <p:cBhvr additive="base">
                                        <p:cTn id="35" dur="500" fill="hold"/>
                                        <p:tgtEl>
                                          <p:spTgt spid="4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1000"/>
                                  </p:stCondLst>
                                  <p:childTnLst>
                                    <p:set>
                                      <p:cBhvr>
                                        <p:cTn id="37" dur="1" fill="hold">
                                          <p:stCondLst>
                                            <p:cond delay="0"/>
                                          </p:stCondLst>
                                        </p:cTn>
                                        <p:tgtEl>
                                          <p:spTgt spid="48"/>
                                        </p:tgtEl>
                                        <p:attrNameLst>
                                          <p:attrName>style.visibility</p:attrName>
                                        </p:attrNameLst>
                                      </p:cBhvr>
                                      <p:to>
                                        <p:strVal val="visible"/>
                                      </p:to>
                                    </p:set>
                                    <p:anim calcmode="lin" valueType="num">
                                      <p:cBhvr additive="base">
                                        <p:cTn id="38" dur="500" fill="hold"/>
                                        <p:tgtEl>
                                          <p:spTgt spid="48"/>
                                        </p:tgtEl>
                                        <p:attrNameLst>
                                          <p:attrName>ppt_x</p:attrName>
                                        </p:attrNameLst>
                                      </p:cBhvr>
                                      <p:tavLst>
                                        <p:tav tm="0">
                                          <p:val>
                                            <p:strVal val="#ppt_x"/>
                                          </p:val>
                                        </p:tav>
                                        <p:tav tm="100000">
                                          <p:val>
                                            <p:strVal val="#ppt_x"/>
                                          </p:val>
                                        </p:tav>
                                      </p:tavLst>
                                    </p:anim>
                                    <p:anim calcmode="lin" valueType="num">
                                      <p:cBhvr additive="base">
                                        <p:cTn id="39" dur="500" fill="hold"/>
                                        <p:tgtEl>
                                          <p:spTgt spid="4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1250"/>
                                  </p:stCondLst>
                                  <p:childTnLst>
                                    <p:set>
                                      <p:cBhvr>
                                        <p:cTn id="41" dur="1" fill="hold">
                                          <p:stCondLst>
                                            <p:cond delay="0"/>
                                          </p:stCondLst>
                                        </p:cTn>
                                        <p:tgtEl>
                                          <p:spTgt spid="53"/>
                                        </p:tgtEl>
                                        <p:attrNameLst>
                                          <p:attrName>style.visibility</p:attrName>
                                        </p:attrNameLst>
                                      </p:cBhvr>
                                      <p:to>
                                        <p:strVal val="visible"/>
                                      </p:to>
                                    </p:set>
                                    <p:anim calcmode="lin" valueType="num">
                                      <p:cBhvr additive="base">
                                        <p:cTn id="42" dur="500" fill="hold"/>
                                        <p:tgtEl>
                                          <p:spTgt spid="53"/>
                                        </p:tgtEl>
                                        <p:attrNameLst>
                                          <p:attrName>ppt_x</p:attrName>
                                        </p:attrNameLst>
                                      </p:cBhvr>
                                      <p:tavLst>
                                        <p:tav tm="0">
                                          <p:val>
                                            <p:strVal val="#ppt_x"/>
                                          </p:val>
                                        </p:tav>
                                        <p:tav tm="100000">
                                          <p:val>
                                            <p:strVal val="#ppt_x"/>
                                          </p:val>
                                        </p:tav>
                                      </p:tavLst>
                                    </p:anim>
                                    <p:anim calcmode="lin" valueType="num">
                                      <p:cBhvr additive="base">
                                        <p:cTn id="43" dur="500" fill="hold"/>
                                        <p:tgtEl>
                                          <p:spTgt spid="53"/>
                                        </p:tgtEl>
                                        <p:attrNameLst>
                                          <p:attrName>ppt_y</p:attrName>
                                        </p:attrNameLst>
                                      </p:cBhvr>
                                      <p:tavLst>
                                        <p:tav tm="0">
                                          <p:val>
                                            <p:strVal val="1+#ppt_h/2"/>
                                          </p:val>
                                        </p:tav>
                                        <p:tav tm="100000">
                                          <p:val>
                                            <p:strVal val="#ppt_y"/>
                                          </p:val>
                                        </p:tav>
                                      </p:tavLst>
                                    </p:anim>
                                  </p:childTnLst>
                                </p:cTn>
                              </p:par>
                            </p:childTnLst>
                          </p:cTn>
                        </p:par>
                        <p:par>
                          <p:cTn id="44" fill="hold">
                            <p:stCondLst>
                              <p:cond delay="2750"/>
                            </p:stCondLst>
                            <p:childTnLst>
                              <p:par>
                                <p:cTn id="45" presetID="2" presetClass="entr" presetSubtype="2" fill="hold" nodeType="after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1+#ppt_w/2"/>
                                          </p:val>
                                        </p:tav>
                                        <p:tav tm="100000">
                                          <p:val>
                                            <p:strVal val="#ppt_x"/>
                                          </p:val>
                                        </p:tav>
                                      </p:tavLst>
                                    </p:anim>
                                    <p:anim calcmode="lin" valueType="num">
                                      <p:cBhvr additive="base">
                                        <p:cTn id="48" dur="500" fill="hold"/>
                                        <p:tgtEl>
                                          <p:spTgt spid="54"/>
                                        </p:tgtEl>
                                        <p:attrNameLst>
                                          <p:attrName>ppt_y</p:attrName>
                                        </p:attrNameLst>
                                      </p:cBhvr>
                                      <p:tavLst>
                                        <p:tav tm="0">
                                          <p:val>
                                            <p:strVal val="#ppt_y"/>
                                          </p:val>
                                        </p:tav>
                                        <p:tav tm="100000">
                                          <p:val>
                                            <p:strVal val="#ppt_y"/>
                                          </p:val>
                                        </p:tav>
                                      </p:tavLst>
                                    </p:anim>
                                  </p:childTnLst>
                                </p:cTn>
                              </p:par>
                            </p:childTnLst>
                          </p:cTn>
                        </p:par>
                        <p:par>
                          <p:cTn id="49" fill="hold">
                            <p:stCondLst>
                              <p:cond delay="3250"/>
                            </p:stCondLst>
                            <p:childTnLst>
                              <p:par>
                                <p:cTn id="50" presetID="2" presetClass="entr" presetSubtype="2"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250"/>
                                  </p:stCondLst>
                                  <p:childTnLst>
                                    <p:set>
                                      <p:cBhvr>
                                        <p:cTn id="55" dur="1" fill="hold">
                                          <p:stCondLst>
                                            <p:cond delay="0"/>
                                          </p:stCondLst>
                                        </p:cTn>
                                        <p:tgtEl>
                                          <p:spTgt spid="51"/>
                                        </p:tgtEl>
                                        <p:attrNameLst>
                                          <p:attrName>style.visibility</p:attrName>
                                        </p:attrNameLst>
                                      </p:cBhvr>
                                      <p:to>
                                        <p:strVal val="visible"/>
                                      </p:to>
                                    </p:set>
                                    <p:anim calcmode="lin" valueType="num">
                                      <p:cBhvr additive="base">
                                        <p:cTn id="56" dur="500" fill="hold"/>
                                        <p:tgtEl>
                                          <p:spTgt spid="51"/>
                                        </p:tgtEl>
                                        <p:attrNameLst>
                                          <p:attrName>ppt_x</p:attrName>
                                        </p:attrNameLst>
                                      </p:cBhvr>
                                      <p:tavLst>
                                        <p:tav tm="0">
                                          <p:val>
                                            <p:strVal val="1+#ppt_w/2"/>
                                          </p:val>
                                        </p:tav>
                                        <p:tav tm="100000">
                                          <p:val>
                                            <p:strVal val="#ppt_x"/>
                                          </p:val>
                                        </p:tav>
                                      </p:tavLst>
                                    </p:anim>
                                    <p:anim calcmode="lin" valueType="num">
                                      <p:cBhvr additive="base">
                                        <p:cTn id="57" dur="500" fill="hold"/>
                                        <p:tgtEl>
                                          <p:spTgt spid="51"/>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500"/>
                                  </p:stCondLst>
                                  <p:childTnLst>
                                    <p:set>
                                      <p:cBhvr>
                                        <p:cTn id="59" dur="1" fill="hold">
                                          <p:stCondLst>
                                            <p:cond delay="0"/>
                                          </p:stCondLst>
                                        </p:cTn>
                                        <p:tgtEl>
                                          <p:spTgt spid="52"/>
                                        </p:tgtEl>
                                        <p:attrNameLst>
                                          <p:attrName>style.visibility</p:attrName>
                                        </p:attrNameLst>
                                      </p:cBhvr>
                                      <p:to>
                                        <p:strVal val="visible"/>
                                      </p:to>
                                    </p:set>
                                    <p:anim calcmode="lin" valueType="num">
                                      <p:cBhvr additive="base">
                                        <p:cTn id="60" dur="500" fill="hold"/>
                                        <p:tgtEl>
                                          <p:spTgt spid="52"/>
                                        </p:tgtEl>
                                        <p:attrNameLst>
                                          <p:attrName>ppt_x</p:attrName>
                                        </p:attrNameLst>
                                      </p:cBhvr>
                                      <p:tavLst>
                                        <p:tav tm="0">
                                          <p:val>
                                            <p:strVal val="1+#ppt_w/2"/>
                                          </p:val>
                                        </p:tav>
                                        <p:tav tm="100000">
                                          <p:val>
                                            <p:strVal val="#ppt_x"/>
                                          </p:val>
                                        </p:tav>
                                      </p:tavLst>
                                    </p:anim>
                                    <p:anim calcmode="lin" valueType="num">
                                      <p:cBhvr additive="base">
                                        <p:cTn id="61"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60"/>
                                        </p:tgtEl>
                                        <p:attrNameLst>
                                          <p:attrName>style.visibility</p:attrName>
                                        </p:attrNameLst>
                                      </p:cBhvr>
                                      <p:to>
                                        <p:strVal val="visible"/>
                                      </p:to>
                                    </p:set>
                                    <p:anim calcmode="lin" valueType="num">
                                      <p:cBhvr>
                                        <p:cTn id="66" dur="500" fill="hold"/>
                                        <p:tgtEl>
                                          <p:spTgt spid="60"/>
                                        </p:tgtEl>
                                        <p:attrNameLst>
                                          <p:attrName>ppt_w</p:attrName>
                                        </p:attrNameLst>
                                      </p:cBhvr>
                                      <p:tavLst>
                                        <p:tav tm="0">
                                          <p:val>
                                            <p:fltVal val="0"/>
                                          </p:val>
                                        </p:tav>
                                        <p:tav tm="100000">
                                          <p:val>
                                            <p:strVal val="#ppt_w"/>
                                          </p:val>
                                        </p:tav>
                                      </p:tavLst>
                                    </p:anim>
                                    <p:anim calcmode="lin" valueType="num">
                                      <p:cBhvr>
                                        <p:cTn id="67" dur="500" fill="hold"/>
                                        <p:tgtEl>
                                          <p:spTgt spid="60"/>
                                        </p:tgtEl>
                                        <p:attrNameLst>
                                          <p:attrName>ppt_h</p:attrName>
                                        </p:attrNameLst>
                                      </p:cBhvr>
                                      <p:tavLst>
                                        <p:tav tm="0">
                                          <p:val>
                                            <p:fltVal val="0"/>
                                          </p:val>
                                        </p:tav>
                                        <p:tav tm="100000">
                                          <p:val>
                                            <p:strVal val="#ppt_h"/>
                                          </p:val>
                                        </p:tav>
                                      </p:tavLst>
                                    </p:anim>
                                    <p:animEffect transition="in" filter="fade">
                                      <p:cBhvr>
                                        <p:cTn id="68" dur="500"/>
                                        <p:tgtEl>
                                          <p:spTgt spid="60"/>
                                        </p:tgtEl>
                                      </p:cBhvr>
                                    </p:animEffect>
                                  </p:childTnLst>
                                </p:cTn>
                              </p:par>
                              <p:par>
                                <p:cTn id="69" presetID="53" presetClass="entr" presetSubtype="16" fill="hold" grpId="0" nodeType="withEffect">
                                  <p:stCondLst>
                                    <p:cond delay="250"/>
                                  </p:stCondLst>
                                  <p:childTnLst>
                                    <p:set>
                                      <p:cBhvr>
                                        <p:cTn id="70" dur="1" fill="hold">
                                          <p:stCondLst>
                                            <p:cond delay="0"/>
                                          </p:stCondLst>
                                        </p:cTn>
                                        <p:tgtEl>
                                          <p:spTgt spid="59"/>
                                        </p:tgtEl>
                                        <p:attrNameLst>
                                          <p:attrName>style.visibility</p:attrName>
                                        </p:attrNameLst>
                                      </p:cBhvr>
                                      <p:to>
                                        <p:strVal val="visible"/>
                                      </p:to>
                                    </p:set>
                                    <p:anim calcmode="lin" valueType="num">
                                      <p:cBhvr>
                                        <p:cTn id="71" dur="500" fill="hold"/>
                                        <p:tgtEl>
                                          <p:spTgt spid="59"/>
                                        </p:tgtEl>
                                        <p:attrNameLst>
                                          <p:attrName>ppt_w</p:attrName>
                                        </p:attrNameLst>
                                      </p:cBhvr>
                                      <p:tavLst>
                                        <p:tav tm="0">
                                          <p:val>
                                            <p:fltVal val="0"/>
                                          </p:val>
                                        </p:tav>
                                        <p:tav tm="100000">
                                          <p:val>
                                            <p:strVal val="#ppt_w"/>
                                          </p:val>
                                        </p:tav>
                                      </p:tavLst>
                                    </p:anim>
                                    <p:anim calcmode="lin" valueType="num">
                                      <p:cBhvr>
                                        <p:cTn id="72" dur="500" fill="hold"/>
                                        <p:tgtEl>
                                          <p:spTgt spid="59"/>
                                        </p:tgtEl>
                                        <p:attrNameLst>
                                          <p:attrName>ppt_h</p:attrName>
                                        </p:attrNameLst>
                                      </p:cBhvr>
                                      <p:tavLst>
                                        <p:tav tm="0">
                                          <p:val>
                                            <p:fltVal val="0"/>
                                          </p:val>
                                        </p:tav>
                                        <p:tav tm="100000">
                                          <p:val>
                                            <p:strVal val="#ppt_h"/>
                                          </p:val>
                                        </p:tav>
                                      </p:tavLst>
                                    </p:anim>
                                    <p:animEffect transition="in" filter="fade">
                                      <p:cBhvr>
                                        <p:cTn id="7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animBg="1"/>
      <p:bldP spid="46" grpId="0" animBg="1"/>
      <p:bldP spid="47" grpId="0" animBg="1"/>
      <p:bldP spid="48" grpId="0" animBg="1"/>
      <p:bldP spid="49" grpId="0" animBg="1"/>
      <p:bldP spid="50" grpId="0"/>
      <p:bldP spid="51" grpId="0"/>
      <p:bldP spid="52" grpId="0"/>
      <p:bldP spid="53" grpId="0" animBg="1"/>
      <p:bldP spid="59" grpId="0"/>
      <p:bldP spid="6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337051" y="1715965"/>
            <a:ext cx="9216852" cy="984885"/>
          </a:xfrm>
          <a:prstGeom prst="rect">
            <a:avLst/>
          </a:prstGeom>
        </p:spPr>
        <p:txBody>
          <a:bodyPr wrap="square">
            <a:spAutoFit/>
          </a:bodyPr>
          <a:lstStyle/>
          <a:p>
            <a:pPr algn="ctr">
              <a:spcAft>
                <a:spcPts val="600"/>
              </a:spcAft>
            </a:pPr>
            <a:endParaRPr lang="ru-RU" sz="1400" kern="0" cap="all" dirty="0" smtClean="0">
              <a:solidFill>
                <a:schemeClr val="bg1"/>
              </a:solidFill>
              <a:ea typeface="Open Sans" panose="020B0806030504020204" pitchFamily="34" charset="0"/>
              <a:cs typeface="Open Sans" panose="020B0806030504020204" pitchFamily="34" charset="0"/>
            </a:endParaRPr>
          </a:p>
          <a:p>
            <a:pPr marL="357188" lvl="0" indent="-357188">
              <a:spcAft>
                <a:spcPts val="600"/>
              </a:spcAft>
            </a:pPr>
            <a:endParaRPr lang="ru-RU" sz="2000" dirty="0" smtClean="0">
              <a:solidFill>
                <a:schemeClr val="bg1"/>
              </a:solidFill>
            </a:endParaRPr>
          </a:p>
          <a:p>
            <a:pPr>
              <a:spcAft>
                <a:spcPts val="600"/>
              </a:spcAft>
            </a:pPr>
            <a:endParaRPr lang="ru-RU" sz="1400" dirty="0" smtClean="0">
              <a:solidFill>
                <a:schemeClr val="bg1"/>
              </a:solidFill>
            </a:endParaRPr>
          </a:p>
        </p:txBody>
      </p:sp>
      <p:graphicFrame>
        <p:nvGraphicFramePr>
          <p:cNvPr id="12" name="Объект 11"/>
          <p:cNvGraphicFramePr>
            <a:graphicFrameLocks noChangeAspect="1"/>
          </p:cNvGraphicFramePr>
          <p:nvPr/>
        </p:nvGraphicFramePr>
        <p:xfrm>
          <a:off x="11122659" y="208615"/>
          <a:ext cx="707690" cy="432822"/>
        </p:xfrm>
        <a:graphic>
          <a:graphicData uri="http://schemas.openxmlformats.org/presentationml/2006/ole">
            <mc:AlternateContent xmlns:mc="http://schemas.openxmlformats.org/markup-compatibility/2006">
              <mc:Choice xmlns:v="urn:schemas-microsoft-com:vml" Requires="v">
                <p:oleObj spid="_x0000_s9268" name="CorelDRAW" r:id="rId4" imgW="2442240" imgH="1492200" progId="">
                  <p:embed/>
                </p:oleObj>
              </mc:Choice>
              <mc:Fallback>
                <p:oleObj name="CorelDRAW" r:id="rId4" imgW="2442240" imgH="1492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2659" y="208615"/>
                        <a:ext cx="707690" cy="432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Прямоугольник 15"/>
          <p:cNvSpPr/>
          <p:nvPr/>
        </p:nvSpPr>
        <p:spPr>
          <a:xfrm>
            <a:off x="3044780" y="210831"/>
            <a:ext cx="6102504" cy="461665"/>
          </a:xfrm>
          <a:prstGeom prst="rect">
            <a:avLst/>
          </a:prstGeom>
        </p:spPr>
        <p:txBody>
          <a:bodyPr wrap="none">
            <a:spAutoFit/>
          </a:bodyPr>
          <a:lstStyle/>
          <a:p>
            <a:pPr algn="ctr"/>
            <a:r>
              <a:rPr lang="ru-RU" sz="2400" dirty="0" smtClean="0">
                <a:solidFill>
                  <a:schemeClr val="bg1"/>
                </a:solidFill>
                <a:latin typeface="+mj-lt"/>
              </a:rPr>
              <a:t>ВСЕОБЩАЯ БЮРОКРАТИЯ – ЦИФРОВОЙ ХАОС</a:t>
            </a:r>
            <a:endParaRPr lang="ru-RU" sz="2400" cap="all" dirty="0">
              <a:solidFill>
                <a:schemeClr val="bg1"/>
              </a:solidFill>
              <a:latin typeface="+mj-lt"/>
              <a:ea typeface="Open Sans" panose="020B0806030504020204" pitchFamily="34" charset="0"/>
              <a:cs typeface="Open Sans" panose="020B0806030504020204" pitchFamily="34" charset="0"/>
            </a:endParaRPr>
          </a:p>
        </p:txBody>
      </p:sp>
      <p:sp>
        <p:nvSpPr>
          <p:cNvPr id="19" name="Прямоугольник 18"/>
          <p:cNvSpPr/>
          <p:nvPr/>
        </p:nvSpPr>
        <p:spPr>
          <a:xfrm>
            <a:off x="251963" y="178819"/>
            <a:ext cx="1872885" cy="461665"/>
          </a:xfrm>
          <a:prstGeom prst="rect">
            <a:avLst/>
          </a:prstGeom>
        </p:spPr>
        <p:txBody>
          <a:bodyPr wrap="none">
            <a:spAutoFit/>
          </a:bodyPr>
          <a:lstStyle/>
          <a:p>
            <a:r>
              <a:rPr lang="ru-RU" sz="2400" b="1" dirty="0">
                <a:solidFill>
                  <a:srgbClr val="DCE5F8"/>
                </a:solidFill>
                <a:ea typeface="Open Sans" panose="020B0806030504020204" pitchFamily="34" charset="0"/>
                <a:cs typeface="Open Sans" panose="020B0806030504020204" pitchFamily="34" charset="0"/>
              </a:rPr>
              <a:t>Стратегия</a:t>
            </a:r>
            <a:r>
              <a:rPr lang="ru-RU" sz="2400" b="1" dirty="0">
                <a:solidFill>
                  <a:schemeClr val="bg1"/>
                </a:solidFill>
                <a:ea typeface="Open Sans" panose="020B0806030504020204" pitchFamily="34" charset="0"/>
                <a:cs typeface="Open Sans" panose="020B0806030504020204" pitchFamily="34" charset="0"/>
              </a:rPr>
              <a:t> </a:t>
            </a:r>
            <a:r>
              <a:rPr lang="ru-RU" sz="2400" b="1" dirty="0" smtClean="0">
                <a:solidFill>
                  <a:srgbClr val="FF7800"/>
                </a:solidFill>
                <a:ea typeface="Open Sans" panose="020B0806030504020204" pitchFamily="34" charset="0"/>
                <a:cs typeface="Open Sans" panose="020B0806030504020204" pitchFamily="34" charset="0"/>
              </a:rPr>
              <a:t>24</a:t>
            </a:r>
            <a:endParaRPr lang="ru-RU" sz="2400" b="1" dirty="0">
              <a:ea typeface="Open Sans" panose="020B0806030504020204" pitchFamily="34" charset="0"/>
              <a:cs typeface="Open Sans" panose="020B0806030504020204" pitchFamily="34" charset="0"/>
            </a:endParaRPr>
          </a:p>
        </p:txBody>
      </p:sp>
      <p:sp>
        <p:nvSpPr>
          <p:cNvPr id="3" name="TextBox 2"/>
          <p:cNvSpPr txBox="1"/>
          <p:nvPr/>
        </p:nvSpPr>
        <p:spPr>
          <a:xfrm>
            <a:off x="8987017" y="5908540"/>
            <a:ext cx="184730" cy="646331"/>
          </a:xfrm>
          <a:prstGeom prst="rect">
            <a:avLst/>
          </a:prstGeom>
          <a:noFill/>
        </p:spPr>
        <p:txBody>
          <a:bodyPr wrap="none" rtlCol="0">
            <a:spAutoFit/>
          </a:bodyPr>
          <a:lstStyle/>
          <a:p>
            <a:pPr algn="ctr"/>
            <a:endParaRPr lang="ru-RU" cap="all" dirty="0">
              <a:solidFill>
                <a:schemeClr val="bg1"/>
              </a:solidFill>
              <a:ea typeface="Open Sans" panose="020B0806030504020204" pitchFamily="34" charset="0"/>
              <a:cs typeface="Open Sans" panose="020B0806030504020204" pitchFamily="34" charset="0"/>
            </a:endParaRPr>
          </a:p>
          <a:p>
            <a:pPr algn="ctr"/>
            <a:endParaRPr lang="ru-RU" dirty="0"/>
          </a:p>
        </p:txBody>
      </p:sp>
      <p:pic>
        <p:nvPicPr>
          <p:cNvPr id="183299" name="Picture 3"/>
          <p:cNvPicPr>
            <a:picLocks noChangeAspect="1" noChangeArrowheads="1"/>
          </p:cNvPicPr>
          <p:nvPr/>
        </p:nvPicPr>
        <p:blipFill>
          <a:blip r:embed="rId6"/>
          <a:srcRect/>
          <a:stretch>
            <a:fillRect/>
          </a:stretch>
        </p:blipFill>
        <p:spPr bwMode="auto">
          <a:xfrm>
            <a:off x="2049463" y="819303"/>
            <a:ext cx="9006137" cy="5953449"/>
          </a:xfrm>
          <a:prstGeom prst="rect">
            <a:avLst/>
          </a:prstGeom>
          <a:noFill/>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176064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500"/>
                                  </p:stCondLst>
                                  <p:childTnLst>
                                    <p:animClr clrSpc="hsl" dir="cw">
                                      <p:cBhvr>
                                        <p:cTn id="6" dur="2000" fill="hold"/>
                                        <p:tgtEl>
                                          <p:spTgt spid="26"/>
                                        </p:tgtEl>
                                        <p:attrNameLst>
                                          <p:attrName>fillcolor</p:attrName>
                                        </p:attrNameLst>
                                      </p:cBhvr>
                                      <p:to>
                                        <a:srgbClr val="191975"/>
                                      </p:to>
                                    </p:animClr>
                                    <p:set>
                                      <p:cBhvr>
                                        <p:cTn id="7" dur="2000" fill="hold"/>
                                        <p:tgtEl>
                                          <p:spTgt spid="26"/>
                                        </p:tgtEl>
                                        <p:attrNameLst>
                                          <p:attrName>fill.type</p:attrName>
                                        </p:attrNameLst>
                                      </p:cBhvr>
                                      <p:to>
                                        <p:strVal val="solid"/>
                                      </p:to>
                                    </p:set>
                                    <p:set>
                                      <p:cBhvr>
                                        <p:cTn id="8" dur="2000" fill="hold"/>
                                        <p:tgtEl>
                                          <p:spTgt spid="26"/>
                                        </p:tgtEl>
                                        <p:attrNameLst>
                                          <p:attrName>fill.on</p:attrName>
                                        </p:attrNameLst>
                                      </p:cBhvr>
                                      <p:to>
                                        <p:strVal val="true"/>
                                      </p:to>
                                    </p:set>
                                  </p:childTnLst>
                                </p:cTn>
                              </p:par>
                              <p:par>
                                <p:cTn id="9" presetID="3" presetClass="emph" presetSubtype="10" repeatCount="indefinite" autoRev="1" fill="hold" grpId="0" nodeType="withEffect" nodePh="1">
                                  <p:stCondLst>
                                    <p:cond delay="500"/>
                                  </p:stCondLst>
                                  <p:endCondLst>
                                    <p:cond evt="onNext" delay="0">
                                      <p:tgtEl>
                                        <p:sldTgt/>
                                      </p:tgtEl>
                                    </p:cond>
                                    <p:cond evt="begin" delay="0">
                                      <p:tn val="9"/>
                                    </p:cond>
                                  </p:endCondLst>
                                  <p:childTnLst>
                                    <p:animClr clrSpc="hsl" dir="ccw">
                                      <p:cBhvr override="childStyle">
                                        <p:cTn id="10" dur="3000" fill="hold"/>
                                        <p:tgtEl>
                                          <p:spTgt spid="11"/>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2697" y="-2"/>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61665"/>
          </a:xfrm>
          <a:prstGeom prst="rect">
            <a:avLst/>
          </a:prstGeom>
        </p:spPr>
        <p:txBody>
          <a:bodyPr wrap="square">
            <a:spAutoFit/>
          </a:bodyPr>
          <a:lstStyle/>
          <a:p>
            <a:pPr algn="ctr"/>
            <a:r>
              <a:rPr lang="ru-RU" sz="2000" dirty="0">
                <a:solidFill>
                  <a:schemeClr val="bg1"/>
                </a:solidFill>
              </a:rPr>
              <a:t> </a:t>
            </a:r>
            <a:r>
              <a:rPr lang="ru-RU" altLang="ru-RU" sz="2400" dirty="0" smtClean="0">
                <a:solidFill>
                  <a:schemeClr val="bg1"/>
                </a:solidFill>
                <a:latin typeface="+mj-lt"/>
              </a:rPr>
              <a:t>ДЕЦЕНТРАЛИЗОВАННАЯ</a:t>
            </a:r>
            <a:endParaRPr lang="ru-RU" altLang="ru-RU" sz="2400" dirty="0">
              <a:solidFill>
                <a:schemeClr val="bg1"/>
              </a:solidFill>
              <a:latin typeface="+mj-lt"/>
            </a:endParaRPr>
          </a:p>
        </p:txBody>
      </p:sp>
      <p:sp>
        <p:nvSpPr>
          <p:cNvPr id="23" name="Rectangle 6">
            <a:extLst>
              <a:ext uri="{FF2B5EF4-FFF2-40B4-BE49-F238E27FC236}">
                <a16:creationId xmlns:a16="http://schemas.microsoft.com/office/drawing/2014/main" xmlns="" id="{36BCA06E-E10A-7046-AF26-A554931EF233}"/>
              </a:ext>
            </a:extLst>
          </p:cNvPr>
          <p:cNvSpPr>
            <a:spLocks noChangeArrowheads="1"/>
          </p:cNvSpPr>
          <p:nvPr/>
        </p:nvSpPr>
        <p:spPr bwMode="auto">
          <a:xfrm>
            <a:off x="1160744" y="6254484"/>
            <a:ext cx="9870510" cy="398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5000" rIns="90000" bIns="45000">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a:lnSpc>
                <a:spcPct val="100000"/>
              </a:lnSpc>
              <a:spcAft>
                <a:spcPct val="0"/>
              </a:spcAft>
              <a:buClrTx/>
              <a:defRPr/>
            </a:pPr>
            <a:r>
              <a:rPr lang="ru-RU" sz="2000" kern="0" cap="all" dirty="0">
                <a:solidFill>
                  <a:schemeClr val="bg1"/>
                </a:solidFill>
                <a:latin typeface="+mj-lt"/>
                <a:ea typeface="Open Sans" panose="020B0806030504020204" pitchFamily="34" charset="0"/>
                <a:cs typeface="Open Sans" panose="020B0806030504020204" pitchFamily="34" charset="0"/>
              </a:rPr>
              <a:t>СЕТЕВАЯ СТРУКТУРА </a:t>
            </a:r>
            <a:r>
              <a:rPr lang="ru-RU" sz="2000" kern="0" cap="all" dirty="0" smtClean="0">
                <a:solidFill>
                  <a:schemeClr val="bg1"/>
                </a:solidFill>
                <a:latin typeface="+mj-lt"/>
                <a:ea typeface="Open Sans" panose="020B0806030504020204" pitchFamily="34" charset="0"/>
                <a:cs typeface="Open Sans" panose="020B0806030504020204" pitchFamily="34" charset="0"/>
              </a:rPr>
              <a:t>ВЗАИМОДЕЙСТВИЯ</a:t>
            </a:r>
            <a:endParaRPr lang="ru-RU" sz="2000" kern="0" cap="all" dirty="0">
              <a:gradFill>
                <a:gsLst>
                  <a:gs pos="100000">
                    <a:srgbClr val="24298C"/>
                  </a:gs>
                  <a:gs pos="0">
                    <a:srgbClr val="362480"/>
                  </a:gs>
                  <a:gs pos="47000">
                    <a:srgbClr val="085AA7"/>
                  </a:gs>
                </a:gsLst>
                <a:lin ang="0" scaled="0"/>
              </a:gradFill>
              <a:latin typeface="+mj-lt"/>
              <a:ea typeface="Open Sans" panose="020B0806030504020204" pitchFamily="34" charset="0"/>
              <a:cs typeface="Open Sans" panose="020B0806030504020204" pitchFamily="34" charset="0"/>
            </a:endParaRPr>
          </a:p>
        </p:txBody>
      </p:sp>
      <p:sp>
        <p:nvSpPr>
          <p:cNvPr id="2" name="Rectangle 2"/>
          <p:cNvSpPr>
            <a:spLocks noChangeArrowheads="1"/>
          </p:cNvSpPr>
          <p:nvPr/>
        </p:nvSpPr>
        <p:spPr bwMode="auto">
          <a:xfrm>
            <a:off x="933070" y="919542"/>
            <a:ext cx="12077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2"/>
          <p:cNvSpPr>
            <a:spLocks noChangeArrowheads="1"/>
          </p:cNvSpPr>
          <p:nvPr/>
        </p:nvSpPr>
        <p:spPr bwMode="auto">
          <a:xfrm>
            <a:off x="0" y="-1"/>
            <a:ext cx="1106597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6" name="Прямоугольник 25">
            <a:extLst>
              <a:ext uri="{FF2B5EF4-FFF2-40B4-BE49-F238E27FC236}">
                <a16:creationId xmlns:a16="http://schemas.microsoft.com/office/drawing/2014/main" xmlns="" id="{E373DCD1-AC26-EB49-95EA-8BAD8F742105}"/>
              </a:ext>
            </a:extLst>
          </p:cNvPr>
          <p:cNvSpPr/>
          <p:nvPr/>
        </p:nvSpPr>
        <p:spPr>
          <a:xfrm>
            <a:off x="566001" y="130985"/>
            <a:ext cx="1872885" cy="461665"/>
          </a:xfrm>
          <a:prstGeom prst="rect">
            <a:avLst/>
          </a:prstGeom>
        </p:spPr>
        <p:txBody>
          <a:bodyPr wrap="none">
            <a:spAutoFit/>
          </a:bodyPr>
          <a:lstStyle/>
          <a:p>
            <a:r>
              <a:rPr lang="ru-RU" sz="2400" b="1" dirty="0">
                <a:solidFill>
                  <a:srgbClr val="DCE5F8"/>
                </a:solidFill>
                <a:ea typeface="Open Sans" panose="020B0806030504020204" pitchFamily="34" charset="0"/>
                <a:cs typeface="Open Sans" panose="020B0806030504020204" pitchFamily="34" charset="0"/>
              </a:rPr>
              <a:t>Стратегия</a:t>
            </a:r>
            <a:r>
              <a:rPr lang="ru-RU" sz="2400" b="1" dirty="0">
                <a:solidFill>
                  <a:schemeClr val="bg1"/>
                </a:solidFill>
                <a:ea typeface="Open Sans" panose="020B0806030504020204" pitchFamily="34" charset="0"/>
                <a:cs typeface="Open Sans" panose="020B0806030504020204" pitchFamily="34" charset="0"/>
              </a:rPr>
              <a:t> </a:t>
            </a:r>
            <a:r>
              <a:rPr lang="ru-RU" sz="2400" b="1" dirty="0">
                <a:solidFill>
                  <a:srgbClr val="FF7800"/>
                </a:solidFill>
                <a:ea typeface="Open Sans" panose="020B0806030504020204" pitchFamily="34" charset="0"/>
                <a:cs typeface="Open Sans" panose="020B0806030504020204" pitchFamily="34" charset="0"/>
              </a:rPr>
              <a:t>24</a:t>
            </a:r>
            <a:endParaRPr lang="ru-RU" sz="2400" b="1" dirty="0">
              <a:ea typeface="Open Sans" panose="020B0806030504020204" pitchFamily="34" charset="0"/>
              <a:cs typeface="Open Sans" panose="020B0806030504020204" pitchFamily="34" charset="0"/>
            </a:endParaRPr>
          </a:p>
        </p:txBody>
      </p:sp>
      <p:graphicFrame>
        <p:nvGraphicFramePr>
          <p:cNvPr id="27" name="Объект 26">
            <a:extLst>
              <a:ext uri="{FF2B5EF4-FFF2-40B4-BE49-F238E27FC236}">
                <a16:creationId xmlns:a16="http://schemas.microsoft.com/office/drawing/2014/main" xmlns="" id="{8AC705D5-A957-7147-8C09-66A35FDAE4BC}"/>
              </a:ext>
            </a:extLst>
          </p:cNvPr>
          <p:cNvGraphicFramePr>
            <a:graphicFrameLocks noChangeAspect="1"/>
          </p:cNvGraphicFramePr>
          <p:nvPr/>
        </p:nvGraphicFramePr>
        <p:xfrm>
          <a:off x="10825591" y="150092"/>
          <a:ext cx="707690" cy="432822"/>
        </p:xfrm>
        <a:graphic>
          <a:graphicData uri="http://schemas.openxmlformats.org/presentationml/2006/ole">
            <mc:AlternateContent xmlns:mc="http://schemas.openxmlformats.org/markup-compatibility/2006">
              <mc:Choice xmlns:v="urn:schemas-microsoft-com:vml" Requires="v">
                <p:oleObj spid="_x0000_s10292" name="CorelDRAW" r:id="rId4" imgW="2442240" imgH="1492200" progId="">
                  <p:embed/>
                </p:oleObj>
              </mc:Choice>
              <mc:Fallback>
                <p:oleObj name="CorelDRAW" r:id="rId4" imgW="2442240" imgH="14922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591" y="150092"/>
                        <a:ext cx="707690" cy="432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 name="Рисунок 30">
            <a:extLst>
              <a:ext uri="{FF2B5EF4-FFF2-40B4-BE49-F238E27FC236}">
                <a16:creationId xmlns:a16="http://schemas.microsoft.com/office/drawing/2014/main" xmlns="" id="{436D6236-DF74-2C43-AB37-CF84F5BE50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7825" y="3387172"/>
            <a:ext cx="2450876" cy="2442661"/>
          </a:xfrm>
          <a:prstGeom prst="rect">
            <a:avLst/>
          </a:prstGeom>
        </p:spPr>
      </p:pic>
      <p:sp>
        <p:nvSpPr>
          <p:cNvPr id="32" name="TextBox 31">
            <a:extLst>
              <a:ext uri="{FF2B5EF4-FFF2-40B4-BE49-F238E27FC236}">
                <a16:creationId xmlns:a16="http://schemas.microsoft.com/office/drawing/2014/main" xmlns="" id="{06BBFA7F-3F1D-9D40-9E2B-4AB9F3C1B578}"/>
              </a:ext>
            </a:extLst>
          </p:cNvPr>
          <p:cNvSpPr txBox="1"/>
          <p:nvPr/>
        </p:nvSpPr>
        <p:spPr>
          <a:xfrm>
            <a:off x="9074114" y="4193003"/>
            <a:ext cx="2138298" cy="1077218"/>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ru-RU" sz="1600" dirty="0" smtClean="0">
                <a:solidFill>
                  <a:srgbClr val="DCE5F8"/>
                </a:solidFill>
                <a:ea typeface="Roboto" panose="02000000000000000000" pitchFamily="2" charset="0"/>
                <a:cs typeface="Roboto" panose="02000000000000000000" pitchFamily="2" charset="0"/>
              </a:rPr>
              <a:t>ЭКОПЛАТФОРМА</a:t>
            </a:r>
          </a:p>
          <a:p>
            <a:pPr algn="ctr"/>
            <a:r>
              <a:rPr lang="ru-RU" sz="1600" dirty="0">
                <a:solidFill>
                  <a:srgbClr val="DCE5F8"/>
                </a:solidFill>
                <a:ea typeface="Roboto" panose="02000000000000000000" pitchFamily="2" charset="0"/>
                <a:cs typeface="Roboto" panose="02000000000000000000" pitchFamily="2" charset="0"/>
              </a:rPr>
              <a:t>в</a:t>
            </a:r>
            <a:r>
              <a:rPr lang="ru-RU" sz="1600" dirty="0" smtClean="0">
                <a:solidFill>
                  <a:srgbClr val="DCE5F8"/>
                </a:solidFill>
                <a:ea typeface="Roboto" panose="02000000000000000000" pitchFamily="2" charset="0"/>
                <a:cs typeface="Roboto" panose="02000000000000000000" pitchFamily="2" charset="0"/>
              </a:rPr>
              <a:t>изуализации</a:t>
            </a:r>
          </a:p>
          <a:p>
            <a:pPr algn="ctr"/>
            <a:r>
              <a:rPr lang="ru-RU" sz="1600" dirty="0">
                <a:solidFill>
                  <a:srgbClr val="DCE5F8"/>
                </a:solidFill>
                <a:ea typeface="Roboto" panose="02000000000000000000" pitchFamily="2" charset="0"/>
                <a:cs typeface="Roboto" panose="02000000000000000000" pitchFamily="2" charset="0"/>
              </a:rPr>
              <a:t>о</a:t>
            </a:r>
            <a:r>
              <a:rPr lang="ru-RU" sz="1600" dirty="0" smtClean="0">
                <a:solidFill>
                  <a:srgbClr val="DCE5F8"/>
                </a:solidFill>
                <a:ea typeface="Roboto" panose="02000000000000000000" pitchFamily="2" charset="0"/>
                <a:cs typeface="Roboto" panose="02000000000000000000" pitchFamily="2" charset="0"/>
              </a:rPr>
              <a:t>братной</a:t>
            </a:r>
          </a:p>
          <a:p>
            <a:pPr algn="ctr"/>
            <a:r>
              <a:rPr lang="ru-RU" sz="1600" dirty="0" smtClean="0">
                <a:solidFill>
                  <a:srgbClr val="DCE5F8"/>
                </a:solidFill>
                <a:ea typeface="Roboto" panose="02000000000000000000" pitchFamily="2" charset="0"/>
                <a:cs typeface="Roboto" panose="02000000000000000000" pitchFamily="2" charset="0"/>
              </a:rPr>
              <a:t>связи</a:t>
            </a:r>
            <a:endParaRPr lang="ru-RU" sz="1600" dirty="0">
              <a:solidFill>
                <a:srgbClr val="DCE5F8"/>
              </a:solidFill>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xmlns="" id="{6B053DAF-1570-9E4B-93EE-DBB1F015EF34}"/>
              </a:ext>
            </a:extLst>
          </p:cNvPr>
          <p:cNvSpPr txBox="1"/>
          <p:nvPr/>
        </p:nvSpPr>
        <p:spPr>
          <a:xfrm>
            <a:off x="640329" y="1288637"/>
            <a:ext cx="2612248" cy="923330"/>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dirty="0">
                <a:solidFill>
                  <a:srgbClr val="DCE5F8"/>
                </a:solidFill>
                <a:ea typeface="Roboto" panose="02000000000000000000" pitchFamily="2" charset="0"/>
                <a:cs typeface="Roboto" panose="02000000000000000000" pitchFamily="2" charset="0"/>
              </a:rPr>
              <a:t>Инициативы и проекты,</a:t>
            </a:r>
          </a:p>
          <a:p>
            <a:r>
              <a:rPr lang="ru-RU" dirty="0">
                <a:solidFill>
                  <a:srgbClr val="DCE5F8"/>
                </a:solidFill>
                <a:ea typeface="Roboto" panose="02000000000000000000" pitchFamily="2" charset="0"/>
                <a:cs typeface="Roboto" panose="02000000000000000000" pitchFamily="2" charset="0"/>
              </a:rPr>
              <a:t>привязанные к земле.</a:t>
            </a:r>
          </a:p>
          <a:p>
            <a:r>
              <a:rPr lang="ru-RU" dirty="0">
                <a:solidFill>
                  <a:srgbClr val="DCE5F8"/>
                </a:solidFill>
                <a:ea typeface="Roboto" panose="02000000000000000000" pitchFamily="2" charset="0"/>
                <a:cs typeface="Roboto" panose="02000000000000000000" pitchFamily="2" charset="0"/>
              </a:rPr>
              <a:t>Опросы населения.</a:t>
            </a:r>
          </a:p>
        </p:txBody>
      </p:sp>
      <p:grpSp>
        <p:nvGrpSpPr>
          <p:cNvPr id="34" name="Группа 33">
            <a:extLst>
              <a:ext uri="{FF2B5EF4-FFF2-40B4-BE49-F238E27FC236}">
                <a16:creationId xmlns:a16="http://schemas.microsoft.com/office/drawing/2014/main" xmlns="" id="{946861BF-7F9B-394E-A4D3-CE9658B8E398}"/>
              </a:ext>
            </a:extLst>
          </p:cNvPr>
          <p:cNvGrpSpPr/>
          <p:nvPr/>
        </p:nvGrpSpPr>
        <p:grpSpPr>
          <a:xfrm>
            <a:off x="869662" y="2710711"/>
            <a:ext cx="5223641" cy="3134568"/>
            <a:chOff x="344636" y="2847132"/>
            <a:chExt cx="5742605" cy="3422771"/>
          </a:xfrm>
        </p:grpSpPr>
        <p:cxnSp>
          <p:nvCxnSpPr>
            <p:cNvPr id="35" name="Прямая соединительная линия 34">
              <a:extLst>
                <a:ext uri="{FF2B5EF4-FFF2-40B4-BE49-F238E27FC236}">
                  <a16:creationId xmlns:a16="http://schemas.microsoft.com/office/drawing/2014/main" xmlns="" id="{A39B0991-A8E2-6847-990C-4BF878F53ABA}"/>
                </a:ext>
              </a:extLst>
            </p:cNvPr>
            <p:cNvCxnSpPr/>
            <p:nvPr/>
          </p:nvCxnSpPr>
          <p:spPr>
            <a:xfrm flipH="1">
              <a:off x="344636" y="4535265"/>
              <a:ext cx="47314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xmlns="" id="{240255B3-50A1-CB4A-9BE6-E3B57774E505}"/>
                </a:ext>
              </a:extLst>
            </p:cNvPr>
            <p:cNvCxnSpPr/>
            <p:nvPr/>
          </p:nvCxnSpPr>
          <p:spPr>
            <a:xfrm flipH="1">
              <a:off x="344636" y="2847132"/>
              <a:ext cx="37467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xmlns="" id="{93989442-A54F-E042-AC2F-F0780F076A04}"/>
                </a:ext>
              </a:extLst>
            </p:cNvPr>
            <p:cNvCxnSpPr/>
            <p:nvPr/>
          </p:nvCxnSpPr>
          <p:spPr>
            <a:xfrm flipH="1">
              <a:off x="344636" y="6269903"/>
              <a:ext cx="574260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47F0B0D7-64A8-E74E-AA14-71FC9C61B1D4}"/>
              </a:ext>
            </a:extLst>
          </p:cNvPr>
          <p:cNvSpPr txBox="1"/>
          <p:nvPr/>
        </p:nvSpPr>
        <p:spPr>
          <a:xfrm>
            <a:off x="611047" y="3005630"/>
            <a:ext cx="3673242" cy="923330"/>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dirty="0">
                <a:solidFill>
                  <a:srgbClr val="DCE5F8"/>
                </a:solidFill>
                <a:ea typeface="Roboto" panose="02000000000000000000" pitchFamily="2" charset="0"/>
                <a:cs typeface="Roboto" panose="02000000000000000000" pitchFamily="2" charset="0"/>
              </a:rPr>
              <a:t>Реакция властей.</a:t>
            </a:r>
          </a:p>
          <a:p>
            <a:r>
              <a:rPr lang="ru-RU" dirty="0">
                <a:solidFill>
                  <a:srgbClr val="DCE5F8"/>
                </a:solidFill>
                <a:ea typeface="Roboto" panose="02000000000000000000" pitchFamily="2" charset="0"/>
                <a:cs typeface="Roboto" panose="02000000000000000000" pitchFamily="2" charset="0"/>
              </a:rPr>
              <a:t>Организация взаимодействия власти, бизнеса и общества.</a:t>
            </a:r>
          </a:p>
        </p:txBody>
      </p:sp>
      <p:sp>
        <p:nvSpPr>
          <p:cNvPr id="39" name="TextBox 38">
            <a:extLst>
              <a:ext uri="{FF2B5EF4-FFF2-40B4-BE49-F238E27FC236}">
                <a16:creationId xmlns:a16="http://schemas.microsoft.com/office/drawing/2014/main" xmlns="" id="{849534F6-E2F8-8C4F-8D3E-D4D3E746A585}"/>
              </a:ext>
            </a:extLst>
          </p:cNvPr>
          <p:cNvSpPr txBox="1"/>
          <p:nvPr/>
        </p:nvSpPr>
        <p:spPr>
          <a:xfrm>
            <a:off x="640329" y="4742582"/>
            <a:ext cx="3848086" cy="923330"/>
          </a:xfrm>
          <a:prstGeom prst="rect">
            <a:avLst/>
          </a:prstGeom>
          <a:noFill/>
          <a:effectLst>
            <a:outerShdw blurRad="50800" dist="38100" dir="5400000" algn="t" rotWithShape="0">
              <a:prstClr val="black">
                <a:alpha val="40000"/>
              </a:prstClr>
            </a:outerShdw>
          </a:effectLst>
        </p:spPr>
        <p:txBody>
          <a:bodyPr wrap="square" rtlCol="0">
            <a:spAutoFit/>
          </a:bodyPr>
          <a:lstStyle/>
          <a:p>
            <a:r>
              <a:rPr lang="ru-RU" dirty="0">
                <a:solidFill>
                  <a:srgbClr val="DCE5F8"/>
                </a:solidFill>
                <a:ea typeface="Roboto" panose="02000000000000000000" pitchFamily="2" charset="0"/>
                <a:cs typeface="Roboto" panose="02000000000000000000" pitchFamily="2" charset="0"/>
              </a:rPr>
              <a:t>Мониторинг и контроль</a:t>
            </a:r>
          </a:p>
          <a:p>
            <a:r>
              <a:rPr lang="ru-RU" dirty="0">
                <a:solidFill>
                  <a:srgbClr val="DCE5F8"/>
                </a:solidFill>
                <a:ea typeface="Roboto" panose="02000000000000000000" pitchFamily="2" charset="0"/>
                <a:cs typeface="Roboto" panose="02000000000000000000" pitchFamily="2" charset="0"/>
              </a:rPr>
              <a:t>исполнения национальных</a:t>
            </a:r>
          </a:p>
          <a:p>
            <a:r>
              <a:rPr lang="ru-RU" dirty="0">
                <a:solidFill>
                  <a:srgbClr val="DCE5F8"/>
                </a:solidFill>
                <a:ea typeface="Roboto" panose="02000000000000000000" pitchFamily="2" charset="0"/>
                <a:cs typeface="Roboto" panose="02000000000000000000" pitchFamily="2" charset="0"/>
              </a:rPr>
              <a:t>целей и стратегических задач РФ.</a:t>
            </a:r>
          </a:p>
        </p:txBody>
      </p:sp>
      <p:sp>
        <p:nvSpPr>
          <p:cNvPr id="40" name="Прямоугольник 39">
            <a:extLst>
              <a:ext uri="{FF2B5EF4-FFF2-40B4-BE49-F238E27FC236}">
                <a16:creationId xmlns:a16="http://schemas.microsoft.com/office/drawing/2014/main" xmlns="" id="{0828177C-C87E-0141-B7CA-383F50C8AF7E}"/>
              </a:ext>
            </a:extLst>
          </p:cNvPr>
          <p:cNvSpPr/>
          <p:nvPr/>
        </p:nvSpPr>
        <p:spPr>
          <a:xfrm rot="17989777">
            <a:off x="7079633" y="3174424"/>
            <a:ext cx="2315571" cy="369332"/>
          </a:xfrm>
          <a:prstGeom prst="rect">
            <a:avLst/>
          </a:prstGeom>
        </p:spPr>
        <p:txBody>
          <a:bodyPr wrap="square">
            <a:spAutoFit/>
          </a:bodyPr>
          <a:lstStyle/>
          <a:p>
            <a:pPr algn="ctr"/>
            <a:r>
              <a:rPr lang="ru-RU" dirty="0">
                <a:solidFill>
                  <a:schemeClr val="bg1"/>
                </a:solidFill>
              </a:rPr>
              <a:t>ВЗАИМОДЕЙСТВИЕ</a:t>
            </a:r>
          </a:p>
        </p:txBody>
      </p:sp>
      <p:sp>
        <p:nvSpPr>
          <p:cNvPr id="41" name="Левая фигурная скобка 27">
            <a:extLst>
              <a:ext uri="{FF2B5EF4-FFF2-40B4-BE49-F238E27FC236}">
                <a16:creationId xmlns:a16="http://schemas.microsoft.com/office/drawing/2014/main" xmlns="" id="{72A71A0F-4414-7D44-93E4-52CDDA6183F5}"/>
              </a:ext>
            </a:extLst>
          </p:cNvPr>
          <p:cNvSpPr/>
          <p:nvPr/>
        </p:nvSpPr>
        <p:spPr>
          <a:xfrm rot="12599517">
            <a:off x="8180634" y="1275766"/>
            <a:ext cx="602449" cy="4790671"/>
          </a:xfrm>
          <a:prstGeom prst="leftBrace">
            <a:avLst>
              <a:gd name="adj1" fmla="val 79614"/>
              <a:gd name="adj2" fmla="val 51495"/>
            </a:avLst>
          </a:prstGeom>
          <a:ln w="19050" cap="sq">
            <a:solidFill>
              <a:srgbClr val="5B9BD5"/>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ln>
                <a:solidFill>
                  <a:srgbClr val="FF7800"/>
                </a:solidFill>
              </a:ln>
            </a:endParaRPr>
          </a:p>
        </p:txBody>
      </p:sp>
      <p:grpSp>
        <p:nvGrpSpPr>
          <p:cNvPr id="42" name="Группа 41">
            <a:extLst>
              <a:ext uri="{FF2B5EF4-FFF2-40B4-BE49-F238E27FC236}">
                <a16:creationId xmlns:a16="http://schemas.microsoft.com/office/drawing/2014/main" xmlns="" id="{AD89B4F7-66F2-014D-B47E-857C18B1EFF2}"/>
              </a:ext>
            </a:extLst>
          </p:cNvPr>
          <p:cNvGrpSpPr/>
          <p:nvPr/>
        </p:nvGrpSpPr>
        <p:grpSpPr>
          <a:xfrm>
            <a:off x="3658412" y="1019936"/>
            <a:ext cx="5401337" cy="4678779"/>
            <a:chOff x="3115732" y="1156358"/>
            <a:chExt cx="5937955" cy="5108962"/>
          </a:xfrm>
        </p:grpSpPr>
        <p:grpSp>
          <p:nvGrpSpPr>
            <p:cNvPr id="61" name="Группа 60">
              <a:extLst>
                <a:ext uri="{FF2B5EF4-FFF2-40B4-BE49-F238E27FC236}">
                  <a16:creationId xmlns:a16="http://schemas.microsoft.com/office/drawing/2014/main" xmlns="" id="{9E5792E8-79C1-C247-8FF0-DB961D1DC009}"/>
                </a:ext>
              </a:extLst>
            </p:cNvPr>
            <p:cNvGrpSpPr/>
            <p:nvPr/>
          </p:nvGrpSpPr>
          <p:grpSpPr>
            <a:xfrm>
              <a:off x="3115732" y="1156358"/>
              <a:ext cx="5937955" cy="808715"/>
              <a:chOff x="3115732" y="1156358"/>
              <a:chExt cx="5937955" cy="808715"/>
            </a:xfrm>
          </p:grpSpPr>
          <p:sp>
            <p:nvSpPr>
              <p:cNvPr id="77" name="Трапеция 76">
                <a:extLst>
                  <a:ext uri="{FF2B5EF4-FFF2-40B4-BE49-F238E27FC236}">
                    <a16:creationId xmlns:a16="http://schemas.microsoft.com/office/drawing/2014/main" xmlns="" id="{713A1C5C-4D1A-694B-80BE-8BC8F1D45CB2}"/>
                  </a:ext>
                </a:extLst>
              </p:cNvPr>
              <p:cNvSpPr>
                <a:spLocks/>
              </p:cNvSpPr>
              <p:nvPr/>
            </p:nvSpPr>
            <p:spPr>
              <a:xfrm rot="10800000">
                <a:off x="3115732" y="1156358"/>
                <a:ext cx="5937955" cy="808715"/>
              </a:xfrm>
              <a:prstGeom prst="trapezoid">
                <a:avLst>
                  <a:gd name="adj" fmla="val 58142"/>
                </a:avLst>
              </a:prstGeom>
              <a:solidFill>
                <a:srgbClr val="21517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orthographicFront">
                    <a:rot lat="0" lon="0" rev="10800000"/>
                  </a:camera>
                  <a:lightRig rig="threePt" dir="t"/>
                </a:scene3d>
              </a:bodyPr>
              <a:lstStyle/>
              <a:p>
                <a:pPr algn="ctr"/>
                <a:endParaRPr lang="ru-RU" sz="1400" b="1" dirty="0"/>
              </a:p>
            </p:txBody>
          </p:sp>
          <p:sp>
            <p:nvSpPr>
              <p:cNvPr id="78" name="TextBox 77">
                <a:extLst>
                  <a:ext uri="{FF2B5EF4-FFF2-40B4-BE49-F238E27FC236}">
                    <a16:creationId xmlns:a16="http://schemas.microsoft.com/office/drawing/2014/main" xmlns="" id="{D522B46F-841C-EA45-8271-BEF74AC4103E}"/>
                  </a:ext>
                </a:extLst>
              </p:cNvPr>
              <p:cNvSpPr txBox="1"/>
              <p:nvPr/>
            </p:nvSpPr>
            <p:spPr>
              <a:xfrm>
                <a:off x="4091353" y="1416254"/>
                <a:ext cx="4412205" cy="369682"/>
              </a:xfrm>
              <a:prstGeom prst="rect">
                <a:avLst/>
              </a:prstGeom>
              <a:noFill/>
            </p:spPr>
            <p:txBody>
              <a:bodyPr wrap="square" rtlCol="0">
                <a:spAutoFit/>
              </a:bodyPr>
              <a:lstStyle/>
              <a:p>
                <a:r>
                  <a:rPr lang="ru-RU" sz="1600" dirty="0">
                    <a:solidFill>
                      <a:schemeClr val="bg1"/>
                    </a:solidFill>
                  </a:rPr>
                  <a:t>ГРАЖДАНЕ РОССИЙСКОЙ ФЕДЕРАЦИИ</a:t>
                </a:r>
              </a:p>
            </p:txBody>
          </p:sp>
        </p:grpSp>
        <p:grpSp>
          <p:nvGrpSpPr>
            <p:cNvPr id="62" name="Группа 61">
              <a:extLst>
                <a:ext uri="{FF2B5EF4-FFF2-40B4-BE49-F238E27FC236}">
                  <a16:creationId xmlns:a16="http://schemas.microsoft.com/office/drawing/2014/main" xmlns="" id="{70C46193-7E86-C449-8A11-F89EB03C4754}"/>
                </a:ext>
              </a:extLst>
            </p:cNvPr>
            <p:cNvGrpSpPr/>
            <p:nvPr/>
          </p:nvGrpSpPr>
          <p:grpSpPr>
            <a:xfrm>
              <a:off x="3598253" y="2004362"/>
              <a:ext cx="4972050" cy="808715"/>
              <a:chOff x="3598253" y="2004362"/>
              <a:chExt cx="4972050" cy="808715"/>
            </a:xfrm>
          </p:grpSpPr>
          <p:sp>
            <p:nvSpPr>
              <p:cNvPr id="75" name="Трапеция 74">
                <a:extLst>
                  <a:ext uri="{FF2B5EF4-FFF2-40B4-BE49-F238E27FC236}">
                    <a16:creationId xmlns:a16="http://schemas.microsoft.com/office/drawing/2014/main" xmlns="" id="{C3313A25-D452-A941-AA20-01FF4ECDDF26}"/>
                  </a:ext>
                </a:extLst>
              </p:cNvPr>
              <p:cNvSpPr>
                <a:spLocks/>
              </p:cNvSpPr>
              <p:nvPr/>
            </p:nvSpPr>
            <p:spPr>
              <a:xfrm rot="10800000">
                <a:off x="3598253" y="2004362"/>
                <a:ext cx="4972050" cy="808715"/>
              </a:xfrm>
              <a:prstGeom prst="trapezoid">
                <a:avLst>
                  <a:gd name="adj" fmla="val 58142"/>
                </a:avLst>
              </a:prstGeom>
              <a:solidFill>
                <a:srgbClr val="21517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orthographicFront">
                    <a:rot lat="0" lon="0" rev="10800000"/>
                  </a:camera>
                  <a:lightRig rig="threePt" dir="t"/>
                </a:scene3d>
              </a:bodyPr>
              <a:lstStyle/>
              <a:p>
                <a:pPr algn="ctr"/>
                <a:endParaRPr lang="ru-RU" sz="1400" b="1" dirty="0"/>
              </a:p>
            </p:txBody>
          </p:sp>
          <p:sp>
            <p:nvSpPr>
              <p:cNvPr id="76" name="Прямоугольник 75">
                <a:extLst>
                  <a:ext uri="{FF2B5EF4-FFF2-40B4-BE49-F238E27FC236}">
                    <a16:creationId xmlns:a16="http://schemas.microsoft.com/office/drawing/2014/main" xmlns="" id="{3BC11231-F1CC-7A43-89B9-60C769343B7E}"/>
                  </a:ext>
                </a:extLst>
              </p:cNvPr>
              <p:cNvSpPr/>
              <p:nvPr/>
            </p:nvSpPr>
            <p:spPr>
              <a:xfrm>
                <a:off x="4857488" y="2255723"/>
                <a:ext cx="2477033" cy="369682"/>
              </a:xfrm>
              <a:prstGeom prst="rect">
                <a:avLst/>
              </a:prstGeom>
            </p:spPr>
            <p:txBody>
              <a:bodyPr wrap="none">
                <a:spAutoFit/>
              </a:bodyPr>
              <a:lstStyle/>
              <a:p>
                <a:pPr lvl="0" algn="ctr"/>
                <a:r>
                  <a:rPr lang="ru-RU" sz="1600" dirty="0">
                    <a:solidFill>
                      <a:prstClr val="white"/>
                    </a:solidFill>
                  </a:rPr>
                  <a:t>СЕТЕВЫЕ СООБЩЕСТВА</a:t>
                </a:r>
              </a:p>
            </p:txBody>
          </p:sp>
        </p:grpSp>
        <p:grpSp>
          <p:nvGrpSpPr>
            <p:cNvPr id="63" name="Группа 62">
              <a:extLst>
                <a:ext uri="{FF2B5EF4-FFF2-40B4-BE49-F238E27FC236}">
                  <a16:creationId xmlns:a16="http://schemas.microsoft.com/office/drawing/2014/main" xmlns="" id="{16B8AC57-4C63-8940-B1BB-65D1A8A4954A}"/>
                </a:ext>
              </a:extLst>
            </p:cNvPr>
            <p:cNvGrpSpPr/>
            <p:nvPr/>
          </p:nvGrpSpPr>
          <p:grpSpPr>
            <a:xfrm>
              <a:off x="4091354" y="2847133"/>
              <a:ext cx="3985846" cy="808715"/>
              <a:chOff x="4091354" y="2847133"/>
              <a:chExt cx="3985846" cy="808715"/>
            </a:xfrm>
          </p:grpSpPr>
          <p:sp>
            <p:nvSpPr>
              <p:cNvPr id="73" name="Трапеция 72">
                <a:extLst>
                  <a:ext uri="{FF2B5EF4-FFF2-40B4-BE49-F238E27FC236}">
                    <a16:creationId xmlns:a16="http://schemas.microsoft.com/office/drawing/2014/main" xmlns="" id="{BBCA0956-C5C8-9944-AFB3-32BD6047A4E2}"/>
                  </a:ext>
                </a:extLst>
              </p:cNvPr>
              <p:cNvSpPr>
                <a:spLocks/>
              </p:cNvSpPr>
              <p:nvPr/>
            </p:nvSpPr>
            <p:spPr>
              <a:xfrm rot="10800000">
                <a:off x="4091354" y="2847133"/>
                <a:ext cx="3985846" cy="808715"/>
              </a:xfrm>
              <a:prstGeom prst="trapezoid">
                <a:avLst>
                  <a:gd name="adj" fmla="val 58142"/>
                </a:avLst>
              </a:prstGeom>
              <a:solidFill>
                <a:srgbClr val="2D72B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orthographicFront">
                    <a:rot lat="0" lon="0" rev="10800000"/>
                  </a:camera>
                  <a:lightRig rig="threePt" dir="t"/>
                </a:scene3d>
              </a:bodyPr>
              <a:lstStyle/>
              <a:p>
                <a:pPr algn="ctr"/>
                <a:endParaRPr lang="ru-RU" sz="1400" b="1" dirty="0"/>
              </a:p>
            </p:txBody>
          </p:sp>
          <p:sp>
            <p:nvSpPr>
              <p:cNvPr id="74" name="Прямоугольник 73">
                <a:extLst>
                  <a:ext uri="{FF2B5EF4-FFF2-40B4-BE49-F238E27FC236}">
                    <a16:creationId xmlns:a16="http://schemas.microsoft.com/office/drawing/2014/main" xmlns="" id="{F620F8AF-1933-D142-B51E-714213CB43E2}"/>
                  </a:ext>
                </a:extLst>
              </p:cNvPr>
              <p:cNvSpPr/>
              <p:nvPr/>
            </p:nvSpPr>
            <p:spPr>
              <a:xfrm>
                <a:off x="4233034" y="3123041"/>
                <a:ext cx="3716418" cy="369682"/>
              </a:xfrm>
              <a:prstGeom prst="rect">
                <a:avLst/>
              </a:prstGeom>
            </p:spPr>
            <p:txBody>
              <a:bodyPr wrap="square">
                <a:spAutoFit/>
              </a:bodyPr>
              <a:lstStyle/>
              <a:p>
                <a:pPr lvl="0" algn="ctr"/>
                <a:r>
                  <a:rPr lang="ru-RU" sz="1600" dirty="0">
                    <a:solidFill>
                      <a:prstClr val="white"/>
                    </a:solidFill>
                  </a:rPr>
                  <a:t>МУНИЦИПАЛЬНЫЕ ОБРАЗОВАНИЯ</a:t>
                </a:r>
              </a:p>
            </p:txBody>
          </p:sp>
        </p:grpSp>
        <p:grpSp>
          <p:nvGrpSpPr>
            <p:cNvPr id="64" name="Группа 63">
              <a:extLst>
                <a:ext uri="{FF2B5EF4-FFF2-40B4-BE49-F238E27FC236}">
                  <a16:creationId xmlns:a16="http://schemas.microsoft.com/office/drawing/2014/main" xmlns="" id="{3487BB00-9322-CA4A-87B3-14C83FD6E7C7}"/>
                </a:ext>
              </a:extLst>
            </p:cNvPr>
            <p:cNvGrpSpPr/>
            <p:nvPr/>
          </p:nvGrpSpPr>
          <p:grpSpPr>
            <a:xfrm>
              <a:off x="4583723" y="3691707"/>
              <a:ext cx="3012832" cy="808715"/>
              <a:chOff x="4583723" y="3691707"/>
              <a:chExt cx="3012832" cy="808715"/>
            </a:xfrm>
          </p:grpSpPr>
          <p:sp>
            <p:nvSpPr>
              <p:cNvPr id="71" name="Трапеция 70">
                <a:extLst>
                  <a:ext uri="{FF2B5EF4-FFF2-40B4-BE49-F238E27FC236}">
                    <a16:creationId xmlns:a16="http://schemas.microsoft.com/office/drawing/2014/main" xmlns="" id="{EBA0A3F0-0DB3-3C44-9D1E-6497E0D33228}"/>
                  </a:ext>
                </a:extLst>
              </p:cNvPr>
              <p:cNvSpPr>
                <a:spLocks/>
              </p:cNvSpPr>
              <p:nvPr/>
            </p:nvSpPr>
            <p:spPr>
              <a:xfrm rot="10800000">
                <a:off x="4583723" y="3691707"/>
                <a:ext cx="3012832" cy="808715"/>
              </a:xfrm>
              <a:prstGeom prst="trapezoid">
                <a:avLst>
                  <a:gd name="adj" fmla="val 58142"/>
                </a:avLst>
              </a:prstGeom>
              <a:solidFill>
                <a:srgbClr val="2D72B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orthographicFront">
                    <a:rot lat="0" lon="0" rev="10800000"/>
                  </a:camera>
                  <a:lightRig rig="threePt" dir="t"/>
                </a:scene3d>
              </a:bodyPr>
              <a:lstStyle/>
              <a:p>
                <a:pPr algn="ctr"/>
                <a:endParaRPr lang="ru-RU" sz="1400" b="1" dirty="0"/>
              </a:p>
            </p:txBody>
          </p:sp>
          <p:sp>
            <p:nvSpPr>
              <p:cNvPr id="72" name="Прямоугольник 71">
                <a:extLst>
                  <a:ext uri="{FF2B5EF4-FFF2-40B4-BE49-F238E27FC236}">
                    <a16:creationId xmlns:a16="http://schemas.microsoft.com/office/drawing/2014/main" xmlns="" id="{B12F4ED6-DA22-6A42-AAAB-84F1FCE9945B}"/>
                  </a:ext>
                </a:extLst>
              </p:cNvPr>
              <p:cNvSpPr/>
              <p:nvPr/>
            </p:nvSpPr>
            <p:spPr>
              <a:xfrm>
                <a:off x="5495527" y="3965293"/>
                <a:ext cx="1211730" cy="369682"/>
              </a:xfrm>
              <a:prstGeom prst="rect">
                <a:avLst/>
              </a:prstGeom>
            </p:spPr>
            <p:txBody>
              <a:bodyPr wrap="none">
                <a:spAutoFit/>
              </a:bodyPr>
              <a:lstStyle/>
              <a:p>
                <a:pPr lvl="0" algn="ctr"/>
                <a:r>
                  <a:rPr lang="ru-RU" sz="1600" dirty="0">
                    <a:solidFill>
                      <a:prstClr val="white"/>
                    </a:solidFill>
                  </a:rPr>
                  <a:t>СУБЪЕКТЫ</a:t>
                </a:r>
              </a:p>
            </p:txBody>
          </p:sp>
        </p:grpSp>
        <p:grpSp>
          <p:nvGrpSpPr>
            <p:cNvPr id="65" name="Группа 64">
              <a:extLst>
                <a:ext uri="{FF2B5EF4-FFF2-40B4-BE49-F238E27FC236}">
                  <a16:creationId xmlns:a16="http://schemas.microsoft.com/office/drawing/2014/main" xmlns="" id="{F8BB2BFA-8BD2-C146-821F-D445958F18E6}"/>
                </a:ext>
              </a:extLst>
            </p:cNvPr>
            <p:cNvGrpSpPr/>
            <p:nvPr/>
          </p:nvGrpSpPr>
          <p:grpSpPr>
            <a:xfrm>
              <a:off x="5076092" y="4534246"/>
              <a:ext cx="2039816" cy="808715"/>
              <a:chOff x="5076092" y="4534246"/>
              <a:chExt cx="2039816" cy="808715"/>
            </a:xfrm>
          </p:grpSpPr>
          <p:sp>
            <p:nvSpPr>
              <p:cNvPr id="69" name="Трапеция 68">
                <a:extLst>
                  <a:ext uri="{FF2B5EF4-FFF2-40B4-BE49-F238E27FC236}">
                    <a16:creationId xmlns:a16="http://schemas.microsoft.com/office/drawing/2014/main" xmlns="" id="{CDD95330-9F9D-F142-AFF8-A5A8B0D8FFA8}"/>
                  </a:ext>
                </a:extLst>
              </p:cNvPr>
              <p:cNvSpPr>
                <a:spLocks/>
              </p:cNvSpPr>
              <p:nvPr/>
            </p:nvSpPr>
            <p:spPr>
              <a:xfrm rot="10800000">
                <a:off x="5076092" y="4534246"/>
                <a:ext cx="2039816" cy="808715"/>
              </a:xfrm>
              <a:prstGeom prst="trapezoid">
                <a:avLst>
                  <a:gd name="adj" fmla="val 58142"/>
                </a:avLst>
              </a:prstGeom>
              <a:solidFill>
                <a:srgbClr val="5B9BD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orthographicFront">
                    <a:rot lat="0" lon="0" rev="10800000"/>
                  </a:camera>
                  <a:lightRig rig="threePt" dir="t"/>
                </a:scene3d>
              </a:bodyPr>
              <a:lstStyle/>
              <a:p>
                <a:pPr algn="ctr"/>
                <a:endParaRPr lang="ru-RU" sz="1400" b="1" dirty="0"/>
              </a:p>
              <a:p>
                <a:pPr algn="ctr"/>
                <a:endParaRPr lang="ru-RU" sz="1400" b="1" dirty="0"/>
              </a:p>
            </p:txBody>
          </p:sp>
          <p:sp>
            <p:nvSpPr>
              <p:cNvPr id="70" name="Прямоугольник 69">
                <a:extLst>
                  <a:ext uri="{FF2B5EF4-FFF2-40B4-BE49-F238E27FC236}">
                    <a16:creationId xmlns:a16="http://schemas.microsoft.com/office/drawing/2014/main" xmlns="" id="{A31D38CF-32DB-AB44-BBCA-3EA2882DF22F}"/>
                  </a:ext>
                </a:extLst>
              </p:cNvPr>
              <p:cNvSpPr/>
              <p:nvPr/>
            </p:nvSpPr>
            <p:spPr>
              <a:xfrm>
                <a:off x="5693277" y="4804558"/>
                <a:ext cx="942033" cy="369682"/>
              </a:xfrm>
              <a:prstGeom prst="rect">
                <a:avLst/>
              </a:prstGeom>
            </p:spPr>
            <p:txBody>
              <a:bodyPr wrap="none">
                <a:spAutoFit/>
              </a:bodyPr>
              <a:lstStyle/>
              <a:p>
                <a:r>
                  <a:rPr lang="ru-RU" sz="1600" dirty="0">
                    <a:solidFill>
                      <a:prstClr val="white"/>
                    </a:solidFill>
                  </a:rPr>
                  <a:t>ОКРУГА</a:t>
                </a:r>
                <a:endParaRPr lang="ru-RU" sz="1600" dirty="0"/>
              </a:p>
            </p:txBody>
          </p:sp>
        </p:grpSp>
        <p:grpSp>
          <p:nvGrpSpPr>
            <p:cNvPr id="66" name="Группа 65">
              <a:extLst>
                <a:ext uri="{FF2B5EF4-FFF2-40B4-BE49-F238E27FC236}">
                  <a16:creationId xmlns:a16="http://schemas.microsoft.com/office/drawing/2014/main" xmlns="" id="{AF37EEA5-F4CC-A641-AC7A-5F8932569C2D}"/>
                </a:ext>
              </a:extLst>
            </p:cNvPr>
            <p:cNvGrpSpPr/>
            <p:nvPr/>
          </p:nvGrpSpPr>
          <p:grpSpPr>
            <a:xfrm>
              <a:off x="5563675" y="5373904"/>
              <a:ext cx="1048140" cy="891416"/>
              <a:chOff x="5563675" y="5373904"/>
              <a:chExt cx="1048140" cy="891416"/>
            </a:xfrm>
          </p:grpSpPr>
          <p:sp>
            <p:nvSpPr>
              <p:cNvPr id="67" name="Равнобедренный треугольник 8">
                <a:extLst>
                  <a:ext uri="{FF2B5EF4-FFF2-40B4-BE49-F238E27FC236}">
                    <a16:creationId xmlns:a16="http://schemas.microsoft.com/office/drawing/2014/main" xmlns="" id="{E8422DD4-F9EF-4840-BAF6-7A6A863EFCBA}"/>
                  </a:ext>
                </a:extLst>
              </p:cNvPr>
              <p:cNvSpPr>
                <a:spLocks/>
              </p:cNvSpPr>
              <p:nvPr/>
            </p:nvSpPr>
            <p:spPr>
              <a:xfrm rot="10800000">
                <a:off x="5563675" y="5373904"/>
                <a:ext cx="1048140" cy="8914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t">
                <a:scene3d>
                  <a:camera prst="orthographicFront">
                    <a:rot lat="0" lon="0" rev="10800000"/>
                  </a:camera>
                  <a:lightRig rig="threePt" dir="t"/>
                </a:scene3d>
              </a:bodyPr>
              <a:lstStyle/>
              <a:p>
                <a:pPr algn="ctr"/>
                <a:endParaRPr lang="ru-RU" sz="1400" b="1" dirty="0"/>
              </a:p>
            </p:txBody>
          </p:sp>
          <p:sp>
            <p:nvSpPr>
              <p:cNvPr id="68" name="Прямоугольник 67">
                <a:extLst>
                  <a:ext uri="{FF2B5EF4-FFF2-40B4-BE49-F238E27FC236}">
                    <a16:creationId xmlns:a16="http://schemas.microsoft.com/office/drawing/2014/main" xmlns="" id="{4E03DA16-1231-4342-A758-D3D66CE2D26E}"/>
                  </a:ext>
                </a:extLst>
              </p:cNvPr>
              <p:cNvSpPr/>
              <p:nvPr/>
            </p:nvSpPr>
            <p:spPr>
              <a:xfrm>
                <a:off x="5896047" y="5564310"/>
                <a:ext cx="476163" cy="369682"/>
              </a:xfrm>
              <a:prstGeom prst="rect">
                <a:avLst/>
              </a:prstGeom>
            </p:spPr>
            <p:txBody>
              <a:bodyPr wrap="none">
                <a:spAutoFit/>
              </a:bodyPr>
              <a:lstStyle/>
              <a:p>
                <a:r>
                  <a:rPr lang="ru-RU" sz="1600" dirty="0">
                    <a:solidFill>
                      <a:prstClr val="white"/>
                    </a:solidFill>
                  </a:rPr>
                  <a:t>РФ</a:t>
                </a:r>
                <a:endParaRPr lang="ru-RU" sz="1600" dirty="0"/>
              </a:p>
            </p:txBody>
          </p:sp>
        </p:grpSp>
      </p:grpSp>
    </p:spTree>
    <p:extLst>
      <p:ext uri="{BB962C8B-B14F-4D97-AF65-F5344CB8AC3E}">
        <p14:creationId xmlns:p14="http://schemas.microsoft.com/office/powerpoint/2010/main" val="15214689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1000"/>
                                        <p:tgtEl>
                                          <p:spTgt spid="42"/>
                                        </p:tgtEl>
                                      </p:cBhvr>
                                    </p:animEffect>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0-#ppt_w/2"/>
                                          </p:val>
                                        </p:tav>
                                        <p:tav tm="100000">
                                          <p:val>
                                            <p:strVal val="#ppt_x"/>
                                          </p:val>
                                        </p:tav>
                                      </p:tavLst>
                                    </p:anim>
                                    <p:anim calcmode="lin" valueType="num">
                                      <p:cBhvr additive="base">
                                        <p:cTn id="27" dur="500" fill="hold"/>
                                        <p:tgtEl>
                                          <p:spTgt spid="34"/>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25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0-#ppt_w/2"/>
                                          </p:val>
                                        </p:tav>
                                        <p:tav tm="100000">
                                          <p:val>
                                            <p:strVal val="#ppt_x"/>
                                          </p:val>
                                        </p:tav>
                                      </p:tavLst>
                                    </p:anim>
                                    <p:anim calcmode="lin" valueType="num">
                                      <p:cBhvr additive="base">
                                        <p:cTn id="36" dur="500" fill="hold"/>
                                        <p:tgtEl>
                                          <p:spTgt spid="3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50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0-#ppt_w/2"/>
                                          </p:val>
                                        </p:tav>
                                        <p:tav tm="100000">
                                          <p:val>
                                            <p:strVal val="#ppt_x"/>
                                          </p:val>
                                        </p:tav>
                                      </p:tavLst>
                                    </p:anim>
                                    <p:anim calcmode="lin" valueType="num">
                                      <p:cBhvr additive="base">
                                        <p:cTn id="4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Effect transition="in" filter="fade">
                                      <p:cBhvr>
                                        <p:cTn id="47" dur="500"/>
                                        <p:tgtEl>
                                          <p:spTgt spid="41"/>
                                        </p:tgtEl>
                                      </p:cBhvr>
                                    </p:animEffect>
                                  </p:childTnLst>
                                </p:cTn>
                              </p:par>
                              <p:par>
                                <p:cTn id="48" presetID="53" presetClass="entr" presetSubtype="16" fill="hold" grpId="0" nodeType="withEffect">
                                  <p:stCondLst>
                                    <p:cond delay="250"/>
                                  </p:stCondLst>
                                  <p:childTnLst>
                                    <p:set>
                                      <p:cBhvr>
                                        <p:cTn id="49" dur="1" fill="hold">
                                          <p:stCondLst>
                                            <p:cond delay="0"/>
                                          </p:stCondLst>
                                        </p:cTn>
                                        <p:tgtEl>
                                          <p:spTgt spid="40"/>
                                        </p:tgtEl>
                                        <p:attrNameLst>
                                          <p:attrName>style.visibility</p:attrName>
                                        </p:attrNameLst>
                                      </p:cBhvr>
                                      <p:to>
                                        <p:strVal val="visible"/>
                                      </p:to>
                                    </p:set>
                                    <p:anim calcmode="lin" valueType="num">
                                      <p:cBhvr>
                                        <p:cTn id="50" dur="500" fill="hold"/>
                                        <p:tgtEl>
                                          <p:spTgt spid="40"/>
                                        </p:tgtEl>
                                        <p:attrNameLst>
                                          <p:attrName>ppt_w</p:attrName>
                                        </p:attrNameLst>
                                      </p:cBhvr>
                                      <p:tavLst>
                                        <p:tav tm="0">
                                          <p:val>
                                            <p:fltVal val="0"/>
                                          </p:val>
                                        </p:tav>
                                        <p:tav tm="100000">
                                          <p:val>
                                            <p:strVal val="#ppt_w"/>
                                          </p:val>
                                        </p:tav>
                                      </p:tavLst>
                                    </p:anim>
                                    <p:anim calcmode="lin" valueType="num">
                                      <p:cBhvr>
                                        <p:cTn id="51" dur="500" fill="hold"/>
                                        <p:tgtEl>
                                          <p:spTgt spid="40"/>
                                        </p:tgtEl>
                                        <p:attrNameLst>
                                          <p:attrName>ppt_h</p:attrName>
                                        </p:attrNameLst>
                                      </p:cBhvr>
                                      <p:tavLst>
                                        <p:tav tm="0">
                                          <p:val>
                                            <p:fltVal val="0"/>
                                          </p:val>
                                        </p:tav>
                                        <p:tav tm="100000">
                                          <p:val>
                                            <p:strVal val="#ppt_h"/>
                                          </p:val>
                                        </p:tav>
                                      </p:tavLst>
                                    </p:anim>
                                    <p:animEffect transition="in" filter="fade">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8" grpId="0"/>
      <p:bldP spid="39" grpId="0"/>
      <p:bldP spid="40" grpId="0"/>
      <p:bldP spid="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smtClean="0">
                <a:solidFill>
                  <a:srgbClr val="000000"/>
                </a:solidFill>
              </a:rPr>
              <a:t>1.</a:t>
            </a:r>
            <a:r>
              <a:rPr lang="ru-RU" dirty="0" smtClean="0">
                <a:solidFill>
                  <a:srgbClr val="000000"/>
                </a:solidFill>
                <a:latin typeface="+mj-lt"/>
              </a:rPr>
              <a:t>   </a:t>
            </a:r>
            <a:r>
              <a:rPr lang="ru-RU" dirty="0" smtClean="0">
                <a:solidFill>
                  <a:srgbClr val="000000"/>
                </a:solidFill>
                <a:latin typeface="+mj-lt"/>
                <a:hlinkClick r:id="rId3"/>
              </a:rPr>
              <a:t>НРАВСТВЕННЫЙ ПУТЬ XXI ВЕК</a:t>
            </a:r>
            <a:endParaRPr lang="ru-RU" dirty="0" smtClean="0">
              <a:solidFill>
                <a:srgbClr val="000000"/>
              </a:solidFill>
              <a:latin typeface="+mj-lt"/>
            </a:endParaRPr>
          </a:p>
          <a:p>
            <a:r>
              <a:rPr lang="ru-RU" dirty="0" smtClean="0">
                <a:solidFill>
                  <a:srgbClr val="000000"/>
                </a:solidFill>
                <a:latin typeface="+mj-lt"/>
              </a:rPr>
              <a:t>2.   </a:t>
            </a:r>
            <a:r>
              <a:rPr lang="ru-RU" dirty="0" smtClean="0">
                <a:solidFill>
                  <a:srgbClr val="000000"/>
                </a:solidFill>
                <a:latin typeface="+mj-lt"/>
                <a:hlinkClick r:id="rId4"/>
              </a:rPr>
              <a:t>НРАВСТВЕННАЯ ЭКОЛОГИЯ</a:t>
            </a:r>
            <a:endParaRPr lang="ru-RU" dirty="0" smtClean="0">
              <a:solidFill>
                <a:srgbClr val="000000"/>
              </a:solidFill>
              <a:latin typeface="+mj-lt"/>
            </a:endParaRPr>
          </a:p>
          <a:p>
            <a:r>
              <a:rPr lang="ru-RU" dirty="0" smtClean="0">
                <a:solidFill>
                  <a:srgbClr val="000000"/>
                </a:solidFill>
                <a:latin typeface="+mj-lt"/>
              </a:rPr>
              <a:t>3.   </a:t>
            </a:r>
            <a:r>
              <a:rPr lang="ru-RU" dirty="0" smtClean="0">
                <a:solidFill>
                  <a:srgbClr val="000000"/>
                </a:solidFill>
                <a:latin typeface="+mj-lt"/>
                <a:hlinkClick r:id="rId5"/>
              </a:rPr>
              <a:t>НРАВСТВЕННЫЙ МАНИФЕСТ</a:t>
            </a:r>
            <a:endParaRPr lang="ru-RU" dirty="0" smtClean="0">
              <a:solidFill>
                <a:srgbClr val="000000"/>
              </a:solidFill>
              <a:latin typeface="+mj-lt"/>
            </a:endParaRPr>
          </a:p>
          <a:p>
            <a:r>
              <a:rPr lang="ru-RU" dirty="0" smtClean="0">
                <a:solidFill>
                  <a:srgbClr val="000000"/>
                </a:solidFill>
                <a:latin typeface="+mj-lt"/>
              </a:rPr>
              <a:t>4.   </a:t>
            </a:r>
            <a:r>
              <a:rPr lang="ru-RU" dirty="0" smtClean="0">
                <a:solidFill>
                  <a:srgbClr val="000000"/>
                </a:solidFill>
                <a:latin typeface="+mj-lt"/>
                <a:hlinkClick r:id="rId6"/>
              </a:rPr>
              <a:t>НРАВСТВЕННАЯ ИДЕОЛОГИЯ</a:t>
            </a:r>
            <a:endParaRPr lang="ru-RU" dirty="0" smtClean="0">
              <a:solidFill>
                <a:srgbClr val="000000"/>
              </a:solidFill>
              <a:latin typeface="+mj-lt"/>
            </a:endParaRPr>
          </a:p>
          <a:p>
            <a:r>
              <a:rPr lang="ru-RU" dirty="0" smtClean="0">
                <a:solidFill>
                  <a:srgbClr val="000000"/>
                </a:solidFill>
                <a:latin typeface="+mj-lt"/>
              </a:rPr>
              <a:t>5.</a:t>
            </a:r>
            <a:r>
              <a:rPr lang="ru-RU" dirty="0" smtClean="0">
                <a:solidFill>
                  <a:srgbClr val="0070C0"/>
                </a:solidFill>
                <a:latin typeface="+mj-lt"/>
              </a:rPr>
              <a:t>   Н</a:t>
            </a:r>
            <a:r>
              <a:rPr lang="ru-RU" dirty="0" smtClean="0">
                <a:solidFill>
                  <a:srgbClr val="0070C0"/>
                </a:solidFill>
                <a:latin typeface="+mj-lt"/>
                <a:hlinkClick r:id="rId7"/>
              </a:rPr>
              <a:t>РАВСТВЕННАЯ </a:t>
            </a:r>
            <a:r>
              <a:rPr lang="ru-RU" dirty="0" smtClean="0">
                <a:solidFill>
                  <a:srgbClr val="000000"/>
                </a:solidFill>
                <a:latin typeface="+mj-lt"/>
                <a:hlinkClick r:id="rId7"/>
              </a:rPr>
              <a:t>ЭКОТЕХНОЛОГИЯ</a:t>
            </a:r>
            <a:endParaRPr lang="ru-RU" dirty="0" smtClean="0">
              <a:solidFill>
                <a:srgbClr val="000000"/>
              </a:solidFill>
              <a:latin typeface="+mj-lt"/>
            </a:endParaRPr>
          </a:p>
          <a:p>
            <a:r>
              <a:rPr lang="ru-RU" dirty="0" smtClean="0">
                <a:solidFill>
                  <a:srgbClr val="000000"/>
                </a:solidFill>
                <a:latin typeface="+mj-lt"/>
              </a:rPr>
              <a:t>6.   </a:t>
            </a:r>
            <a:r>
              <a:rPr lang="ru-RU" dirty="0" smtClean="0">
                <a:solidFill>
                  <a:srgbClr val="000000"/>
                </a:solidFill>
                <a:latin typeface="+mj-lt"/>
                <a:hlinkClick r:id="rId8"/>
              </a:rPr>
              <a:t>НРАВСТВЕННАЯ СЕТЬ</a:t>
            </a:r>
            <a:endParaRPr lang="ru-RU" dirty="0" smtClean="0">
              <a:solidFill>
                <a:srgbClr val="000000"/>
              </a:solidFill>
              <a:latin typeface="+mj-lt"/>
            </a:endParaRPr>
          </a:p>
          <a:p>
            <a:r>
              <a:rPr lang="ru-RU" dirty="0" smtClean="0">
                <a:solidFill>
                  <a:srgbClr val="000000"/>
                </a:solidFill>
                <a:latin typeface="+mj-lt"/>
              </a:rPr>
              <a:t>7.   </a:t>
            </a:r>
            <a:r>
              <a:rPr lang="ru-RU" dirty="0" smtClean="0">
                <a:solidFill>
                  <a:srgbClr val="000000"/>
                </a:solidFill>
                <a:latin typeface="+mj-lt"/>
                <a:hlinkClick r:id="rId9"/>
              </a:rPr>
              <a:t>НРАВСТВЕННАЯ КУЛЬТУРА</a:t>
            </a:r>
            <a:endParaRPr lang="ru-RU" dirty="0" smtClean="0">
              <a:solidFill>
                <a:srgbClr val="000000"/>
              </a:solidFill>
              <a:latin typeface="+mj-lt"/>
            </a:endParaRPr>
          </a:p>
          <a:p>
            <a:r>
              <a:rPr lang="ru-RU" dirty="0" smtClean="0">
                <a:solidFill>
                  <a:srgbClr val="000000"/>
                </a:solidFill>
                <a:latin typeface="+mj-lt"/>
              </a:rPr>
              <a:t>8.   </a:t>
            </a:r>
            <a:r>
              <a:rPr lang="ru-RU" dirty="0" smtClean="0">
                <a:solidFill>
                  <a:srgbClr val="000000"/>
                </a:solidFill>
                <a:latin typeface="+mj-lt"/>
                <a:hlinkClick r:id="rId10"/>
              </a:rPr>
              <a:t>НРАВСТВЕННЫЙ РЕФЕРЕНДУМ </a:t>
            </a:r>
            <a:endParaRPr lang="ru-RU" dirty="0" smtClean="0">
              <a:solidFill>
                <a:srgbClr val="000000"/>
              </a:solidFill>
              <a:latin typeface="+mj-lt"/>
            </a:endParaRPr>
          </a:p>
          <a:p>
            <a:r>
              <a:rPr lang="ru-RU" dirty="0" smtClean="0">
                <a:solidFill>
                  <a:srgbClr val="000000"/>
                </a:solidFill>
                <a:latin typeface="+mj-lt"/>
              </a:rPr>
              <a:t>9.   </a:t>
            </a:r>
            <a:r>
              <a:rPr lang="ru-RU" dirty="0" smtClean="0">
                <a:solidFill>
                  <a:srgbClr val="000000"/>
                </a:solidFill>
                <a:latin typeface="+mj-lt"/>
                <a:hlinkClick r:id="rId11"/>
              </a:rPr>
              <a:t>НРАВСТВЕННЫЙ ДИСКУРС</a:t>
            </a:r>
            <a:endParaRPr lang="ru-RU" dirty="0" smtClean="0">
              <a:solidFill>
                <a:srgbClr val="000000"/>
              </a:solidFill>
              <a:latin typeface="+mj-lt"/>
            </a:endParaRPr>
          </a:p>
          <a:p>
            <a:r>
              <a:rPr lang="ru-RU" dirty="0" smtClean="0">
                <a:solidFill>
                  <a:srgbClr val="000000"/>
                </a:solidFill>
                <a:latin typeface="+mj-lt"/>
              </a:rPr>
              <a:t>10. </a:t>
            </a:r>
            <a:r>
              <a:rPr lang="ru-RU" dirty="0" smtClean="0">
                <a:solidFill>
                  <a:srgbClr val="000000"/>
                </a:solidFill>
                <a:latin typeface="+mj-lt"/>
                <a:hlinkClick r:id="rId12"/>
              </a:rPr>
              <a:t>НРАВСТВЕННОЕ МУНИЦИПАЛЬНОЕ УПРАВЛЕНИЕ</a:t>
            </a:r>
            <a:endParaRPr lang="ru-RU" dirty="0" smtClean="0">
              <a:solidFill>
                <a:srgbClr val="000000"/>
              </a:solidFill>
              <a:latin typeface="+mj-lt"/>
            </a:endParaRPr>
          </a:p>
          <a:p>
            <a:r>
              <a:rPr lang="ru-RU" dirty="0" smtClean="0">
                <a:solidFill>
                  <a:srgbClr val="000000"/>
                </a:solidFill>
                <a:latin typeface="+mj-lt"/>
              </a:rPr>
              <a:t>11. </a:t>
            </a:r>
            <a:r>
              <a:rPr lang="ru-RU" dirty="0" smtClean="0">
                <a:solidFill>
                  <a:srgbClr val="000000"/>
                </a:solidFill>
                <a:latin typeface="+mj-lt"/>
                <a:hlinkClick r:id="rId13"/>
              </a:rPr>
              <a:t>НРАВСТВЕННОЕ ГОСУДАРСТВЕННОЕ УПРАВЛЕНИЕ</a:t>
            </a:r>
            <a:endParaRPr lang="ru-RU" dirty="0" smtClean="0">
              <a:solidFill>
                <a:srgbClr val="000000"/>
              </a:solidFill>
              <a:latin typeface="+mj-lt"/>
            </a:endParaRPr>
          </a:p>
          <a:p>
            <a:r>
              <a:rPr lang="ru-RU" dirty="0" smtClean="0">
                <a:solidFill>
                  <a:srgbClr val="000000"/>
                </a:solidFill>
                <a:latin typeface="+mj-lt"/>
              </a:rPr>
              <a:t>12. </a:t>
            </a:r>
            <a:r>
              <a:rPr lang="ru-RU" dirty="0" smtClean="0">
                <a:solidFill>
                  <a:srgbClr val="000000"/>
                </a:solidFill>
                <a:latin typeface="+mj-lt"/>
                <a:hlinkClick r:id="rId14"/>
              </a:rPr>
              <a:t>НРАВСТВЕННАЯ ЭКОНОМИКА</a:t>
            </a:r>
            <a:endParaRPr lang="ru-RU" dirty="0" smtClean="0">
              <a:solidFill>
                <a:srgbClr val="000000"/>
              </a:solidFill>
              <a:latin typeface="+mj-lt"/>
            </a:endParaRPr>
          </a:p>
          <a:p>
            <a:r>
              <a:rPr lang="ru-RU" dirty="0" smtClean="0">
                <a:solidFill>
                  <a:srgbClr val="000000"/>
                </a:solidFill>
                <a:latin typeface="+mj-lt"/>
              </a:rPr>
              <a:t>13. </a:t>
            </a:r>
            <a:r>
              <a:rPr lang="ru-RU" dirty="0" smtClean="0">
                <a:solidFill>
                  <a:srgbClr val="000000"/>
                </a:solidFill>
                <a:latin typeface="+mj-lt"/>
                <a:hlinkClick r:id="rId15"/>
              </a:rPr>
              <a:t>НРАВСТВЕННАЯ САМООРГАНИЗАЦИЯ</a:t>
            </a:r>
            <a:endParaRPr lang="ru-RU" dirty="0" smtClean="0">
              <a:solidFill>
                <a:srgbClr val="000000"/>
              </a:solidFill>
              <a:latin typeface="+mj-lt"/>
            </a:endParaRPr>
          </a:p>
          <a:p>
            <a:r>
              <a:rPr lang="ru-RU" dirty="0" smtClean="0">
                <a:solidFill>
                  <a:srgbClr val="000000"/>
                </a:solidFill>
                <a:latin typeface="+mj-lt"/>
              </a:rPr>
              <a:t>14. </a:t>
            </a:r>
            <a:r>
              <a:rPr lang="ru-RU" dirty="0" smtClean="0">
                <a:solidFill>
                  <a:srgbClr val="000000"/>
                </a:solidFill>
                <a:latin typeface="+mj-lt"/>
                <a:hlinkClick r:id="rId16"/>
              </a:rPr>
              <a:t>НРАВСТВЕННЫЕ КАДРЫ</a:t>
            </a:r>
            <a:endParaRPr lang="ru-RU" dirty="0" smtClean="0">
              <a:solidFill>
                <a:srgbClr val="000000"/>
              </a:solidFill>
              <a:latin typeface="+mj-lt"/>
            </a:endParaRPr>
          </a:p>
          <a:p>
            <a:r>
              <a:rPr lang="ru-RU" dirty="0" smtClean="0">
                <a:solidFill>
                  <a:srgbClr val="000000"/>
                </a:solidFill>
                <a:latin typeface="+mj-lt"/>
              </a:rPr>
              <a:t>15. </a:t>
            </a:r>
            <a:r>
              <a:rPr lang="ru-RU" dirty="0" smtClean="0">
                <a:solidFill>
                  <a:srgbClr val="000000"/>
                </a:solidFill>
                <a:latin typeface="+mj-lt"/>
                <a:hlinkClick r:id="rId17"/>
              </a:rPr>
              <a:t>НРАВСТВЕННЫЕ ФИНАНСЫ</a:t>
            </a:r>
            <a:endParaRPr lang="ru-RU" dirty="0" smtClean="0">
              <a:solidFill>
                <a:srgbClr val="000000"/>
              </a:solidFill>
              <a:latin typeface="+mj-lt"/>
            </a:endParaRPr>
          </a:p>
          <a:p>
            <a:r>
              <a:rPr lang="ru-RU" dirty="0" smtClean="0">
                <a:solidFill>
                  <a:srgbClr val="000000"/>
                </a:solidFill>
                <a:latin typeface="+mj-lt"/>
              </a:rPr>
              <a:t>16. </a:t>
            </a:r>
            <a:r>
              <a:rPr lang="ru-RU" dirty="0" smtClean="0">
                <a:solidFill>
                  <a:srgbClr val="000000"/>
                </a:solidFill>
                <a:latin typeface="+mj-lt"/>
                <a:hlinkClick r:id="rId18"/>
              </a:rPr>
              <a:t>НРАВСТВЕННОЕ ВОСПИТАНИЕ</a:t>
            </a:r>
            <a:endParaRPr lang="ru-RU" dirty="0" smtClean="0">
              <a:solidFill>
                <a:srgbClr val="000000"/>
              </a:solidFill>
              <a:latin typeface="+mj-lt"/>
            </a:endParaRPr>
          </a:p>
          <a:p>
            <a:r>
              <a:rPr lang="ru-RU" dirty="0" smtClean="0">
                <a:solidFill>
                  <a:srgbClr val="000000"/>
                </a:solidFill>
                <a:latin typeface="+mj-lt"/>
              </a:rPr>
              <a:t>17. </a:t>
            </a:r>
            <a:r>
              <a:rPr lang="ru-RU" dirty="0" smtClean="0">
                <a:solidFill>
                  <a:srgbClr val="000000"/>
                </a:solidFill>
                <a:latin typeface="+mj-lt"/>
                <a:hlinkClick r:id="rId19"/>
              </a:rPr>
              <a:t>НРАВСТВЕННЫЙ ДЕФИЦИТ</a:t>
            </a:r>
            <a:endParaRPr lang="ru-RU" dirty="0" smtClean="0">
              <a:solidFill>
                <a:srgbClr val="000000"/>
              </a:solidFill>
              <a:latin typeface="+mj-lt"/>
            </a:endParaRPr>
          </a:p>
          <a:p>
            <a:r>
              <a:rPr lang="ru-RU" dirty="0" smtClean="0">
                <a:solidFill>
                  <a:srgbClr val="000000"/>
                </a:solidFill>
                <a:latin typeface="+mj-lt"/>
              </a:rPr>
              <a:t>18. </a:t>
            </a:r>
            <a:r>
              <a:rPr lang="ru-RU" dirty="0" smtClean="0">
                <a:solidFill>
                  <a:srgbClr val="000000"/>
                </a:solidFill>
                <a:latin typeface="+mj-lt"/>
                <a:hlinkClick r:id="rId20"/>
              </a:rPr>
              <a:t>НРАВСТВЕННЫЕ БОЛЕЗНИ ОБЩЕСТВА</a:t>
            </a:r>
            <a:endParaRPr lang="ru-RU" dirty="0" smtClean="0">
              <a:solidFill>
                <a:srgbClr val="000000"/>
              </a:solidFill>
              <a:latin typeface="+mj-lt"/>
            </a:endParaRPr>
          </a:p>
          <a:p>
            <a:r>
              <a:rPr lang="ru-RU" dirty="0" smtClean="0">
                <a:solidFill>
                  <a:srgbClr val="000000"/>
                </a:solidFill>
                <a:latin typeface="+mj-lt"/>
              </a:rPr>
              <a:t>19. </a:t>
            </a:r>
            <a:r>
              <a:rPr lang="ru-RU" dirty="0" smtClean="0">
                <a:solidFill>
                  <a:srgbClr val="000000"/>
                </a:solidFill>
                <a:latin typeface="+mj-lt"/>
                <a:hlinkClick r:id="rId21"/>
              </a:rPr>
              <a:t>НРАВСТВЕННАЯ АТМОСФЕРА</a:t>
            </a:r>
            <a:endParaRPr lang="ru-RU" dirty="0" smtClean="0">
              <a:solidFill>
                <a:srgbClr val="000000"/>
              </a:solidFill>
              <a:latin typeface="+mj-lt"/>
            </a:endParaRPr>
          </a:p>
          <a:p>
            <a:r>
              <a:rPr lang="ru-RU" dirty="0" smtClean="0">
                <a:solidFill>
                  <a:srgbClr val="000000"/>
                </a:solidFill>
                <a:latin typeface="+mj-lt"/>
              </a:rPr>
              <a:t>20. </a:t>
            </a:r>
            <a:r>
              <a:rPr lang="ru-RU" dirty="0" smtClean="0">
                <a:solidFill>
                  <a:srgbClr val="000000"/>
                </a:solidFill>
                <a:latin typeface="+mj-lt"/>
                <a:hlinkClick r:id="rId22"/>
              </a:rPr>
              <a:t>ВЕЛИКИЙ НРАВСТВЕННЫЙ ПУТЬ РОССИИ И ВСЕГО ЧЕЛОВЕЧЕСТВА</a:t>
            </a:r>
            <a:r>
              <a:rPr lang="ru-RU" dirty="0" smtClean="0">
                <a:solidFill>
                  <a:srgbClr val="000000"/>
                </a:solidFill>
                <a:latin typeface="+mj-lt"/>
              </a:rPr>
              <a:t>О</a:t>
            </a:r>
            <a:endParaRPr lang="ru-RU" dirty="0">
              <a:solidFill>
                <a:srgbClr val="000000"/>
              </a:solidFill>
              <a:latin typeface="+mj-lt"/>
            </a:endParaRP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pic>
        <p:nvPicPr>
          <p:cNvPr id="4" name="Рисунок 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85499" y="1376737"/>
            <a:ext cx="3361865" cy="3536661"/>
          </a:xfrm>
          <a:prstGeom prst="rect">
            <a:avLst/>
          </a:prstGeom>
        </p:spPr>
      </p:pic>
    </p:spTree>
    <p:extLst>
      <p:ext uri="{BB962C8B-B14F-4D97-AF65-F5344CB8AC3E}">
        <p14:creationId xmlns:p14="http://schemas.microsoft.com/office/powerpoint/2010/main" val="14495760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bg1"/>
                </a:solidFill>
                <a:latin typeface="+mj-lt"/>
              </a:rPr>
              <a:t>ВЕЛИКИЙ НРАВСТВЕННЫЙ ПУТЬ РОССИИ И ВСЕГО ЧЕЛОВЕЧЕСТВА </a:t>
            </a:r>
          </a:p>
          <a:p>
            <a:pPr algn="ctr"/>
            <a:r>
              <a:rPr lang="ru-RU" dirty="0">
                <a:solidFill>
                  <a:schemeClr val="bg1"/>
                </a:solidFill>
                <a:latin typeface="+mj-lt"/>
              </a:rPr>
              <a:t> </a:t>
            </a:r>
          </a:p>
          <a:p>
            <a:pPr algn="ctr"/>
            <a:r>
              <a:rPr lang="ru-RU" dirty="0">
                <a:solidFill>
                  <a:schemeClr val="bg1"/>
                </a:solidFill>
                <a:latin typeface="+mj-lt"/>
              </a:rPr>
              <a:t>Не вредите - невредимы </a:t>
            </a:r>
            <a:r>
              <a:rPr lang="ru-RU" dirty="0" smtClean="0">
                <a:solidFill>
                  <a:schemeClr val="bg1"/>
                </a:solidFill>
                <a:latin typeface="+mj-lt"/>
              </a:rPr>
              <a:t>будите. Нравственность </a:t>
            </a:r>
            <a:r>
              <a:rPr lang="ru-RU" dirty="0">
                <a:solidFill>
                  <a:schemeClr val="bg1"/>
                </a:solidFill>
                <a:latin typeface="+mj-lt"/>
              </a:rPr>
              <a:t>заключается в непричинении вреда себе, соседям, среде </a:t>
            </a:r>
            <a:r>
              <a:rPr lang="ru-RU" dirty="0" smtClean="0">
                <a:solidFill>
                  <a:schemeClr val="bg1"/>
                </a:solidFill>
                <a:latin typeface="+mj-lt"/>
              </a:rPr>
              <a:t>обитания.</a:t>
            </a:r>
            <a:r>
              <a:rPr lang="ru-RU" b="1" dirty="0" smtClean="0">
                <a:solidFill>
                  <a:schemeClr val="bg1"/>
                </a:solidFill>
                <a:latin typeface="+mj-lt"/>
              </a:rPr>
              <a:t> </a:t>
            </a:r>
            <a:endParaRPr lang="ru-RU" b="1" dirty="0">
              <a:solidFill>
                <a:schemeClr val="bg1"/>
              </a:solidFill>
              <a:latin typeface="+mj-lt"/>
            </a:endParaRPr>
          </a:p>
          <a:p>
            <a:pPr algn="ctr"/>
            <a:r>
              <a:rPr lang="ru-RU" dirty="0">
                <a:solidFill>
                  <a:srgbClr val="92D050"/>
                </a:solidFill>
                <a:latin typeface="+mj-lt"/>
              </a:rPr>
              <a:t> </a:t>
            </a:r>
          </a:p>
          <a:p>
            <a:pPr algn="ctr"/>
            <a:r>
              <a:rPr lang="ru-RU" dirty="0">
                <a:solidFill>
                  <a:srgbClr val="92D050"/>
                </a:solidFill>
                <a:latin typeface="+mj-lt"/>
              </a:rPr>
              <a:t>Не вреди себе!</a:t>
            </a:r>
          </a:p>
          <a:p>
            <a:pPr algn="ctr"/>
            <a:r>
              <a:rPr lang="ru-RU" dirty="0">
                <a:solidFill>
                  <a:srgbClr val="92D050"/>
                </a:solidFill>
                <a:latin typeface="+mj-lt"/>
              </a:rPr>
              <a:t>Не вреди соседу!! </a:t>
            </a:r>
          </a:p>
          <a:p>
            <a:pPr algn="ctr"/>
            <a:r>
              <a:rPr lang="ru-RU" dirty="0">
                <a:solidFill>
                  <a:srgbClr val="92D050"/>
                </a:solidFill>
                <a:latin typeface="+mj-lt"/>
              </a:rPr>
              <a:t>Не вреди среде!!! </a:t>
            </a:r>
          </a:p>
          <a:p>
            <a:pPr algn="ctr"/>
            <a:endParaRPr lang="ru-RU" dirty="0">
              <a:solidFill>
                <a:schemeClr val="bg1"/>
              </a:solidFill>
              <a:latin typeface="+mj-lt"/>
            </a:endParaRPr>
          </a:p>
          <a:p>
            <a:pPr algn="ctr"/>
            <a:r>
              <a:rPr lang="ru-RU" dirty="0">
                <a:solidFill>
                  <a:schemeClr val="bg1"/>
                </a:solidFill>
                <a:latin typeface="+mj-lt"/>
              </a:rPr>
              <a:t>Не вреди </a:t>
            </a:r>
            <a:r>
              <a:rPr lang="ru-RU" dirty="0" smtClean="0">
                <a:solidFill>
                  <a:schemeClr val="bg1"/>
                </a:solidFill>
                <a:latin typeface="+mj-lt"/>
              </a:rPr>
              <a:t>здесь </a:t>
            </a:r>
            <a:r>
              <a:rPr lang="ru-RU" dirty="0">
                <a:solidFill>
                  <a:schemeClr val="bg1"/>
                </a:solidFill>
                <a:latin typeface="+mj-lt"/>
              </a:rPr>
              <a:t>и </a:t>
            </a:r>
            <a:r>
              <a:rPr lang="ru-RU" dirty="0" smtClean="0">
                <a:solidFill>
                  <a:schemeClr val="bg1"/>
                </a:solidFill>
                <a:latin typeface="+mj-lt"/>
              </a:rPr>
              <a:t>сейчас </a:t>
            </a:r>
            <a:r>
              <a:rPr lang="ru-RU" dirty="0">
                <a:solidFill>
                  <a:schemeClr val="bg1"/>
                </a:solidFill>
                <a:latin typeface="+mj-lt"/>
              </a:rPr>
              <a:t>и ты обеспечишь светлое будущее себе и своим </a:t>
            </a:r>
            <a:r>
              <a:rPr lang="ru-RU" dirty="0" smtClean="0">
                <a:solidFill>
                  <a:schemeClr val="bg1"/>
                </a:solidFill>
                <a:latin typeface="+mj-lt"/>
              </a:rPr>
              <a:t>потомкам </a:t>
            </a:r>
            <a:endParaRPr lang="ru-RU" dirty="0">
              <a:solidFill>
                <a:schemeClr val="bg1"/>
              </a:solidFill>
              <a:latin typeface="+mj-lt"/>
            </a:endParaRPr>
          </a:p>
          <a:p>
            <a:endParaRPr lang="ru-RU" b="1" i="1" dirty="0">
              <a:solidFill>
                <a:schemeClr val="bg1"/>
              </a:solidFill>
              <a:latin typeface="+mj-lt"/>
            </a:endParaRPr>
          </a:p>
          <a:p>
            <a:endParaRPr lang="ru-RU" sz="2000" b="1" i="1" dirty="0">
              <a:solidFill>
                <a:schemeClr val="bg1"/>
              </a:solidFill>
              <a:latin typeface="+mj-lt"/>
            </a:endParaRPr>
          </a:p>
          <a:p>
            <a:r>
              <a:rPr lang="ru-RU" sz="2000" dirty="0" smtClean="0">
                <a:solidFill>
                  <a:schemeClr val="bg1"/>
                </a:solidFill>
                <a:latin typeface="+mj-lt"/>
              </a:rPr>
              <a:t>Только </a:t>
            </a:r>
            <a:r>
              <a:rPr lang="ru-RU" sz="2000" dirty="0">
                <a:solidFill>
                  <a:schemeClr val="bg1"/>
                </a:solidFill>
                <a:latin typeface="+mj-lt"/>
              </a:rPr>
              <a:t>другие определяют жизненный путь человека в обществе. Если другие</a:t>
            </a:r>
            <a:r>
              <a:rPr lang="ru-RU" sz="2000" i="1" dirty="0">
                <a:solidFill>
                  <a:schemeClr val="bg1"/>
                </a:solidFill>
                <a:latin typeface="+mj-lt"/>
              </a:rPr>
              <a:t> </a:t>
            </a:r>
            <a:r>
              <a:rPr lang="ru-RU" sz="2000" dirty="0">
                <a:solidFill>
                  <a:schemeClr val="bg1"/>
                </a:solidFill>
                <a:latin typeface="+mj-lt"/>
              </a:rPr>
              <a:t>установят, что от этого </a:t>
            </a:r>
            <a:r>
              <a:rPr lang="ru-RU" sz="2000" dirty="0" smtClean="0">
                <a:solidFill>
                  <a:schemeClr val="bg1"/>
                </a:solidFill>
                <a:latin typeface="+mj-lt"/>
              </a:rPr>
              <a:t>     конкретного </a:t>
            </a:r>
            <a:r>
              <a:rPr lang="ru-RU" sz="2000" dirty="0">
                <a:solidFill>
                  <a:schemeClr val="bg1"/>
                </a:solidFill>
                <a:latin typeface="+mj-lt"/>
              </a:rPr>
              <a:t>гражданина или (и) начальника есть вред, то доверия ему </a:t>
            </a:r>
            <a:r>
              <a:rPr lang="ru-RU" sz="2000" dirty="0" smtClean="0">
                <a:solidFill>
                  <a:schemeClr val="bg1"/>
                </a:solidFill>
                <a:latin typeface="+mj-lt"/>
              </a:rPr>
              <a:t>нет. </a:t>
            </a:r>
          </a:p>
          <a:p>
            <a:r>
              <a:rPr lang="ru-RU" sz="2000" dirty="0" smtClean="0">
                <a:solidFill>
                  <a:schemeClr val="bg1"/>
                </a:solidFill>
                <a:latin typeface="+mj-lt"/>
              </a:rPr>
              <a:t>Поэтому </a:t>
            </a:r>
            <a:r>
              <a:rPr lang="ru-RU" sz="2000" dirty="0">
                <a:solidFill>
                  <a:schemeClr val="bg1"/>
                </a:solidFill>
                <a:latin typeface="+mj-lt"/>
              </a:rPr>
              <a:t>вредитель, утративший доверие, тут же становится объектом влияния других, а другие становятся субъектом влияния. </a:t>
            </a:r>
            <a:r>
              <a:rPr lang="ru-RU" sz="2000" dirty="0" smtClean="0">
                <a:solidFill>
                  <a:schemeClr val="bg1"/>
                </a:solidFill>
                <a:latin typeface="+mj-lt"/>
              </a:rPr>
              <a:t>Чтобы </a:t>
            </a:r>
            <a:r>
              <a:rPr lang="ru-RU" sz="2000" dirty="0">
                <a:solidFill>
                  <a:schemeClr val="bg1"/>
                </a:solidFill>
                <a:latin typeface="+mj-lt"/>
              </a:rPr>
              <a:t>избежать вреда от других, вредитель может спастись, встав на нравственный путь. </a:t>
            </a:r>
            <a:endParaRPr lang="ru-RU" sz="2000" dirty="0" smtClean="0">
              <a:solidFill>
                <a:schemeClr val="bg1"/>
              </a:solidFill>
              <a:latin typeface="+mj-lt"/>
            </a:endParaRPr>
          </a:p>
          <a:p>
            <a:endParaRPr lang="ru-RU" sz="2000" dirty="0">
              <a:solidFill>
                <a:schemeClr val="bg1"/>
              </a:solidFill>
              <a:latin typeface="+mj-lt"/>
            </a:endParaRPr>
          </a:p>
          <a:p>
            <a:r>
              <a:rPr lang="ru-RU" sz="2000" dirty="0" smtClean="0">
                <a:solidFill>
                  <a:schemeClr val="bg1"/>
                </a:solidFill>
                <a:latin typeface="+mj-lt"/>
              </a:rPr>
              <a:t>Для </a:t>
            </a:r>
            <a:r>
              <a:rPr lang="ru-RU" sz="2000" dirty="0">
                <a:solidFill>
                  <a:schemeClr val="bg1"/>
                </a:solidFill>
                <a:latin typeface="+mj-lt"/>
              </a:rPr>
              <a:t>самосохранения ему важно осмысленно перестать вредить другим - то есть стать добровольцем нравственного пути.</a:t>
            </a:r>
          </a:p>
          <a:p>
            <a:r>
              <a:rPr lang="ru-RU" dirty="0">
                <a:solidFill>
                  <a:schemeClr val="bg1"/>
                </a:solidFill>
                <a:latin typeface="+mj-lt"/>
              </a:rPr>
              <a:t> </a:t>
            </a:r>
          </a:p>
          <a:p>
            <a:r>
              <a:rPr lang="ru-RU" dirty="0">
                <a:solidFill>
                  <a:schemeClr val="bg1"/>
                </a:solidFill>
                <a:latin typeface="+mj-lt"/>
                <a:hlinkClick r:id="rId3"/>
              </a:rPr>
              <a:t>Присоединяйтесь!  </a:t>
            </a:r>
            <a:endParaRPr lang="ru-RU" dirty="0">
              <a:solidFill>
                <a:schemeClr val="bg1"/>
              </a:solidFill>
              <a:latin typeface="+mj-lt"/>
            </a:endParaRPr>
          </a:p>
          <a:p>
            <a:pPr algn="ctr"/>
            <a:r>
              <a:rPr lang="ru-RU" sz="2000" dirty="0" smtClean="0">
                <a:solidFill>
                  <a:schemeClr val="bg1"/>
                </a:solidFill>
              </a:rPr>
              <a:t> </a:t>
            </a:r>
            <a:endParaRPr lang="ru-RU" sz="2000" dirty="0">
              <a:solidFill>
                <a:schemeClr val="bg1"/>
              </a:solidFill>
            </a:endParaRPr>
          </a:p>
        </p:txBody>
      </p:sp>
      <p:sp>
        <p:nvSpPr>
          <p:cNvPr id="12" name="Прямоугольник 11">
            <a:extLst>
              <a:ext uri="{FF2B5EF4-FFF2-40B4-BE49-F238E27FC236}">
                <a16:creationId xmlns:a16="http://schemas.microsoft.com/office/drawing/2014/main" xmlns="" id="{682BA101-B752-EE4A-BE98-3CD67F2585D3}"/>
              </a:ext>
            </a:extLst>
          </p:cNvPr>
          <p:cNvSpPr/>
          <p:nvPr/>
        </p:nvSpPr>
        <p:spPr>
          <a:xfrm>
            <a:off x="-29175" y="178819"/>
            <a:ext cx="12221175" cy="400110"/>
          </a:xfrm>
          <a:prstGeom prst="rect">
            <a:avLst/>
          </a:prstGeom>
        </p:spPr>
        <p:txBody>
          <a:bodyPr wrap="square">
            <a:spAutoFit/>
          </a:bodyPr>
          <a:lstStyle/>
          <a:p>
            <a:pPr algn="ctr"/>
            <a:r>
              <a:rPr lang="ru-RU" sz="2000" dirty="0">
                <a:solidFill>
                  <a:schemeClr val="bg1"/>
                </a:solidFill>
              </a:rPr>
              <a:t> </a:t>
            </a:r>
            <a:endParaRPr lang="ru-RU" sz="2000" dirty="0">
              <a:solidFill>
                <a:schemeClr val="bg1"/>
              </a:solidFill>
              <a:ea typeface="Open Sans" panose="020B0806030504020204" pitchFamily="34" charset="0"/>
              <a:cs typeface="Open Sans" panose="020B0806030504020204" pitchFamily="34" charset="0"/>
            </a:endParaRPr>
          </a:p>
        </p:txBody>
      </p:sp>
    </p:spTree>
    <p:extLst>
      <p:ext uri="{BB962C8B-B14F-4D97-AF65-F5344CB8AC3E}">
        <p14:creationId xmlns:p14="http://schemas.microsoft.com/office/powerpoint/2010/main" val="20629269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4"/>
                                        </p:tgtEl>
                                        <p:attrNameLst>
                                          <p:attrName>fillcolor</p:attrName>
                                        </p:attrNameLst>
                                      </p:cBhvr>
                                      <p:to>
                                        <a:srgbClr val="191975"/>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5" name="Рисунок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1525" cy="6858000"/>
          </a:xfrm>
          <a:prstGeom prst="rect">
            <a:avLst/>
          </a:prstGeom>
          <a:noFill/>
          <a:effectLst>
            <a:softEdge rad="0"/>
          </a:effectLst>
        </p:spPr>
      </p:pic>
      <p:sp>
        <p:nvSpPr>
          <p:cNvPr id="17" name="Прямоугольник 16"/>
          <p:cNvSpPr/>
          <p:nvPr/>
        </p:nvSpPr>
        <p:spPr>
          <a:xfrm>
            <a:off x="0" y="53861"/>
            <a:ext cx="12201525" cy="6858001"/>
          </a:xfrm>
          <a:prstGeom prst="rect">
            <a:avLst/>
          </a:prstGeom>
          <a:solidFill>
            <a:srgbClr val="000A2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p:cNvSpPr/>
          <p:nvPr/>
        </p:nvSpPr>
        <p:spPr>
          <a:xfrm>
            <a:off x="1" y="5845908"/>
            <a:ext cx="12082408" cy="584775"/>
          </a:xfrm>
          <a:prstGeom prst="rect">
            <a:avLst/>
          </a:prstGeom>
        </p:spPr>
        <p:txBody>
          <a:bodyPr wrap="square">
            <a:spAutoFit/>
          </a:bodyPr>
          <a:lstStyle/>
          <a:p>
            <a:r>
              <a:rPr lang="ru-RU" sz="3200" kern="0" cap="all" spc="100" dirty="0" smtClean="0">
                <a:gradFill>
                  <a:gsLst>
                    <a:gs pos="100000">
                      <a:srgbClr val="24298C"/>
                    </a:gs>
                    <a:gs pos="0">
                      <a:srgbClr val="362480"/>
                    </a:gs>
                    <a:gs pos="47000">
                      <a:srgbClr val="085AA7"/>
                    </a:gs>
                  </a:gsLst>
                  <a:lin ang="0" scaled="0"/>
                </a:gradFill>
                <a:ea typeface="Open Sans" panose="020B0806030504020204" pitchFamily="34" charset="0"/>
                <a:cs typeface="Open Sans" panose="020B0806030504020204" pitchFamily="34" charset="0"/>
              </a:rPr>
              <a:t>         Спасибо За внимание</a:t>
            </a:r>
            <a:endParaRPr lang="ru-RU" sz="3200" cap="all" spc="100" dirty="0">
              <a:gradFill>
                <a:gsLst>
                  <a:gs pos="100000">
                    <a:srgbClr val="24298C"/>
                  </a:gs>
                  <a:gs pos="0">
                    <a:srgbClr val="362480"/>
                  </a:gs>
                  <a:gs pos="47000">
                    <a:srgbClr val="085AA7"/>
                  </a:gs>
                </a:gsLst>
                <a:lin ang="0" scaled="0"/>
              </a:gradFill>
              <a:ea typeface="Open Sans" panose="020B0806030504020204" pitchFamily="34" charset="0"/>
              <a:cs typeface="Open Sans" panose="020B0806030504020204" pitchFamily="34" charset="0"/>
            </a:endParaRPr>
          </a:p>
        </p:txBody>
      </p:sp>
      <p:sp>
        <p:nvSpPr>
          <p:cNvPr id="22" name="TextBox 21"/>
          <p:cNvSpPr txBox="1"/>
          <p:nvPr/>
        </p:nvSpPr>
        <p:spPr>
          <a:xfrm>
            <a:off x="842681" y="2558564"/>
            <a:ext cx="5253319" cy="3354765"/>
          </a:xfrm>
          <a:prstGeom prst="rect">
            <a:avLst/>
          </a:prstGeom>
          <a:noFill/>
        </p:spPr>
        <p:txBody>
          <a:bodyPr wrap="square" rtlCol="0">
            <a:spAutoFit/>
          </a:bodyPr>
          <a:lstStyle/>
          <a:p>
            <a:endParaRPr lang="ru-RU" sz="2000" b="1" dirty="0" smtClean="0">
              <a:solidFill>
                <a:schemeClr val="bg1"/>
              </a:solidFill>
            </a:endParaRPr>
          </a:p>
          <a:p>
            <a:endParaRPr lang="ru-RU" sz="2000" b="1" dirty="0">
              <a:solidFill>
                <a:schemeClr val="bg1"/>
              </a:solidFill>
            </a:endParaRPr>
          </a:p>
          <a:p>
            <a:r>
              <a:rPr lang="ru-RU" sz="2000" dirty="0" smtClean="0">
                <a:solidFill>
                  <a:schemeClr val="bg1"/>
                </a:solidFill>
              </a:rPr>
              <a:t>САФИОЛЛИН АЛЕКСЕЙ МАУЛИТЖАНОВИЧ</a:t>
            </a:r>
          </a:p>
          <a:p>
            <a:endParaRPr lang="ru-RU" sz="2000" dirty="0">
              <a:solidFill>
                <a:schemeClr val="bg1"/>
              </a:solidFill>
            </a:endParaRPr>
          </a:p>
          <a:p>
            <a:endParaRPr lang="ru-RU" sz="2400" dirty="0" smtClean="0">
              <a:solidFill>
                <a:schemeClr val="bg1"/>
              </a:solidFill>
              <a:latin typeface="+mj-lt"/>
            </a:endParaRPr>
          </a:p>
          <a:p>
            <a:r>
              <a:rPr lang="en-US" sz="2400" dirty="0" smtClean="0">
                <a:solidFill>
                  <a:schemeClr val="bg1"/>
                </a:solidFill>
                <a:latin typeface="+mj-lt"/>
              </a:rPr>
              <a:t>a.safiollin@gmail.com</a:t>
            </a:r>
            <a:endParaRPr lang="ru-RU" sz="2400" dirty="0" smtClean="0">
              <a:solidFill>
                <a:schemeClr val="bg1"/>
              </a:solidFill>
              <a:latin typeface="+mj-lt"/>
            </a:endParaRPr>
          </a:p>
          <a:p>
            <a:r>
              <a:rPr lang="ru-RU" sz="2400" dirty="0" smtClean="0">
                <a:solidFill>
                  <a:schemeClr val="bg1"/>
                </a:solidFill>
                <a:latin typeface="+mj-lt"/>
              </a:rPr>
              <a:t>+7 982 563 59 78</a:t>
            </a:r>
          </a:p>
          <a:p>
            <a:endParaRPr lang="ru-RU" sz="2000" b="1" dirty="0">
              <a:solidFill>
                <a:schemeClr val="bg1"/>
              </a:solidFill>
            </a:endParaRPr>
          </a:p>
          <a:p>
            <a:endParaRPr lang="ru-RU" sz="2000" b="1" dirty="0" smtClean="0">
              <a:solidFill>
                <a:schemeClr val="bg1"/>
              </a:solidFill>
            </a:endParaRPr>
          </a:p>
          <a:p>
            <a:endParaRPr lang="ru-RU" sz="2000" b="1" dirty="0" smtClean="0">
              <a:solidFill>
                <a:schemeClr val="bg1"/>
              </a:solidFill>
            </a:endParaRPr>
          </a:p>
        </p:txBody>
      </p:sp>
      <p:sp>
        <p:nvSpPr>
          <p:cNvPr id="10" name="TextBox 9"/>
          <p:cNvSpPr txBox="1"/>
          <p:nvPr/>
        </p:nvSpPr>
        <p:spPr>
          <a:xfrm>
            <a:off x="1086938" y="2486644"/>
            <a:ext cx="5603205" cy="655918"/>
          </a:xfrm>
          <a:prstGeom prst="rect">
            <a:avLst/>
          </a:prstGeom>
          <a:noFill/>
        </p:spPr>
        <p:txBody>
          <a:bodyPr wrap="square" rtlCol="0">
            <a:spAutoFit/>
          </a:bodyPr>
          <a:lstStyle/>
          <a:p>
            <a:endParaRPr lang="ru-RU" sz="2000" b="1" dirty="0">
              <a:solidFill>
                <a:schemeClr val="bg1"/>
              </a:solidFill>
            </a:endParaRPr>
          </a:p>
        </p:txBody>
      </p:sp>
      <p:sp>
        <p:nvSpPr>
          <p:cNvPr id="11" name="Заголовок 17"/>
          <p:cNvSpPr txBox="1">
            <a:spLocks/>
          </p:cNvSpPr>
          <p:nvPr/>
        </p:nvSpPr>
        <p:spPr>
          <a:xfrm>
            <a:off x="983024" y="1417619"/>
            <a:ext cx="5789251" cy="6557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ru-RU" sz="1800" dirty="0" smtClean="0">
                <a:solidFill>
                  <a:srgbClr val="DCE5F8"/>
                </a:solidFill>
                <a:ea typeface="Open Sans" panose="020B0806030504020204" pitchFamily="34" charset="0"/>
                <a:cs typeface="Open Sans" panose="020B0806030504020204" pitchFamily="34" charset="0"/>
              </a:rPr>
              <a:t>Докладчик: </a:t>
            </a:r>
          </a:p>
          <a:p>
            <a:pPr>
              <a:lnSpc>
                <a:spcPct val="100000"/>
              </a:lnSpc>
            </a:pPr>
            <a:r>
              <a:rPr lang="ru-RU" sz="1800" dirty="0" smtClean="0">
                <a:solidFill>
                  <a:srgbClr val="DCE5F8"/>
                </a:solidFill>
                <a:ea typeface="Open Sans" panose="020B0806030504020204" pitchFamily="34" charset="0"/>
                <a:cs typeface="Open Sans" panose="020B0806030504020204" pitchFamily="34" charset="0"/>
              </a:rPr>
              <a:t>Директор института нравственной культуры</a:t>
            </a:r>
          </a:p>
          <a:p>
            <a:pPr>
              <a:lnSpc>
                <a:spcPct val="100000"/>
              </a:lnSpc>
            </a:pPr>
            <a:r>
              <a:rPr lang="ru-RU" sz="1800" dirty="0" smtClean="0">
                <a:solidFill>
                  <a:srgbClr val="DCE5F8"/>
                </a:solidFill>
                <a:ea typeface="Open Sans" panose="020B0806030504020204" pitchFamily="34" charset="0"/>
                <a:cs typeface="Open Sans" panose="020B0806030504020204" pitchFamily="34" charset="0"/>
              </a:rPr>
              <a:t>Создатель платформы «Стратегия 24»  </a:t>
            </a:r>
          </a:p>
          <a:p>
            <a:pPr>
              <a:lnSpc>
                <a:spcPct val="150000"/>
              </a:lnSpc>
            </a:pPr>
            <a:endParaRPr lang="ru-RU" sz="2000" dirty="0" smtClean="0">
              <a:solidFill>
                <a:srgbClr val="DCE5F8"/>
              </a:solidFill>
              <a:latin typeface="+mn-lt"/>
              <a:ea typeface="Open Sans" panose="020B0806030504020204" pitchFamily="34" charset="0"/>
              <a:cs typeface="Open Sans" panose="020B0806030504020204" pitchFamily="34" charset="0"/>
            </a:endParaRPr>
          </a:p>
          <a:p>
            <a:pPr>
              <a:lnSpc>
                <a:spcPct val="150000"/>
              </a:lnSpc>
            </a:pPr>
            <a:endParaRPr lang="ru-RU" sz="2000" dirty="0">
              <a:solidFill>
                <a:srgbClr val="DCE5F8"/>
              </a:solidFill>
              <a:latin typeface="+mn-lt"/>
              <a:ea typeface="Open Sans" panose="020B0806030504020204" pitchFamily="34" charset="0"/>
              <a:cs typeface="Open Sans" panose="020B0806030504020204" pitchFamily="34" charset="0"/>
            </a:endParaRPr>
          </a:p>
          <a:p>
            <a:pPr>
              <a:lnSpc>
                <a:spcPct val="150000"/>
              </a:lnSpc>
            </a:pPr>
            <a:endParaRPr lang="ru-RU" sz="2000" dirty="0" smtClean="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solidFill>
                <a:srgbClr val="DCE5F8"/>
              </a:solidFill>
              <a:latin typeface="+mn-lt"/>
              <a:ea typeface="Open Sans" panose="020B0806030504020204" pitchFamily="34" charset="0"/>
              <a:cs typeface="Open Sans" panose="020B0806030504020204" pitchFamily="34" charset="0"/>
            </a:endParaRPr>
          </a:p>
          <a:p>
            <a:endParaRPr lang="ru-RU" sz="2000" dirty="0">
              <a:latin typeface="+mn-lt"/>
              <a:ea typeface="Open Sans" panose="020B0806030504020204" pitchFamily="34" charset="0"/>
              <a:cs typeface="Open Sans" panose="020B0806030504020204" pitchFamily="34" charset="0"/>
            </a:endParaRPr>
          </a:p>
        </p:txBody>
      </p:sp>
      <p:sp>
        <p:nvSpPr>
          <p:cNvPr id="13" name="Прямоугольник 12"/>
          <p:cNvSpPr/>
          <p:nvPr/>
        </p:nvSpPr>
        <p:spPr>
          <a:xfrm>
            <a:off x="998712" y="422593"/>
            <a:ext cx="7603332" cy="769441"/>
          </a:xfrm>
          <a:prstGeom prst="rect">
            <a:avLst/>
          </a:prstGeom>
        </p:spPr>
        <p:txBody>
          <a:bodyPr wrap="square">
            <a:spAutoFit/>
          </a:bodyPr>
          <a:lstStyle/>
          <a:p>
            <a:r>
              <a:rPr lang="ru-RU" sz="2200" kern="0" cap="all" dirty="0">
                <a:solidFill>
                  <a:schemeClr val="bg1"/>
                </a:solidFill>
                <a:latin typeface="+mj-lt"/>
                <a:ea typeface="Open Sans" panose="020B0806030504020204" pitchFamily="34" charset="0"/>
                <a:cs typeface="Open Sans" panose="020B0806030504020204" pitchFamily="34" charset="0"/>
              </a:rPr>
              <a:t>ОБЩЕРОССИЙСКАЯ ПЛАТФОРМА </a:t>
            </a:r>
            <a:endParaRPr lang="ru-RU" sz="2200" kern="0" cap="all" dirty="0" smtClean="0">
              <a:solidFill>
                <a:schemeClr val="bg1"/>
              </a:solidFill>
              <a:latin typeface="+mj-lt"/>
              <a:ea typeface="Open Sans" panose="020B0806030504020204" pitchFamily="34" charset="0"/>
              <a:cs typeface="Open Sans" panose="020B0806030504020204" pitchFamily="34" charset="0"/>
            </a:endParaRPr>
          </a:p>
          <a:p>
            <a:r>
              <a:rPr lang="ru-RU" sz="2200" kern="0" cap="all" dirty="0" smtClean="0">
                <a:solidFill>
                  <a:schemeClr val="bg1"/>
                </a:solidFill>
                <a:latin typeface="+mj-lt"/>
                <a:ea typeface="Open Sans" panose="020B0806030504020204" pitchFamily="34" charset="0"/>
                <a:cs typeface="Open Sans" panose="020B0806030504020204" pitchFamily="34" charset="0"/>
              </a:rPr>
              <a:t>ВЗАИМОДЕЙСТВИЯ «СТРАТЕГИЯ 24»</a:t>
            </a:r>
            <a:endParaRPr lang="ru-RU" sz="2200" cap="all" dirty="0">
              <a:solidFill>
                <a:schemeClr val="bg1"/>
              </a:solidFill>
              <a:latin typeface="+mj-lt"/>
              <a:ea typeface="Open Sans" panose="020B0806030504020204" pitchFamily="34" charset="0"/>
              <a:cs typeface="Open Sans" panose="020B0806030504020204" pitchFamily="34"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400" y="907340"/>
            <a:ext cx="4554647" cy="5523343"/>
          </a:xfrm>
          <a:prstGeom prst="rect">
            <a:avLst/>
          </a:prstGeom>
        </p:spPr>
      </p:pic>
    </p:spTree>
    <p:extLst>
      <p:ext uri="{BB962C8B-B14F-4D97-AF65-F5344CB8AC3E}">
        <p14:creationId xmlns:p14="http://schemas.microsoft.com/office/powerpoint/2010/main" val="296244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autoRev="1" fill="hold" grpId="0" nodeType="withEffect">
                                  <p:stCondLst>
                                    <p:cond delay="0"/>
                                  </p:stCondLst>
                                  <p:childTnLst>
                                    <p:animClr clrSpc="hsl" dir="ccw">
                                      <p:cBhvr override="childStyle">
                                        <p:cTn id="6" dur="3000" fill="hold"/>
                                        <p:tgtEl>
                                          <p:spTgt spid="18"/>
                                        </p:tgtEl>
                                        <p:attrNameLst>
                                          <p:attrName>style.color</p:attrName>
                                        </p:attrNameLst>
                                      </p:cBhvr>
                                      <p:to>
                                        <a:schemeClr val="hlink"/>
                                      </p:to>
                                    </p:animClr>
                                  </p:childTnLst>
                                </p:cTn>
                              </p:par>
                              <p:par>
                                <p:cTn id="7" presetID="3" presetClass="emph" presetSubtype="10" repeatCount="indefinite" autoRev="1" fill="hold" grpId="0" nodeType="withEffect">
                                  <p:stCondLst>
                                    <p:cond delay="0"/>
                                  </p:stCondLst>
                                  <p:childTnLst>
                                    <p:animClr clrSpc="hsl" dir="ccw">
                                      <p:cBhvr override="childStyle">
                                        <p:cTn id="8" dur="3000" fill="hold"/>
                                        <p:tgtEl>
                                          <p:spTgt spid="13"/>
                                        </p:tgtEl>
                                        <p:attrNameLst>
                                          <p:attrName>style.color</p:attrName>
                                        </p:attrNameLst>
                                      </p:cBhvr>
                                      <p:to>
                                        <a:schemeClr val="hlink"/>
                                      </p:to>
                                    </p:animClr>
                                  </p:childTnLst>
                                </p:cTn>
                              </p:par>
                              <p:par>
                                <p:cTn id="9" presetID="1" presetClass="emph" presetSubtype="6" repeatCount="indefinite" autoRev="1" fill="hold" nodeType="withEffect">
                                  <p:stCondLst>
                                    <p:cond delay="0"/>
                                  </p:stCondLst>
                                  <p:childTnLst>
                                    <p:animClr clrSpc="hsl" dir="cw">
                                      <p:cBhvr>
                                        <p:cTn id="10" dur="2000" fill="hold"/>
                                        <p:tgtEl>
                                          <p:spTgt spid="14"/>
                                        </p:tgtEl>
                                        <p:attrNameLst>
                                          <p:attrName>fillcolor</p:attrName>
                                        </p:attrNameLst>
                                      </p:cBhvr>
                                      <p:to>
                                        <a:srgbClr val="191975"/>
                                      </p:to>
                                    </p:animClr>
                                    <p:set>
                                      <p:cBhvr>
                                        <p:cTn id="11" dur="2000" fill="hold"/>
                                        <p:tgtEl>
                                          <p:spTgt spid="14"/>
                                        </p:tgtEl>
                                        <p:attrNameLst>
                                          <p:attrName>fill.type</p:attrName>
                                        </p:attrNameLst>
                                      </p:cBhvr>
                                      <p:to>
                                        <p:strVal val="solid"/>
                                      </p:to>
                                    </p:set>
                                    <p:set>
                                      <p:cBhvr>
                                        <p:cTn id="12" dur="2000" fill="hold"/>
                                        <p:tgtEl>
                                          <p:spTgt spid="14"/>
                                        </p:tgtEl>
                                        <p:attrNameLst>
                                          <p:attrName>fill.on</p:attrName>
                                        </p:attrNameLst>
                                      </p:cBhvr>
                                      <p:to>
                                        <p:strVal val="true"/>
                                      </p:to>
                                    </p:set>
                                  </p:childTnLst>
                                </p:cTn>
                              </p:par>
                              <p:par>
                                <p:cTn id="13" presetID="10"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nodePh="1">
                                  <p:stCondLst>
                                    <p:cond delay="100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0"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0"/>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0"/>
            <a:ext cx="12192000" cy="780357"/>
          </a:xfrm>
        </p:spPr>
        <p:txBody>
          <a:bodyPr>
            <a:normAutofit/>
          </a:bodyPr>
          <a:lstStyle/>
          <a:p>
            <a:r>
              <a:rPr lang="ru-RU" altLang="ru-RU" sz="2400" dirty="0" smtClean="0">
                <a:solidFill>
                  <a:schemeClr val="bg1"/>
                </a:solidFill>
                <a:ea typeface="Arial Rounded MT Bold" charset="0"/>
                <a:cs typeface="Arial Rounded MT Bold" charset="0"/>
              </a:rPr>
              <a:t>БЕЗОПАСНОСТЬ - РАЗВИТИЕ</a:t>
            </a:r>
            <a:endParaRPr lang="ru-RU" sz="2400" dirty="0">
              <a:solidFill>
                <a:schemeClr val="bg1"/>
              </a:solidFill>
            </a:endParaRPr>
          </a:p>
        </p:txBody>
      </p:sp>
      <p:sp>
        <p:nvSpPr>
          <p:cNvPr id="3" name="Подзаголовок 2"/>
          <p:cNvSpPr>
            <a:spLocks noGrp="1"/>
          </p:cNvSpPr>
          <p:nvPr>
            <p:ph type="subTitle" idx="1"/>
          </p:nvPr>
        </p:nvSpPr>
        <p:spPr>
          <a:xfrm>
            <a:off x="-1" y="4258849"/>
            <a:ext cx="6087649" cy="2599151"/>
          </a:xfrm>
        </p:spPr>
        <p:txBody>
          <a:bodyPr>
            <a:normAutofit/>
          </a:bodyPr>
          <a:lstStyle/>
          <a:p>
            <a:endParaRPr lang="ru-RU" sz="1800" dirty="0" smtClean="0"/>
          </a:p>
          <a:p>
            <a:endParaRPr lang="ru-RU" sz="1800" dirty="0" smtClean="0">
              <a:cs typeface="Times New Roman" panose="02020603050405020304" pitchFamily="18" charset="0"/>
            </a:endParaRPr>
          </a:p>
          <a:p>
            <a:r>
              <a:rPr lang="ru-RU" sz="1800" dirty="0" smtClean="0">
                <a:solidFill>
                  <a:schemeClr val="bg1"/>
                </a:solidFill>
                <a:latin typeface="+mj-lt"/>
                <a:cs typeface="Times New Roman" panose="02020603050405020304" pitchFamily="18" charset="0"/>
              </a:rPr>
              <a:t>Безопасность как </a:t>
            </a:r>
            <a:r>
              <a:rPr lang="ru-RU" sz="1800" dirty="0">
                <a:solidFill>
                  <a:schemeClr val="bg1"/>
                </a:solidFill>
                <a:latin typeface="+mj-lt"/>
                <a:cs typeface="Times New Roman" panose="02020603050405020304" pitchFamily="18" charset="0"/>
              </a:rPr>
              <a:t>сохранение прошлого, </a:t>
            </a:r>
          </a:p>
          <a:p>
            <a:r>
              <a:rPr lang="ru-RU" sz="1800" dirty="0">
                <a:solidFill>
                  <a:schemeClr val="bg1"/>
                </a:solidFill>
                <a:latin typeface="+mj-lt"/>
                <a:cs typeface="Times New Roman" panose="02020603050405020304" pitchFamily="18" charset="0"/>
              </a:rPr>
              <a:t>старых устоев</a:t>
            </a:r>
          </a:p>
          <a:p>
            <a:pPr algn="just"/>
            <a:endParaRPr lang="ru-RU" dirty="0"/>
          </a:p>
          <a:p>
            <a:endParaRPr lang="ru-RU" dirty="0" smtClean="0"/>
          </a:p>
        </p:txBody>
      </p:sp>
      <p:sp>
        <p:nvSpPr>
          <p:cNvPr id="4" name="TextBox 3"/>
          <p:cNvSpPr txBox="1"/>
          <p:nvPr/>
        </p:nvSpPr>
        <p:spPr>
          <a:xfrm>
            <a:off x="548639" y="885479"/>
            <a:ext cx="11072553" cy="1569660"/>
          </a:xfrm>
          <a:prstGeom prst="rect">
            <a:avLst/>
          </a:prstGeom>
          <a:noFill/>
        </p:spPr>
        <p:txBody>
          <a:bodyPr wrap="square" rtlCol="0">
            <a:spAutoFit/>
          </a:bodyPr>
          <a:lstStyle/>
          <a:p>
            <a:pPr algn="ctr"/>
            <a:endParaRPr lang="ru-RU" sz="2000" dirty="0" smtClean="0">
              <a:solidFill>
                <a:schemeClr val="bg1"/>
              </a:solidFill>
              <a:latin typeface="+mj-lt"/>
              <a:cs typeface="Times New Roman" panose="02020603050405020304" pitchFamily="18" charset="0"/>
            </a:endParaRPr>
          </a:p>
          <a:p>
            <a:pPr algn="ctr"/>
            <a:r>
              <a:rPr lang="ru-RU" sz="2000" dirty="0" smtClean="0">
                <a:solidFill>
                  <a:schemeClr val="bg1"/>
                </a:solidFill>
                <a:latin typeface="+mj-lt"/>
                <a:cs typeface="Times New Roman" panose="02020603050405020304" pitchFamily="18" charset="0"/>
              </a:rPr>
              <a:t>Требуется планетарное, бесконфликтное</a:t>
            </a:r>
            <a:r>
              <a:rPr lang="ru-RU" sz="2000" dirty="0">
                <a:solidFill>
                  <a:schemeClr val="bg1"/>
                </a:solidFill>
                <a:latin typeface="+mj-lt"/>
                <a:cs typeface="Times New Roman" panose="02020603050405020304" pitchFamily="18" charset="0"/>
              </a:rPr>
              <a:t>, эволюционное движение в Будущее</a:t>
            </a:r>
          </a:p>
          <a:p>
            <a:pPr algn="ctr"/>
            <a:endParaRPr lang="ru-RU" sz="2000" dirty="0">
              <a:latin typeface="+mj-lt"/>
            </a:endParaRPr>
          </a:p>
          <a:p>
            <a:endParaRPr lang="ru-RU" dirty="0"/>
          </a:p>
          <a:p>
            <a:endParaRPr lang="ru-RU" dirty="0"/>
          </a:p>
        </p:txBody>
      </p:sp>
      <p:pic>
        <p:nvPicPr>
          <p:cNvPr id="7" name="Рисунок 6">
            <a:extLst>
              <a:ext uri="{FF2B5EF4-FFF2-40B4-BE49-F238E27FC236}">
                <a16:creationId xmlns="" xmlns:a16="http://schemas.microsoft.com/office/drawing/2014/main" id="{0F4FC8E5-3029-DD25-3F8D-50D3FA7A46CE}"/>
              </a:ext>
            </a:extLst>
          </p:cNvPr>
          <p:cNvPicPr>
            <a:picLocks noChangeAspect="1"/>
          </p:cNvPicPr>
          <p:nvPr/>
        </p:nvPicPr>
        <p:blipFill>
          <a:blip r:embed="rId2"/>
          <a:stretch>
            <a:fillRect/>
          </a:stretch>
        </p:blipFill>
        <p:spPr>
          <a:xfrm>
            <a:off x="2348730" y="2252484"/>
            <a:ext cx="1532970" cy="1498905"/>
          </a:xfrm>
          <a:prstGeom prst="rect">
            <a:avLst/>
          </a:prstGeom>
          <a:noFill/>
          <a:ln>
            <a:noFill/>
          </a:ln>
        </p:spPr>
      </p:pic>
      <p:pic>
        <p:nvPicPr>
          <p:cNvPr id="8" name="Рисунок 7" descr="Расширение бизнеса">
            <a:extLst>
              <a:ext uri="{FF2B5EF4-FFF2-40B4-BE49-F238E27FC236}">
                <a16:creationId xmlns="" xmlns:a16="http://schemas.microsoft.com/office/drawing/2014/main" id="{7E0C60B6-D8A8-186C-2C58-6C7AA640F6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8288132" y="1904035"/>
            <a:ext cx="2061515" cy="2061515"/>
          </a:xfrm>
          <a:prstGeom prst="rect">
            <a:avLst/>
          </a:prstGeom>
        </p:spPr>
      </p:pic>
      <p:sp>
        <p:nvSpPr>
          <p:cNvPr id="9" name="Не равно 8">
            <a:extLst>
              <a:ext uri="{FF2B5EF4-FFF2-40B4-BE49-F238E27FC236}">
                <a16:creationId xmlns="" xmlns:a16="http://schemas.microsoft.com/office/drawing/2014/main" id="{06E21DF4-C41D-5807-C8F6-A8017A0CB168}"/>
              </a:ext>
            </a:extLst>
          </p:cNvPr>
          <p:cNvSpPr/>
          <p:nvPr/>
        </p:nvSpPr>
        <p:spPr>
          <a:xfrm>
            <a:off x="5459252" y="2766259"/>
            <a:ext cx="1251328" cy="378115"/>
          </a:xfrm>
          <a:prstGeom prst="mathNot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Прямоугольник 4"/>
          <p:cNvSpPr/>
          <p:nvPr/>
        </p:nvSpPr>
        <p:spPr>
          <a:xfrm>
            <a:off x="6375748" y="4346532"/>
            <a:ext cx="5561556" cy="1200329"/>
          </a:xfrm>
          <a:prstGeom prst="rect">
            <a:avLst/>
          </a:prstGeom>
        </p:spPr>
        <p:txBody>
          <a:bodyPr wrap="square">
            <a:spAutoFit/>
          </a:bodyPr>
          <a:lstStyle/>
          <a:p>
            <a:pPr algn="ctr"/>
            <a:endParaRPr lang="ru-RU" dirty="0" smtClean="0">
              <a:cs typeface="Times New Roman" panose="02020603050405020304" pitchFamily="18" charset="0"/>
            </a:endParaRPr>
          </a:p>
          <a:p>
            <a:pPr algn="ctr"/>
            <a:endParaRPr lang="ru-RU" dirty="0" smtClean="0">
              <a:cs typeface="Times New Roman" panose="02020603050405020304" pitchFamily="18" charset="0"/>
            </a:endParaRPr>
          </a:p>
          <a:p>
            <a:pPr algn="ctr"/>
            <a:r>
              <a:rPr lang="ru-RU" dirty="0" smtClean="0">
                <a:solidFill>
                  <a:schemeClr val="bg1"/>
                </a:solidFill>
                <a:latin typeface="+mj-lt"/>
                <a:cs typeface="Times New Roman" panose="02020603050405020304" pitchFamily="18" charset="0"/>
              </a:rPr>
              <a:t>Развитие как </a:t>
            </a:r>
            <a:r>
              <a:rPr lang="ru-RU" dirty="0">
                <a:solidFill>
                  <a:schemeClr val="bg1"/>
                </a:solidFill>
                <a:latin typeface="+mj-lt"/>
                <a:cs typeface="Times New Roman" panose="02020603050405020304" pitchFamily="18" charset="0"/>
              </a:rPr>
              <a:t>переход в новое качество жизни, </a:t>
            </a:r>
          </a:p>
          <a:p>
            <a:pPr algn="ctr"/>
            <a:r>
              <a:rPr lang="ru-RU" dirty="0">
                <a:solidFill>
                  <a:schemeClr val="bg1"/>
                </a:solidFill>
                <a:latin typeface="+mj-lt"/>
                <a:cs typeface="Times New Roman" panose="02020603050405020304" pitchFamily="18" charset="0"/>
              </a:rPr>
              <a:t>формирование </a:t>
            </a:r>
            <a:r>
              <a:rPr lang="ru-RU" dirty="0" smtClean="0">
                <a:solidFill>
                  <a:schemeClr val="bg1"/>
                </a:solidFill>
                <a:latin typeface="+mj-lt"/>
                <a:cs typeface="Times New Roman" panose="02020603050405020304" pitchFamily="18" charset="0"/>
              </a:rPr>
              <a:t>нового общества </a:t>
            </a:r>
            <a:endParaRPr lang="ru-RU"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2502296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1"/>
                                        </p:tgtEl>
                                        <p:attrNameLst>
                                          <p:attrName>fillcolor</p:attrName>
                                        </p:attrNameLst>
                                      </p:cBhvr>
                                      <p:to>
                                        <a:srgbClr val="191975"/>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70" name="Rectangle 50">
            <a:extLst>
              <a:ext uri="{FF2B5EF4-FFF2-40B4-BE49-F238E27FC236}">
                <a16:creationId xmlns="" xmlns:a16="http://schemas.microsoft.com/office/drawing/2014/main" id="{F6FEC396-3893-8646-CF34-A54D7C9AC1BB}"/>
              </a:ext>
            </a:extLst>
          </p:cNvPr>
          <p:cNvSpPr>
            <a:spLocks noChangeArrowheads="1"/>
          </p:cNvSpPr>
          <p:nvPr/>
        </p:nvSpPr>
        <p:spPr bwMode="auto">
          <a:xfrm>
            <a:off x="1571625" y="0"/>
            <a:ext cx="8548689"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36000" rIns="3600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endParaRPr lang="ru-RU" altLang="ru-RU" sz="2400" b="1" dirty="0" smtClean="0">
              <a:latin typeface="Times New Roman" panose="02020603050405020304" pitchFamily="18" charset="0"/>
              <a:cs typeface="Times New Roman" panose="02020603050405020304" pitchFamily="18" charset="0"/>
            </a:endParaRPr>
          </a:p>
          <a:p>
            <a:pPr algn="ctr" eaLnBrk="1" hangingPunct="1">
              <a:lnSpc>
                <a:spcPct val="80000"/>
              </a:lnSpc>
            </a:pPr>
            <a:r>
              <a:rPr lang="ru-RU" altLang="ru-RU" sz="2400" b="1" dirty="0" smtClean="0">
                <a:solidFill>
                  <a:srgbClr val="002060"/>
                </a:solidFill>
                <a:latin typeface="+mj-lt"/>
                <a:ea typeface="Arial Rounded MT Bold" charset="0"/>
                <a:cs typeface="Arial Rounded MT Bold" charset="0"/>
              </a:rPr>
              <a:t>      </a:t>
            </a:r>
            <a:r>
              <a:rPr lang="ru-RU" altLang="ru-RU" sz="2400" dirty="0" smtClean="0">
                <a:solidFill>
                  <a:schemeClr val="bg1"/>
                </a:solidFill>
                <a:latin typeface="+mj-lt"/>
                <a:ea typeface="Arial Rounded MT Bold" charset="0"/>
                <a:cs typeface="Arial Rounded MT Bold" charset="0"/>
              </a:rPr>
              <a:t>СФЕРНЫЙ ПОДХОД</a:t>
            </a:r>
            <a:endParaRPr lang="ru-RU" altLang="ru-RU" sz="2400" dirty="0">
              <a:solidFill>
                <a:schemeClr val="bg1"/>
              </a:solidFill>
              <a:latin typeface="+mj-lt"/>
              <a:ea typeface="Arial Rounded MT Bold" charset="0"/>
              <a:cs typeface="Arial Rounded MT Bold" charset="0"/>
            </a:endParaRPr>
          </a:p>
        </p:txBody>
      </p:sp>
      <p:cxnSp>
        <p:nvCxnSpPr>
          <p:cNvPr id="7185" name="AutoShape 22">
            <a:extLst>
              <a:ext uri="{FF2B5EF4-FFF2-40B4-BE49-F238E27FC236}">
                <a16:creationId xmlns="" xmlns:a16="http://schemas.microsoft.com/office/drawing/2014/main" id="{0DF3EF4C-ABF8-F3D8-225B-B29071931768}"/>
              </a:ext>
            </a:extLst>
          </p:cNvPr>
          <p:cNvCxnSpPr>
            <a:cxnSpLocks noChangeShapeType="1"/>
          </p:cNvCxnSpPr>
          <p:nvPr/>
        </p:nvCxnSpPr>
        <p:spPr bwMode="auto">
          <a:xfrm flipH="1">
            <a:off x="999533" y="6532663"/>
            <a:ext cx="30266" cy="1583"/>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1699" y="808039"/>
            <a:ext cx="3463571" cy="34925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0" y="808039"/>
            <a:ext cx="2324100" cy="349250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9204" y="808039"/>
            <a:ext cx="3458396" cy="3508947"/>
          </a:xfrm>
          <a:prstGeom prst="rect">
            <a:avLst/>
          </a:prstGeom>
        </p:spPr>
      </p:pic>
      <p:sp>
        <p:nvSpPr>
          <p:cNvPr id="5" name="TextBox 4"/>
          <p:cNvSpPr txBox="1"/>
          <p:nvPr/>
        </p:nvSpPr>
        <p:spPr>
          <a:xfrm>
            <a:off x="1557338" y="6272213"/>
            <a:ext cx="184731" cy="369332"/>
          </a:xfrm>
          <a:prstGeom prst="rect">
            <a:avLst/>
          </a:prstGeom>
          <a:noFill/>
        </p:spPr>
        <p:txBody>
          <a:bodyPr wrap="none" rtlCol="0">
            <a:spAutoFit/>
          </a:bodyPr>
          <a:lstStyle/>
          <a:p>
            <a:endParaRPr lang="ru-RU" dirty="0"/>
          </a:p>
        </p:txBody>
      </p:sp>
      <p:sp>
        <p:nvSpPr>
          <p:cNvPr id="6" name="TextBox 5"/>
          <p:cNvSpPr txBox="1"/>
          <p:nvPr/>
        </p:nvSpPr>
        <p:spPr>
          <a:xfrm>
            <a:off x="-2335842" y="6129338"/>
            <a:ext cx="16509042" cy="923330"/>
          </a:xfrm>
          <a:prstGeom prst="rect">
            <a:avLst/>
          </a:prstGeom>
          <a:noFill/>
        </p:spPr>
        <p:txBody>
          <a:bodyPr wrap="square" rtlCol="0">
            <a:spAutoFit/>
          </a:bodyPr>
          <a:lstStyle/>
          <a:p>
            <a:pPr algn="ctr"/>
            <a:endParaRPr lang="ru-RU" dirty="0"/>
          </a:p>
          <a:p>
            <a:endParaRPr lang="ru-RU" dirty="0"/>
          </a:p>
          <a:p>
            <a:endParaRPr lang="ru-RU" dirty="0"/>
          </a:p>
        </p:txBody>
      </p:sp>
      <p:sp>
        <p:nvSpPr>
          <p:cNvPr id="7" name="TextBox 6"/>
          <p:cNvSpPr txBox="1"/>
          <p:nvPr/>
        </p:nvSpPr>
        <p:spPr>
          <a:xfrm>
            <a:off x="179882" y="4703864"/>
            <a:ext cx="11842230" cy="1754326"/>
          </a:xfrm>
          <a:prstGeom prst="rect">
            <a:avLst/>
          </a:prstGeom>
          <a:noFill/>
        </p:spPr>
        <p:txBody>
          <a:bodyPr wrap="square" rtlCol="0">
            <a:spAutoFit/>
          </a:bodyPr>
          <a:lstStyle/>
          <a:p>
            <a:r>
              <a:rPr lang="ru-RU" dirty="0">
                <a:solidFill>
                  <a:schemeClr val="bg1"/>
                </a:solidFill>
                <a:latin typeface="+mj-lt"/>
              </a:rPr>
              <a:t>Восемь миллиардов (8 000 000 000) граждан нашей планеты Земля испытывают острый дефицит справедливости, хотят навести нравственный порядок, чтобы каждый человек был защищен от вреда, социального паразитизма. Факты массового нарушения прав и свобод людей, усугубление неравенства и ликвидация среднего класса показали всем и каждому несовершенство законов, судов, правоприменительной практики. Существующую систему права можно и нужно дополнить практической этикой, в основу которой положен глобальный экологический принцип.</a:t>
            </a:r>
          </a:p>
          <a:p>
            <a:endParaRPr lang="ru-RU" dirty="0">
              <a:latin typeface="+mj-lt"/>
            </a:endParaRPr>
          </a:p>
        </p:txBody>
      </p:sp>
    </p:spTree>
    <p:extLst>
      <p:ext uri="{BB962C8B-B14F-4D97-AF65-F5344CB8AC3E}">
        <p14:creationId xmlns:p14="http://schemas.microsoft.com/office/powerpoint/2010/main" val="4087118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10"/>
                                        </p:tgtEl>
                                        <p:attrNameLst>
                                          <p:attrName>fillcolor</p:attrName>
                                        </p:attrNameLst>
                                      </p:cBhvr>
                                      <p:to>
                                        <a:srgbClr val="191975"/>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
            <a:ext cx="12192000" cy="6857999"/>
          </a:xfrm>
          <a:prstGeom prst="rect">
            <a:avLst/>
          </a:prstGeom>
          <a:solidFill>
            <a:srgbClr val="000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ctrTitle"/>
          </p:nvPr>
        </p:nvSpPr>
        <p:spPr>
          <a:xfrm>
            <a:off x="0" y="1"/>
            <a:ext cx="12192000" cy="739738"/>
          </a:xfrm>
        </p:spPr>
        <p:txBody>
          <a:bodyPr>
            <a:normAutofit/>
          </a:bodyPr>
          <a:lstStyle/>
          <a:p>
            <a:r>
              <a:rPr lang="ru-RU" altLang="ru-RU" sz="2400" dirty="0" smtClean="0">
                <a:solidFill>
                  <a:schemeClr val="bg1"/>
                </a:solidFill>
                <a:ea typeface="Arial Rounded MT Bold" charset="0"/>
                <a:cs typeface="Arial Rounded MT Bold" charset="0"/>
              </a:rPr>
              <a:t>СОЗДАНИЕ НРАВСТВЕННОЙ АТМОСФЕРЫ</a:t>
            </a:r>
            <a:endParaRPr lang="ru-RU" sz="2400" dirty="0">
              <a:solidFill>
                <a:schemeClr val="bg1"/>
              </a:solidFill>
            </a:endParaRPr>
          </a:p>
        </p:txBody>
      </p:sp>
      <p:sp>
        <p:nvSpPr>
          <p:cNvPr id="3" name="Подзаголовок 2"/>
          <p:cNvSpPr>
            <a:spLocks noGrp="1"/>
          </p:cNvSpPr>
          <p:nvPr>
            <p:ph type="subTitle" idx="1"/>
          </p:nvPr>
        </p:nvSpPr>
        <p:spPr>
          <a:xfrm>
            <a:off x="0" y="5255172"/>
            <a:ext cx="12192000" cy="1602828"/>
          </a:xfrm>
        </p:spPr>
        <p:txBody>
          <a:bodyPr/>
          <a:lstStyle/>
          <a:p>
            <a:r>
              <a:rPr lang="ru-RU" b="1" i="1" dirty="0"/>
              <a:t> </a:t>
            </a:r>
            <a:endParaRPr lang="ru-RU" b="1" i="1" dirty="0" smtClean="0"/>
          </a:p>
          <a:p>
            <a:r>
              <a:rPr lang="ru-RU" i="1" dirty="0" smtClean="0">
                <a:solidFill>
                  <a:schemeClr val="bg1"/>
                </a:solidFill>
                <a:latin typeface="+mj-lt"/>
              </a:rPr>
              <a:t>Суть </a:t>
            </a:r>
            <a:r>
              <a:rPr lang="ru-RU" i="1" dirty="0">
                <a:solidFill>
                  <a:schemeClr val="bg1"/>
                </a:solidFill>
                <a:latin typeface="+mj-lt"/>
              </a:rPr>
              <a:t>всех философских учений сводится к воспитанию нового человека – разумного</a:t>
            </a:r>
            <a:endParaRPr lang="ru-RU" dirty="0">
              <a:solidFill>
                <a:schemeClr val="bg1"/>
              </a:solidFill>
              <a:latin typeface="+mj-lt"/>
            </a:endParaRPr>
          </a:p>
          <a:p>
            <a:r>
              <a:rPr lang="ru-RU" i="1" dirty="0">
                <a:latin typeface="+mj-lt"/>
              </a:rPr>
              <a:t> </a:t>
            </a:r>
            <a:endParaRPr lang="ru-RU" dirty="0" smtClean="0">
              <a:latin typeface="+mj-lt"/>
            </a:endParaRPr>
          </a:p>
        </p:txBody>
      </p:sp>
      <p:pic>
        <p:nvPicPr>
          <p:cNvPr id="8" name="Рисунок 7" descr="фера — Википедия"/>
          <p:cNvPicPr/>
          <p:nvPr/>
        </p:nvPicPr>
        <p:blipFill>
          <a:blip r:embed="rId2">
            <a:extLst>
              <a:ext uri="{28A0092B-C50C-407E-A947-70E740481C1C}">
                <a14:useLocalDpi xmlns:a14="http://schemas.microsoft.com/office/drawing/2010/main" val="0"/>
              </a:ext>
            </a:extLst>
          </a:blip>
          <a:srcRect/>
          <a:stretch>
            <a:fillRect/>
          </a:stretch>
        </p:blipFill>
        <p:spPr bwMode="auto">
          <a:xfrm>
            <a:off x="4049842" y="1177848"/>
            <a:ext cx="4092315" cy="4077324"/>
          </a:xfrm>
          <a:prstGeom prst="rect">
            <a:avLst/>
          </a:prstGeom>
          <a:noFill/>
          <a:ln>
            <a:noFill/>
          </a:ln>
        </p:spPr>
      </p:pic>
    </p:spTree>
    <p:extLst>
      <p:ext uri="{BB962C8B-B14F-4D97-AF65-F5344CB8AC3E}">
        <p14:creationId xmlns:p14="http://schemas.microsoft.com/office/powerpoint/2010/main" val="12463265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6" repeatCount="indefinite" autoRev="1" fill="hold" nodeType="withEffect">
                                  <p:stCondLst>
                                    <p:cond delay="0"/>
                                  </p:stCondLst>
                                  <p:childTnLst>
                                    <p:animClr clrSpc="hsl" dir="cw">
                                      <p:cBhvr>
                                        <p:cTn id="6" dur="2000" fill="hold"/>
                                        <p:tgtEl>
                                          <p:spTgt spid="6"/>
                                        </p:tgtEl>
                                        <p:attrNameLst>
                                          <p:attrName>fillcolor</p:attrName>
                                        </p:attrNameLst>
                                      </p:cBhvr>
                                      <p:to>
                                        <a:srgbClr val="191975"/>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Цвет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17433</TotalTime>
  <Words>2422</Words>
  <Application>Microsoft Macintosh PowerPoint</Application>
  <PresentationFormat>Широкоэкранный</PresentationFormat>
  <Paragraphs>737</Paragraphs>
  <Slides>68</Slides>
  <Notes>46</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68</vt:i4>
      </vt:variant>
    </vt:vector>
  </HeadingPairs>
  <TitlesOfParts>
    <vt:vector size="79" baseType="lpstr">
      <vt:lpstr>Arial Rounded MT Bold</vt:lpstr>
      <vt:lpstr>Calibri</vt:lpstr>
      <vt:lpstr>Calibri Light</vt:lpstr>
      <vt:lpstr>Microsoft YaHei</vt:lpstr>
      <vt:lpstr>Open Sans</vt:lpstr>
      <vt:lpstr>Roboto</vt:lpstr>
      <vt:lpstr>Times New Roman</vt:lpstr>
      <vt:lpstr>Wingdings 2</vt:lpstr>
      <vt:lpstr>Arial</vt:lpstr>
      <vt:lpstr>HDOfficeLightV0</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БЕЗОПАСНОСТЬ - РАЗВИТИЕ</vt:lpstr>
      <vt:lpstr>Презентация PowerPoint</vt:lpstr>
      <vt:lpstr>СОЗДАНИЕ НРАВСТВЕННОЙ АТМОСФЕРЫ</vt:lpstr>
      <vt:lpstr>Презентация PowerPoint</vt:lpstr>
      <vt:lpstr>    СФЕРНЫЙ ПОДХОД ВЕРНАДСКОГО</vt:lpstr>
      <vt:lpstr>Презентация PowerPoint</vt:lpstr>
      <vt:lpstr>Презентация PowerPoint</vt:lpstr>
      <vt:lpstr>Презентация PowerPoint</vt:lpstr>
      <vt:lpstr>СОЦИОСФЕРА</vt:lpstr>
      <vt:lpstr>Презентация PowerPoint</vt:lpstr>
      <vt:lpstr>РИЗОМА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ГИПЕРГРАФ</vt:lpstr>
      <vt:lpstr>Презентация PowerPoint</vt:lpstr>
      <vt:lpstr>НРАВСТВЕННОСТЬ «Правило III - C»  </vt:lpstr>
      <vt:lpstr>ПЕТЛЯ НРАВСТВЕННОСТИ</vt:lpstr>
      <vt:lpstr>Презентация PowerPoint</vt:lpstr>
      <vt:lpstr>Презентация PowerPoint</vt:lpstr>
      <vt:lpstr>ЭКОЛОГИЧЕСКИЙ ПРИНЦИП</vt:lpstr>
      <vt:lpstr>ДИСКУРСИВНО - ОЦЕНОЧНЫЙ МЕТОД</vt:lpstr>
      <vt:lpstr>ДИСКУРСИВНО – ОЦЕНОЧНЫЕ СЕТИ</vt:lpstr>
      <vt:lpstr>СОЦИАЛЬНО – ОЦЕНОЧНЫЕ СЕТИ</vt:lpstr>
      <vt:lpstr>ДИСКУРСИВНО – ОЦЕНОЧНАЯ ПРАКТИКА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ОПОРА-ЭКСПЕРТ</dc:title>
  <dc:creator>Maxim</dc:creator>
  <cp:lastModifiedBy>Чернаков Егор Витальевич</cp:lastModifiedBy>
  <cp:revision>788</cp:revision>
  <cp:lastPrinted>2023-06-10T07:34:09Z</cp:lastPrinted>
  <dcterms:created xsi:type="dcterms:W3CDTF">2018-02-14T05:46:45Z</dcterms:created>
  <dcterms:modified xsi:type="dcterms:W3CDTF">2023-06-10T07:34:17Z</dcterms:modified>
</cp:coreProperties>
</file>