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34" r:id="rId3"/>
    <p:sldId id="81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4" r:id="rId12"/>
    <p:sldId id="416" r:id="rId13"/>
    <p:sldId id="294" r:id="rId14"/>
    <p:sldId id="293" r:id="rId15"/>
    <p:sldId id="269" r:id="rId16"/>
    <p:sldId id="270" r:id="rId17"/>
    <p:sldId id="271" r:id="rId18"/>
    <p:sldId id="273" r:id="rId19"/>
    <p:sldId id="277" r:id="rId20"/>
    <p:sldId id="279" r:id="rId21"/>
    <p:sldId id="280" r:id="rId22"/>
    <p:sldId id="281" r:id="rId23"/>
    <p:sldId id="282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31" r:id="rId34"/>
    <p:sldId id="332" r:id="rId35"/>
    <p:sldId id="804" r:id="rId36"/>
    <p:sldId id="757" r:id="rId37"/>
    <p:sldId id="813" r:id="rId38"/>
    <p:sldId id="762" r:id="rId39"/>
    <p:sldId id="668" r:id="rId40"/>
    <p:sldId id="292" r:id="rId41"/>
    <p:sldId id="669" r:id="rId42"/>
    <p:sldId id="800" r:id="rId43"/>
    <p:sldId id="801" r:id="rId44"/>
    <p:sldId id="768" r:id="rId45"/>
    <p:sldId id="769" r:id="rId46"/>
    <p:sldId id="802" r:id="rId47"/>
    <p:sldId id="805" r:id="rId48"/>
    <p:sldId id="827" r:id="rId49"/>
    <p:sldId id="828" r:id="rId50"/>
    <p:sldId id="829" r:id="rId51"/>
    <p:sldId id="830" r:id="rId52"/>
    <p:sldId id="831" r:id="rId53"/>
    <p:sldId id="832" r:id="rId54"/>
    <p:sldId id="815" r:id="rId55"/>
    <p:sldId id="817" r:id="rId56"/>
    <p:sldId id="334" r:id="rId57"/>
    <p:sldId id="473" r:id="rId58"/>
    <p:sldId id="474" r:id="rId59"/>
    <p:sldId id="476" r:id="rId60"/>
    <p:sldId id="819" r:id="rId61"/>
    <p:sldId id="808" r:id="rId62"/>
    <p:sldId id="461" r:id="rId63"/>
    <p:sldId id="788" r:id="rId64"/>
    <p:sldId id="400" r:id="rId65"/>
    <p:sldId id="818" r:id="rId66"/>
    <p:sldId id="825" r:id="rId67"/>
    <p:sldId id="826" r:id="rId68"/>
    <p:sldId id="824" r:id="rId69"/>
    <p:sldId id="820" r:id="rId70"/>
    <p:sldId id="821" r:id="rId71"/>
    <p:sldId id="822" r:id="rId72"/>
    <p:sldId id="823" r:id="rId73"/>
    <p:sldId id="833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616D"/>
    <a:srgbClr val="800000"/>
    <a:srgbClr val="1D8A01"/>
    <a:srgbClr val="E6E6E6"/>
    <a:srgbClr val="0077BD"/>
    <a:srgbClr val="E7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83" d="100"/>
          <a:sy n="83" d="100"/>
        </p:scale>
        <p:origin x="19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8F264-BBF1-4A52-9CF5-21C026850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82BBD2-067F-4B4C-B6F7-93981EDFE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BACB67-2037-4F6A-AE0C-B09CD1885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E44B7E-83A8-4B23-9140-9B0BE8CC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AB3452-5531-4BDE-9E0F-5544A278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23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87B68C-45C2-4E5C-8B40-AD2A462B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275E8D-F59F-4F08-B7F1-F852C4941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B71CDE-C698-4BEA-A832-2DB390AF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D8FB5-A61B-4E30-94A7-A3588129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12109-34DE-4879-A1A8-A15B4D6C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710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35283D-3A05-485E-8A83-FD35C6875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F8F23-36B7-423E-92DD-8E05C89EA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E05043-9197-44E9-A9B6-15B9D650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C2EC4E-3B5A-4452-8339-DF2B77F3A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D291D-3628-4792-9F6E-745F757F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0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60BA4-34C4-47AE-AE2A-CDBBF8BF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F6C63-17EE-43F8-96DF-7783D613E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ABBB77-314C-453B-878D-ABB07D748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D37C8-6DEC-46E3-904A-99EF7F47F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72C304-5C39-4328-8AAE-D00D33B2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9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E8AC3-86E6-43DE-B774-7F5AFDB2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2CDA79-CA54-4249-B36D-B4F27C016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9B1928-837F-43CB-93D0-3E0C3FE6E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351A49-4954-4BB4-A3A2-533C79AA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4EF86B-596B-4307-8AD0-9EDEBAE6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3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DCF7E-73DA-4C70-ADA1-50F83DE62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B679E0-D6C2-4F79-B521-9032972B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F3C92B-A3E3-479E-90B0-8F48C1360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015FD5-2BC7-41D2-B58B-39B872988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625922-2BAE-4F6B-A3E9-6C057F9C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348766-AFFE-443D-BF75-71F65678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8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84C57-D31D-4E49-8628-47A2C24C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9BAF90-E026-4C3B-938D-97B7F26F6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81F3A0-B6A2-4050-BE97-A3E76BF3C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22F8EB-AF0B-4838-B25C-947B5E26F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F8997D-1882-4B35-A8F3-4208D8A7E8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687664-71EC-4B1C-8E45-DF5A29FC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0C4AEF-E244-457D-849B-265D86F86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0AF193-62FD-4891-ACFB-144CC1B5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17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E8D2A-18DB-42FD-95CB-35E591CB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4874602-E194-473C-98D1-3AEE19414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ED6847-16C3-484F-A544-DC623F26F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1BDAA2-5274-4F2C-9BD9-DAD4E3EF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835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290C23-B4F8-4942-93EA-D6165F2D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91B03E-426B-41B6-8745-D3344829E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9CC2A4-EBBE-481B-A5D8-A30A7BECF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8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8845C-5DEE-420E-AC60-8E2387FAC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66B45-F199-4C63-BE3D-5E1209EE0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7EA6EA-FAB9-41DF-82D7-68E903E5D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16CD46-9BAE-4543-B4AE-C18A4EA1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D27EF4-87E0-4A40-BAC7-0BC7EF870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5DF31BD-CF8C-4EDF-B05A-9EECD34C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2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7ED34-D94A-4594-A864-93958050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5B5D9F-9EFF-4297-A143-9B5A21F305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6D8789-81AB-48E3-857D-3846D5015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104CBF-831B-446C-80E7-7C15724E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35B9DA-9E2F-46EC-9606-BAC64163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F3B883-0C0E-4464-B993-58CEC8AC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29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A04B1-994B-4C0A-BD58-20A50A03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9BE8A0-7945-4BBC-BA9A-821247C37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BDC7A-0A73-48ED-A9E5-B8B872814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350-FF2B-433F-9DFF-94274C914106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41DB43-0E9F-47E9-849F-B7A878F6E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7E2A67-D69E-4B1B-8194-0C2195807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4E518-1263-4ACC-9E74-4707C58321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1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gif"/><Relationship Id="rId4" Type="http://schemas.openxmlformats.org/officeDocument/2006/relationships/image" Target="../media/image59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25" y="1624496"/>
            <a:ext cx="6596722" cy="439609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853F5-A288-419C-B471-A90D232F4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16" y="1"/>
            <a:ext cx="9144000" cy="1801504"/>
          </a:xfrm>
        </p:spPr>
        <p:txBody>
          <a:bodyPr/>
          <a:lstStyle/>
          <a:p>
            <a:r>
              <a:rPr lang="ru-RU" b="1" dirty="0">
                <a:solidFill>
                  <a:srgbClr val="E738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национальных конфликтов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80FE0-BAF5-4914-9AA6-5EF51CD3C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886" y="5868536"/>
            <a:ext cx="9144000" cy="989463"/>
          </a:xfrm>
        </p:spPr>
        <p:txBody>
          <a:bodyPr/>
          <a:lstStyle/>
          <a:p>
            <a:r>
              <a:rPr lang="ru-RU" sz="2800" dirty="0">
                <a:solidFill>
                  <a:srgbClr val="0077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– и Югра</a:t>
            </a:r>
          </a:p>
          <a:p>
            <a:r>
              <a:rPr lang="ru-RU" sz="2800" dirty="0">
                <a:solidFill>
                  <a:srgbClr val="0077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ноября 2023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261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79C36C77-4553-46FD-B080-32E7D635368C}"/>
              </a:ext>
            </a:extLst>
          </p:cNvPr>
          <p:cNvCxnSpPr>
            <a:cxnSpLocks/>
          </p:cNvCxnSpPr>
          <p:nvPr/>
        </p:nvCxnSpPr>
        <p:spPr>
          <a:xfrm flipV="1">
            <a:off x="1006764" y="683491"/>
            <a:ext cx="0" cy="4821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B6EB668-A7E7-4B1B-A740-265FBD64126D}"/>
              </a:ext>
            </a:extLst>
          </p:cNvPr>
          <p:cNvCxnSpPr/>
          <p:nvPr/>
        </p:nvCxnSpPr>
        <p:spPr>
          <a:xfrm>
            <a:off x="1006764" y="5486133"/>
            <a:ext cx="40270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B8E293C-6B79-4013-8372-0A3D97BD6421}"/>
              </a:ext>
            </a:extLst>
          </p:cNvPr>
          <p:cNvCxnSpPr/>
          <p:nvPr/>
        </p:nvCxnSpPr>
        <p:spPr>
          <a:xfrm>
            <a:off x="1801091" y="3429000"/>
            <a:ext cx="27986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86FD776-67C1-4A04-A26D-D6CA14682B29}"/>
              </a:ext>
            </a:extLst>
          </p:cNvPr>
          <p:cNvCxnSpPr/>
          <p:nvPr/>
        </p:nvCxnSpPr>
        <p:spPr>
          <a:xfrm flipV="1">
            <a:off x="4608945" y="1948873"/>
            <a:ext cx="748146" cy="1480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509FA27-60E0-4E3A-B73E-379FE533B579}"/>
              </a:ext>
            </a:extLst>
          </p:cNvPr>
          <p:cNvCxnSpPr/>
          <p:nvPr/>
        </p:nvCxnSpPr>
        <p:spPr>
          <a:xfrm flipH="1">
            <a:off x="3131127" y="1930400"/>
            <a:ext cx="22536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9CD58AF5-ED50-4F38-AE53-3F3C0F88C57D}"/>
              </a:ext>
            </a:extLst>
          </p:cNvPr>
          <p:cNvSpPr/>
          <p:nvPr/>
        </p:nvSpPr>
        <p:spPr>
          <a:xfrm>
            <a:off x="1819564" y="1948873"/>
            <a:ext cx="1311557" cy="2290618"/>
          </a:xfrm>
          <a:custGeom>
            <a:avLst/>
            <a:gdLst>
              <a:gd name="connsiteX0" fmla="*/ 1293091 w 1293091"/>
              <a:gd name="connsiteY0" fmla="*/ 0 h 2336800"/>
              <a:gd name="connsiteX1" fmla="*/ 1136072 w 1293091"/>
              <a:gd name="connsiteY1" fmla="*/ 628073 h 2336800"/>
              <a:gd name="connsiteX2" fmla="*/ 711200 w 1293091"/>
              <a:gd name="connsiteY2" fmla="*/ 1847273 h 2336800"/>
              <a:gd name="connsiteX3" fmla="*/ 0 w 1293091"/>
              <a:gd name="connsiteY3" fmla="*/ 2336800 h 23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091" h="2336800">
                <a:moveTo>
                  <a:pt x="1293091" y="0"/>
                </a:moveTo>
                <a:cubicBezTo>
                  <a:pt x="1263072" y="160097"/>
                  <a:pt x="1233054" y="320194"/>
                  <a:pt x="1136072" y="628073"/>
                </a:cubicBezTo>
                <a:cubicBezTo>
                  <a:pt x="1039090" y="935952"/>
                  <a:pt x="900545" y="1562485"/>
                  <a:pt x="711200" y="1847273"/>
                </a:cubicBezTo>
                <a:cubicBezTo>
                  <a:pt x="521855" y="2132061"/>
                  <a:pt x="127770" y="2249055"/>
                  <a:pt x="0" y="2336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5F321-CEF6-4D12-849E-5D02DADC9E82}"/>
              </a:ext>
            </a:extLst>
          </p:cNvPr>
          <p:cNvSpPr txBox="1"/>
          <p:nvPr/>
        </p:nvSpPr>
        <p:spPr>
          <a:xfrm>
            <a:off x="1708727" y="3428030"/>
            <a:ext cx="1099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535C44-BB40-4D00-A0E8-B75D0F89CC39}"/>
              </a:ext>
            </a:extLst>
          </p:cNvPr>
          <p:cNvSpPr txBox="1"/>
          <p:nvPr/>
        </p:nvSpPr>
        <p:spPr>
          <a:xfrm>
            <a:off x="4373417" y="3418669"/>
            <a:ext cx="121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7394-2162-4E18-A29D-AACD2B063446}"/>
              </a:ext>
            </a:extLst>
          </p:cNvPr>
          <p:cNvSpPr txBox="1"/>
          <p:nvPr/>
        </p:nvSpPr>
        <p:spPr>
          <a:xfrm>
            <a:off x="5128491" y="1579541"/>
            <a:ext cx="74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07A5B2-FB5B-40EE-8E22-52F7291DCD0C}"/>
              </a:ext>
            </a:extLst>
          </p:cNvPr>
          <p:cNvSpPr txBox="1"/>
          <p:nvPr/>
        </p:nvSpPr>
        <p:spPr>
          <a:xfrm>
            <a:off x="3002975" y="1548062"/>
            <a:ext cx="1126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ACCB9-D42F-4F98-9C9B-0454141D735A}"/>
              </a:ext>
            </a:extLst>
          </p:cNvPr>
          <p:cNvSpPr txBox="1"/>
          <p:nvPr/>
        </p:nvSpPr>
        <p:spPr>
          <a:xfrm>
            <a:off x="1745673" y="4165723"/>
            <a:ext cx="102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719FBD-6C06-4F20-80A4-7045F7A1B9D9}"/>
              </a:ext>
            </a:extLst>
          </p:cNvPr>
          <p:cNvSpPr txBox="1"/>
          <p:nvPr/>
        </p:nvSpPr>
        <p:spPr>
          <a:xfrm>
            <a:off x="2574636" y="3418669"/>
            <a:ext cx="2142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Сжатие системы за счет внешнего давления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77E210-4258-427C-93B6-54840A021DD2}"/>
              </a:ext>
            </a:extLst>
          </p:cNvPr>
          <p:cNvSpPr txBox="1"/>
          <p:nvPr/>
        </p:nvSpPr>
        <p:spPr>
          <a:xfrm>
            <a:off x="5080000" y="2541505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>
                <a:solidFill>
                  <a:srgbClr val="0070C0"/>
                </a:solidFill>
              </a:rPr>
              <a:t>Саморазогрев</a:t>
            </a:r>
            <a:r>
              <a:rPr lang="ru-RU" i="1" dirty="0">
                <a:solidFill>
                  <a:srgbClr val="0070C0"/>
                </a:solidFill>
              </a:rPr>
              <a:t> системы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8A5020-0E2C-415F-B6E7-C5267EBABDE8}"/>
              </a:ext>
            </a:extLst>
          </p:cNvPr>
          <p:cNvSpPr txBox="1"/>
          <p:nvPr/>
        </p:nvSpPr>
        <p:spPr>
          <a:xfrm>
            <a:off x="1281545" y="2864441"/>
            <a:ext cx="171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Создана система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27EAB6-7A5D-4365-9DFE-C4A8534DCB2D}"/>
              </a:ext>
            </a:extLst>
          </p:cNvPr>
          <p:cNvSpPr txBox="1"/>
          <p:nvPr/>
        </p:nvSpPr>
        <p:spPr>
          <a:xfrm>
            <a:off x="5619169" y="1271063"/>
            <a:ext cx="263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Система в состоянии фрустрации, готова на все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C5BD4C-5264-4D2D-A312-24430AC9322C}"/>
              </a:ext>
            </a:extLst>
          </p:cNvPr>
          <p:cNvSpPr txBox="1"/>
          <p:nvPr/>
        </p:nvSpPr>
        <p:spPr>
          <a:xfrm>
            <a:off x="3244274" y="712154"/>
            <a:ext cx="2000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Система охлаждается, совершая полезную работу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5FD05-F1F8-4A9D-BC40-9105FB9B20B4}"/>
              </a:ext>
            </a:extLst>
          </p:cNvPr>
          <p:cNvSpPr txBox="1"/>
          <p:nvPr/>
        </p:nvSpPr>
        <p:spPr>
          <a:xfrm>
            <a:off x="1006764" y="4304276"/>
            <a:ext cx="3275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Система разрушается, выбрасывается использованный человеческий материал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16B966-1D27-41C4-8D39-BB7AF72D92B9}"/>
              </a:ext>
            </a:extLst>
          </p:cNvPr>
          <p:cNvSpPr txBox="1"/>
          <p:nvPr/>
        </p:nvSpPr>
        <p:spPr>
          <a:xfrm>
            <a:off x="4819073" y="5586937"/>
            <a:ext cx="136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7EC5DB-3842-42F1-8825-42E97499A534}"/>
              </a:ext>
            </a:extLst>
          </p:cNvPr>
          <p:cNvSpPr txBox="1"/>
          <p:nvPr/>
        </p:nvSpPr>
        <p:spPr>
          <a:xfrm>
            <a:off x="875146" y="314159"/>
            <a:ext cx="169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F8D33C-C1CC-49D3-BCF4-CED8D18E4959}"/>
              </a:ext>
            </a:extLst>
          </p:cNvPr>
          <p:cNvSpPr txBox="1"/>
          <p:nvPr/>
        </p:nvSpPr>
        <p:spPr>
          <a:xfrm>
            <a:off x="6520872" y="4044771"/>
            <a:ext cx="5033810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Простейший социальный тепловой двигатель: турбодетандер.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«Шарашка»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«Закрытый город»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ОДИ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Ролевая игра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79" y="498825"/>
            <a:ext cx="31813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61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23" y="4639991"/>
            <a:ext cx="3803886" cy="221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B1DCFFC-EC0D-4ACF-AEF7-7F757C47D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2" y="436728"/>
            <a:ext cx="11600596" cy="44491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Социальные тепловые двигатели, как правило, работают по </a:t>
            </a:r>
            <a:r>
              <a:rPr lang="ru-RU" i="1" dirty="0">
                <a:solidFill>
                  <a:srgbClr val="42616D"/>
                </a:solidFill>
              </a:rPr>
              <a:t>разомкнутому циклу</a:t>
            </a:r>
            <a:r>
              <a:rPr lang="ru-RU" dirty="0">
                <a:solidFill>
                  <a:srgbClr val="42616D"/>
                </a:solidFill>
              </a:rPr>
              <a:t>: </a:t>
            </a:r>
            <a:r>
              <a:rPr lang="ru-RU" dirty="0"/>
              <a:t>социальная группа используется до стадии исчерпания пассионарности, затем выбрасывается и заменяется следующей. Эти процессы работают в масштабе поколения (20 лет) и выше (до 1.500 лет). </a:t>
            </a:r>
          </a:p>
          <a:p>
            <a:pPr marL="0" indent="0">
              <a:buNone/>
            </a:pPr>
            <a:r>
              <a:rPr lang="ru-RU" dirty="0"/>
              <a:t>Национальные конфликты возникают в ситуации, когда пассионарность титульной нации почти исчерпана, уже наблюдается 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цивилизационная усталость</a:t>
            </a:r>
            <a:r>
              <a:rPr lang="ru-RU" dirty="0">
                <a:solidFill>
                  <a:srgbClr val="42616D"/>
                </a:solidFill>
              </a:rPr>
              <a:t>». </a:t>
            </a:r>
          </a:p>
          <a:p>
            <a:pPr marL="0" indent="0">
              <a:buNone/>
            </a:pPr>
            <a:r>
              <a:rPr lang="ru-RU" dirty="0"/>
              <a:t>Социальный двигатель начинает «засасывать» следующую национальную группу, «варваров», которая </a:t>
            </a:r>
            <a:r>
              <a:rPr lang="ru-RU" i="1" dirty="0">
                <a:solidFill>
                  <a:srgbClr val="42616D"/>
                </a:solidFill>
              </a:rPr>
              <a:t>резко превосходит титульную нацию по пассионарности и демографическому потенциалу, но резко уступает ей в культурном отношении</a:t>
            </a:r>
            <a:r>
              <a:rPr lang="ru-RU" dirty="0">
                <a:solidFill>
                  <a:srgbClr val="42616D"/>
                </a:solidFill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0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517235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24A2FB1B-7ACA-42BD-A086-7780CA0970EF}"/>
              </a:ext>
            </a:extLst>
          </p:cNvPr>
          <p:cNvCxnSpPr/>
          <p:nvPr/>
        </p:nvCxnSpPr>
        <p:spPr>
          <a:xfrm flipV="1">
            <a:off x="544945" y="332509"/>
            <a:ext cx="0" cy="60960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D7F66C2-FD4B-4F7E-B703-CEACCA42BEBB}"/>
              </a:ext>
            </a:extLst>
          </p:cNvPr>
          <p:cNvCxnSpPr/>
          <p:nvPr/>
        </p:nvCxnSpPr>
        <p:spPr>
          <a:xfrm>
            <a:off x="544945" y="6428509"/>
            <a:ext cx="112776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3352F3-D4AB-4D31-A65F-AAFDB1A94AFD}"/>
              </a:ext>
            </a:extLst>
          </p:cNvPr>
          <p:cNvSpPr txBox="1"/>
          <p:nvPr/>
        </p:nvSpPr>
        <p:spPr>
          <a:xfrm>
            <a:off x="10326256" y="6470072"/>
            <a:ext cx="149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Время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5C966E-5A80-4557-A6E3-C12D214443ED}"/>
              </a:ext>
            </a:extLst>
          </p:cNvPr>
          <p:cNvSpPr txBox="1"/>
          <p:nvPr/>
        </p:nvSpPr>
        <p:spPr>
          <a:xfrm rot="16200000">
            <a:off x="-720436" y="1140752"/>
            <a:ext cx="198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Прогресс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1D768171-7CE6-47DD-9D87-33D3916AF639}"/>
              </a:ext>
            </a:extLst>
          </p:cNvPr>
          <p:cNvSpPr/>
          <p:nvPr/>
        </p:nvSpPr>
        <p:spPr>
          <a:xfrm>
            <a:off x="572655" y="5560291"/>
            <a:ext cx="2456872" cy="304800"/>
          </a:xfrm>
          <a:custGeom>
            <a:avLst/>
            <a:gdLst>
              <a:gd name="connsiteX0" fmla="*/ 0 w 2456872"/>
              <a:gd name="connsiteY0" fmla="*/ 304800 h 304800"/>
              <a:gd name="connsiteX1" fmla="*/ 1902690 w 2456872"/>
              <a:gd name="connsiteY1" fmla="*/ 147782 h 304800"/>
              <a:gd name="connsiteX2" fmla="*/ 2456872 w 2456872"/>
              <a:gd name="connsiteY2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6872" h="304800">
                <a:moveTo>
                  <a:pt x="0" y="304800"/>
                </a:moveTo>
                <a:cubicBezTo>
                  <a:pt x="746606" y="251691"/>
                  <a:pt x="1493212" y="198582"/>
                  <a:pt x="1902690" y="147782"/>
                </a:cubicBezTo>
                <a:cubicBezTo>
                  <a:pt x="2312168" y="96982"/>
                  <a:pt x="2384520" y="48491"/>
                  <a:pt x="2456872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CAEF8E87-F502-4624-B813-4F73F5CFAF01}"/>
              </a:ext>
            </a:extLst>
          </p:cNvPr>
          <p:cNvSpPr/>
          <p:nvPr/>
        </p:nvSpPr>
        <p:spPr>
          <a:xfrm>
            <a:off x="3029527" y="1554220"/>
            <a:ext cx="2336800" cy="4606435"/>
          </a:xfrm>
          <a:custGeom>
            <a:avLst/>
            <a:gdLst>
              <a:gd name="connsiteX0" fmla="*/ 0 w 2336800"/>
              <a:gd name="connsiteY0" fmla="*/ 4015307 h 4606435"/>
              <a:gd name="connsiteX1" fmla="*/ 849746 w 2336800"/>
              <a:gd name="connsiteY1" fmla="*/ 2315816 h 4606435"/>
              <a:gd name="connsiteX2" fmla="*/ 1477818 w 2336800"/>
              <a:gd name="connsiteY2" fmla="*/ 6725 h 4606435"/>
              <a:gd name="connsiteX3" fmla="*/ 1976582 w 2336800"/>
              <a:gd name="connsiteY3" fmla="*/ 3091671 h 4606435"/>
              <a:gd name="connsiteX4" fmla="*/ 2336800 w 2336800"/>
              <a:gd name="connsiteY4" fmla="*/ 4606435 h 4606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6800" h="4606435">
                <a:moveTo>
                  <a:pt x="0" y="4015307"/>
                </a:moveTo>
                <a:cubicBezTo>
                  <a:pt x="301721" y="3499610"/>
                  <a:pt x="603443" y="2983913"/>
                  <a:pt x="849746" y="2315816"/>
                </a:cubicBezTo>
                <a:cubicBezTo>
                  <a:pt x="1096049" y="1647719"/>
                  <a:pt x="1290012" y="-122584"/>
                  <a:pt x="1477818" y="6725"/>
                </a:cubicBezTo>
                <a:cubicBezTo>
                  <a:pt x="1665624" y="136034"/>
                  <a:pt x="1833418" y="2325053"/>
                  <a:pt x="1976582" y="3091671"/>
                </a:cubicBezTo>
                <a:cubicBezTo>
                  <a:pt x="2119746" y="3858289"/>
                  <a:pt x="2276764" y="4349356"/>
                  <a:pt x="2336800" y="46064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0015439E-21B3-4789-B4E7-29621476C799}"/>
              </a:ext>
            </a:extLst>
          </p:cNvPr>
          <p:cNvSpPr/>
          <p:nvPr/>
        </p:nvSpPr>
        <p:spPr>
          <a:xfrm>
            <a:off x="5375564" y="517236"/>
            <a:ext cx="6410036" cy="5753229"/>
          </a:xfrm>
          <a:custGeom>
            <a:avLst/>
            <a:gdLst>
              <a:gd name="connsiteX0" fmla="*/ 0 w 6410036"/>
              <a:gd name="connsiteY0" fmla="*/ 5624946 h 5753229"/>
              <a:gd name="connsiteX1" fmla="*/ 184727 w 6410036"/>
              <a:gd name="connsiteY1" fmla="*/ 5745019 h 5753229"/>
              <a:gd name="connsiteX2" fmla="*/ 868218 w 6410036"/>
              <a:gd name="connsiteY2" fmla="*/ 5421746 h 5753229"/>
              <a:gd name="connsiteX3" fmla="*/ 1708727 w 6410036"/>
              <a:gd name="connsiteY3" fmla="*/ 4507346 h 5753229"/>
              <a:gd name="connsiteX4" fmla="*/ 5255491 w 6410036"/>
              <a:gd name="connsiteY4" fmla="*/ 3990109 h 5753229"/>
              <a:gd name="connsiteX5" fmla="*/ 6410036 w 6410036"/>
              <a:gd name="connsiteY5" fmla="*/ 0 h 5753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10036" h="5753229">
                <a:moveTo>
                  <a:pt x="0" y="5624946"/>
                </a:moveTo>
                <a:cubicBezTo>
                  <a:pt x="20012" y="5701916"/>
                  <a:pt x="40024" y="5778886"/>
                  <a:pt x="184727" y="5745019"/>
                </a:cubicBezTo>
                <a:cubicBezTo>
                  <a:pt x="329430" y="5711152"/>
                  <a:pt x="614218" y="5628025"/>
                  <a:pt x="868218" y="5421746"/>
                </a:cubicBezTo>
                <a:cubicBezTo>
                  <a:pt x="1122218" y="5215467"/>
                  <a:pt x="977515" y="4745952"/>
                  <a:pt x="1708727" y="4507346"/>
                </a:cubicBezTo>
                <a:cubicBezTo>
                  <a:pt x="2439939" y="4268740"/>
                  <a:pt x="4471940" y="4741333"/>
                  <a:pt x="5255491" y="3990109"/>
                </a:cubicBezTo>
                <a:cubicBezTo>
                  <a:pt x="6039042" y="3238885"/>
                  <a:pt x="6222230" y="665018"/>
                  <a:pt x="641003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37455A-1061-4F4D-A742-26F31026E218}"/>
              </a:ext>
            </a:extLst>
          </p:cNvPr>
          <p:cNvSpPr txBox="1"/>
          <p:nvPr/>
        </p:nvSpPr>
        <p:spPr>
          <a:xfrm>
            <a:off x="720436" y="493221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Плато</a:t>
            </a:r>
          </a:p>
          <a:p>
            <a:r>
              <a:rPr lang="ru-RU" dirty="0"/>
              <a:t>(Архаичные века)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70685-A251-4C42-AF4D-88864C1554C0}"/>
              </a:ext>
            </a:extLst>
          </p:cNvPr>
          <p:cNvSpPr txBox="1"/>
          <p:nvPr/>
        </p:nvSpPr>
        <p:spPr>
          <a:xfrm>
            <a:off x="2961564" y="5577169"/>
            <a:ext cx="2807854" cy="36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Резонансная вспышка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A004A8-2773-4882-AED4-0C1CFF90A4A0}"/>
              </a:ext>
            </a:extLst>
          </p:cNvPr>
          <p:cNvSpPr txBox="1"/>
          <p:nvPr/>
        </p:nvSpPr>
        <p:spPr>
          <a:xfrm rot="17207340">
            <a:off x="1962185" y="3195843"/>
            <a:ext cx="3297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Золотой век, «глобализация»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B5E6B-BD03-4BA8-8B61-6D69C4A9E611}"/>
              </a:ext>
            </a:extLst>
          </p:cNvPr>
          <p:cNvSpPr txBox="1"/>
          <p:nvPr/>
        </p:nvSpPr>
        <p:spPr>
          <a:xfrm rot="4854548">
            <a:off x="3833117" y="3438946"/>
            <a:ext cx="245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Катастрофа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42FE7-5C3C-45AB-B2E3-C6F936800FCD}"/>
              </a:ext>
            </a:extLst>
          </p:cNvPr>
          <p:cNvSpPr txBox="1"/>
          <p:nvPr/>
        </p:nvSpPr>
        <p:spPr>
          <a:xfrm>
            <a:off x="5093857" y="5212622"/>
            <a:ext cx="1856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Темные века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6C43B6-933E-4E1E-BFDE-034AF2FAD359}"/>
              </a:ext>
            </a:extLst>
          </p:cNvPr>
          <p:cNvSpPr txBox="1"/>
          <p:nvPr/>
        </p:nvSpPr>
        <p:spPr>
          <a:xfrm>
            <a:off x="7726100" y="4285888"/>
            <a:ext cx="2105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Новое плато</a:t>
            </a:r>
          </a:p>
          <a:p>
            <a:r>
              <a:rPr lang="ru-RU" dirty="0"/>
              <a:t>(Новая архаика)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5259C7-B3A6-41E4-A2B3-8F0C0A5B7A31}"/>
              </a:ext>
            </a:extLst>
          </p:cNvPr>
          <p:cNvSpPr txBox="1"/>
          <p:nvPr/>
        </p:nvSpPr>
        <p:spPr>
          <a:xfrm>
            <a:off x="10783455" y="4365934"/>
            <a:ext cx="172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Второй резонанс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D8175DF-88BA-4DEE-8B4A-E54A380E7876}"/>
              </a:ext>
            </a:extLst>
          </p:cNvPr>
          <p:cNvCxnSpPr>
            <a:cxnSpLocks/>
          </p:cNvCxnSpPr>
          <p:nvPr/>
        </p:nvCxnSpPr>
        <p:spPr>
          <a:xfrm flipV="1">
            <a:off x="544945" y="5611969"/>
            <a:ext cx="771567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67A8D45-43C3-41C5-AFCA-05C21F49839F}"/>
              </a:ext>
            </a:extLst>
          </p:cNvPr>
          <p:cNvCxnSpPr/>
          <p:nvPr/>
        </p:nvCxnSpPr>
        <p:spPr>
          <a:xfrm>
            <a:off x="7481455" y="4970424"/>
            <a:ext cx="0" cy="6699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DED65E6-6A41-428E-8151-DEFC5C19655C}"/>
              </a:ext>
            </a:extLst>
          </p:cNvPr>
          <p:cNvSpPr txBox="1"/>
          <p:nvPr/>
        </p:nvSpPr>
        <p:spPr>
          <a:xfrm>
            <a:off x="7503357" y="5012049"/>
            <a:ext cx="170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Гистерезис прогресса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E6059A-AC36-4BB9-8950-8130B8DA6530}"/>
              </a:ext>
            </a:extLst>
          </p:cNvPr>
          <p:cNvSpPr txBox="1"/>
          <p:nvPr/>
        </p:nvSpPr>
        <p:spPr>
          <a:xfrm>
            <a:off x="5144663" y="159755"/>
            <a:ext cx="5929737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Эпюра работы социального теплового двигателя. Частными случаями такого двигателя является «революционное колесо» и «европейское колесо». </a:t>
            </a:r>
          </a:p>
          <a:p>
            <a:r>
              <a:rPr lang="ru-RU" sz="2400" i="1" dirty="0">
                <a:solidFill>
                  <a:srgbClr val="0070C0"/>
                </a:solidFill>
              </a:rPr>
              <a:t>Прогресс, как и революция, делается тобой. Но не для тебя (на уровне поколений и на уровне этносов).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736" y="5265854"/>
            <a:ext cx="1025392" cy="1025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55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21" y="641444"/>
            <a:ext cx="11765197" cy="476306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en-US" dirty="0"/>
              <a:t>[</a:t>
            </a:r>
            <a:r>
              <a:rPr lang="ru-RU" b="1" dirty="0"/>
              <a:t>Вставка</a:t>
            </a:r>
            <a:r>
              <a:rPr lang="ru-RU" dirty="0"/>
              <a:t>: </a:t>
            </a:r>
            <a:r>
              <a:rPr lang="ru-RU" b="1" dirty="0">
                <a:solidFill>
                  <a:srgbClr val="42616D"/>
                </a:solidFill>
              </a:rPr>
              <a:t>Модель стоков</a:t>
            </a:r>
          </a:p>
          <a:p>
            <a:pPr>
              <a:buNone/>
            </a:pPr>
            <a:r>
              <a:rPr lang="ru-RU" dirty="0"/>
              <a:t>	</a:t>
            </a:r>
          </a:p>
          <a:p>
            <a:pPr>
              <a:buNone/>
            </a:pPr>
            <a:r>
              <a:rPr lang="ru-RU" dirty="0"/>
              <a:t>	На </a:t>
            </a:r>
            <a:r>
              <a:rPr lang="ru-RU" i="1" dirty="0">
                <a:solidFill>
                  <a:srgbClr val="42616D"/>
                </a:solidFill>
              </a:rPr>
              <a:t>мета-континенте</a:t>
            </a:r>
            <a:r>
              <a:rPr lang="ru-RU" dirty="0"/>
              <a:t> (Евразия + Африка) существуют «</a:t>
            </a:r>
            <a:r>
              <a:rPr lang="ru-RU" i="1" dirty="0">
                <a:solidFill>
                  <a:srgbClr val="42616D"/>
                </a:solidFill>
              </a:rPr>
              <a:t>точки этногенеза</a:t>
            </a:r>
            <a:r>
              <a:rPr lang="ru-RU" dirty="0"/>
              <a:t>»: места, где «</a:t>
            </a:r>
            <a:r>
              <a:rPr lang="ru-RU" i="1" dirty="0">
                <a:solidFill>
                  <a:srgbClr val="42616D"/>
                </a:solidFill>
              </a:rPr>
              <a:t>каким-то образом и почему-то </a:t>
            </a:r>
            <a:r>
              <a:rPr lang="ru-RU" i="1" dirty="0">
                <a:solidFill>
                  <a:srgbClr val="42616D"/>
                </a:solidFill>
                <a:sym typeface="Wingdings" pitchFamily="2" charset="2"/>
              </a:rPr>
              <a:t></a:t>
            </a:r>
            <a:r>
              <a:rPr lang="ru-RU" dirty="0"/>
              <a:t>» существующие (прозябающие) там этнические группы приобретают пассионарность и, может быть, что-то еще – инвентонарность и т.п., то есть, происходит </a:t>
            </a:r>
            <a:r>
              <a:rPr lang="ru-RU" i="1" dirty="0">
                <a:solidFill>
                  <a:srgbClr val="42616D"/>
                </a:solidFill>
              </a:rPr>
              <a:t>«всплеск» скрытых параметров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pPr>
              <a:buNone/>
            </a:pPr>
            <a:r>
              <a:rPr lang="ru-RU" dirty="0"/>
              <a:t>	Это может быть связано </a:t>
            </a:r>
          </a:p>
          <a:p>
            <a:pPr>
              <a:buNone/>
            </a:pPr>
            <a:r>
              <a:rPr lang="ru-RU" dirty="0"/>
              <a:t>	(1) с </a:t>
            </a:r>
            <a:r>
              <a:rPr lang="ru-RU" i="1" dirty="0">
                <a:solidFill>
                  <a:srgbClr val="42616D"/>
                </a:solidFill>
              </a:rPr>
              <a:t>демографическим взрывом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/>
              <a:t>в периоды увлажнения Великой Степи, </a:t>
            </a:r>
          </a:p>
          <a:p>
            <a:pPr>
              <a:buNone/>
            </a:pPr>
            <a:r>
              <a:rPr lang="ru-RU" dirty="0"/>
              <a:t>	(2) с </a:t>
            </a:r>
            <a:r>
              <a:rPr lang="ru-RU" i="1" dirty="0">
                <a:solidFill>
                  <a:srgbClr val="42616D"/>
                </a:solidFill>
              </a:rPr>
              <a:t>космическими факторами</a:t>
            </a:r>
            <a:r>
              <a:rPr lang="ru-RU" dirty="0">
                <a:solidFill>
                  <a:srgbClr val="42616D"/>
                </a:solidFill>
              </a:rPr>
              <a:t>, </a:t>
            </a:r>
          </a:p>
          <a:p>
            <a:pPr>
              <a:buNone/>
            </a:pPr>
            <a:r>
              <a:rPr lang="ru-RU" dirty="0"/>
              <a:t>	(3) с </a:t>
            </a:r>
            <a:r>
              <a:rPr lang="ru-RU" i="1" dirty="0">
                <a:solidFill>
                  <a:srgbClr val="42616D"/>
                </a:solidFill>
              </a:rPr>
              <a:t>географическими факторами</a:t>
            </a:r>
            <a:r>
              <a:rPr lang="ru-RU" dirty="0"/>
              <a:t>, скорее всего, </a:t>
            </a:r>
            <a:r>
              <a:rPr lang="ru-RU" i="1" dirty="0">
                <a:solidFill>
                  <a:srgbClr val="42616D"/>
                </a:solidFill>
              </a:rPr>
              <a:t>тектоническими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pPr>
              <a:buNone/>
            </a:pPr>
            <a:r>
              <a:rPr lang="ru-RU" dirty="0"/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44" y="4767000"/>
            <a:ext cx="3379242" cy="198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олния 1"/>
          <p:cNvSpPr/>
          <p:nvPr/>
        </p:nvSpPr>
        <p:spPr>
          <a:xfrm>
            <a:off x="2855640" y="548680"/>
            <a:ext cx="504056" cy="648072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rot="5400000">
            <a:off x="2820430" y="2168066"/>
            <a:ext cx="2376264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трелка вправо 4"/>
          <p:cNvSpPr/>
          <p:nvPr/>
        </p:nvSpPr>
        <p:spPr>
          <a:xfrm>
            <a:off x="3431704" y="908720"/>
            <a:ext cx="432048" cy="288032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31704" y="116633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Демографический рост «Истока»</a:t>
            </a:r>
          </a:p>
          <a:p>
            <a:r>
              <a:rPr lang="ru-RU" sz="1600" dirty="0"/>
              <a:t>(текущее население)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3712" y="3284985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Хозяйственные возможности «Истока»</a:t>
            </a:r>
          </a:p>
          <a:p>
            <a:r>
              <a:rPr lang="ru-RU" sz="1600" dirty="0"/>
              <a:t>(предельное население)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5400000">
            <a:off x="5412718" y="2168066"/>
            <a:ext cx="2376264" cy="1588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19936" y="11663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Социальная напряженность в «Истоке»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450614" y="945595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Пассионарная</a:t>
            </a:r>
            <a:r>
              <a:rPr lang="ru-RU" dirty="0"/>
              <a:t> вспышка в «Истоке»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4367808" y="1772816"/>
            <a:ext cx="1800200" cy="504056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663952" y="328498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Организованности «Истока»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6960096" y="1772816"/>
            <a:ext cx="1800200" cy="504056"/>
          </a:xfrm>
          <a:prstGeom prst="rightArrow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048328" y="184482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Миграция</a:t>
            </a:r>
          </a:p>
        </p:txBody>
      </p:sp>
      <p:sp>
        <p:nvSpPr>
          <p:cNvPr id="16" name="Овал 15"/>
          <p:cNvSpPr/>
          <p:nvPr/>
        </p:nvSpPr>
        <p:spPr>
          <a:xfrm>
            <a:off x="8904312" y="1628800"/>
            <a:ext cx="1440160" cy="79208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703512" y="4941168"/>
            <a:ext cx="482453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Возможные причины </a:t>
            </a:r>
            <a:r>
              <a:rPr lang="ru-RU" dirty="0" err="1"/>
              <a:t>пассионарного</a:t>
            </a:r>
            <a:r>
              <a:rPr lang="ru-RU" dirty="0"/>
              <a:t> всплеска: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Космические факторы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Мутационные факторы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Демографические факторы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Случайные факторы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Геотектонические факторы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8248" y="2564904"/>
            <a:ext cx="2339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70C0"/>
                </a:solidFill>
              </a:rPr>
              <a:t>Снижает социальную напряженность и демографическое давление</a:t>
            </a:r>
          </a:p>
          <a:p>
            <a:r>
              <a:rPr lang="ru-RU" sz="1600" i="1" dirty="0">
                <a:solidFill>
                  <a:srgbClr val="0070C0"/>
                </a:solidFill>
              </a:rPr>
              <a:t>«Исток» успокаивается и приходит в устойчивое состояние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2144" y="4941168"/>
            <a:ext cx="302433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Мезолитическая катастрофа:</a:t>
            </a:r>
          </a:p>
          <a:p>
            <a:r>
              <a:rPr lang="ru-RU" dirty="0"/>
              <a:t>Демографический рост без </a:t>
            </a:r>
            <a:r>
              <a:rPr lang="ru-RU" dirty="0" err="1"/>
              <a:t>пассионарной</a:t>
            </a:r>
            <a:r>
              <a:rPr lang="ru-RU" dirty="0"/>
              <a:t> вспышки + кризис хозяйствования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03712" y="188640"/>
            <a:ext cx="4464496" cy="432048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503712" y="414908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«Противоречие Истока»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2812353" y="520183"/>
            <a:ext cx="590629" cy="705066"/>
          </a:xfrm>
          <a:prstGeom prst="lightningBol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3042921" y="3042920"/>
            <a:ext cx="6858002" cy="7721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323224" y="2989223"/>
            <a:ext cx="6858002" cy="879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21" y="668740"/>
            <a:ext cx="11464119" cy="60006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ru-RU" i="1" dirty="0" err="1">
                <a:solidFill>
                  <a:srgbClr val="FF0000"/>
                </a:solidFill>
              </a:rPr>
              <a:t>Пассионарные</a:t>
            </a:r>
            <a:r>
              <a:rPr lang="ru-RU" i="1" dirty="0">
                <a:solidFill>
                  <a:srgbClr val="FF0000"/>
                </a:solidFill>
              </a:rPr>
              <a:t> группы приходят в движение</a:t>
            </a:r>
            <a:r>
              <a:rPr lang="ru-RU" dirty="0"/>
              <a:t>	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Интересно, что это </a:t>
            </a:r>
            <a:r>
              <a:rPr lang="ru-RU" i="1" dirty="0">
                <a:solidFill>
                  <a:srgbClr val="42616D"/>
                </a:solidFill>
              </a:rPr>
              <a:t>движение, судя по всему, лишь отчасти идет по линиям наименьшего географического сопротивления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Например, долины рек пересекаются, а не используются. </a:t>
            </a:r>
          </a:p>
          <a:p>
            <a:pPr>
              <a:buNone/>
            </a:pPr>
            <a:r>
              <a:rPr lang="ru-RU" dirty="0"/>
              <a:t>	Это, отчасти, подтверждено лингвистическим анализом – однокоренные названия рек в Европе с востока на запад.</a:t>
            </a:r>
          </a:p>
          <a:p>
            <a:pPr>
              <a:buNone/>
            </a:pPr>
            <a:r>
              <a:rPr lang="ru-RU" dirty="0"/>
              <a:t>	Кстати, и на американском континенте миграции шли перпендикулярно долинам рек.</a:t>
            </a:r>
          </a:p>
          <a:p>
            <a:pPr>
              <a:buNone/>
            </a:pPr>
            <a:r>
              <a:rPr lang="ru-RU" dirty="0"/>
              <a:t>	Важно, что </a:t>
            </a:r>
            <a:r>
              <a:rPr lang="ru-RU" i="1" dirty="0">
                <a:solidFill>
                  <a:srgbClr val="42616D"/>
                </a:solidFill>
              </a:rPr>
              <a:t>«племена» не двигаются «назад»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по собственным следам.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Исчерпав «</a:t>
            </a:r>
            <a:r>
              <a:rPr lang="ru-RU" dirty="0" err="1"/>
              <a:t>пассионарный</a:t>
            </a:r>
            <a:r>
              <a:rPr lang="ru-RU" dirty="0"/>
              <a:t> запас», антропоток останавливался – навсегда или до следующего «всплеска» (если остановка происходила «в нужном месте»).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9003" y="586854"/>
            <a:ext cx="11366310" cy="608250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/>
              <a:t>	В этой модели возникают своеобразные 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Этногенетические ловушки</a:t>
            </a:r>
            <a:r>
              <a:rPr lang="ru-RU" dirty="0">
                <a:solidFill>
                  <a:srgbClr val="42616D"/>
                </a:solidFill>
              </a:rPr>
              <a:t>», «</a:t>
            </a:r>
            <a:r>
              <a:rPr lang="ru-RU" i="1" dirty="0">
                <a:solidFill>
                  <a:srgbClr val="42616D"/>
                </a:solidFill>
              </a:rPr>
              <a:t>Коллекторы», «Стоки</a:t>
            </a:r>
            <a:r>
              <a:rPr lang="ru-RU" dirty="0">
                <a:solidFill>
                  <a:srgbClr val="42616D"/>
                </a:solidFill>
              </a:rPr>
              <a:t>».</a:t>
            </a:r>
          </a:p>
          <a:p>
            <a:pPr>
              <a:buNone/>
            </a:pPr>
            <a:r>
              <a:rPr lang="ru-RU" dirty="0"/>
              <a:t>	Здесь </a:t>
            </a:r>
            <a:r>
              <a:rPr lang="ru-RU" dirty="0" err="1"/>
              <a:t>антропоток</a:t>
            </a:r>
            <a:r>
              <a:rPr lang="ru-RU" dirty="0"/>
              <a:t> останавливался, не потому, что он исчерпал </a:t>
            </a:r>
            <a:r>
              <a:rPr lang="ru-RU" dirty="0" err="1"/>
              <a:t>пассионарность</a:t>
            </a:r>
            <a:r>
              <a:rPr lang="ru-RU" dirty="0"/>
              <a:t>, а потому, что идти дальше было некуда </a:t>
            </a:r>
            <a:r>
              <a:rPr lang="ru-RU" dirty="0">
                <a:sym typeface="Wingdings" pitchFamily="2" charset="2"/>
              </a:rPr>
              <a:t>.</a:t>
            </a:r>
          </a:p>
          <a:p>
            <a:pPr>
              <a:buNone/>
            </a:pPr>
            <a:r>
              <a:rPr lang="ru-RU" dirty="0">
                <a:sym typeface="Wingdings" pitchFamily="2" charset="2"/>
              </a:rPr>
              <a:t>	Пересечение моря, даже Эгейского, подразумевало иные способы организации общества, то есть, какую-то цивилизацию.</a:t>
            </a:r>
          </a:p>
          <a:p>
            <a:pPr>
              <a:buNone/>
            </a:pPr>
            <a:endParaRPr lang="ru-RU" dirty="0">
              <a:sym typeface="Wingdings" pitchFamily="2" charset="2"/>
            </a:endParaRPr>
          </a:p>
          <a:p>
            <a:pPr>
              <a:buNone/>
            </a:pPr>
            <a:r>
              <a:rPr lang="ru-RU" dirty="0">
                <a:sym typeface="Wingdings" pitchFamily="2" charset="2"/>
              </a:rPr>
              <a:t>	Мы сталкиваемся со своеобразным аналогом геологических моделей образования нефтеносных провинций. Геологи говорят: мы не знаем, где и как образуется нефть, но мы можем предполагать, в каких ловушках она локализуется и накапливается.</a:t>
            </a:r>
          </a:p>
          <a:p>
            <a:pPr>
              <a:buNone/>
            </a:pPr>
            <a:endParaRPr lang="ru-RU" dirty="0">
              <a:sym typeface="Wingdings" pitchFamily="2" charset="2"/>
            </a:endParaRPr>
          </a:p>
          <a:p>
            <a:pPr>
              <a:buNone/>
            </a:pPr>
            <a:r>
              <a:rPr lang="ru-RU" dirty="0">
                <a:sym typeface="Wingdings" pitchFamily="2" charset="2"/>
              </a:rPr>
              <a:t>	И, конечно, </a:t>
            </a:r>
            <a:r>
              <a:rPr lang="ru-RU" i="1" dirty="0">
                <a:solidFill>
                  <a:srgbClr val="FF0000"/>
                </a:solidFill>
                <a:sym typeface="Wingdings" pitchFamily="2" charset="2"/>
              </a:rPr>
              <a:t>«стоки» определяют географию вековых / тысячелетних конфликтов</a:t>
            </a:r>
            <a:r>
              <a:rPr lang="ru-RU" i="1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125" y="614149"/>
            <a:ext cx="11737075" cy="453105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	Что требуется от ловушки?</a:t>
            </a:r>
          </a:p>
          <a:p>
            <a:r>
              <a:rPr lang="ru-RU" dirty="0"/>
              <a:t>Из нее не должно быть выхода, через который можно пройти большими массами людей («племенами»), не имеющими развитой цивилизации;</a:t>
            </a:r>
          </a:p>
          <a:p>
            <a:r>
              <a:rPr lang="ru-RU" dirty="0"/>
              <a:t>Территория должна поддерживать существование «племени», не имеющего развитой цивилизации;</a:t>
            </a:r>
          </a:p>
          <a:p>
            <a:r>
              <a:rPr lang="ru-RU" dirty="0"/>
              <a:t>Территория должна иметь потенциал перехода к такой цивилизации (плодородные почвы, руды и т.д.)</a:t>
            </a:r>
          </a:p>
          <a:p>
            <a:pPr>
              <a:buNone/>
            </a:pPr>
            <a:r>
              <a:rPr lang="ru-RU" dirty="0"/>
              <a:t>	В этой связи становится понятным феномен Египта – закрыта дорога на север (море), на юг (нельзя идти назад, «пешки назад не ходят </a:t>
            </a:r>
            <a:r>
              <a:rPr lang="ru-RU" dirty="0">
                <a:sym typeface="Wingdings" pitchFamily="2" charset="2"/>
              </a:rPr>
              <a:t>»), на запад (пустыня). Судя по всему, путь на восток, во-первых, затруднен – </a:t>
            </a:r>
            <a:r>
              <a:rPr lang="ru-RU" dirty="0" err="1">
                <a:sym typeface="Wingdings" pitchFamily="2" charset="2"/>
              </a:rPr>
              <a:t>Синай</a:t>
            </a:r>
            <a:r>
              <a:rPr lang="ru-RU" dirty="0">
                <a:sym typeface="Wingdings" pitchFamily="2" charset="2"/>
              </a:rPr>
              <a:t>, </a:t>
            </a:r>
            <a:r>
              <a:rPr lang="ru-RU" dirty="0" err="1">
                <a:sym typeface="Wingdings" pitchFamily="2" charset="2"/>
              </a:rPr>
              <a:t>Бад-Эль-Мандебский</a:t>
            </a:r>
            <a:r>
              <a:rPr lang="ru-RU" dirty="0">
                <a:sym typeface="Wingdings" pitchFamily="2" charset="2"/>
              </a:rPr>
              <a:t> пролив – во-вторых, блокирован ранее пришедшими народами. И, тем не менее, вся древнеегипетская история – упорная попытка продвинуться на восток – северо-восток .</a:t>
            </a:r>
            <a:r>
              <a:rPr lang="ru-RU" dirty="0"/>
              <a:t>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0" y="4767647"/>
            <a:ext cx="3613103" cy="198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9433" y="873458"/>
            <a:ext cx="11232107" cy="579590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ru-RU" i="1" dirty="0">
                <a:solidFill>
                  <a:srgbClr val="42616D"/>
                </a:solidFill>
              </a:rPr>
              <a:t>В хороших «Стоках» происходит превращение «племени» в «цивилизацию». </a:t>
            </a:r>
            <a:r>
              <a:rPr lang="ru-RU" dirty="0"/>
              <a:t>При этом </a:t>
            </a:r>
            <a:r>
              <a:rPr lang="ru-RU" dirty="0" err="1"/>
              <a:t>пассионарность</a:t>
            </a:r>
            <a:r>
              <a:rPr lang="ru-RU" dirty="0"/>
              <a:t> со временем расходуется и пропадает.</a:t>
            </a:r>
          </a:p>
          <a:p>
            <a:pPr>
              <a:buNone/>
            </a:pPr>
            <a:r>
              <a:rPr lang="ru-RU" dirty="0"/>
              <a:t>	Возникает </a:t>
            </a:r>
            <a:r>
              <a:rPr lang="ru-RU" i="1" dirty="0">
                <a:solidFill>
                  <a:srgbClr val="42616D"/>
                </a:solidFill>
              </a:rPr>
              <a:t>«Вторичный Сток», </a:t>
            </a:r>
            <a:r>
              <a:rPr lang="ru-RU" dirty="0"/>
              <a:t>в котором есть все преимущества «первичного Стока» («ловушечное положение», благоприятные условия для развития), плюс – накопленные предыдущей культурой богатства, плюс сама эта культура, к сопротивлению уже малоспособная, но обладающая в глазах пришельцев-варваров дополнительной ценностью.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С каждой новой волной варварских вторжений ценность «Стока» растет». Он начинает «притягивать» варваров – ибо 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там реки текут молоком и медом</a:t>
            </a:r>
            <a:r>
              <a:rPr lang="ru-RU" dirty="0">
                <a:solidFill>
                  <a:srgbClr val="42616D"/>
                </a:solidFill>
              </a:rPr>
              <a:t>», «</a:t>
            </a:r>
            <a:r>
              <a:rPr lang="ru-RU" i="1" dirty="0">
                <a:solidFill>
                  <a:srgbClr val="42616D"/>
                </a:solidFill>
              </a:rPr>
              <a:t>а какие там девушки…</a:t>
            </a:r>
            <a:r>
              <a:rPr lang="ru-RU" dirty="0">
                <a:solidFill>
                  <a:srgbClr val="42616D"/>
                </a:solidFill>
              </a:rPr>
              <a:t>»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</a:t>
            </a:r>
            <a:r>
              <a:rPr lang="ru-RU" i="1" dirty="0">
                <a:solidFill>
                  <a:srgbClr val="42616D"/>
                </a:solidFill>
              </a:rPr>
              <a:t>Эту гипотезу происхождения цивилизаций можно назвать «транзисторной» </a:t>
            </a:r>
            <a:r>
              <a:rPr lang="ru-RU" i="1" dirty="0">
                <a:solidFill>
                  <a:srgbClr val="42616D"/>
                </a:solidFill>
                <a:sym typeface="Wingdings" pitchFamily="2" charset="2"/>
              </a:rPr>
              <a:t></a:t>
            </a:r>
            <a:endParaRPr lang="ru-RU" i="1" dirty="0">
              <a:solidFill>
                <a:srgbClr val="42616D"/>
              </a:solidFill>
            </a:endParaRP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8734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tranabolgariya.ru/images/stories/map9/mapkontur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68760"/>
            <a:ext cx="8930420" cy="5589240"/>
          </a:xfrm>
          <a:prstGeom prst="rect">
            <a:avLst/>
          </a:prstGeom>
          <a:noFill/>
        </p:spPr>
      </p:pic>
      <p:sp>
        <p:nvSpPr>
          <p:cNvPr id="12" name="Солнце 11"/>
          <p:cNvSpPr/>
          <p:nvPr/>
        </p:nvSpPr>
        <p:spPr>
          <a:xfrm>
            <a:off x="5951984" y="2708920"/>
            <a:ext cx="216024" cy="216024"/>
          </a:xfrm>
          <a:prstGeom prst="su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лнце 12"/>
          <p:cNvSpPr/>
          <p:nvPr/>
        </p:nvSpPr>
        <p:spPr>
          <a:xfrm>
            <a:off x="5807968" y="2636912"/>
            <a:ext cx="216024" cy="216024"/>
          </a:xfrm>
          <a:prstGeom prst="su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лнце 14"/>
          <p:cNvSpPr/>
          <p:nvPr/>
        </p:nvSpPr>
        <p:spPr>
          <a:xfrm>
            <a:off x="5519936" y="2348880"/>
            <a:ext cx="216024" cy="216024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лнце 15"/>
          <p:cNvSpPr/>
          <p:nvPr/>
        </p:nvSpPr>
        <p:spPr>
          <a:xfrm>
            <a:off x="7104112" y="3501008"/>
            <a:ext cx="216024" cy="216024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олнце 16"/>
          <p:cNvSpPr/>
          <p:nvPr/>
        </p:nvSpPr>
        <p:spPr>
          <a:xfrm>
            <a:off x="7752184" y="3429000"/>
            <a:ext cx="216024" cy="216024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8040216" y="2636912"/>
            <a:ext cx="216024" cy="216024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лнце 18"/>
          <p:cNvSpPr/>
          <p:nvPr/>
        </p:nvSpPr>
        <p:spPr>
          <a:xfrm>
            <a:off x="7824192" y="2492896"/>
            <a:ext cx="216024" cy="216024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олнце 21"/>
          <p:cNvSpPr/>
          <p:nvPr/>
        </p:nvSpPr>
        <p:spPr>
          <a:xfrm>
            <a:off x="5879976" y="2996952"/>
            <a:ext cx="216024" cy="216024"/>
          </a:xfrm>
          <a:prstGeom prst="sun">
            <a:avLst/>
          </a:prstGeom>
          <a:solidFill>
            <a:srgbClr val="7030A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159896" y="3140969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Египетский сток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35960" y="227687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Балканский сток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096000" y="256490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Анатолийский      сток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27848" y="2492897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Европейский сток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60096" y="3717032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Индийский сток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752184" y="357301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Тайский сток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40216" y="278092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Корейский сток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24192" y="220486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Китайский сток</a:t>
            </a:r>
          </a:p>
        </p:txBody>
      </p:sp>
      <p:sp>
        <p:nvSpPr>
          <p:cNvPr id="55" name="Солнце 54"/>
          <p:cNvSpPr/>
          <p:nvPr/>
        </p:nvSpPr>
        <p:spPr>
          <a:xfrm>
            <a:off x="2135560" y="5877272"/>
            <a:ext cx="432048" cy="360040"/>
          </a:xfrm>
          <a:prstGeom prst="sun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1524000" y="616530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>
                <a:solidFill>
                  <a:srgbClr val="FF0000"/>
                </a:solidFill>
              </a:rPr>
              <a:t>Европейский сток</a:t>
            </a:r>
          </a:p>
        </p:txBody>
      </p:sp>
      <p:sp>
        <p:nvSpPr>
          <p:cNvPr id="57" name="Солнце 56"/>
          <p:cNvSpPr/>
          <p:nvPr/>
        </p:nvSpPr>
        <p:spPr>
          <a:xfrm>
            <a:off x="2927648" y="6381328"/>
            <a:ext cx="360040" cy="360040"/>
          </a:xfrm>
          <a:prstGeom prst="su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2135560" y="645789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i="1" dirty="0">
                <a:solidFill>
                  <a:srgbClr val="FF0000"/>
                </a:solidFill>
              </a:rPr>
              <a:t>Балканский сток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524000" y="0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«Хорошие» Стоки: места развития ранних (</a:t>
            </a:r>
            <a:r>
              <a:rPr lang="ru-RU" dirty="0" err="1"/>
              <a:t>пра</a:t>
            </a:r>
            <a:r>
              <a:rPr lang="ru-RU" dirty="0"/>
              <a:t>)цивилизаций</a:t>
            </a:r>
          </a:p>
        </p:txBody>
      </p:sp>
      <p:sp>
        <p:nvSpPr>
          <p:cNvPr id="60" name="Солнце 59"/>
          <p:cNvSpPr/>
          <p:nvPr/>
        </p:nvSpPr>
        <p:spPr>
          <a:xfrm>
            <a:off x="6384032" y="2996952"/>
            <a:ext cx="216024" cy="216024"/>
          </a:xfrm>
          <a:prstGeom prst="sun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6528048" y="292494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 err="1">
                <a:solidFill>
                  <a:srgbClr val="FF0000"/>
                </a:solidFill>
              </a:rPr>
              <a:t>Мессопотамский</a:t>
            </a:r>
            <a:r>
              <a:rPr lang="ru-RU" sz="1000" i="1" dirty="0">
                <a:solidFill>
                  <a:srgbClr val="FF0000"/>
                </a:solidFill>
              </a:rPr>
              <a:t>      сток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3042921" y="3042920"/>
            <a:ext cx="6858002" cy="77215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323224" y="2989223"/>
            <a:ext cx="6858002" cy="8795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877" y="1610435"/>
            <a:ext cx="7451677" cy="42581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853F5-A288-419C-B471-A90D232F4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716" y="1"/>
            <a:ext cx="9144000" cy="180150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Основания национальных конфликтов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280FE0-BAF5-4914-9AA6-5EF51CD3C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886" y="5622878"/>
            <a:ext cx="9144000" cy="1235121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1D8A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Санкт-Петербург – и Югра</a:t>
            </a:r>
          </a:p>
          <a:p>
            <a:r>
              <a:rPr lang="ru-RU" sz="3200" dirty="0">
                <a:solidFill>
                  <a:srgbClr val="1D8A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ноября 2023 года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226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3199" y="518614"/>
            <a:ext cx="11859491" cy="633938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	</a:t>
            </a:r>
            <a:r>
              <a:rPr lang="en-US" dirty="0"/>
              <a:t>[</a:t>
            </a:r>
            <a:r>
              <a:rPr lang="ru-RU" dirty="0"/>
              <a:t>Работу «двигателя» можно даже чуть-чуть формализовать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Пусть Р – измеримая численная </a:t>
            </a:r>
            <a:r>
              <a:rPr lang="ru-RU" dirty="0" err="1"/>
              <a:t>пассионарность</a:t>
            </a:r>
            <a:r>
              <a:rPr lang="ru-RU" dirty="0"/>
              <a:t>, нелинейно связанная с логарифмической </a:t>
            </a:r>
            <a:r>
              <a:rPr lang="ru-RU" dirty="0" err="1"/>
              <a:t>пассионарностью</a:t>
            </a:r>
            <a:r>
              <a:rPr lang="ru-RU" dirty="0"/>
              <a:t> Гумилева. Будем измерять Р через число </a:t>
            </a:r>
            <a:r>
              <a:rPr lang="ru-RU" i="1" u="sng" dirty="0"/>
              <a:t>выживших</a:t>
            </a:r>
            <a:r>
              <a:rPr lang="ru-RU" dirty="0"/>
              <a:t> детей на женщину детородного возраста: </a:t>
            </a:r>
            <a:r>
              <a:rPr lang="en-US" dirty="0"/>
              <a:t>P = b – d – 2</a:t>
            </a:r>
            <a:r>
              <a:rPr lang="ru-RU" dirty="0"/>
              <a:t>, то есть </a:t>
            </a:r>
            <a:r>
              <a:rPr lang="ru-RU" dirty="0" err="1"/>
              <a:t>пассионарность</a:t>
            </a:r>
            <a:r>
              <a:rPr lang="ru-RU" dirty="0"/>
              <a:t> равна нулю при устойчивом демографическом воспроизводстве, отрицательна при суженом и положительна, если выживает более двух детей на женщину. </a:t>
            </a:r>
          </a:p>
          <a:p>
            <a:pPr>
              <a:buNone/>
            </a:pPr>
            <a:r>
              <a:rPr lang="ru-RU" dirty="0"/>
              <a:t>	Начиная с некоторого порогового Р миграция становится неизбежной и при присваивающем хозяйстве, и при земледелии, и при скотоводстве.</a:t>
            </a:r>
          </a:p>
          <a:p>
            <a:pPr>
              <a:buNone/>
            </a:pPr>
            <a:r>
              <a:rPr lang="ru-RU" dirty="0"/>
              <a:t>	Возникает </a:t>
            </a:r>
            <a:r>
              <a:rPr lang="ru-RU" dirty="0" err="1"/>
              <a:t>антропоток</a:t>
            </a:r>
            <a:r>
              <a:rPr lang="ru-RU" dirty="0"/>
              <a:t>, величина которого линейно связана с миграцией</a:t>
            </a:r>
          </a:p>
          <a:p>
            <a:pPr>
              <a:buNone/>
            </a:pPr>
            <a:r>
              <a:rPr lang="ru-RU" dirty="0"/>
              <a:t>	По мере движения </a:t>
            </a:r>
            <a:r>
              <a:rPr lang="ru-RU" dirty="0" err="1"/>
              <a:t>пассионарность</a:t>
            </a:r>
            <a:r>
              <a:rPr lang="ru-RU" dirty="0"/>
              <a:t> линейно падает (по Северной Америке это показано генетическими маркерами). </a:t>
            </a:r>
          </a:p>
          <a:p>
            <a:pPr>
              <a:buNone/>
            </a:pPr>
            <a:r>
              <a:rPr lang="ru-RU" dirty="0"/>
              <a:t>	Р = Р(0) – </a:t>
            </a:r>
            <a:r>
              <a:rPr lang="el-GR" dirty="0"/>
              <a:t>α</a:t>
            </a:r>
            <a:r>
              <a:rPr lang="en-US" dirty="0"/>
              <a:t>L</a:t>
            </a:r>
            <a:r>
              <a:rPr lang="ru-RU" dirty="0"/>
              <a:t>, где </a:t>
            </a:r>
            <a:r>
              <a:rPr lang="en-US" dirty="0"/>
              <a:t>L</a:t>
            </a:r>
            <a:r>
              <a:rPr lang="ru-RU" dirty="0"/>
              <a:t> – пройденный путь вдоль движения </a:t>
            </a:r>
            <a:r>
              <a:rPr lang="ru-RU" dirty="0" err="1"/>
              <a:t>антропотока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dirty="0"/>
              <a:t>	При попадании в этногенетическую ловушку некоторая часть оставшейся </a:t>
            </a:r>
            <a:r>
              <a:rPr lang="ru-RU" dirty="0" err="1"/>
              <a:t>пассионарности</a:t>
            </a:r>
            <a:r>
              <a:rPr lang="ru-RU" dirty="0"/>
              <a:t> превращается в другие скрытые параметры, прежде всего, в </a:t>
            </a:r>
            <a:r>
              <a:rPr lang="ru-RU" dirty="0" err="1"/>
              <a:t>инвентонарность</a:t>
            </a:r>
            <a:r>
              <a:rPr lang="ru-RU" dirty="0"/>
              <a:t>:</a:t>
            </a:r>
          </a:p>
          <a:p>
            <a:pPr>
              <a:buNone/>
            </a:pPr>
            <a:r>
              <a:rPr lang="ru-RU" dirty="0"/>
              <a:t>	</a:t>
            </a:r>
            <a:r>
              <a:rPr lang="en-US" dirty="0"/>
              <a:t>I = </a:t>
            </a:r>
            <a:r>
              <a:rPr lang="el-GR" dirty="0"/>
              <a:t>β</a:t>
            </a:r>
            <a:r>
              <a:rPr lang="en-US" dirty="0"/>
              <a:t>(</a:t>
            </a:r>
            <a:r>
              <a:rPr lang="ru-RU" dirty="0"/>
              <a:t>Р(0) – </a:t>
            </a:r>
            <a:r>
              <a:rPr lang="el-GR" dirty="0"/>
              <a:t>α</a:t>
            </a:r>
            <a:r>
              <a:rPr lang="en-US" dirty="0"/>
              <a:t>L)</a:t>
            </a:r>
            <a:r>
              <a:rPr lang="ru-RU" dirty="0"/>
              <a:t>. Этот «</a:t>
            </a:r>
            <a:r>
              <a:rPr lang="ru-RU" dirty="0" err="1"/>
              <a:t>инвентонарный</a:t>
            </a:r>
            <a:r>
              <a:rPr lang="ru-RU" dirty="0"/>
              <a:t> всплеск» вполне соответствует модели Гумилева: в его логарифмической шкале высокая </a:t>
            </a:r>
            <a:r>
              <a:rPr lang="ru-RU" dirty="0" err="1"/>
              <a:t>пассионарность</a:t>
            </a:r>
            <a:r>
              <a:rPr lang="ru-RU" dirty="0"/>
              <a:t> +5 +6 падает, превращаясь в </a:t>
            </a:r>
            <a:r>
              <a:rPr lang="ru-RU" dirty="0" err="1"/>
              <a:t>пассионарность</a:t>
            </a:r>
            <a:r>
              <a:rPr lang="ru-RU" dirty="0"/>
              <a:t> + 4 (борцы) и +3 (творцы).</a:t>
            </a:r>
          </a:p>
          <a:p>
            <a:pPr>
              <a:buNone/>
            </a:pPr>
            <a:r>
              <a:rPr lang="ru-RU" dirty="0"/>
              <a:t>	С другой стороны, этот «</a:t>
            </a:r>
            <a:r>
              <a:rPr lang="ru-RU" dirty="0" err="1"/>
              <a:t>инвентонарный</a:t>
            </a:r>
            <a:r>
              <a:rPr lang="ru-RU" dirty="0"/>
              <a:t> всплеск» расходуется на создание цивилизации.  Здесь КПД тоже не стопроцентный, но на уровне уже сделанных приближений 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тепловыми потерями</a:t>
            </a:r>
            <a:r>
              <a:rPr lang="ru-RU" dirty="0">
                <a:solidFill>
                  <a:srgbClr val="42616D"/>
                </a:solidFill>
              </a:rPr>
              <a:t>» </a:t>
            </a:r>
            <a:r>
              <a:rPr lang="ru-RU" dirty="0" err="1"/>
              <a:t>пассионарности</a:t>
            </a:r>
            <a:r>
              <a:rPr lang="ru-RU" dirty="0"/>
              <a:t> можно пренебречь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8734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695" y="873458"/>
            <a:ext cx="11721153" cy="579350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	Оставшаяся «цивилизованная </a:t>
            </a:r>
            <a:r>
              <a:rPr lang="ru-RU" dirty="0" err="1"/>
              <a:t>пассионарность</a:t>
            </a:r>
            <a:r>
              <a:rPr lang="ru-RU" dirty="0"/>
              <a:t>» </a:t>
            </a:r>
          </a:p>
          <a:p>
            <a:pPr>
              <a:buNone/>
            </a:pPr>
            <a:r>
              <a:rPr lang="ru-RU" dirty="0"/>
              <a:t>	Р(с) = (1 – </a:t>
            </a:r>
            <a:r>
              <a:rPr lang="el-GR" dirty="0"/>
              <a:t>β</a:t>
            </a:r>
            <a:r>
              <a:rPr lang="ru-RU" dirty="0"/>
              <a:t>) (Р(0) – </a:t>
            </a:r>
            <a:r>
              <a:rPr lang="el-GR" dirty="0"/>
              <a:t>α</a:t>
            </a:r>
            <a:r>
              <a:rPr lang="en-US" dirty="0"/>
              <a:t>L</a:t>
            </a:r>
            <a:r>
              <a:rPr lang="ru-RU" dirty="0"/>
              <a:t>)</a:t>
            </a:r>
          </a:p>
          <a:p>
            <a:pPr>
              <a:buNone/>
            </a:pPr>
            <a:r>
              <a:rPr lang="ru-RU" dirty="0"/>
              <a:t>	Далее, она линейно расходуется со временем</a:t>
            </a:r>
          </a:p>
          <a:p>
            <a:pPr>
              <a:buNone/>
            </a:pPr>
            <a:r>
              <a:rPr lang="ru-RU" dirty="0"/>
              <a:t>	Р(</a:t>
            </a:r>
            <a:r>
              <a:rPr lang="en-US" dirty="0"/>
              <a:t>t)</a:t>
            </a:r>
            <a:r>
              <a:rPr lang="ru-RU" dirty="0"/>
              <a:t> = (1 – </a:t>
            </a:r>
            <a:r>
              <a:rPr lang="el-GR" dirty="0"/>
              <a:t>β</a:t>
            </a:r>
            <a:r>
              <a:rPr lang="ru-RU" dirty="0"/>
              <a:t>) (Р(0) – </a:t>
            </a:r>
            <a:r>
              <a:rPr lang="el-GR" dirty="0"/>
              <a:t>α</a:t>
            </a:r>
            <a:r>
              <a:rPr lang="en-US" dirty="0"/>
              <a:t>L</a:t>
            </a:r>
            <a:r>
              <a:rPr lang="ru-RU" dirty="0"/>
              <a:t>) – </a:t>
            </a:r>
            <a:r>
              <a:rPr lang="el-GR" dirty="0"/>
              <a:t>γ</a:t>
            </a:r>
            <a:r>
              <a:rPr lang="en-US" dirty="0"/>
              <a:t>t</a:t>
            </a:r>
            <a:r>
              <a:rPr lang="ru-RU" dirty="0"/>
              <a:t>. Параметры</a:t>
            </a:r>
            <a:r>
              <a:rPr lang="el-GR" dirty="0"/>
              <a:t> α</a:t>
            </a:r>
            <a:r>
              <a:rPr lang="ru-RU" dirty="0"/>
              <a:t>  и </a:t>
            </a:r>
            <a:r>
              <a:rPr lang="el-GR" dirty="0"/>
              <a:t>γ</a:t>
            </a:r>
            <a:r>
              <a:rPr lang="ru-RU" dirty="0"/>
              <a:t> связаны через усредненную скорость </a:t>
            </a:r>
            <a:r>
              <a:rPr lang="ru-RU" dirty="0" err="1"/>
              <a:t>антропотока</a:t>
            </a:r>
            <a:r>
              <a:rPr lang="ru-RU" dirty="0"/>
              <a:t> </a:t>
            </a:r>
            <a:r>
              <a:rPr lang="en-US" dirty="0"/>
              <a:t>v: </a:t>
            </a:r>
            <a:r>
              <a:rPr lang="el-GR" dirty="0"/>
              <a:t>γ</a:t>
            </a:r>
            <a:r>
              <a:rPr lang="en-US" dirty="0"/>
              <a:t> = </a:t>
            </a:r>
            <a:r>
              <a:rPr lang="el-GR" dirty="0"/>
              <a:t>α</a:t>
            </a:r>
            <a:r>
              <a:rPr lang="en-US" dirty="0"/>
              <a:t>v. </a:t>
            </a:r>
            <a:r>
              <a:rPr lang="ru-RU" dirty="0"/>
              <a:t>Имеем:</a:t>
            </a:r>
          </a:p>
          <a:p>
            <a:pPr>
              <a:buNone/>
            </a:pPr>
            <a:r>
              <a:rPr lang="ru-RU" dirty="0"/>
              <a:t>	</a:t>
            </a:r>
            <a:r>
              <a:rPr lang="el-GR" dirty="0"/>
              <a:t> </a:t>
            </a:r>
            <a:r>
              <a:rPr lang="ru-RU" dirty="0"/>
              <a:t>Р(</a:t>
            </a:r>
            <a:r>
              <a:rPr lang="en-US" dirty="0"/>
              <a:t>t)</a:t>
            </a:r>
            <a:r>
              <a:rPr lang="ru-RU" dirty="0"/>
              <a:t> = (1 – </a:t>
            </a:r>
            <a:r>
              <a:rPr lang="el-GR" dirty="0"/>
              <a:t>β</a:t>
            </a:r>
            <a:r>
              <a:rPr lang="ru-RU" dirty="0"/>
              <a:t>) (Р(0) – </a:t>
            </a:r>
            <a:r>
              <a:rPr lang="el-GR" dirty="0"/>
              <a:t>α</a:t>
            </a:r>
            <a:r>
              <a:rPr lang="en-US" dirty="0"/>
              <a:t>L</a:t>
            </a:r>
            <a:r>
              <a:rPr lang="ru-RU" dirty="0"/>
              <a:t>(1 + (1\((1 – </a:t>
            </a:r>
            <a:r>
              <a:rPr lang="el-GR" dirty="0"/>
              <a:t>β</a:t>
            </a:r>
            <a:r>
              <a:rPr lang="ru-RU" dirty="0"/>
              <a:t>))</a:t>
            </a:r>
            <a:r>
              <a:rPr lang="en-US" dirty="0"/>
              <a:t>t\T</a:t>
            </a:r>
            <a:r>
              <a:rPr lang="ru-RU" dirty="0"/>
              <a:t>)), где Т – время существования </a:t>
            </a:r>
            <a:r>
              <a:rPr lang="ru-RU" dirty="0" err="1"/>
              <a:t>антропотока</a:t>
            </a:r>
            <a:r>
              <a:rPr lang="ru-RU" dirty="0"/>
              <a:t> (время жизни в состоянии миграции). </a:t>
            </a:r>
            <a:r>
              <a:rPr lang="ru-RU" i="1" dirty="0">
                <a:solidFill>
                  <a:srgbClr val="42616D"/>
                </a:solidFill>
              </a:rPr>
              <a:t>«Эту картинку можно раскрашивать в разные цвета». </a:t>
            </a:r>
            <a:r>
              <a:rPr lang="ru-RU" dirty="0"/>
              <a:t>Можно, например, установить «предел дальности» – от «эмиттера» до «стока» оказалось настолько далеко, что по пути была утеряна вся избыточная </a:t>
            </a:r>
            <a:r>
              <a:rPr lang="ru-RU" dirty="0" err="1"/>
              <a:t>пассионарность</a:t>
            </a:r>
            <a:r>
              <a:rPr lang="ru-RU" dirty="0"/>
              <a:t>, и превращать в цивилизацию было нечего – Северная Америка. </a:t>
            </a:r>
          </a:p>
          <a:p>
            <a:pPr>
              <a:buNone/>
            </a:pPr>
            <a:r>
              <a:rPr lang="ru-RU" dirty="0"/>
              <a:t>	Можно подсчитать связь времени жизни цивилизации со временем миграции: </a:t>
            </a:r>
            <a:r>
              <a:rPr lang="en-US" dirty="0"/>
              <a:t>t </a:t>
            </a:r>
            <a:r>
              <a:rPr lang="en-US" dirty="0" err="1"/>
              <a:t>civ</a:t>
            </a:r>
            <a:r>
              <a:rPr lang="en-US" dirty="0"/>
              <a:t> = T </a:t>
            </a:r>
            <a:r>
              <a:rPr lang="en-US" dirty="0" err="1"/>
              <a:t>migr</a:t>
            </a:r>
            <a:r>
              <a:rPr lang="en-US" dirty="0"/>
              <a:t> P(0)</a:t>
            </a:r>
            <a:r>
              <a:rPr lang="ru-RU" dirty="0"/>
              <a:t>/</a:t>
            </a:r>
            <a:r>
              <a:rPr lang="el-GR" dirty="0"/>
              <a:t> α</a:t>
            </a:r>
            <a:r>
              <a:rPr lang="en-US" dirty="0"/>
              <a:t>L</a:t>
            </a:r>
            <a:r>
              <a:rPr lang="ru-RU" dirty="0"/>
              <a:t> или </a:t>
            </a:r>
          </a:p>
          <a:p>
            <a:pPr>
              <a:buNone/>
            </a:pPr>
            <a:r>
              <a:rPr lang="ru-RU" dirty="0"/>
              <a:t>	 </a:t>
            </a:r>
            <a:r>
              <a:rPr lang="en-US" dirty="0"/>
              <a:t>t </a:t>
            </a:r>
            <a:r>
              <a:rPr lang="en-US" dirty="0" err="1"/>
              <a:t>civ</a:t>
            </a:r>
            <a:r>
              <a:rPr lang="en-US" dirty="0"/>
              <a:t> </a:t>
            </a:r>
            <a:r>
              <a:rPr lang="ru-RU" dirty="0"/>
              <a:t>= </a:t>
            </a:r>
            <a:r>
              <a:rPr lang="en-US" dirty="0"/>
              <a:t>P(0)</a:t>
            </a:r>
            <a:r>
              <a:rPr lang="ru-RU" dirty="0"/>
              <a:t>/</a:t>
            </a:r>
            <a:r>
              <a:rPr lang="el-GR" dirty="0"/>
              <a:t> α</a:t>
            </a:r>
            <a:r>
              <a:rPr lang="en-US" dirty="0"/>
              <a:t>v]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8734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069" y="573206"/>
            <a:ext cx="11450471" cy="476306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/>
              <a:t>	Важно – и это объясняет суть работы «двигателя», что </a:t>
            </a:r>
            <a:r>
              <a:rPr lang="ru-RU" i="1" dirty="0" err="1">
                <a:solidFill>
                  <a:srgbClr val="42616D"/>
                </a:solidFill>
              </a:rPr>
              <a:t>пассионарность</a:t>
            </a:r>
            <a:r>
              <a:rPr lang="ru-RU" i="1" dirty="0">
                <a:solidFill>
                  <a:srgbClr val="42616D"/>
                </a:solidFill>
              </a:rPr>
              <a:t> теряется на каждом такте работы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Это и вызывает необходимость замещения населения. А, вот, </a:t>
            </a:r>
            <a:r>
              <a:rPr lang="ru-RU" i="1" dirty="0" err="1">
                <a:solidFill>
                  <a:srgbClr val="42616D"/>
                </a:solidFill>
              </a:rPr>
              <a:t>инвентонарность</a:t>
            </a:r>
            <a:r>
              <a:rPr lang="ru-RU" dirty="0"/>
              <a:t> при «правильном» индоевропейском «рабочем теле», в общем и целом, в Стоке </a:t>
            </a:r>
            <a:r>
              <a:rPr lang="ru-RU" i="1" dirty="0">
                <a:solidFill>
                  <a:srgbClr val="42616D"/>
                </a:solidFill>
              </a:rPr>
              <a:t>накапливается</a:t>
            </a:r>
            <a:r>
              <a:rPr lang="ru-RU" dirty="0">
                <a:solidFill>
                  <a:srgbClr val="42616D"/>
                </a:solidFill>
              </a:rPr>
              <a:t>.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	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Феномен индоевропейцев</a:t>
            </a:r>
            <a:r>
              <a:rPr lang="ru-RU" dirty="0">
                <a:solidFill>
                  <a:srgbClr val="42616D"/>
                </a:solidFill>
              </a:rPr>
              <a:t>»: </a:t>
            </a:r>
            <a:r>
              <a:rPr lang="ru-RU" dirty="0" err="1"/>
              <a:t>пассионарная</a:t>
            </a:r>
            <a:r>
              <a:rPr lang="ru-RU" dirty="0"/>
              <a:t> миграционная культура приходит извне в Сток на местный культурный субстрат (Вторжение). При этом сначала оседлая культура гасится, а затем язык победителей ассимилирует ее и перерабатывает в свою. При этом восстанавливается исходная </a:t>
            </a:r>
            <a:r>
              <a:rPr lang="ru-RU" dirty="0" err="1"/>
              <a:t>инвентонарность</a:t>
            </a:r>
            <a:r>
              <a:rPr lang="ru-RU" dirty="0"/>
              <a:t> культурного субстрата, да еще и часть </a:t>
            </a:r>
            <a:r>
              <a:rPr lang="ru-RU" dirty="0" err="1"/>
              <a:t>пассионарности</a:t>
            </a:r>
            <a:r>
              <a:rPr lang="ru-RU" dirty="0"/>
              <a:t> пришедшей культуры превращается в </a:t>
            </a:r>
            <a:r>
              <a:rPr lang="ru-RU" dirty="0" err="1"/>
              <a:t>инвентонарность</a:t>
            </a:r>
            <a:r>
              <a:rPr lang="ru-RU" dirty="0"/>
              <a:t> и затем в цивилизованность. Понятно условие этого процесса: «добавленная </a:t>
            </a:r>
            <a:r>
              <a:rPr lang="ru-RU" dirty="0" err="1"/>
              <a:t>пассионарность</a:t>
            </a:r>
            <a:r>
              <a:rPr lang="ru-RU" dirty="0"/>
              <a:t>» </a:t>
            </a:r>
            <a:r>
              <a:rPr lang="el-GR" dirty="0"/>
              <a:t>β</a:t>
            </a:r>
            <a:r>
              <a:rPr lang="en-US" dirty="0"/>
              <a:t>(</a:t>
            </a:r>
            <a:r>
              <a:rPr lang="ru-RU" dirty="0"/>
              <a:t>Р(0) – </a:t>
            </a:r>
            <a:r>
              <a:rPr lang="el-GR" dirty="0"/>
              <a:t>α</a:t>
            </a:r>
            <a:r>
              <a:rPr lang="en-US" dirty="0"/>
              <a:t>L)</a:t>
            </a:r>
            <a:r>
              <a:rPr lang="ru-RU" dirty="0"/>
              <a:t> должна быть больше, чем «тепловые потери» при завоевании. Обычно, это так и есть </a:t>
            </a:r>
            <a:r>
              <a:rPr lang="ru-RU" dirty="0">
                <a:sym typeface="Wingdings" pitchFamily="2" charset="2"/>
              </a:rPr>
              <a:t>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140" y="4874210"/>
            <a:ext cx="3235657" cy="1797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/>
          <p:cNvCxnSpPr/>
          <p:nvPr/>
        </p:nvCxnSpPr>
        <p:spPr>
          <a:xfrm rot="5400000" flipH="1" flipV="1">
            <a:off x="-383926" y="3068960"/>
            <a:ext cx="5471814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2351584" y="5805264"/>
            <a:ext cx="799288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92344" y="580526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Время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1360858" y="103535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«Качество общества»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1584" y="357301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Культурный субстрат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274668" y="4738164"/>
            <a:ext cx="1340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Вторжение, культурная катастрофа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1584" y="5157193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Архаичный </a:t>
            </a:r>
            <a:r>
              <a:rPr lang="ru-RU" dirty="0" err="1">
                <a:solidFill>
                  <a:srgbClr val="0070C0"/>
                </a:solidFill>
              </a:rPr>
              <a:t>антропток</a:t>
            </a:r>
            <a:endParaRPr lang="ru-RU" dirty="0">
              <a:solidFill>
                <a:srgbClr val="0070C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rot="5400000">
            <a:off x="1847528" y="4869160"/>
            <a:ext cx="3456384" cy="0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4331804" y="5625244"/>
            <a:ext cx="360040" cy="0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9105668">
            <a:off x="5118656" y="421967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Ассимиляция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6059996" y="4473116"/>
            <a:ext cx="2664296" cy="0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7139246" y="1305635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«Резонансный всплеск»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2361399" y="3137836"/>
            <a:ext cx="5034013" cy="2300438"/>
          </a:xfrm>
          <a:custGeom>
            <a:avLst/>
            <a:gdLst>
              <a:gd name="connsiteX0" fmla="*/ 0 w 5034013"/>
              <a:gd name="connsiteY0" fmla="*/ 1963553 h 2300438"/>
              <a:gd name="connsiteX1" fmla="*/ 529389 w 5034013"/>
              <a:gd name="connsiteY1" fmla="*/ 1876926 h 2300438"/>
              <a:gd name="connsiteX2" fmla="*/ 1078029 w 5034013"/>
              <a:gd name="connsiteY2" fmla="*/ 1876926 h 2300438"/>
              <a:gd name="connsiteX3" fmla="*/ 2156059 w 5034013"/>
              <a:gd name="connsiteY3" fmla="*/ 2300438 h 2300438"/>
              <a:gd name="connsiteX4" fmla="*/ 2772076 w 5034013"/>
              <a:gd name="connsiteY4" fmla="*/ 1876926 h 2300438"/>
              <a:gd name="connsiteX5" fmla="*/ 3455469 w 5034013"/>
              <a:gd name="connsiteY5" fmla="*/ 1241659 h 2300438"/>
              <a:gd name="connsiteX6" fmla="*/ 4023360 w 5034013"/>
              <a:gd name="connsiteY6" fmla="*/ 721895 h 2300438"/>
              <a:gd name="connsiteX7" fmla="*/ 4485373 w 5034013"/>
              <a:gd name="connsiteY7" fmla="*/ 394636 h 2300438"/>
              <a:gd name="connsiteX8" fmla="*/ 5034013 w 5034013"/>
              <a:gd name="connsiteY8" fmla="*/ 0 h 23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4013" h="2300438">
                <a:moveTo>
                  <a:pt x="0" y="1963553"/>
                </a:moveTo>
                <a:cubicBezTo>
                  <a:pt x="174859" y="1927458"/>
                  <a:pt x="349718" y="1891364"/>
                  <a:pt x="529389" y="1876926"/>
                </a:cubicBezTo>
                <a:cubicBezTo>
                  <a:pt x="709061" y="1862488"/>
                  <a:pt x="806917" y="1806341"/>
                  <a:pt x="1078029" y="1876926"/>
                </a:cubicBezTo>
                <a:cubicBezTo>
                  <a:pt x="1349141" y="1947511"/>
                  <a:pt x="1873718" y="2300438"/>
                  <a:pt x="2156059" y="2300438"/>
                </a:cubicBezTo>
                <a:cubicBezTo>
                  <a:pt x="2438400" y="2300438"/>
                  <a:pt x="2555508" y="2053389"/>
                  <a:pt x="2772076" y="1876926"/>
                </a:cubicBezTo>
                <a:cubicBezTo>
                  <a:pt x="2988644" y="1700463"/>
                  <a:pt x="3455469" y="1241659"/>
                  <a:pt x="3455469" y="1241659"/>
                </a:cubicBezTo>
                <a:cubicBezTo>
                  <a:pt x="3664016" y="1049154"/>
                  <a:pt x="3851709" y="863066"/>
                  <a:pt x="4023360" y="721895"/>
                </a:cubicBezTo>
                <a:cubicBezTo>
                  <a:pt x="4195011" y="580725"/>
                  <a:pt x="4485373" y="394636"/>
                  <a:pt x="4485373" y="394636"/>
                </a:cubicBezTo>
                <a:lnTo>
                  <a:pt x="5034013" y="0"/>
                </a:lnTo>
              </a:path>
            </a:pathLst>
          </a:cu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2351774" y="2962977"/>
            <a:ext cx="5053263" cy="2574758"/>
          </a:xfrm>
          <a:custGeom>
            <a:avLst/>
            <a:gdLst>
              <a:gd name="connsiteX0" fmla="*/ 0 w 5053263"/>
              <a:gd name="connsiteY0" fmla="*/ 627246 h 2574758"/>
              <a:gd name="connsiteX1" fmla="*/ 558265 w 5053263"/>
              <a:gd name="connsiteY1" fmla="*/ 376989 h 2574758"/>
              <a:gd name="connsiteX2" fmla="*/ 981776 w 5053263"/>
              <a:gd name="connsiteY2" fmla="*/ 213360 h 2574758"/>
              <a:gd name="connsiteX3" fmla="*/ 1270534 w 5053263"/>
              <a:gd name="connsiteY3" fmla="*/ 184484 h 2574758"/>
              <a:gd name="connsiteX4" fmla="*/ 1751798 w 5053263"/>
              <a:gd name="connsiteY4" fmla="*/ 1320265 h 2574758"/>
              <a:gd name="connsiteX5" fmla="*/ 2088682 w 5053263"/>
              <a:gd name="connsiteY5" fmla="*/ 2456046 h 2574758"/>
              <a:gd name="connsiteX6" fmla="*/ 2781701 w 5053263"/>
              <a:gd name="connsiteY6" fmla="*/ 2032535 h 2574758"/>
              <a:gd name="connsiteX7" fmla="*/ 3532471 w 5053263"/>
              <a:gd name="connsiteY7" fmla="*/ 1368391 h 2574758"/>
              <a:gd name="connsiteX8" fmla="*/ 4379494 w 5053263"/>
              <a:gd name="connsiteY8" fmla="*/ 636871 h 2574758"/>
              <a:gd name="connsiteX9" fmla="*/ 5053263 w 5053263"/>
              <a:gd name="connsiteY9" fmla="*/ 184484 h 257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3263" h="2574758">
                <a:moveTo>
                  <a:pt x="0" y="627246"/>
                </a:moveTo>
                <a:cubicBezTo>
                  <a:pt x="197318" y="536608"/>
                  <a:pt x="394636" y="445970"/>
                  <a:pt x="558265" y="376989"/>
                </a:cubicBezTo>
                <a:cubicBezTo>
                  <a:pt x="721894" y="308008"/>
                  <a:pt x="863065" y="245444"/>
                  <a:pt x="981776" y="213360"/>
                </a:cubicBezTo>
                <a:cubicBezTo>
                  <a:pt x="1100487" y="181276"/>
                  <a:pt x="1142197" y="0"/>
                  <a:pt x="1270534" y="184484"/>
                </a:cubicBezTo>
                <a:cubicBezTo>
                  <a:pt x="1398871" y="368968"/>
                  <a:pt x="1615440" y="941671"/>
                  <a:pt x="1751798" y="1320265"/>
                </a:cubicBezTo>
                <a:cubicBezTo>
                  <a:pt x="1888156" y="1698859"/>
                  <a:pt x="1917032" y="2337334"/>
                  <a:pt x="2088682" y="2456046"/>
                </a:cubicBezTo>
                <a:cubicBezTo>
                  <a:pt x="2260332" y="2574758"/>
                  <a:pt x="2541070" y="2213811"/>
                  <a:pt x="2781701" y="2032535"/>
                </a:cubicBezTo>
                <a:cubicBezTo>
                  <a:pt x="3022332" y="1851259"/>
                  <a:pt x="3532471" y="1368391"/>
                  <a:pt x="3532471" y="1368391"/>
                </a:cubicBezTo>
                <a:cubicBezTo>
                  <a:pt x="3798770" y="1135780"/>
                  <a:pt x="4126029" y="834189"/>
                  <a:pt x="4379494" y="636871"/>
                </a:cubicBezTo>
                <a:cubicBezTo>
                  <a:pt x="4632959" y="439553"/>
                  <a:pt x="4940968" y="271111"/>
                  <a:pt x="5053263" y="184484"/>
                </a:cubicBezTo>
              </a:path>
            </a:pathLst>
          </a:cu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7385785" y="757189"/>
            <a:ext cx="2531444" cy="2390273"/>
          </a:xfrm>
          <a:custGeom>
            <a:avLst/>
            <a:gdLst>
              <a:gd name="connsiteX0" fmla="*/ 0 w 2531444"/>
              <a:gd name="connsiteY0" fmla="*/ 2390273 h 2390273"/>
              <a:gd name="connsiteX1" fmla="*/ 336884 w 2531444"/>
              <a:gd name="connsiteY1" fmla="*/ 1986012 h 2390273"/>
              <a:gd name="connsiteX2" fmla="*/ 481263 w 2531444"/>
              <a:gd name="connsiteY2" fmla="*/ 782854 h 2390273"/>
              <a:gd name="connsiteX3" fmla="*/ 539015 w 2531444"/>
              <a:gd name="connsiteY3" fmla="*/ 32084 h 2390273"/>
              <a:gd name="connsiteX4" fmla="*/ 875899 w 2531444"/>
              <a:gd name="connsiteY4" fmla="*/ 590349 h 2390273"/>
              <a:gd name="connsiteX5" fmla="*/ 1434164 w 2531444"/>
              <a:gd name="connsiteY5" fmla="*/ 802105 h 2390273"/>
              <a:gd name="connsiteX6" fmla="*/ 2531444 w 2531444"/>
              <a:gd name="connsiteY6" fmla="*/ 599974 h 239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31444" h="2390273">
                <a:moveTo>
                  <a:pt x="0" y="2390273"/>
                </a:moveTo>
                <a:cubicBezTo>
                  <a:pt x="128337" y="2322094"/>
                  <a:pt x="256674" y="2253915"/>
                  <a:pt x="336884" y="1986012"/>
                </a:cubicBezTo>
                <a:cubicBezTo>
                  <a:pt x="417094" y="1718109"/>
                  <a:pt x="447575" y="1108509"/>
                  <a:pt x="481263" y="782854"/>
                </a:cubicBezTo>
                <a:cubicBezTo>
                  <a:pt x="514951" y="457199"/>
                  <a:pt x="473242" y="64168"/>
                  <a:pt x="539015" y="32084"/>
                </a:cubicBezTo>
                <a:cubicBezTo>
                  <a:pt x="604788" y="0"/>
                  <a:pt x="726708" y="462012"/>
                  <a:pt x="875899" y="590349"/>
                </a:cubicBezTo>
                <a:cubicBezTo>
                  <a:pt x="1025091" y="718686"/>
                  <a:pt x="1158240" y="800501"/>
                  <a:pt x="1434164" y="802105"/>
                </a:cubicBezTo>
                <a:cubicBezTo>
                  <a:pt x="1710088" y="803709"/>
                  <a:pt x="2228248" y="654517"/>
                  <a:pt x="2531444" y="599974"/>
                </a:cubicBez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6168008" y="4077072"/>
            <a:ext cx="5040560" cy="0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688288" y="1556793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B050"/>
                </a:solidFill>
              </a:rPr>
              <a:t>Нормальное поступательное развитие новой культуры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5720" y="58052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 лет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1824" y="58052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40 – 80 (обычно, 60) лет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92144" y="58052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 лет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03712" y="623731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«Столетие завоевания»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783632" y="260648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Понятны различия с кривой фазового перехода: нет барьерного торможения, нет барьерных неустойчивостей, короткий темный период, наличие резонансного всплеска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10800000" flipV="1">
            <a:off x="2351584" y="3068960"/>
            <a:ext cx="1224136" cy="1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10800000" flipV="1">
            <a:off x="2351584" y="3140969"/>
            <a:ext cx="5040560" cy="3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875058" y="2853807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i="1" dirty="0"/>
              <a:t>«Гистерезис» – «тепловые потери» при завоевании</a:t>
            </a:r>
          </a:p>
        </p:txBody>
      </p:sp>
      <p:cxnSp>
        <p:nvCxnSpPr>
          <p:cNvPr id="56" name="Прямая со стрелкой 55"/>
          <p:cNvCxnSpPr/>
          <p:nvPr/>
        </p:nvCxnSpPr>
        <p:spPr>
          <a:xfrm rot="5400000" flipH="1" flipV="1">
            <a:off x="6204012" y="1952836"/>
            <a:ext cx="2376264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10800000">
            <a:off x="7392144" y="764704"/>
            <a:ext cx="1296144" cy="0"/>
          </a:xfrm>
          <a:prstGeom prst="line">
            <a:avLst/>
          </a:prstGeom>
          <a:ln w="317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16200000">
            <a:off x="6239146" y="155766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Превращение </a:t>
            </a:r>
            <a:r>
              <a:rPr lang="ru-RU" sz="1200" i="1" dirty="0" err="1"/>
              <a:t>пассионарности</a:t>
            </a:r>
            <a:r>
              <a:rPr lang="ru-RU" sz="1200" i="1" dirty="0"/>
              <a:t> в </a:t>
            </a:r>
            <a:r>
              <a:rPr lang="ru-RU" sz="1200" i="1" dirty="0" err="1"/>
              <a:t>инвентонарность</a:t>
            </a:r>
            <a:endParaRPr lang="ru-RU" sz="1200" i="1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 rot="5400000" flipH="1" flipV="1">
            <a:off x="8292244" y="1160748"/>
            <a:ext cx="792088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651776" y="8367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«Гистерезис» – трансформационные потери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187" y="5290828"/>
            <a:ext cx="1025392" cy="1025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21" y="409433"/>
            <a:ext cx="11668836" cy="427174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При «</a:t>
            </a:r>
            <a:r>
              <a:rPr lang="ru-RU" i="1" dirty="0" err="1">
                <a:solidFill>
                  <a:srgbClr val="FF0000"/>
                </a:solidFill>
              </a:rPr>
              <a:t>цивилизационном</a:t>
            </a:r>
            <a:r>
              <a:rPr lang="ru-RU" i="1" dirty="0">
                <a:solidFill>
                  <a:srgbClr val="FF0000"/>
                </a:solidFill>
              </a:rPr>
              <a:t> зажигании</a:t>
            </a:r>
            <a:r>
              <a:rPr lang="ru-RU" dirty="0"/>
              <a:t>» происходит постоянное </a:t>
            </a:r>
            <a:r>
              <a:rPr lang="ru-RU" dirty="0">
                <a:solidFill>
                  <a:srgbClr val="42616D"/>
                </a:solidFill>
              </a:rPr>
              <a:t>усложнение языка</a:t>
            </a:r>
          </a:p>
          <a:p>
            <a:r>
              <a:rPr lang="ru-RU" dirty="0"/>
              <a:t>Если в «стоках» такой процесс многократен,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i="1" dirty="0">
                <a:solidFill>
                  <a:srgbClr val="42616D"/>
                </a:solidFill>
              </a:rPr>
              <a:t>получаем «</a:t>
            </a:r>
            <a:r>
              <a:rPr lang="ru-RU" i="1" dirty="0" err="1">
                <a:solidFill>
                  <a:srgbClr val="42616D"/>
                </a:solidFill>
              </a:rPr>
              <a:t>лемовскую</a:t>
            </a:r>
            <a:r>
              <a:rPr lang="ru-RU" i="1" dirty="0">
                <a:solidFill>
                  <a:srgbClr val="42616D"/>
                </a:solidFill>
              </a:rPr>
              <a:t> последовательность все более сложных метаязыков в живых естественных языках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/>
              <a:t>– доиндоевропейский (пеласги и </a:t>
            </a:r>
            <a:r>
              <a:rPr lang="ru-RU" dirty="0" err="1"/>
              <a:t>минойцы</a:t>
            </a:r>
            <a:r>
              <a:rPr lang="ru-RU" dirty="0"/>
              <a:t>), ахейцы, дорийцы, классический греческий, латынь, </a:t>
            </a:r>
            <a:r>
              <a:rPr lang="ru-RU" dirty="0" err="1"/>
              <a:t>евопейские</a:t>
            </a:r>
            <a:r>
              <a:rPr lang="ru-RU" dirty="0"/>
              <a:t> языки с их греческими и латинскими субстратами…</a:t>
            </a:r>
          </a:p>
          <a:p>
            <a:pPr>
              <a:buNone/>
            </a:pPr>
            <a:r>
              <a:rPr lang="ru-RU" dirty="0"/>
              <a:t>	Назовем это </a:t>
            </a:r>
            <a:r>
              <a:rPr lang="ru-RU" dirty="0">
                <a:solidFill>
                  <a:srgbClr val="42616D"/>
                </a:solidFill>
              </a:rPr>
              <a:t>«</a:t>
            </a:r>
            <a:r>
              <a:rPr lang="ru-RU" i="1" dirty="0">
                <a:solidFill>
                  <a:srgbClr val="42616D"/>
                </a:solidFill>
              </a:rPr>
              <a:t>второй теоремой о </a:t>
            </a:r>
            <a:r>
              <a:rPr lang="ru-RU" i="1" dirty="0" err="1">
                <a:solidFill>
                  <a:srgbClr val="42616D"/>
                </a:solidFill>
              </a:rPr>
              <a:t>металангах</a:t>
            </a:r>
            <a:r>
              <a:rPr lang="ru-RU" dirty="0">
                <a:solidFill>
                  <a:srgbClr val="42616D"/>
                </a:solidFill>
              </a:rPr>
              <a:t>» </a:t>
            </a:r>
            <a:r>
              <a:rPr lang="ru-RU" dirty="0">
                <a:solidFill>
                  <a:srgbClr val="42616D"/>
                </a:solidFill>
                <a:sym typeface="Wingdings" pitchFamily="2" charset="2"/>
              </a:rPr>
              <a:t></a:t>
            </a:r>
          </a:p>
          <a:p>
            <a:pPr>
              <a:buNone/>
            </a:pPr>
            <a:r>
              <a:rPr lang="ru-RU" dirty="0">
                <a:sym typeface="Wingdings" pitchFamily="2" charset="2"/>
              </a:rPr>
              <a:t>	Здесь важно, что, если язык еще и письменный, изменения фиксируются в исторической памяти. В дальнейшем это приводит к появлению представлений о Логосе, с одной стороны, и о развитии, с другой стороны.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6" y="4288809"/>
            <a:ext cx="3425588" cy="2569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44" y="2997203"/>
            <a:ext cx="1257061" cy="1257061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40014" y="0"/>
            <a:ext cx="7343775" cy="685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stCxn id="14342" idx="2"/>
          </p:cNvCxnSpPr>
          <p:nvPr/>
        </p:nvCxnSpPr>
        <p:spPr>
          <a:xfrm>
            <a:off x="3000376" y="1936750"/>
            <a:ext cx="7667625" cy="149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8328026" y="260350"/>
            <a:ext cx="1152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B050"/>
                </a:solidFill>
                <a:latin typeface="Calibri" pitchFamily="34" charset="0"/>
              </a:rPr>
              <a:t>Империя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 rot="-649009">
            <a:off x="4635501" y="195264"/>
            <a:ext cx="2303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Объединение</a:t>
            </a:r>
          </a:p>
        </p:txBody>
      </p:sp>
      <p:sp>
        <p:nvSpPr>
          <p:cNvPr id="14342" name="TextBox 13"/>
          <p:cNvSpPr txBox="1">
            <a:spLocks noChangeArrowheads="1"/>
          </p:cNvSpPr>
          <p:nvPr/>
        </p:nvSpPr>
        <p:spPr bwMode="auto">
          <a:xfrm rot="-3188871">
            <a:off x="2024063" y="1641475"/>
            <a:ext cx="165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Возрождение</a:t>
            </a:r>
          </a:p>
        </p:txBody>
      </p:sp>
      <p:sp>
        <p:nvSpPr>
          <p:cNvPr id="14343" name="TextBox 14"/>
          <p:cNvSpPr txBox="1">
            <a:spLocks noChangeArrowheads="1"/>
          </p:cNvSpPr>
          <p:nvPr/>
        </p:nvSpPr>
        <p:spPr bwMode="auto">
          <a:xfrm rot="3489321">
            <a:off x="8420101" y="1730376"/>
            <a:ext cx="180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Варваризация</a:t>
            </a:r>
          </a:p>
        </p:txBody>
      </p:sp>
      <p:sp>
        <p:nvSpPr>
          <p:cNvPr id="14344" name="TextBox 15"/>
          <p:cNvSpPr txBox="1">
            <a:spLocks noChangeArrowheads="1"/>
          </p:cNvSpPr>
          <p:nvPr/>
        </p:nvSpPr>
        <p:spPr bwMode="auto">
          <a:xfrm rot="-5400000">
            <a:off x="8487570" y="2971008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Катастрофа</a:t>
            </a:r>
          </a:p>
        </p:txBody>
      </p:sp>
      <p:sp>
        <p:nvSpPr>
          <p:cNvPr id="14345" name="TextBox 16"/>
          <p:cNvSpPr txBox="1">
            <a:spLocks noChangeArrowheads="1"/>
          </p:cNvSpPr>
          <p:nvPr/>
        </p:nvSpPr>
        <p:spPr bwMode="auto">
          <a:xfrm>
            <a:off x="5159375" y="5589588"/>
            <a:ext cx="1549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Темные века</a:t>
            </a:r>
          </a:p>
        </p:txBody>
      </p:sp>
      <p:sp>
        <p:nvSpPr>
          <p:cNvPr id="14346" name="TextBox 17"/>
          <p:cNvSpPr txBox="1">
            <a:spLocks noChangeArrowheads="1"/>
          </p:cNvSpPr>
          <p:nvPr/>
        </p:nvSpPr>
        <p:spPr bwMode="auto">
          <a:xfrm>
            <a:off x="1524001" y="386080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70C0"/>
                </a:solidFill>
                <a:latin typeface="Calibri" pitchFamily="34" charset="0"/>
              </a:rPr>
              <a:t>Схоластика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3000375" y="620713"/>
            <a:ext cx="5399088" cy="12954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rot="16200000" flipH="1">
            <a:off x="7787483" y="1232695"/>
            <a:ext cx="2808287" cy="15843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0800000" flipV="1">
            <a:off x="5591176" y="3429000"/>
            <a:ext cx="4392613" cy="3429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0800000">
            <a:off x="2782888" y="4221164"/>
            <a:ext cx="2881312" cy="26368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5400000" flipH="1" flipV="1">
            <a:off x="1703389" y="2995614"/>
            <a:ext cx="2376487" cy="2174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3876676" y="2335213"/>
            <a:ext cx="6237287" cy="28082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16200000" flipH="1">
            <a:off x="1897857" y="3091657"/>
            <a:ext cx="4868862" cy="2663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Box 35"/>
          <p:cNvSpPr txBox="1">
            <a:spLocks noChangeArrowheads="1"/>
          </p:cNvSpPr>
          <p:nvPr/>
        </p:nvSpPr>
        <p:spPr bwMode="auto">
          <a:xfrm>
            <a:off x="9299576" y="260351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Максимум уровня жизни</a:t>
            </a:r>
          </a:p>
        </p:txBody>
      </p:sp>
      <p:sp>
        <p:nvSpPr>
          <p:cNvPr id="14355" name="TextBox 37"/>
          <p:cNvSpPr txBox="1">
            <a:spLocks noChangeArrowheads="1"/>
          </p:cNvSpPr>
          <p:nvPr/>
        </p:nvSpPr>
        <p:spPr bwMode="auto">
          <a:xfrm>
            <a:off x="5232401" y="5876926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Минимум уровня жизни</a:t>
            </a:r>
          </a:p>
        </p:txBody>
      </p:sp>
      <p:sp>
        <p:nvSpPr>
          <p:cNvPr id="14356" name="TextBox 38"/>
          <p:cNvSpPr txBox="1">
            <a:spLocks noChangeArrowheads="1"/>
          </p:cNvSpPr>
          <p:nvPr/>
        </p:nvSpPr>
        <p:spPr bwMode="auto">
          <a:xfrm>
            <a:off x="1524001" y="4221164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Максимум мышления</a:t>
            </a:r>
          </a:p>
        </p:txBody>
      </p:sp>
      <p:sp>
        <p:nvSpPr>
          <p:cNvPr id="14357" name="TextBox 39"/>
          <p:cNvSpPr txBox="1">
            <a:spLocks noChangeArrowheads="1"/>
          </p:cNvSpPr>
          <p:nvPr/>
        </p:nvSpPr>
        <p:spPr bwMode="auto">
          <a:xfrm rot="3346183">
            <a:off x="8245476" y="1863726"/>
            <a:ext cx="136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Минимум мышления</a:t>
            </a:r>
          </a:p>
        </p:txBody>
      </p:sp>
      <p:sp>
        <p:nvSpPr>
          <p:cNvPr id="14358" name="TextBox 40"/>
          <p:cNvSpPr txBox="1">
            <a:spLocks noChangeArrowheads="1"/>
          </p:cNvSpPr>
          <p:nvPr/>
        </p:nvSpPr>
        <p:spPr bwMode="auto">
          <a:xfrm rot="-5400000">
            <a:off x="9614695" y="2807495"/>
            <a:ext cx="13684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Максимум негативных изменений</a:t>
            </a:r>
          </a:p>
        </p:txBody>
      </p:sp>
      <p:sp>
        <p:nvSpPr>
          <p:cNvPr id="14359" name="TextBox 69"/>
          <p:cNvSpPr txBox="1">
            <a:spLocks noChangeArrowheads="1"/>
          </p:cNvSpPr>
          <p:nvPr/>
        </p:nvSpPr>
        <p:spPr bwMode="auto">
          <a:xfrm rot="-804433">
            <a:off x="4938714" y="481014"/>
            <a:ext cx="13684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Максимум позитивных изменений</a:t>
            </a:r>
          </a:p>
        </p:txBody>
      </p:sp>
      <p:sp>
        <p:nvSpPr>
          <p:cNvPr id="14360" name="TextBox 73"/>
          <p:cNvSpPr txBox="1">
            <a:spLocks noChangeArrowheads="1"/>
          </p:cNvSpPr>
          <p:nvPr/>
        </p:nvSpPr>
        <p:spPr bwMode="auto">
          <a:xfrm rot="-3540877">
            <a:off x="2698751" y="1800226"/>
            <a:ext cx="16557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latin typeface="Calibri" pitchFamily="34" charset="0"/>
              </a:rPr>
              <a:t>Максимум концептуальных изменений</a:t>
            </a:r>
          </a:p>
        </p:txBody>
      </p:sp>
      <p:sp>
        <p:nvSpPr>
          <p:cNvPr id="75" name="Овал 74"/>
          <p:cNvSpPr/>
          <p:nvPr/>
        </p:nvSpPr>
        <p:spPr>
          <a:xfrm>
            <a:off x="4872039" y="2060576"/>
            <a:ext cx="2663825" cy="24479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362" name="TextBox 75"/>
          <p:cNvSpPr txBox="1">
            <a:spLocks noChangeArrowheads="1"/>
          </p:cNvSpPr>
          <p:nvPr/>
        </p:nvSpPr>
        <p:spPr bwMode="auto">
          <a:xfrm>
            <a:off x="1524001" y="1"/>
            <a:ext cx="2555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Сюжет «Рим»: Возрождение, объединение, Империя, Варваризация, Катастрофа</a:t>
            </a:r>
          </a:p>
        </p:txBody>
      </p:sp>
      <p:sp>
        <p:nvSpPr>
          <p:cNvPr id="14363" name="TextBox 76"/>
          <p:cNvSpPr txBox="1">
            <a:spLocks noChangeArrowheads="1"/>
          </p:cNvSpPr>
          <p:nvPr/>
        </p:nvSpPr>
        <p:spPr bwMode="auto">
          <a:xfrm>
            <a:off x="8796338" y="5534026"/>
            <a:ext cx="18716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 b="1">
                <a:latin typeface="Calibri" pitchFamily="34" charset="0"/>
              </a:rPr>
              <a:t>Сюжет «Троянская война»: Империя, Варваризация, Катастрофа, Темные века</a:t>
            </a:r>
          </a:p>
        </p:txBody>
      </p:sp>
      <p:sp>
        <p:nvSpPr>
          <p:cNvPr id="14364" name="TextBox 77"/>
          <p:cNvSpPr txBox="1">
            <a:spLocks noChangeArrowheads="1"/>
          </p:cNvSpPr>
          <p:nvPr/>
        </p:nvSpPr>
        <p:spPr bwMode="auto">
          <a:xfrm>
            <a:off x="1524000" y="5780088"/>
            <a:ext cx="20510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Calibri" pitchFamily="34" charset="0"/>
              </a:rPr>
              <a:t>Сюжет «Новые времена»: Темные века, Схоластика, Возрождение</a:t>
            </a:r>
          </a:p>
        </p:txBody>
      </p:sp>
      <p:sp>
        <p:nvSpPr>
          <p:cNvPr id="14365" name="TextBox 78"/>
          <p:cNvSpPr txBox="1">
            <a:spLocks noChangeArrowheads="1"/>
          </p:cNvSpPr>
          <p:nvPr/>
        </p:nvSpPr>
        <p:spPr bwMode="auto">
          <a:xfrm rot="-5400000">
            <a:off x="6820695" y="3064670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Революция</a:t>
            </a:r>
          </a:p>
        </p:txBody>
      </p:sp>
      <p:sp>
        <p:nvSpPr>
          <p:cNvPr id="14366" name="TextBox 79"/>
          <p:cNvSpPr txBox="1">
            <a:spLocks noChangeArrowheads="1"/>
          </p:cNvSpPr>
          <p:nvPr/>
        </p:nvSpPr>
        <p:spPr bwMode="auto">
          <a:xfrm>
            <a:off x="5159375" y="4437063"/>
            <a:ext cx="1657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Гражданская война</a:t>
            </a:r>
          </a:p>
        </p:txBody>
      </p:sp>
      <p:sp>
        <p:nvSpPr>
          <p:cNvPr id="14367" name="TextBox 80"/>
          <p:cNvSpPr txBox="1">
            <a:spLocks noChangeArrowheads="1"/>
          </p:cNvSpPr>
          <p:nvPr/>
        </p:nvSpPr>
        <p:spPr bwMode="auto">
          <a:xfrm>
            <a:off x="3287714" y="3789363"/>
            <a:ext cx="1800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Реформация/ Реконструкция</a:t>
            </a:r>
          </a:p>
        </p:txBody>
      </p:sp>
      <p:sp>
        <p:nvSpPr>
          <p:cNvPr id="14368" name="TextBox 81"/>
          <p:cNvSpPr txBox="1">
            <a:spLocks noChangeArrowheads="1"/>
          </p:cNvSpPr>
          <p:nvPr/>
        </p:nvSpPr>
        <p:spPr bwMode="auto">
          <a:xfrm rot="-3866676">
            <a:off x="3909219" y="2321719"/>
            <a:ext cx="1625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Контр-революция</a:t>
            </a:r>
          </a:p>
        </p:txBody>
      </p:sp>
      <p:sp>
        <p:nvSpPr>
          <p:cNvPr id="14369" name="TextBox 82"/>
          <p:cNvSpPr txBox="1">
            <a:spLocks noChangeArrowheads="1"/>
          </p:cNvSpPr>
          <p:nvPr/>
        </p:nvSpPr>
        <p:spPr bwMode="auto">
          <a:xfrm rot="-1041903">
            <a:off x="5094289" y="1716089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Реставрация</a:t>
            </a:r>
          </a:p>
        </p:txBody>
      </p:sp>
      <p:sp>
        <p:nvSpPr>
          <p:cNvPr id="14370" name="TextBox 83"/>
          <p:cNvSpPr txBox="1">
            <a:spLocks noChangeArrowheads="1"/>
          </p:cNvSpPr>
          <p:nvPr/>
        </p:nvSpPr>
        <p:spPr bwMode="auto">
          <a:xfrm>
            <a:off x="6527800" y="1844675"/>
            <a:ext cx="1296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Реакция</a:t>
            </a:r>
          </a:p>
        </p:txBody>
      </p:sp>
      <p:sp>
        <p:nvSpPr>
          <p:cNvPr id="14371" name="TextBox 86"/>
          <p:cNvSpPr txBox="1">
            <a:spLocks noChangeArrowheads="1"/>
          </p:cNvSpPr>
          <p:nvPr/>
        </p:nvSpPr>
        <p:spPr bwMode="auto">
          <a:xfrm>
            <a:off x="5089324" y="2172538"/>
            <a:ext cx="23050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libri" pitchFamily="34" charset="0"/>
              </a:rPr>
              <a:t>Сюжет: «Революционное колесо»</a:t>
            </a:r>
          </a:p>
        </p:txBody>
      </p:sp>
      <p:sp>
        <p:nvSpPr>
          <p:cNvPr id="14372" name="TextBox 87"/>
          <p:cNvSpPr txBox="1">
            <a:spLocks noChangeArrowheads="1"/>
          </p:cNvSpPr>
          <p:nvPr/>
        </p:nvSpPr>
        <p:spPr bwMode="auto">
          <a:xfrm rot="3104063">
            <a:off x="6999288" y="2286001"/>
            <a:ext cx="935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Calibri" pitchFamily="34" charset="0"/>
              </a:rPr>
              <a:t>Кризис</a:t>
            </a:r>
          </a:p>
        </p:txBody>
      </p:sp>
      <p:cxnSp>
        <p:nvCxnSpPr>
          <p:cNvPr id="90" name="Прямая соединительная линия 89"/>
          <p:cNvCxnSpPr>
            <a:endCxn id="75" idx="3"/>
          </p:cNvCxnSpPr>
          <p:nvPr/>
        </p:nvCxnSpPr>
        <p:spPr>
          <a:xfrm>
            <a:off x="1524001" y="4149725"/>
            <a:ext cx="3738563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>
            <a:endCxn id="75" idx="1"/>
          </p:cNvCxnSpPr>
          <p:nvPr/>
        </p:nvCxnSpPr>
        <p:spPr>
          <a:xfrm rot="16200000" flipH="1">
            <a:off x="3987801" y="1144588"/>
            <a:ext cx="2014537" cy="5349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>
            <a:stCxn id="14342" idx="1"/>
          </p:cNvCxnSpPr>
          <p:nvPr/>
        </p:nvCxnSpPr>
        <p:spPr>
          <a:xfrm rot="16200000" flipH="1">
            <a:off x="3071813" y="1773238"/>
            <a:ext cx="1084263" cy="25161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14354" idx="1"/>
          </p:cNvCxnSpPr>
          <p:nvPr/>
        </p:nvCxnSpPr>
        <p:spPr>
          <a:xfrm rot="10800000" flipV="1">
            <a:off x="6527801" y="522289"/>
            <a:ext cx="2771775" cy="153828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 flipV="1">
            <a:off x="7391401" y="2420938"/>
            <a:ext cx="2449513" cy="36036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>
            <a:stCxn id="75" idx="5"/>
          </p:cNvCxnSpPr>
          <p:nvPr/>
        </p:nvCxnSpPr>
        <p:spPr>
          <a:xfrm rot="5400000" flipH="1" flipV="1">
            <a:off x="8528050" y="2767013"/>
            <a:ext cx="1588" cy="276701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rot="5400000">
            <a:off x="5210176" y="5251451"/>
            <a:ext cx="2492375" cy="720725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607FBD-4BC5-4FE9-ADF9-ABFC3A336FD9}"/>
              </a:ext>
            </a:extLst>
          </p:cNvPr>
          <p:cNvSpPr/>
          <p:nvPr/>
        </p:nvSpPr>
        <p:spPr>
          <a:xfrm rot="16200000">
            <a:off x="-873824" y="1432726"/>
            <a:ext cx="320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2. Демография и антропотоки</a:t>
            </a: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3042921" y="3042920"/>
            <a:ext cx="6858002" cy="77215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323224" y="2989223"/>
            <a:ext cx="6858002" cy="8795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0B853A2-3C16-465F-B026-03A844F7F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07" y="409984"/>
            <a:ext cx="11444785" cy="502182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2. Демография и антропотоки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Демографические особенности социума определяются тремя векторами:</a:t>
            </a:r>
          </a:p>
          <a:p>
            <a:r>
              <a:rPr lang="ru-RU" i="1" dirty="0">
                <a:solidFill>
                  <a:srgbClr val="42616D"/>
                </a:solidFill>
              </a:rPr>
              <a:t>Биологическим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всегда (кроме периодов катастрофического голода и перенаселенности) направленным в сторону максимального увеличения количества детей в семье (зеленая стрелка)</a:t>
            </a:r>
          </a:p>
          <a:p>
            <a:r>
              <a:rPr lang="ru-RU" i="1" dirty="0">
                <a:solidFill>
                  <a:srgbClr val="42616D"/>
                </a:solidFill>
              </a:rPr>
              <a:t>Экономическим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который увеличивает рождаемость в архаичной и традиционной фазах развития и сокращает ее в индустриальной и когнитивной фазах (желтая стрелка)</a:t>
            </a:r>
          </a:p>
          <a:p>
            <a:r>
              <a:rPr lang="ru-RU" i="1" dirty="0">
                <a:solidFill>
                  <a:srgbClr val="42616D"/>
                </a:solidFill>
              </a:rPr>
              <a:t>Социальным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обуславливающем повышение рождаемости в периоды пассионарного «всплеска» (американская «ступенька», красная стрелка)</a:t>
            </a:r>
          </a:p>
          <a:p>
            <a:r>
              <a:rPr lang="ru-RU" i="1" dirty="0">
                <a:solidFill>
                  <a:srgbClr val="42616D"/>
                </a:solidFill>
              </a:rPr>
              <a:t>Смертность</a:t>
            </a:r>
            <a:r>
              <a:rPr lang="ru-RU" dirty="0"/>
              <a:t> определяется доступностью пищевого ресурса и состоянием медицины. При этом доступность пищевого ресурса зависит от уровня экономического развития общества с одной стороны, и от внешних природных факторов (текущее плодородие почв, текущий климат и т.д.) с другой (пунктирные стрелки – желтая и зеленая)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77" y="5186148"/>
            <a:ext cx="2689591" cy="1512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5544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60" y="1885951"/>
            <a:ext cx="2002751" cy="1502063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6B448E92-C935-4D2E-84A1-32552D65F71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" y="489528"/>
            <a:ext cx="9479620" cy="5726546"/>
            <a:chOff x="2392" y="1710"/>
            <a:chExt cx="7106" cy="4320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203A1C46-AE57-45F4-919E-635F1AAF6A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2" y="1710"/>
              <a:ext cx="71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9C4C95FC-D114-4728-8562-2F39F823DA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3735"/>
              <a:ext cx="6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7338130F-057F-4C0B-AD87-A3A37E499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" y="3870"/>
              <a:ext cx="1672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рождаемость</a:t>
              </a: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F75571D6-25CA-4E8E-9666-D6D148F9C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7" y="3870"/>
              <a:ext cx="1533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рождаемость</a:t>
              </a:r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31CAFE7E-EA12-4D99-9451-BF733C13F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1710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BEAC5DDA-6880-4893-B9F5-F31C4B0AC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5" y="5355"/>
              <a:ext cx="1254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dirty="0"/>
                <a:t>Низкая смертность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19171E37-0E80-4495-B864-A8DAAD5D7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" y="1845"/>
              <a:ext cx="1254" cy="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dirty="0"/>
                <a:t>Высокая смертность</a:t>
              </a:r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3F2F8A08-DF53-4A38-8AF2-DC2DE3CFB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11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585ED770-3232-46C7-9543-CEEAF0628E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3330"/>
              <a:ext cx="976" cy="40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EDFB75D3-B934-4CD5-BABD-0D728AF39B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812" cy="81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66DB28F7-0E8F-42DF-9C1C-F3434B42D0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" y="2385"/>
              <a:ext cx="2230" cy="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b="1" dirty="0"/>
                <a:t>Архаичная</a:t>
              </a:r>
            </a:p>
            <a:p>
              <a:r>
                <a:rPr lang="ru-RU" altLang="ru-RU" sz="2400" b="1" dirty="0"/>
                <a:t>фаза</a:t>
              </a:r>
              <a:endParaRPr lang="ru-RU" altLang="ru-RU" sz="2400" dirty="0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50DACA41-196B-4AA2-9117-7A438F41E0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418" cy="67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47" y="1461366"/>
            <a:ext cx="2286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33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60" y="1885951"/>
            <a:ext cx="2002751" cy="150206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1366B4B6-F1DE-4B1F-9FAB-BF7BFCA999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176" y="138545"/>
            <a:ext cx="10600005" cy="6403359"/>
            <a:chOff x="2392" y="1710"/>
            <a:chExt cx="7106" cy="432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406FC56E-1253-4E1D-86A5-69E3D84EC65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2" y="1710"/>
              <a:ext cx="71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DE66A15E-CEFC-41C5-81B4-551CA0ABB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3735"/>
              <a:ext cx="6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6" name="Text Box 7">
              <a:extLst>
                <a:ext uri="{FF2B5EF4-FFF2-40B4-BE49-F238E27FC236}">
                  <a16:creationId xmlns:a16="http://schemas.microsoft.com/office/drawing/2014/main" id="{75B80294-9758-46BF-BEF4-BAA709EB9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" y="3870"/>
              <a:ext cx="1672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рождаемость</a:t>
              </a:r>
            </a:p>
          </p:txBody>
        </p:sp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1A1CB758-728D-44A7-ADD4-817E43A7C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7" y="3870"/>
              <a:ext cx="1533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dirty="0"/>
                <a:t>Высокая рождаемость</a:t>
              </a: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C771893E-702E-470D-9E49-9C155FF6B9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1710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F5E9FD4A-98BF-4538-8662-10B66E101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5" y="5355"/>
              <a:ext cx="1254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смертность</a:t>
              </a: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49F0AC4E-F10E-4FD6-B58E-52320B477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" y="1845"/>
              <a:ext cx="1254" cy="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смертность</a:t>
              </a:r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AAFCE960-AC48-4F2C-ADB2-E72DCD48F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11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2" name="Line 13">
              <a:extLst>
                <a:ext uri="{FF2B5EF4-FFF2-40B4-BE49-F238E27FC236}">
                  <a16:creationId xmlns:a16="http://schemas.microsoft.com/office/drawing/2014/main" id="{4D0D76B6-05AC-4030-A957-3C9473739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3205" cy="27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9CA7203A-0000-4B1E-B701-740E52E6E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3344" cy="148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2A28C491-B7BA-4192-8950-8FC204F2B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" y="2385"/>
              <a:ext cx="2230" cy="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b="1"/>
                <a:t>Традиционная</a:t>
              </a:r>
            </a:p>
            <a:p>
              <a:r>
                <a:rPr lang="ru-RU" altLang="ru-RU" sz="2400" b="1"/>
                <a:t>фаза</a:t>
              </a:r>
              <a:endParaRPr lang="ru-RU" altLang="ru-RU" sz="2400"/>
            </a:p>
          </p:txBody>
        </p:sp>
        <p:sp>
          <p:nvSpPr>
            <p:cNvPr id="15" name="Line 16">
              <a:extLst>
                <a:ext uri="{FF2B5EF4-FFF2-40B4-BE49-F238E27FC236}">
                  <a16:creationId xmlns:a16="http://schemas.microsoft.com/office/drawing/2014/main" id="{79CEBF4D-4524-4A09-B556-AC314840A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3465"/>
              <a:ext cx="836" cy="27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090" y="1240042"/>
            <a:ext cx="2286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77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60" y="1885951"/>
            <a:ext cx="2002751" cy="1502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B38F96C-0C29-42EF-A26E-B77350875E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7655" y="140920"/>
            <a:ext cx="10886054" cy="6576159"/>
            <a:chOff x="2392" y="1710"/>
            <a:chExt cx="7106" cy="4320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B9BB67C1-ADD4-4A2D-B5CE-899938907E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2" y="1710"/>
              <a:ext cx="71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FE207338-4F87-497A-9994-3CAB5C304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3735"/>
              <a:ext cx="6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7C8A8081-F56F-4827-B31A-984F915EE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" y="3870"/>
              <a:ext cx="1672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рождаемость</a:t>
              </a: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AC91F15B-7325-49C7-B2EC-D2813C5D60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7" y="3870"/>
              <a:ext cx="1533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рождаемость</a:t>
              </a:r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3B62FE9A-6AAA-4B7D-BC35-2557A40808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1710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C2C8D8B3-EF85-453E-B100-6BD2B2914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5" y="5355"/>
              <a:ext cx="1254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смертность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4195DDBE-4ED6-48BC-942A-97AA80B0D2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" y="1845"/>
              <a:ext cx="1254" cy="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смертность</a:t>
              </a:r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0DB0796C-E109-4DE4-83C2-DE551DAAE8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11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027FB4FE-D557-414B-BC37-94B957C995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0" y="3735"/>
              <a:ext cx="3065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3B9C4A62-45CB-4BC0-ADCA-01DA7A95E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812" cy="20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00A29C06-A5B8-4D47-9971-FC841C09C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" y="2385"/>
              <a:ext cx="2230" cy="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b="1"/>
                <a:t>Индустриальная</a:t>
              </a:r>
            </a:p>
            <a:p>
              <a:r>
                <a:rPr lang="ru-RU" altLang="ru-RU" sz="2400" b="1"/>
                <a:t>фаза</a:t>
              </a:r>
              <a:endParaRPr lang="ru-RU" altLang="ru-RU" sz="2400"/>
            </a:p>
          </p:txBody>
        </p: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47" y="1461366"/>
            <a:ext cx="2286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1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1DD62F-3C50-4414-9E2B-16CED360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09821"/>
            <a:ext cx="10515600" cy="58629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Вместо эпиграфа: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i="1" dirty="0">
                <a:solidFill>
                  <a:srgbClr val="42616D"/>
                </a:solidFill>
              </a:rPr>
              <a:t>«</a:t>
            </a:r>
            <a:r>
              <a:rPr lang="ru-RU" dirty="0">
                <a:solidFill>
                  <a:srgbClr val="42616D"/>
                </a:solidFill>
              </a:rPr>
              <a:t>Кампании военных займов, гражданские патрули, женские вспомогательные части, дамские общества милосердия, девушки за рулем санитарных машин-война по всей форме; и все это под беспрестанно повторяемый лозунг: "</a:t>
            </a:r>
            <a:r>
              <a:rPr lang="ru-RU" dirty="0" err="1">
                <a:solidFill>
                  <a:srgbClr val="42616D"/>
                </a:solidFill>
              </a:rPr>
              <a:t>Куздра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 err="1">
                <a:solidFill>
                  <a:srgbClr val="42616D"/>
                </a:solidFill>
              </a:rPr>
              <a:t>будланула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 err="1">
                <a:solidFill>
                  <a:srgbClr val="42616D"/>
                </a:solidFill>
              </a:rPr>
              <a:t>бокров</a:t>
            </a:r>
            <a:r>
              <a:rPr lang="ru-RU" dirty="0">
                <a:solidFill>
                  <a:srgbClr val="42616D"/>
                </a:solidFill>
              </a:rPr>
              <a:t>!" </a:t>
            </a:r>
          </a:p>
          <a:p>
            <a:pPr marL="0" indent="0">
              <a:buNone/>
            </a:pPr>
            <a:r>
              <a:rPr lang="ru-RU" dirty="0">
                <a:solidFill>
                  <a:srgbClr val="42616D"/>
                </a:solidFill>
              </a:rPr>
              <a:t>Мне с трудом верилось, что это не сон. Повод казался несерьезным для войны. Огромный, могучий народ взял с потолка дурацкий лозунг и швырнул его в лицо всему миру. За океаном группа стран объединилась в союз, утверждая, что они вынуждены защищаться от навязываемого им принципа, который для них нежелателен. Вся эта история яйца выеденного не стоила. Казалось, до военных действий не дойдет; скорее было похоже, будто разыгрывается долгий и сложный спектакль</a:t>
            </a:r>
            <a:r>
              <a:rPr lang="ru-RU" i="1" dirty="0">
                <a:solidFill>
                  <a:srgbClr val="42616D"/>
                </a:solidFill>
              </a:rPr>
              <a:t>».</a:t>
            </a:r>
            <a:endParaRPr lang="ru-RU" dirty="0">
              <a:solidFill>
                <a:srgbClr val="42616D"/>
              </a:solidFill>
            </a:endParaRPr>
          </a:p>
          <a:p>
            <a:pPr marL="0" indent="0" algn="r">
              <a:buNone/>
            </a:pPr>
            <a:r>
              <a:rPr lang="ru-RU" i="1" dirty="0" err="1"/>
              <a:t>Майлс</a:t>
            </a:r>
            <a:r>
              <a:rPr lang="ru-RU" i="1" dirty="0"/>
              <a:t> Дж. </a:t>
            </a:r>
            <a:r>
              <a:rPr lang="ru-RU" i="1" dirty="0" err="1"/>
              <a:t>Брейер</a:t>
            </a:r>
            <a:r>
              <a:rPr lang="ru-RU" i="1" dirty="0"/>
              <a:t> «</a:t>
            </a:r>
            <a:r>
              <a:rPr lang="ru-RU" i="1" dirty="0" err="1"/>
              <a:t>Куздра</a:t>
            </a:r>
            <a:r>
              <a:rPr lang="ru-RU" i="1" dirty="0"/>
              <a:t> и </a:t>
            </a:r>
            <a:r>
              <a:rPr lang="ru-RU" i="1" dirty="0" err="1"/>
              <a:t>бокры</a:t>
            </a:r>
            <a:r>
              <a:rPr lang="ru-RU" i="1" dirty="0"/>
              <a:t>»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08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60" y="1885951"/>
            <a:ext cx="2002751" cy="15020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05CA4C7B-EC08-42D3-A26A-0ED9AB56F80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0824" y="13765"/>
            <a:ext cx="11918517" cy="6137653"/>
            <a:chOff x="2392" y="1710"/>
            <a:chExt cx="7106" cy="4320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D2BE32E-4889-4228-99A4-E1E0160C1C3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92" y="1710"/>
              <a:ext cx="710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4" name="Line 6">
              <a:extLst>
                <a:ext uri="{FF2B5EF4-FFF2-40B4-BE49-F238E27FC236}">
                  <a16:creationId xmlns:a16="http://schemas.microsoft.com/office/drawing/2014/main" id="{38B6CC5B-5719-4BF1-8F59-C1AB8F1C9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3735"/>
              <a:ext cx="64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9B28CDD7-BA59-42E4-B5ED-27697CAE77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1" y="3870"/>
              <a:ext cx="1672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рождаемость</a:t>
              </a:r>
            </a:p>
          </p:txBody>
        </p:sp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8E9F8984-8293-492A-BAC9-E940946B3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7" y="3870"/>
              <a:ext cx="1533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рождаемость</a:t>
              </a:r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1BD18026-23FE-4FD1-9DE6-29DCF991D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75" y="1710"/>
              <a:ext cx="0" cy="43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822CD559-9104-47C6-9595-363BDF3781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5" y="5355"/>
              <a:ext cx="1254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Низкая смертность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8DCD70C5-3149-4061-894A-DBDBF17039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2" y="1845"/>
              <a:ext cx="1254" cy="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/>
                <a:t>Высокая смертность</a:t>
              </a:r>
            </a:p>
          </p:txBody>
        </p:sp>
        <p:sp>
          <p:nvSpPr>
            <p:cNvPr id="10" name="Line 12">
              <a:extLst>
                <a:ext uri="{FF2B5EF4-FFF2-40B4-BE49-F238E27FC236}">
                  <a16:creationId xmlns:a16="http://schemas.microsoft.com/office/drawing/2014/main" id="{4E24DD80-88C2-4C1B-9878-9A479A7B8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5" y="3735"/>
              <a:ext cx="1115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1" name="Line 13">
              <a:extLst>
                <a:ext uri="{FF2B5EF4-FFF2-40B4-BE49-F238E27FC236}">
                  <a16:creationId xmlns:a16="http://schemas.microsoft.com/office/drawing/2014/main" id="{A683D94F-2C41-4D93-ABA7-39905B8210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0" y="3735"/>
              <a:ext cx="3065" cy="1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2" name="Line 14">
              <a:extLst>
                <a:ext uri="{FF2B5EF4-FFF2-40B4-BE49-F238E27FC236}">
                  <a16:creationId xmlns:a16="http://schemas.microsoft.com/office/drawing/2014/main" id="{96343CCA-50C9-4756-A73B-CB4D170EE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0" y="3735"/>
              <a:ext cx="3065" cy="20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49E2A2BB-E31E-4E54-B6D9-EC9B2F10D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" y="2385"/>
              <a:ext cx="2230" cy="8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ru-RU" sz="2400" b="1" dirty="0"/>
                <a:t>Постиндустриальный кризис</a:t>
              </a:r>
              <a:endParaRPr lang="ru-RU" altLang="ru-RU" sz="2400" dirty="0"/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id="{6CEB5C4A-981C-47F8-9F77-716714FECC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3" y="3735"/>
              <a:ext cx="1532" cy="40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2400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4" y="1240934"/>
            <a:ext cx="2286000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31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FD92966-B122-441C-8904-9CFA6C4E1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03" y="682388"/>
            <a:ext cx="11709779" cy="60732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Стадии </a:t>
            </a:r>
            <a:r>
              <a:rPr lang="ru-RU" b="1" dirty="0" err="1">
                <a:solidFill>
                  <a:srgbClr val="42616D"/>
                </a:solidFill>
              </a:rPr>
              <a:t>варваризации</a:t>
            </a:r>
            <a:r>
              <a:rPr lang="ru-RU" b="1" dirty="0">
                <a:solidFill>
                  <a:srgbClr val="42616D"/>
                </a:solidFill>
              </a:rPr>
              <a:t>:</a:t>
            </a:r>
          </a:p>
          <a:p>
            <a:pPr marL="0" indent="0">
              <a:buNone/>
            </a:pPr>
            <a:r>
              <a:rPr lang="ru-RU" dirty="0"/>
              <a:t>1. Аккреционный антропоток, привлечение способных варваров на армейскую и государственную службу</a:t>
            </a:r>
          </a:p>
          <a:p>
            <a:pPr marL="0" indent="0">
              <a:buNone/>
            </a:pPr>
            <a:r>
              <a:rPr lang="ru-RU" dirty="0"/>
              <a:t>2. Леты, варварские колонии среди римского населения</a:t>
            </a:r>
          </a:p>
          <a:p>
            <a:pPr marL="0" indent="0">
              <a:buNone/>
            </a:pPr>
            <a:r>
              <a:rPr lang="ru-RU" dirty="0"/>
              <a:t>3. Федеративные договора, дарование варварам званий магистра </a:t>
            </a:r>
            <a:r>
              <a:rPr lang="ru-RU" dirty="0" err="1"/>
              <a:t>милитум</a:t>
            </a:r>
            <a:r>
              <a:rPr lang="ru-RU" dirty="0"/>
              <a:t> и римского патриция</a:t>
            </a:r>
          </a:p>
          <a:p>
            <a:pPr marL="0" indent="0">
              <a:buNone/>
            </a:pPr>
            <a:r>
              <a:rPr lang="ru-RU" dirty="0"/>
              <a:t>4. Признание формальной независимости варварских королевств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Мир утратил демографическую устойчивость, что проявляется в нарастающих </a:t>
            </a:r>
            <a:r>
              <a:rPr lang="ru-RU" i="1" dirty="0" err="1">
                <a:solidFill>
                  <a:srgbClr val="42616D"/>
                </a:solidFill>
              </a:rPr>
              <a:t>антропотоках</a:t>
            </a:r>
            <a:r>
              <a:rPr lang="ru-RU" i="1" dirty="0">
                <a:solidFill>
                  <a:srgbClr val="42616D"/>
                </a:solidFill>
              </a:rPr>
              <a:t>. </a:t>
            </a:r>
            <a:r>
              <a:rPr lang="ru-RU" dirty="0"/>
              <a:t>Политика глобализации есть, с одной стороны, признание этого факта, с другой – попытка как-то управлять миграционными движениями. В действительности, это управление существует примерно на том же уровне, что и некогда в Риме.</a:t>
            </a:r>
          </a:p>
          <a:p>
            <a:pPr marL="0" indent="0">
              <a:buNone/>
            </a:pPr>
            <a:r>
              <a:rPr lang="ru-RU" dirty="0"/>
              <a:t>Мы переживаем сейчас (начало 2000-х) конец первой фазы великого переселения: происходит насыщение европейских государств, в том числе – их властных, финансовых, военных, административных структур – пришлым населением. На следующей стадии «варварские» анклавы начнут обретать черты государственности. Их жители будут руководствоваться собственными законами и поддерживать свои жизненные форматы. Европейским государствам придется пойти на это. Чтобы сохранить «видимость гармонии» признание свершившегося факта будет оформлено, как дополнение к Конституции – на практике, возникнет аналог римских «федеративных договоров»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39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57BF8EF-CBC1-4F0D-A17A-53F0DA28B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3" y="728294"/>
            <a:ext cx="11635854" cy="584445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3. Цивилизационные различия и цивилизационные конфликты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А. </a:t>
            </a:r>
            <a:r>
              <a:rPr lang="ru-RU" dirty="0" err="1"/>
              <a:t>Парибком</a:t>
            </a:r>
            <a:r>
              <a:rPr lang="ru-RU" dirty="0"/>
              <a:t> выделены 4 типа цивилизационной рациональности:</a:t>
            </a:r>
          </a:p>
          <a:p>
            <a:r>
              <a:rPr lang="ru-RU" dirty="0"/>
              <a:t>Средиземноморский или Большой Запад (БЗ). </a:t>
            </a:r>
            <a:r>
              <a:rPr lang="ru-RU" i="1" dirty="0">
                <a:solidFill>
                  <a:srgbClr val="42616D"/>
                </a:solidFill>
              </a:rPr>
              <a:t>Познающий</a:t>
            </a:r>
            <a:r>
              <a:rPr lang="ru-RU" dirty="0"/>
              <a:t> разум</a:t>
            </a:r>
          </a:p>
          <a:p>
            <a:r>
              <a:rPr lang="ru-RU" dirty="0" err="1"/>
              <a:t>Афроазиатские</a:t>
            </a:r>
            <a:r>
              <a:rPr lang="ru-RU" dirty="0"/>
              <a:t> общности (АА). Сотворяющий,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i="1" dirty="0">
                <a:solidFill>
                  <a:srgbClr val="42616D"/>
                </a:solidFill>
              </a:rPr>
              <a:t>деятельный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/>
              <a:t>разум</a:t>
            </a:r>
          </a:p>
          <a:p>
            <a:r>
              <a:rPr lang="ru-RU" dirty="0" err="1"/>
              <a:t>Южноазиатская</a:t>
            </a:r>
            <a:r>
              <a:rPr lang="ru-RU" dirty="0"/>
              <a:t> цивилизация (ЮА). </a:t>
            </a:r>
            <a:r>
              <a:rPr lang="ru-RU" i="1" dirty="0">
                <a:solidFill>
                  <a:srgbClr val="42616D"/>
                </a:solidFill>
              </a:rPr>
              <a:t>Образовательный</a:t>
            </a:r>
            <a:r>
              <a:rPr lang="ru-RU" dirty="0"/>
              <a:t> разум</a:t>
            </a:r>
          </a:p>
          <a:p>
            <a:r>
              <a:rPr lang="ru-RU" dirty="0"/>
              <a:t>Дальневосточная цивилизация (ДВ). </a:t>
            </a:r>
            <a:r>
              <a:rPr lang="ru-RU" i="1" dirty="0">
                <a:solidFill>
                  <a:srgbClr val="42616D"/>
                </a:solidFill>
              </a:rPr>
              <a:t>Управляющий </a:t>
            </a:r>
            <a:r>
              <a:rPr lang="ru-RU" dirty="0"/>
              <a:t>разум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Если </a:t>
            </a:r>
            <a:r>
              <a:rPr lang="ru-RU" b="1" dirty="0">
                <a:solidFill>
                  <a:srgbClr val="42616D"/>
                </a:solidFill>
              </a:rPr>
              <a:t>«лягушка» </a:t>
            </a:r>
            <a:r>
              <a:rPr lang="ru-RU" b="1" dirty="0" err="1">
                <a:solidFill>
                  <a:srgbClr val="42616D"/>
                </a:solidFill>
              </a:rPr>
              <a:t>схлопывается</a:t>
            </a:r>
            <a:r>
              <a:rPr lang="ru-RU" dirty="0"/>
              <a:t>, имеем старую схему: БЗ – мыслители-коммуникаторы, остальные рабы\роботы, кто должен работать; ДВ –здравомыслящие-сознательные труженики, над ними в управлении - коммуникаторы, которые все решают речью наверху и спускают приказы; ЮА – сверху брахманы, исправляющие большие ошибки и образовательные паттерны, внизу болтушки-деятели\бездельники.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Если такая </a:t>
            </a:r>
            <a:r>
              <a:rPr lang="ru-RU" b="1" dirty="0">
                <a:solidFill>
                  <a:srgbClr val="42616D"/>
                </a:solidFill>
              </a:rPr>
              <a:t>«лягушка» открывает пасть</a:t>
            </a:r>
            <a:r>
              <a:rPr lang="ru-RU" dirty="0"/>
              <a:t>, то, вместо китайцев (ДВ) на арену выходит разнородное сообщество АА, и мир начинает бешено меняться. Почему? АА неразличимый до сего дня феномен, его все время отметают, как «недо», мол «они ассимилируются с Европой», «у них нет фантастики», «они не едут в будущее…», и далее по тексту.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464" y="1323833"/>
            <a:ext cx="3266623" cy="2011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477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464B0-E8D7-442B-A95D-CC2785597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36"/>
          <a:stretch/>
        </p:blipFill>
        <p:spPr>
          <a:xfrm>
            <a:off x="73891" y="661405"/>
            <a:ext cx="5240809" cy="5739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1E5448-79FA-479A-8B1E-5146C2536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212" b="9050"/>
          <a:stretch/>
        </p:blipFill>
        <p:spPr>
          <a:xfrm>
            <a:off x="5606474" y="485785"/>
            <a:ext cx="5966690" cy="62567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B49F3-A904-47F1-89A0-3153BF2B538F}"/>
              </a:ext>
            </a:extLst>
          </p:cNvPr>
          <p:cNvSpPr txBox="1"/>
          <p:nvPr/>
        </p:nvSpPr>
        <p:spPr>
          <a:xfrm>
            <a:off x="73891" y="254952"/>
            <a:ext cx="4959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Схематизации А. </a:t>
            </a:r>
            <a:r>
              <a:rPr lang="ru-RU" sz="2400" b="1" dirty="0" err="1"/>
              <a:t>Парибка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201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B2A2B-C5B6-4A18-9B5C-E8C059469A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363"/>
          <a:stretch/>
        </p:blipFill>
        <p:spPr>
          <a:xfrm>
            <a:off x="3301661" y="394476"/>
            <a:ext cx="5588678" cy="6463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6" y="1473959"/>
            <a:ext cx="3556677" cy="2653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4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13" y="2311494"/>
            <a:ext cx="3891027" cy="1945514"/>
          </a:xfrm>
          <a:prstGeom prst="rect">
            <a:avLst/>
          </a:prstGeom>
        </p:spPr>
      </p:pic>
      <p:sp>
        <p:nvSpPr>
          <p:cNvPr id="2" name="Равнобедренный треугольник 1">
            <a:extLst>
              <a:ext uri="{FF2B5EF4-FFF2-40B4-BE49-F238E27FC236}">
                <a16:creationId xmlns:a16="http://schemas.microsoft.com/office/drawing/2014/main" id="{DC8DC7DC-126B-4120-A17F-F51F4AE702AA}"/>
              </a:ext>
            </a:extLst>
          </p:cNvPr>
          <p:cNvSpPr/>
          <p:nvPr/>
        </p:nvSpPr>
        <p:spPr>
          <a:xfrm>
            <a:off x="4336473" y="1136073"/>
            <a:ext cx="3519054" cy="2419927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9234490A-DC1C-41E0-A596-D7B3CB23C868}"/>
              </a:ext>
            </a:extLst>
          </p:cNvPr>
          <p:cNvSpPr/>
          <p:nvPr/>
        </p:nvSpPr>
        <p:spPr>
          <a:xfrm rot="10800000">
            <a:off x="4336473" y="3556000"/>
            <a:ext cx="3519054" cy="2419927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090F7A8-AD3B-4F9B-A57C-3B22771A40CD}"/>
              </a:ext>
            </a:extLst>
          </p:cNvPr>
          <p:cNvCxnSpPr>
            <a:stCxn id="2" idx="0"/>
            <a:endCxn id="3" idx="0"/>
          </p:cNvCxnSpPr>
          <p:nvPr/>
        </p:nvCxnSpPr>
        <p:spPr>
          <a:xfrm>
            <a:off x="6096000" y="1136073"/>
            <a:ext cx="0" cy="483985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FA3AC101-BE0B-4E9A-9EAF-610DCDAAD8BE}"/>
              </a:ext>
            </a:extLst>
          </p:cNvPr>
          <p:cNvCxnSpPr>
            <a:stCxn id="3" idx="4"/>
            <a:endCxn id="3" idx="2"/>
          </p:cNvCxnSpPr>
          <p:nvPr/>
        </p:nvCxnSpPr>
        <p:spPr>
          <a:xfrm>
            <a:off x="4336473" y="3556000"/>
            <a:ext cx="351905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9638F1B-B57C-4874-B8B0-9A0ACF5B10EE}"/>
              </a:ext>
            </a:extLst>
          </p:cNvPr>
          <p:cNvSpPr txBox="1"/>
          <p:nvPr/>
        </p:nvSpPr>
        <p:spPr>
          <a:xfrm>
            <a:off x="3177309" y="3325167"/>
            <a:ext cx="106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Китай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1ECAB-C61E-4391-92D2-DF537A784457}"/>
              </a:ext>
            </a:extLst>
          </p:cNvPr>
          <p:cNvSpPr txBox="1"/>
          <p:nvPr/>
        </p:nvSpPr>
        <p:spPr>
          <a:xfrm>
            <a:off x="5671127" y="5952760"/>
            <a:ext cx="1062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Индия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F3936-C47A-40DF-99D1-75DAC620CFB8}"/>
              </a:ext>
            </a:extLst>
          </p:cNvPr>
          <p:cNvSpPr txBox="1"/>
          <p:nvPr/>
        </p:nvSpPr>
        <p:spPr>
          <a:xfrm>
            <a:off x="5449454" y="674407"/>
            <a:ext cx="209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Европа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7396D5-B7E0-466A-A841-5AA55910FE76}"/>
              </a:ext>
            </a:extLst>
          </p:cNvPr>
          <p:cNvSpPr txBox="1"/>
          <p:nvPr/>
        </p:nvSpPr>
        <p:spPr>
          <a:xfrm>
            <a:off x="8072581" y="3325166"/>
            <a:ext cx="3084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Арабский мир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5A012-D871-4DF1-9050-A96D86476CBE}"/>
              </a:ext>
            </a:extLst>
          </p:cNvPr>
          <p:cNvSpPr txBox="1"/>
          <p:nvPr/>
        </p:nvSpPr>
        <p:spPr>
          <a:xfrm>
            <a:off x="0" y="674407"/>
            <a:ext cx="425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Двойная «лягушка Громова»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19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820B3C-81FD-4A01-BCAB-681CC343A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706" y="999944"/>
            <a:ext cx="4432176" cy="339247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B862641-328A-4B1E-87DD-B43532FCFB1E}"/>
              </a:ext>
            </a:extLst>
          </p:cNvPr>
          <p:cNvCxnSpPr>
            <a:cxnSpLocks/>
            <a:stCxn id="2" idx="0"/>
          </p:cNvCxnSpPr>
          <p:nvPr/>
        </p:nvCxnSpPr>
        <p:spPr>
          <a:xfrm flipH="1">
            <a:off x="4202546" y="999944"/>
            <a:ext cx="1288248" cy="54614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3D639B7-7C31-4E6D-83AB-6C05E7F52059}"/>
              </a:ext>
            </a:extLst>
          </p:cNvPr>
          <p:cNvCxnSpPr>
            <a:cxnSpLocks/>
          </p:cNvCxnSpPr>
          <p:nvPr/>
        </p:nvCxnSpPr>
        <p:spPr>
          <a:xfrm flipH="1">
            <a:off x="4202546" y="4392419"/>
            <a:ext cx="3470822" cy="20689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FF4089-0E79-499A-81A2-F8542EC90C6D}"/>
              </a:ext>
            </a:extLst>
          </p:cNvPr>
          <p:cNvSpPr txBox="1"/>
          <p:nvPr/>
        </p:nvSpPr>
        <p:spPr>
          <a:xfrm>
            <a:off x="4359678" y="696182"/>
            <a:ext cx="217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Индия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B18CD-A2A2-4AE1-929B-C9179AEBF0BA}"/>
              </a:ext>
            </a:extLst>
          </p:cNvPr>
          <p:cNvSpPr txBox="1"/>
          <p:nvPr/>
        </p:nvSpPr>
        <p:spPr>
          <a:xfrm>
            <a:off x="5835150" y="814726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Язык, как </a:t>
            </a:r>
            <a:r>
              <a:rPr lang="ru-RU" b="1" dirty="0">
                <a:solidFill>
                  <a:srgbClr val="0070C0"/>
                </a:solidFill>
              </a:rPr>
              <a:t>МАЙЯ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244C4-A44A-4AEE-8F00-9FF74F2D76FB}"/>
              </a:ext>
            </a:extLst>
          </p:cNvPr>
          <p:cNvSpPr txBox="1"/>
          <p:nvPr/>
        </p:nvSpPr>
        <p:spPr>
          <a:xfrm>
            <a:off x="-89675" y="3810711"/>
            <a:ext cx="3330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Европа</a:t>
            </a:r>
          </a:p>
          <a:p>
            <a:pPr algn="r"/>
            <a:r>
              <a:rPr lang="ru-RU" dirty="0"/>
              <a:t>Язык, как </a:t>
            </a:r>
            <a:r>
              <a:rPr lang="ru-RU" b="1" dirty="0">
                <a:solidFill>
                  <a:srgbClr val="0070C0"/>
                </a:solidFill>
              </a:rPr>
              <a:t>ЛОГОС</a:t>
            </a:r>
          </a:p>
          <a:p>
            <a:pPr algn="r"/>
            <a:r>
              <a:rPr lang="ru-RU" dirty="0"/>
              <a:t>Язык, созданный </a:t>
            </a:r>
            <a:r>
              <a:rPr lang="ru-RU" b="1" dirty="0"/>
              <a:t>Аристотелем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89E4F81-97DF-4A1B-BD85-F528D4531A31}"/>
              </a:ext>
            </a:extLst>
          </p:cNvPr>
          <p:cNvCxnSpPr>
            <a:cxnSpLocks/>
          </p:cNvCxnSpPr>
          <p:nvPr/>
        </p:nvCxnSpPr>
        <p:spPr>
          <a:xfrm>
            <a:off x="3305207" y="4392419"/>
            <a:ext cx="897337" cy="206894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3AF301-D319-4C74-A957-09C3396183BA}"/>
              </a:ext>
            </a:extLst>
          </p:cNvPr>
          <p:cNvSpPr txBox="1"/>
          <p:nvPr/>
        </p:nvSpPr>
        <p:spPr>
          <a:xfrm>
            <a:off x="7588125" y="4034510"/>
            <a:ext cx="350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Китай</a:t>
            </a:r>
          </a:p>
          <a:p>
            <a:r>
              <a:rPr lang="ru-RU" dirty="0"/>
              <a:t>Язык, как </a:t>
            </a:r>
            <a:r>
              <a:rPr lang="ru-RU" b="1" dirty="0">
                <a:solidFill>
                  <a:srgbClr val="0070C0"/>
                </a:solidFill>
              </a:rPr>
              <a:t>НОРМА</a:t>
            </a:r>
          </a:p>
          <a:p>
            <a:r>
              <a:rPr lang="ru-RU" dirty="0"/>
              <a:t>Язык, созданный </a:t>
            </a:r>
            <a:r>
              <a:rPr lang="ru-RU" b="1" dirty="0" err="1"/>
              <a:t>Цан-цзе</a:t>
            </a:r>
            <a:r>
              <a:rPr lang="ru-RU" b="1" dirty="0"/>
              <a:t> /Фу-си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BC96E-4369-46F0-BB0E-98CE8196DF2C}"/>
              </a:ext>
            </a:extLst>
          </p:cNvPr>
          <p:cNvSpPr txBox="1"/>
          <p:nvPr/>
        </p:nvSpPr>
        <p:spPr>
          <a:xfrm>
            <a:off x="5835150" y="5435792"/>
            <a:ext cx="4347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Афро-Арабская Цивилизация</a:t>
            </a:r>
          </a:p>
          <a:p>
            <a:r>
              <a:rPr lang="ru-RU" dirty="0"/>
              <a:t>Арабский язык, как язык Пророка</a:t>
            </a:r>
          </a:p>
          <a:p>
            <a:r>
              <a:rPr lang="ru-RU" dirty="0"/>
              <a:t>Язык, созданный Пророком </a:t>
            </a:r>
            <a:r>
              <a:rPr lang="ru-RU" b="1" dirty="0" err="1"/>
              <a:t>Муххамедом</a:t>
            </a:r>
            <a:endParaRPr lang="ru-RU" b="1" dirty="0"/>
          </a:p>
          <a:p>
            <a:r>
              <a:rPr lang="ru-RU" dirty="0"/>
              <a:t>ЯЗЫК </a:t>
            </a:r>
            <a:r>
              <a:rPr lang="ru-RU" b="1" dirty="0">
                <a:solidFill>
                  <a:srgbClr val="0070C0"/>
                </a:solidFill>
              </a:rPr>
              <a:t>КОРАНА</a:t>
            </a:r>
          </a:p>
          <a:p>
            <a:r>
              <a:rPr lang="ru-RU" b="1" dirty="0">
                <a:solidFill>
                  <a:srgbClr val="0070C0"/>
                </a:solidFill>
              </a:rPr>
              <a:t>СИММЕТРИЯ - ОРНАМЕНТ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42BD00-A6BA-4B8C-B366-D8C936A02011}"/>
              </a:ext>
            </a:extLst>
          </p:cNvPr>
          <p:cNvSpPr txBox="1"/>
          <p:nvPr/>
        </p:nvSpPr>
        <p:spPr>
          <a:xfrm>
            <a:off x="731722" y="4974127"/>
            <a:ext cx="2789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rgbClr val="FF0000"/>
                </a:solidFill>
              </a:rPr>
              <a:t>Русская Цивилизация</a:t>
            </a:r>
          </a:p>
          <a:p>
            <a:pPr algn="r"/>
            <a:r>
              <a:rPr lang="ru-RU" b="1" dirty="0">
                <a:solidFill>
                  <a:srgbClr val="0070C0"/>
                </a:solidFill>
              </a:rPr>
              <a:t>ПОЭЗИС</a:t>
            </a:r>
          </a:p>
          <a:p>
            <a:pPr algn="r"/>
            <a:r>
              <a:rPr lang="ru-RU" dirty="0">
                <a:solidFill>
                  <a:srgbClr val="FF0000"/>
                </a:solidFill>
              </a:rPr>
              <a:t>Язык, созданный Поэтом (</a:t>
            </a:r>
            <a:r>
              <a:rPr lang="ru-RU" b="1" dirty="0">
                <a:solidFill>
                  <a:srgbClr val="FF0000"/>
                </a:solidFill>
              </a:rPr>
              <a:t>А. Пушкиным</a:t>
            </a:r>
            <a:r>
              <a:rPr lang="ru-RU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D6A965DD-F33D-4268-9DF0-65DB37B8E134}"/>
              </a:ext>
            </a:extLst>
          </p:cNvPr>
          <p:cNvSpPr/>
          <p:nvPr/>
        </p:nvSpPr>
        <p:spPr>
          <a:xfrm>
            <a:off x="3305694" y="1054396"/>
            <a:ext cx="4367674" cy="3299422"/>
          </a:xfrm>
          <a:prstGeom prst="triangle">
            <a:avLst/>
          </a:prstGeom>
          <a:solidFill>
            <a:schemeClr val="bg2">
              <a:lumMod val="9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5F8B0F-191A-41A3-A76D-CB6EFEE0452B}"/>
              </a:ext>
            </a:extLst>
          </p:cNvPr>
          <p:cNvSpPr txBox="1"/>
          <p:nvPr/>
        </p:nvSpPr>
        <p:spPr>
          <a:xfrm>
            <a:off x="180785" y="2892710"/>
            <a:ext cx="3092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Европейская Цивилизация</a:t>
            </a:r>
          </a:p>
          <a:p>
            <a:pPr algn="r"/>
            <a:r>
              <a:rPr lang="ru-RU" dirty="0"/>
              <a:t>ЛОГОС </a:t>
            </a:r>
          </a:p>
          <a:p>
            <a:pPr algn="r"/>
            <a:r>
              <a:rPr lang="ru-RU" b="1" dirty="0">
                <a:solidFill>
                  <a:srgbClr val="0070C0"/>
                </a:solidFill>
              </a:rPr>
              <a:t>ЦИФРА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58AB7B-1DF2-4D4F-B11D-2720A1D4956C}"/>
              </a:ext>
            </a:extLst>
          </p:cNvPr>
          <p:cNvSpPr txBox="1"/>
          <p:nvPr/>
        </p:nvSpPr>
        <p:spPr>
          <a:xfrm>
            <a:off x="3507766" y="108422"/>
            <a:ext cx="366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Индийская Цивилизация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</a:rPr>
              <a:t>МАТЛИНГВИСТИКА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77033-72E4-48E9-B339-769A2926F4B2}"/>
              </a:ext>
            </a:extLst>
          </p:cNvPr>
          <p:cNvSpPr txBox="1"/>
          <p:nvPr/>
        </p:nvSpPr>
        <p:spPr>
          <a:xfrm>
            <a:off x="7515064" y="3371067"/>
            <a:ext cx="3504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Китайская цивилизация</a:t>
            </a:r>
          </a:p>
          <a:p>
            <a:r>
              <a:rPr lang="ru-RU" b="1" dirty="0">
                <a:solidFill>
                  <a:srgbClr val="0070C0"/>
                </a:solidFill>
              </a:rPr>
              <a:t>ПЕРЕБОР, КОМБИНАТОРИКА</a:t>
            </a:r>
          </a:p>
          <a:p>
            <a:endParaRPr lang="ru-RU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D03D46-4427-4E2A-BAE8-8FF4C056F748}"/>
              </a:ext>
            </a:extLst>
          </p:cNvPr>
          <p:cNvSpPr txBox="1"/>
          <p:nvPr/>
        </p:nvSpPr>
        <p:spPr>
          <a:xfrm>
            <a:off x="7673368" y="387364"/>
            <a:ext cx="4432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Схематизация Н. </a:t>
            </a:r>
            <a:r>
              <a:rPr lang="ru-RU" sz="2400" b="1" dirty="0" err="1"/>
              <a:t>Луковниковой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6" y="723568"/>
            <a:ext cx="3585546" cy="19239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1983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769" y="4721159"/>
            <a:ext cx="2136841" cy="21368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FD6171A-8B6D-4C26-BAF3-D6AC9766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03" y="615115"/>
            <a:ext cx="11608558" cy="50350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103346"/>
                </a:solidFill>
              </a:rPr>
              <a:t>Западная или Евро-Атлантическая цивилизация </a:t>
            </a:r>
            <a:r>
              <a:rPr lang="ru-RU" dirty="0"/>
              <a:t>относится к время-ориентированным, личностным, рациональным, материальным. Иными словами, ее </a:t>
            </a:r>
            <a:r>
              <a:rPr lang="ru-RU" dirty="0" err="1"/>
              <a:t>парадигмальные</a:t>
            </a:r>
            <a:r>
              <a:rPr lang="ru-RU" dirty="0"/>
              <a:t> ценности: развитие – человек (свобода) – разум (познание) – богатство. Цивилизация, познающего разума. Базовые языки – латынь, древнегреческий. Отсутствуют боевые искусства. Эта цивилизация составляет основу Ойкумены, она сосредоточила в своих руках более половины накопленных человечеством ресурсов и играет ведущую роль в большинстве международных организаций.</a:t>
            </a:r>
          </a:p>
          <a:p>
            <a:pPr marL="0" indent="0">
              <a:buNone/>
            </a:pPr>
            <a:r>
              <a:rPr lang="ru-RU" dirty="0">
                <a:solidFill>
                  <a:srgbClr val="103346"/>
                </a:solidFill>
              </a:rPr>
              <a:t> </a:t>
            </a:r>
            <a:r>
              <a:rPr lang="ru-RU" i="1" dirty="0">
                <a:solidFill>
                  <a:srgbClr val="103346"/>
                </a:solidFill>
              </a:rPr>
              <a:t>Евразийская или Дальневосточная цивилизация </a:t>
            </a:r>
            <a:r>
              <a:rPr lang="ru-RU" dirty="0"/>
              <a:t>включает Китай, Корею, Японию, некоторые страны Юго-Восточной Азии. Эта цивилизация </a:t>
            </a:r>
            <a:r>
              <a:rPr lang="ru-RU" dirty="0" err="1"/>
              <a:t>пространственно</a:t>
            </a:r>
            <a:r>
              <a:rPr lang="ru-RU" dirty="0"/>
              <a:t> - и коллектив-ориентирована, духовная. Цивилизация управляющего разума. Язык вэньянь, письменный язык превалирует в управлении. Отсутствует логика, как наука.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963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44715DE-E6B8-4EAD-B364-8B12ADF63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6" y="614148"/>
            <a:ext cx="11615072" cy="6243851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103346"/>
                </a:solidFill>
              </a:rPr>
              <a:t>Евро-Атлантическая и Дальневосточная цивилизация </a:t>
            </a:r>
            <a:r>
              <a:rPr lang="ru-RU" dirty="0"/>
              <a:t>взаимно дополнительны, что указывает на отсутствие почвы для серьезных конфликтов между ними. (Мир поделен, причем каждый из партнеров владеет именно той его «половиной», которая представляет для него ценность). НО ЭТО – ДО ГЛОБАЛИЗАЦИИ!</a:t>
            </a:r>
          </a:p>
          <a:p>
            <a:r>
              <a:rPr lang="ru-RU" i="1" dirty="0">
                <a:solidFill>
                  <a:srgbClr val="103346"/>
                </a:solidFill>
              </a:rPr>
              <a:t>Напротив, Афразийская (Исламская) цивилизация </a:t>
            </a:r>
            <a:r>
              <a:rPr lang="ru-RU" dirty="0"/>
              <a:t>подобна Западу почти во всем: она время-ориентирована, рациональна, материальна. Единственное разграничение происходит на уровне коллективности: мир Ислама – общинно-ориентирован. В данном случае никакой дополнительности нет: цивилизации ведут остро конфликтное существование и делят конечные материальные ресурсы. Язык афразийской цивилизации – арабский, цивилизация </a:t>
            </a:r>
            <a:r>
              <a:rPr lang="ru-RU" dirty="0" err="1"/>
              <a:t>сотворящего</a:t>
            </a:r>
            <a:r>
              <a:rPr lang="ru-RU" dirty="0"/>
              <a:t> деятельностного разума.</a:t>
            </a:r>
          </a:p>
          <a:p>
            <a:r>
              <a:rPr lang="ru-RU" i="1" dirty="0" err="1">
                <a:solidFill>
                  <a:srgbClr val="103346"/>
                </a:solidFill>
              </a:rPr>
              <a:t>Южноазиатская</a:t>
            </a:r>
            <a:r>
              <a:rPr lang="ru-RU" i="1" dirty="0">
                <a:solidFill>
                  <a:srgbClr val="103346"/>
                </a:solidFill>
              </a:rPr>
              <a:t> (Индийская) цивилизация</a:t>
            </a:r>
            <a:r>
              <a:rPr lang="ru-RU" dirty="0">
                <a:solidFill>
                  <a:srgbClr val="103346"/>
                </a:solidFill>
              </a:rPr>
              <a:t>. </a:t>
            </a:r>
            <a:r>
              <a:rPr lang="ru-RU" dirty="0"/>
              <a:t>Базовый язык – санскрит. Отсутствует наука в европейском понимании. Цивилизация образовательного разума.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639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41" y="1166657"/>
            <a:ext cx="2691543" cy="15149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872" y="1467315"/>
            <a:ext cx="3579043" cy="2386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sp>
        <p:nvSpPr>
          <p:cNvPr id="80" name="CustomShape 1"/>
          <p:cNvSpPr/>
          <p:nvPr/>
        </p:nvSpPr>
        <p:spPr>
          <a:xfrm>
            <a:off x="739806" y="1067124"/>
            <a:ext cx="8294618" cy="5550320"/>
          </a:xfrm>
          <a:custGeom>
            <a:avLst/>
            <a:gdLst/>
            <a:ahLst/>
            <a:cxnLst/>
            <a:rect l="l" t="t" r="r" b="b"/>
            <a:pathLst>
              <a:path w="10547927" h="5357091">
                <a:moveTo>
                  <a:pt x="0" y="5357091"/>
                </a:moveTo>
                <a:cubicBezTo>
                  <a:pt x="45412" y="4945303"/>
                  <a:pt x="90825" y="4533516"/>
                  <a:pt x="424873" y="3999346"/>
                </a:cubicBezTo>
                <a:cubicBezTo>
                  <a:pt x="758921" y="3465176"/>
                  <a:pt x="1354667" y="2667770"/>
                  <a:pt x="2004291" y="2152073"/>
                </a:cubicBezTo>
                <a:cubicBezTo>
                  <a:pt x="2653915" y="1636376"/>
                  <a:pt x="3406679" y="1213043"/>
                  <a:pt x="4322618" y="905164"/>
                </a:cubicBezTo>
                <a:cubicBezTo>
                  <a:pt x="5238557" y="597285"/>
                  <a:pt x="6462376" y="455661"/>
                  <a:pt x="7499927" y="304800"/>
                </a:cubicBezTo>
                <a:cubicBezTo>
                  <a:pt x="8537478" y="153939"/>
                  <a:pt x="10038388" y="52339"/>
                  <a:pt x="10547927" y="0"/>
                </a:cubicBezTo>
              </a:path>
            </a:pathLst>
          </a:custGeom>
          <a:noFill/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" name="CustomShape 2"/>
          <p:cNvSpPr/>
          <p:nvPr/>
        </p:nvSpPr>
        <p:spPr>
          <a:xfrm>
            <a:off x="720606" y="3638984"/>
            <a:ext cx="8294618" cy="3023528"/>
          </a:xfrm>
          <a:custGeom>
            <a:avLst/>
            <a:gdLst/>
            <a:ahLst/>
            <a:cxnLst/>
            <a:rect l="l" t="t" r="r" b="b"/>
            <a:pathLst>
              <a:path w="10547927" h="5357091">
                <a:moveTo>
                  <a:pt x="0" y="5357091"/>
                </a:moveTo>
                <a:cubicBezTo>
                  <a:pt x="45412" y="4945303"/>
                  <a:pt x="90825" y="4533516"/>
                  <a:pt x="424873" y="3999346"/>
                </a:cubicBezTo>
                <a:cubicBezTo>
                  <a:pt x="758921" y="3465176"/>
                  <a:pt x="1354667" y="2667770"/>
                  <a:pt x="2004291" y="2152073"/>
                </a:cubicBezTo>
                <a:cubicBezTo>
                  <a:pt x="2653915" y="1636376"/>
                  <a:pt x="3406679" y="1213043"/>
                  <a:pt x="4322618" y="905164"/>
                </a:cubicBezTo>
                <a:cubicBezTo>
                  <a:pt x="5238557" y="597285"/>
                  <a:pt x="6462376" y="455661"/>
                  <a:pt x="7499927" y="304800"/>
                </a:cubicBezTo>
                <a:cubicBezTo>
                  <a:pt x="8537478" y="153939"/>
                  <a:pt x="10038388" y="52339"/>
                  <a:pt x="10547927" y="0"/>
                </a:cubicBezTo>
              </a:path>
            </a:pathLst>
          </a:custGeom>
          <a:noFill/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707148" y="1096516"/>
            <a:ext cx="5551626" cy="5570895"/>
          </a:xfrm>
          <a:custGeom>
            <a:avLst/>
            <a:gdLst/>
            <a:ahLst/>
            <a:cxnLst/>
            <a:rect l="l" t="t" r="r" b="b"/>
            <a:pathLst>
              <a:path w="3169085" h="4425863">
                <a:moveTo>
                  <a:pt x="0" y="16701"/>
                </a:moveTo>
                <a:cubicBezTo>
                  <a:pt x="524005" y="8350"/>
                  <a:pt x="1048011" y="0"/>
                  <a:pt x="1415441" y="292274"/>
                </a:cubicBezTo>
                <a:cubicBezTo>
                  <a:pt x="1782871" y="584548"/>
                  <a:pt x="1912307" y="1081414"/>
                  <a:pt x="2204581" y="1770345"/>
                </a:cubicBezTo>
                <a:cubicBezTo>
                  <a:pt x="2496855" y="2459276"/>
                  <a:pt x="2941529" y="3557392"/>
                  <a:pt x="3169085" y="4425863"/>
                </a:cubicBezTo>
              </a:path>
            </a:pathLst>
          </a:custGeom>
          <a:noFill/>
          <a:ln w="28440">
            <a:solidFill>
              <a:srgbClr val="00FF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4"/>
          <p:cNvSpPr/>
          <p:nvPr/>
        </p:nvSpPr>
        <p:spPr>
          <a:xfrm>
            <a:off x="759332" y="5639339"/>
            <a:ext cx="8294618" cy="998698"/>
          </a:xfrm>
          <a:custGeom>
            <a:avLst/>
            <a:gdLst/>
            <a:ahLst/>
            <a:cxnLst/>
            <a:rect l="l" t="t" r="r" b="b"/>
            <a:pathLst>
              <a:path w="10547927" h="5357091">
                <a:moveTo>
                  <a:pt x="0" y="5357091"/>
                </a:moveTo>
                <a:cubicBezTo>
                  <a:pt x="45412" y="4945303"/>
                  <a:pt x="90825" y="4533516"/>
                  <a:pt x="424873" y="3999346"/>
                </a:cubicBezTo>
                <a:cubicBezTo>
                  <a:pt x="758921" y="3465176"/>
                  <a:pt x="1354667" y="2667770"/>
                  <a:pt x="2004291" y="2152073"/>
                </a:cubicBezTo>
                <a:cubicBezTo>
                  <a:pt x="2653915" y="1636376"/>
                  <a:pt x="3406679" y="1213043"/>
                  <a:pt x="4322618" y="905164"/>
                </a:cubicBezTo>
                <a:cubicBezTo>
                  <a:pt x="5238557" y="597285"/>
                  <a:pt x="6462376" y="455661"/>
                  <a:pt x="7499927" y="304800"/>
                </a:cubicBezTo>
                <a:cubicBezTo>
                  <a:pt x="8537478" y="153939"/>
                  <a:pt x="10038388" y="52339"/>
                  <a:pt x="10547927" y="0"/>
                </a:cubicBezTo>
              </a:path>
            </a:pathLst>
          </a:custGeom>
          <a:noFill/>
          <a:ln>
            <a:solidFill>
              <a:srgbClr val="00FF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5"/>
          <p:cNvSpPr/>
          <p:nvPr/>
        </p:nvSpPr>
        <p:spPr>
          <a:xfrm>
            <a:off x="720606" y="6677240"/>
            <a:ext cx="8294618" cy="32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CustomShape 6"/>
          <p:cNvSpPr/>
          <p:nvPr/>
        </p:nvSpPr>
        <p:spPr>
          <a:xfrm flipH="1" flipV="1">
            <a:off x="720606" y="456767"/>
            <a:ext cx="327" cy="6220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CustomShape 7"/>
          <p:cNvSpPr/>
          <p:nvPr/>
        </p:nvSpPr>
        <p:spPr>
          <a:xfrm>
            <a:off x="759332" y="1096516"/>
            <a:ext cx="7996119" cy="5565996"/>
          </a:xfrm>
          <a:custGeom>
            <a:avLst/>
            <a:gdLst/>
            <a:ahLst/>
            <a:cxnLst/>
            <a:rect l="l" t="t" r="r" b="b"/>
            <a:pathLst>
              <a:path w="3169085" h="4425863">
                <a:moveTo>
                  <a:pt x="0" y="16701"/>
                </a:moveTo>
                <a:cubicBezTo>
                  <a:pt x="524005" y="8350"/>
                  <a:pt x="1048011" y="0"/>
                  <a:pt x="1415441" y="292274"/>
                </a:cubicBezTo>
                <a:cubicBezTo>
                  <a:pt x="1782871" y="584548"/>
                  <a:pt x="1912307" y="1081414"/>
                  <a:pt x="2204581" y="1770345"/>
                </a:cubicBezTo>
                <a:cubicBezTo>
                  <a:pt x="2496855" y="2459276"/>
                  <a:pt x="2941529" y="3557392"/>
                  <a:pt x="3169085" y="4425863"/>
                </a:cubicBezTo>
              </a:path>
            </a:pathLst>
          </a:custGeom>
          <a:noFill/>
          <a:ln w="28440">
            <a:solidFill>
              <a:srgbClr val="FF00FF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8"/>
          <p:cNvSpPr/>
          <p:nvPr/>
        </p:nvSpPr>
        <p:spPr>
          <a:xfrm>
            <a:off x="739806" y="1096516"/>
            <a:ext cx="3227971" cy="5570895"/>
          </a:xfrm>
          <a:custGeom>
            <a:avLst/>
            <a:gdLst/>
            <a:ahLst/>
            <a:cxnLst/>
            <a:rect l="l" t="t" r="r" b="b"/>
            <a:pathLst>
              <a:path w="3169085" h="4425863">
                <a:moveTo>
                  <a:pt x="0" y="16701"/>
                </a:moveTo>
                <a:cubicBezTo>
                  <a:pt x="524005" y="8350"/>
                  <a:pt x="1048011" y="0"/>
                  <a:pt x="1415441" y="292274"/>
                </a:cubicBezTo>
                <a:cubicBezTo>
                  <a:pt x="1782871" y="584548"/>
                  <a:pt x="1912307" y="1081414"/>
                  <a:pt x="2204581" y="1770345"/>
                </a:cubicBezTo>
                <a:cubicBezTo>
                  <a:pt x="2496855" y="2459276"/>
                  <a:pt x="2941529" y="3557392"/>
                  <a:pt x="3169085" y="4425863"/>
                </a:cubicBezTo>
              </a:path>
            </a:pathLst>
          </a:custGeom>
          <a:noFill/>
          <a:ln w="28440">
            <a:solidFill>
              <a:srgbClr val="FFFF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9"/>
          <p:cNvSpPr/>
          <p:nvPr/>
        </p:nvSpPr>
        <p:spPr>
          <a:xfrm rot="21167400">
            <a:off x="7327678" y="777868"/>
            <a:ext cx="1491189" cy="37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96" spc="-1">
                <a:solidFill>
                  <a:srgbClr val="0066CC"/>
                </a:solidFill>
                <a:latin typeface="Noto Sans"/>
              </a:rPr>
              <a:t>мышление</a:t>
            </a:r>
            <a:endParaRPr lang="ru-RU" sz="1996" spc="-1">
              <a:latin typeface="Arial"/>
            </a:endParaRPr>
          </a:p>
        </p:txBody>
      </p:sp>
      <p:sp>
        <p:nvSpPr>
          <p:cNvPr id="89" name="CustomShape 10"/>
          <p:cNvSpPr/>
          <p:nvPr/>
        </p:nvSpPr>
        <p:spPr>
          <a:xfrm rot="21364200">
            <a:off x="6890761" y="2990014"/>
            <a:ext cx="1922282" cy="680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FF0000"/>
                </a:solidFill>
                <a:latin typeface="Noto Sans"/>
              </a:rPr>
              <a:t>деятельность (Россия)</a:t>
            </a:r>
            <a:endParaRPr lang="ru-RU" sz="1996" spc="-1" dirty="0">
              <a:latin typeface="Arial"/>
            </a:endParaRPr>
          </a:p>
        </p:txBody>
      </p:sp>
      <p:sp>
        <p:nvSpPr>
          <p:cNvPr id="90" name="CustomShape 11"/>
          <p:cNvSpPr/>
          <p:nvPr/>
        </p:nvSpPr>
        <p:spPr>
          <a:xfrm rot="21498000">
            <a:off x="5768108" y="4994325"/>
            <a:ext cx="2032995" cy="680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00FF00"/>
                </a:solidFill>
                <a:latin typeface="Noto Sans"/>
              </a:rPr>
              <a:t>коммуникация</a:t>
            </a:r>
          </a:p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00FF00"/>
                </a:solidFill>
                <a:latin typeface="Noto Sans"/>
              </a:rPr>
              <a:t>(Россия)</a:t>
            </a:r>
            <a:endParaRPr lang="ru-RU" sz="1996" spc="-1" dirty="0">
              <a:latin typeface="Arial"/>
            </a:endParaRPr>
          </a:p>
        </p:txBody>
      </p:sp>
      <p:sp>
        <p:nvSpPr>
          <p:cNvPr id="91" name="CustomShape 12"/>
          <p:cNvSpPr/>
          <p:nvPr/>
        </p:nvSpPr>
        <p:spPr>
          <a:xfrm rot="4211400">
            <a:off x="2454441" y="3289752"/>
            <a:ext cx="1548995" cy="37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96" spc="-1" dirty="0">
                <a:solidFill>
                  <a:srgbClr val="FFFF00"/>
                </a:solidFill>
                <a:latin typeface="Noto Sans"/>
              </a:rPr>
              <a:t>понимание</a:t>
            </a:r>
            <a:endParaRPr lang="ru-RU" sz="1996" spc="-1" dirty="0">
              <a:latin typeface="Arial"/>
            </a:endParaRPr>
          </a:p>
        </p:txBody>
      </p:sp>
      <p:sp>
        <p:nvSpPr>
          <p:cNvPr id="92" name="CustomShape 13"/>
          <p:cNvSpPr/>
          <p:nvPr/>
        </p:nvSpPr>
        <p:spPr>
          <a:xfrm rot="3679800">
            <a:off x="3907383" y="2738398"/>
            <a:ext cx="1525481" cy="37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96" spc="-1" dirty="0">
                <a:solidFill>
                  <a:srgbClr val="00FFFF"/>
                </a:solidFill>
                <a:latin typeface="Noto Sans"/>
              </a:rPr>
              <a:t>рефлексия</a:t>
            </a:r>
            <a:endParaRPr lang="ru-RU" sz="1996" spc="-1" dirty="0">
              <a:latin typeface="Arial"/>
            </a:endParaRPr>
          </a:p>
        </p:txBody>
      </p:sp>
      <p:sp>
        <p:nvSpPr>
          <p:cNvPr id="93" name="CustomShape 14"/>
          <p:cNvSpPr/>
          <p:nvPr/>
        </p:nvSpPr>
        <p:spPr>
          <a:xfrm rot="3005400">
            <a:off x="5316132" y="2452262"/>
            <a:ext cx="1433057" cy="37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996" spc="-1" dirty="0">
                <a:solidFill>
                  <a:srgbClr val="FF00FF"/>
                </a:solidFill>
                <a:latin typeface="Noto Sans"/>
              </a:rPr>
              <a:t>смещение</a:t>
            </a:r>
            <a:endParaRPr lang="ru-RU" sz="1996" spc="-1" dirty="0">
              <a:latin typeface="Arial"/>
            </a:endParaRPr>
          </a:p>
        </p:txBody>
      </p:sp>
      <p:sp>
        <p:nvSpPr>
          <p:cNvPr id="16" name="CustomShape 11">
            <a:extLst>
              <a:ext uri="{FF2B5EF4-FFF2-40B4-BE49-F238E27FC236}">
                <a16:creationId xmlns:a16="http://schemas.microsoft.com/office/drawing/2014/main" id="{8DA578C3-8BB4-41CD-B498-695AF53573C9}"/>
              </a:ext>
            </a:extLst>
          </p:cNvPr>
          <p:cNvSpPr/>
          <p:nvPr/>
        </p:nvSpPr>
        <p:spPr>
          <a:xfrm rot="21319727">
            <a:off x="7031108" y="3639426"/>
            <a:ext cx="2032995" cy="680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00FF00"/>
                </a:solidFill>
                <a:latin typeface="Noto Sans"/>
              </a:rPr>
              <a:t>коммуникация</a:t>
            </a:r>
          </a:p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00FF00"/>
                </a:solidFill>
                <a:latin typeface="Noto Sans"/>
              </a:rPr>
              <a:t>(Запад)</a:t>
            </a:r>
            <a:endParaRPr lang="ru-RU" sz="1996" spc="-1" dirty="0">
              <a:latin typeface="Arial"/>
            </a:endParaRPr>
          </a:p>
        </p:txBody>
      </p:sp>
      <p:sp>
        <p:nvSpPr>
          <p:cNvPr id="17" name="CustomShape 10">
            <a:extLst>
              <a:ext uri="{FF2B5EF4-FFF2-40B4-BE49-F238E27FC236}">
                <a16:creationId xmlns:a16="http://schemas.microsoft.com/office/drawing/2014/main" id="{DC7FE744-5B5B-4027-9AF8-CBF922A16CC7}"/>
              </a:ext>
            </a:extLst>
          </p:cNvPr>
          <p:cNvSpPr/>
          <p:nvPr/>
        </p:nvSpPr>
        <p:spPr>
          <a:xfrm rot="21441916">
            <a:off x="6099138" y="5679933"/>
            <a:ext cx="1922282" cy="6802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2659" tIns="32659" rIns="32659" bIns="32659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996" spc="-1" dirty="0">
                <a:solidFill>
                  <a:srgbClr val="FF0000"/>
                </a:solidFill>
                <a:latin typeface="Noto Sans"/>
              </a:rPr>
              <a:t>деятельность (Запад)</a:t>
            </a:r>
            <a:endParaRPr lang="ru-RU" sz="1996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9240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D5D9CB5-39F8-4043-89A4-0DF3E8C31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37" y="521855"/>
            <a:ext cx="11663150" cy="633614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Основное содержание доклада: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«Национальные конфликты» крайне редко связаны с нациями, национальными идентичностями или даже с национальными культурными кодами. Как правило, национальные конфликты являются </a:t>
            </a:r>
            <a:r>
              <a:rPr lang="ru-RU" b="1" dirty="0" err="1">
                <a:solidFill>
                  <a:srgbClr val="C00000"/>
                </a:solidFill>
              </a:rPr>
              <a:t>манифестной</a:t>
            </a:r>
            <a:r>
              <a:rPr lang="ru-RU" b="1" dirty="0">
                <a:solidFill>
                  <a:srgbClr val="C00000"/>
                </a:solidFill>
              </a:rPr>
              <a:t> формой совсем другого конфликта: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Цивилизационного</a:t>
            </a:r>
          </a:p>
          <a:p>
            <a:r>
              <a:rPr lang="ru-RU" dirty="0"/>
              <a:t>Религиозного</a:t>
            </a:r>
          </a:p>
          <a:p>
            <a:r>
              <a:rPr lang="ru-RU" dirty="0"/>
              <a:t>Онтологического</a:t>
            </a:r>
          </a:p>
          <a:p>
            <a:r>
              <a:rPr lang="ru-RU" dirty="0"/>
              <a:t>Политического</a:t>
            </a:r>
          </a:p>
          <a:p>
            <a:r>
              <a:rPr lang="ru-RU" dirty="0"/>
              <a:t>Социального / классового</a:t>
            </a:r>
          </a:p>
          <a:p>
            <a:r>
              <a:rPr lang="ru-RU" dirty="0" err="1"/>
              <a:t>Поколенческого</a:t>
            </a:r>
            <a:endParaRPr lang="ru-RU" dirty="0"/>
          </a:p>
          <a:p>
            <a:r>
              <a:rPr lang="ru-RU" dirty="0"/>
              <a:t>(…)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Во всех случаях, когда конфликт, </a:t>
            </a:r>
            <a:r>
              <a:rPr lang="ru-RU" i="1" dirty="0">
                <a:solidFill>
                  <a:srgbClr val="42616D"/>
                </a:solidFill>
              </a:rPr>
              <a:t>на самом деле, имеет национальную составляющую в качестве ведущей</a:t>
            </a:r>
            <a:r>
              <a:rPr lang="ru-RU" dirty="0"/>
              <a:t>, это связано с одной из </a:t>
            </a:r>
            <a:r>
              <a:rPr lang="ru-RU" b="1" dirty="0"/>
              <a:t>древних наций, реликтом ранней традиционной фазы развития</a:t>
            </a:r>
            <a:r>
              <a:rPr lang="ru-RU" dirty="0"/>
              <a:t>: </a:t>
            </a:r>
            <a:r>
              <a:rPr lang="ru-RU" i="1" dirty="0">
                <a:solidFill>
                  <a:srgbClr val="800000"/>
                </a:solidFill>
              </a:rPr>
              <a:t>китайцами, евреями, армянами</a:t>
            </a:r>
            <a:r>
              <a:rPr lang="ru-RU" dirty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26" y="2402005"/>
            <a:ext cx="5292363" cy="303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0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7942CF-99AC-42A7-9ABA-10598643F9B0}"/>
              </a:ext>
            </a:extLst>
          </p:cNvPr>
          <p:cNvSpPr/>
          <p:nvPr/>
        </p:nvSpPr>
        <p:spPr>
          <a:xfrm>
            <a:off x="201683" y="521263"/>
            <a:ext cx="116670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pc="-1" dirty="0">
                <a:solidFill>
                  <a:srgbClr val="103346"/>
                </a:solidFill>
              </a:rPr>
              <a:t>Сравнение с евроатлантической моделью:</a:t>
            </a:r>
          </a:p>
          <a:p>
            <a:pPr>
              <a:lnSpc>
                <a:spcPct val="100000"/>
              </a:lnSpc>
            </a:pPr>
            <a:endParaRPr lang="ru-RU" sz="2400" spc="-1" dirty="0">
              <a:solidFill>
                <a:srgbClr val="103346"/>
              </a:solidFill>
            </a:endParaRPr>
          </a:p>
          <a:p>
            <a:pPr marL="195955" indent="-19595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103346"/>
                </a:solidFill>
              </a:rPr>
              <a:t> русская «</a:t>
            </a:r>
            <a:r>
              <a:rPr lang="ru-RU" sz="2400" spc="-1" dirty="0" err="1">
                <a:solidFill>
                  <a:srgbClr val="103346"/>
                </a:solidFill>
              </a:rPr>
              <a:t>трёхслойка</a:t>
            </a:r>
            <a:r>
              <a:rPr lang="ru-RU" sz="2400" spc="-1" dirty="0">
                <a:solidFill>
                  <a:srgbClr val="103346"/>
                </a:solidFill>
              </a:rPr>
              <a:t>» – мышление, деятельность, коммуникация;</a:t>
            </a:r>
          </a:p>
          <a:p>
            <a:pPr marL="195955" indent="-19595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103346"/>
                </a:solidFill>
              </a:rPr>
              <a:t> евроатлантическая «</a:t>
            </a:r>
            <a:r>
              <a:rPr lang="ru-RU" sz="2400" spc="-1" dirty="0" err="1">
                <a:solidFill>
                  <a:srgbClr val="103346"/>
                </a:solidFill>
              </a:rPr>
              <a:t>трёхслойка</a:t>
            </a:r>
            <a:r>
              <a:rPr lang="ru-RU" sz="2400" spc="-1" dirty="0">
                <a:solidFill>
                  <a:srgbClr val="103346"/>
                </a:solidFill>
              </a:rPr>
              <a:t>» – мышление, коммуникация, деятельность</a:t>
            </a:r>
          </a:p>
          <a:p>
            <a:pPr marL="195955" indent="-19595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103346"/>
                </a:solidFill>
              </a:rPr>
              <a:t> евроатлантическая этика лишена принципа категорического императива из-за повышенного внимания к Ветхому завету (пуританство &gt; кальвинизм &gt; лютеранство &gt; англиканство </a:t>
            </a:r>
            <a:r>
              <a:rPr lang="ru-RU" sz="2400" spc="-1" dirty="0">
                <a:solidFill>
                  <a:srgbClr val="103346"/>
                </a:solidFill>
                <a:ea typeface="Arial"/>
              </a:rPr>
              <a:t>≈ евангелическое христианство)</a:t>
            </a:r>
            <a:endParaRPr lang="ru-RU" sz="2400" spc="-1" dirty="0">
              <a:solidFill>
                <a:srgbClr val="103346"/>
              </a:solidFill>
            </a:endParaRPr>
          </a:p>
          <a:p>
            <a:pPr marL="195955" indent="-19595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103346"/>
                </a:solidFill>
                <a:ea typeface="Arial"/>
              </a:rPr>
              <a:t> принцип успеха, как признака благодати на практических планах близок к деятельностному исихазму, однако на высших планах приводит к тому, что </a:t>
            </a:r>
            <a:r>
              <a:rPr lang="ru-RU" sz="2400" spc="-1" dirty="0">
                <a:solidFill>
                  <a:srgbClr val="FF0000"/>
                </a:solidFill>
                <a:ea typeface="Arial"/>
              </a:rPr>
              <a:t>баланс «благо-польза-выгода» для евроатлантической цивилизации смещён к плоскости «выгода-польза», а для русской к плоскости «польза-благо»</a:t>
            </a:r>
            <a:endParaRPr lang="ru-RU" sz="2400" spc="-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6C198C-7D9D-4E34-9B83-3E7DA0ABE602}"/>
              </a:ext>
            </a:extLst>
          </p:cNvPr>
          <p:cNvSpPr/>
          <p:nvPr/>
        </p:nvSpPr>
        <p:spPr>
          <a:xfrm>
            <a:off x="323273" y="4676247"/>
            <a:ext cx="11545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spc="-1" dirty="0">
                <a:solidFill>
                  <a:srgbClr val="103346"/>
                </a:solidFill>
                <a:ea typeface="Arial"/>
              </a:rPr>
              <a:t>Отсюда: </a:t>
            </a:r>
            <a:endParaRPr lang="ru-RU" sz="2400" spc="-1" dirty="0">
              <a:solidFill>
                <a:srgbClr val="103346"/>
              </a:solidFill>
            </a:endParaRPr>
          </a:p>
          <a:p>
            <a:pPr marL="195955" indent="-195955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spc="-1" dirty="0">
                <a:solidFill>
                  <a:srgbClr val="103346"/>
                </a:solidFill>
                <a:ea typeface="Arial"/>
              </a:rPr>
              <a:t>русская коммуникация построена на </a:t>
            </a:r>
            <a:r>
              <a:rPr lang="ru-RU" sz="2400" spc="-1" dirty="0">
                <a:solidFill>
                  <a:srgbClr val="FF0000"/>
                </a:solidFill>
                <a:ea typeface="Arial"/>
              </a:rPr>
              <a:t>единстве деятельности </a:t>
            </a:r>
            <a:r>
              <a:rPr lang="ru-RU" sz="2400" spc="-1" dirty="0">
                <a:solidFill>
                  <a:srgbClr val="103346"/>
                </a:solidFill>
                <a:ea typeface="Arial"/>
              </a:rPr>
              <a:t>(мы сначала делаем, потом ожидаем аналогичной деятельности, в зависимости от результата строим коммуникацию), </a:t>
            </a:r>
            <a:r>
              <a:rPr lang="ru-RU" sz="2400" spc="-1" dirty="0" err="1">
                <a:solidFill>
                  <a:srgbClr val="103346"/>
                </a:solidFill>
                <a:ea typeface="Arial"/>
              </a:rPr>
              <a:t>modus</a:t>
            </a:r>
            <a:r>
              <a:rPr lang="ru-RU" sz="2400" spc="-1" dirty="0">
                <a:solidFill>
                  <a:srgbClr val="103346"/>
                </a:solidFill>
                <a:ea typeface="Arial"/>
              </a:rPr>
              <a:t> </a:t>
            </a:r>
            <a:r>
              <a:rPr lang="ru-RU" sz="2400" spc="-1" dirty="0" err="1">
                <a:solidFill>
                  <a:srgbClr val="103346"/>
                </a:solidFill>
                <a:ea typeface="Arial"/>
              </a:rPr>
              <a:t>operandi</a:t>
            </a:r>
            <a:r>
              <a:rPr lang="ru-RU" sz="2400" spc="-1" dirty="0">
                <a:solidFill>
                  <a:srgbClr val="103346"/>
                </a:solidFill>
                <a:ea typeface="Arial"/>
              </a:rPr>
              <a:t> определяется категорическим императивом (задан на уровне мышления);</a:t>
            </a:r>
            <a:endParaRPr lang="ru-RU" sz="2400" spc="-1" dirty="0">
              <a:solidFill>
                <a:srgbClr val="103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66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215000" y="657567"/>
            <a:ext cx="3715555" cy="7386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103346"/>
                </a:solidFill>
                <a:cs typeface="Arial" panose="020B0604020202020204" pitchFamily="34" charset="0"/>
              </a:rPr>
              <a:t>Формула синдрома:</a:t>
            </a:r>
          </a:p>
          <a:p>
            <a:pPr marL="342900" indent="-342900"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ru-RU" sz="2400" spc="-1" dirty="0">
                <a:solidFill>
                  <a:srgbClr val="103346"/>
                </a:solidFill>
                <a:cs typeface="Arial" panose="020B0604020202020204" pitchFamily="34" charset="0"/>
              </a:rPr>
              <a:t> воля, освоение, братство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342"/>
            <a:ext cx="3535054" cy="5279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884369" y="1478425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ru-RU" sz="2800" spc="-1" dirty="0">
                <a:cs typeface="Arial" panose="020B0604020202020204" pitchFamily="34" charset="0"/>
              </a:rPr>
              <a:t>Архитектурные символы:</a:t>
            </a:r>
          </a:p>
          <a:p>
            <a:pPr>
              <a:buClr>
                <a:srgbClr val="000000"/>
              </a:buClr>
              <a:buSzPct val="45000"/>
            </a:pPr>
            <a:endParaRPr lang="ru-RU" spc="-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7604" y="4135007"/>
            <a:ext cx="3079845" cy="400110"/>
          </a:xfrm>
          <a:prstGeom prst="rect">
            <a:avLst/>
          </a:prstGeom>
          <a:solidFill>
            <a:srgbClr val="738614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45000"/>
            </a:pPr>
            <a:r>
              <a:rPr lang="ru-RU" sz="2000" spc="-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Храм Покрова на Нерли;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9" y="1937613"/>
            <a:ext cx="6223379" cy="4000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817607" y="4490456"/>
            <a:ext cx="4960461" cy="369332"/>
          </a:xfrm>
          <a:prstGeom prst="rect">
            <a:avLst/>
          </a:prstGeom>
          <a:solidFill>
            <a:srgbClr val="6F0202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45000"/>
            </a:pPr>
            <a:r>
              <a:rPr lang="ru-RU" spc="-1" dirty="0">
                <a:solidFill>
                  <a:schemeClr val="bg1"/>
                </a:solidFill>
                <a:cs typeface="Arial" panose="020B0604020202020204" pitchFamily="34" charset="0"/>
              </a:rPr>
              <a:t>Памятник Воину-освободителю в </a:t>
            </a:r>
            <a:r>
              <a:rPr lang="ru-RU" spc="-1" dirty="0" err="1">
                <a:solidFill>
                  <a:schemeClr val="bg1"/>
                </a:solidFill>
                <a:cs typeface="Arial" panose="020B0604020202020204" pitchFamily="34" charset="0"/>
              </a:rPr>
              <a:t>Трептоф</a:t>
            </a:r>
            <a:r>
              <a:rPr lang="ru-RU" spc="-1" dirty="0">
                <a:solidFill>
                  <a:schemeClr val="bg1"/>
                </a:solidFill>
                <a:cs typeface="Arial" panose="020B0604020202020204" pitchFamily="34" charset="0"/>
              </a:rPr>
              <a:t>-парке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71EC66A-E78A-4811-8139-EA4309D50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52" y="395785"/>
            <a:ext cx="11709778" cy="62636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Назовем </a:t>
            </a:r>
            <a:r>
              <a:rPr lang="ru-RU" b="1" dirty="0">
                <a:solidFill>
                  <a:srgbClr val="103346"/>
                </a:solidFill>
              </a:rPr>
              <a:t>этнокультурной плитой </a:t>
            </a:r>
            <a:r>
              <a:rPr lang="ru-RU" dirty="0"/>
              <a:t>единство </a:t>
            </a:r>
            <a:r>
              <a:rPr lang="ru-RU" dirty="0" err="1"/>
              <a:t>суперэтноса</a:t>
            </a:r>
            <a:r>
              <a:rPr lang="ru-RU" dirty="0"/>
              <a:t>, историко-географического ландшафта, породившего </a:t>
            </a:r>
            <a:r>
              <a:rPr lang="ru-RU" dirty="0" err="1"/>
              <a:t>суперэтнос</a:t>
            </a:r>
            <a:r>
              <a:rPr lang="ru-RU" dirty="0"/>
              <a:t>, и присоединенного семиотического пространства, порожденного </a:t>
            </a:r>
            <a:r>
              <a:rPr lang="ru-RU" dirty="0" err="1"/>
              <a:t>суперэтносом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Этнокультурная плита есть </a:t>
            </a:r>
            <a:r>
              <a:rPr lang="ru-RU" i="1" dirty="0">
                <a:solidFill>
                  <a:srgbClr val="103346"/>
                </a:solidFill>
              </a:rPr>
              <a:t>Представление Цивилизации в пространстве этнических групп.</a:t>
            </a:r>
          </a:p>
          <a:p>
            <a:pPr marL="0" indent="0">
              <a:buNone/>
            </a:pPr>
            <a:r>
              <a:rPr lang="ru-RU" dirty="0"/>
              <a:t>Основные законы движения плит:</a:t>
            </a:r>
          </a:p>
          <a:p>
            <a:pPr marL="0" indent="0">
              <a:buNone/>
            </a:pPr>
            <a:r>
              <a:rPr lang="ru-RU" dirty="0"/>
              <a:t>1. Этнокультурные плиты могут меняться в размерах и перемещаться по земному шару. Причины роста или сокращения этнокультурных плит носят демографический характер: плиты меняются в размерах по мере естественного и миграционного изменения численности </a:t>
            </a:r>
            <a:r>
              <a:rPr lang="ru-RU" dirty="0" err="1"/>
              <a:t>суперэтноса</a:t>
            </a:r>
            <a:r>
              <a:rPr lang="ru-RU" dirty="0"/>
              <a:t>. Источником движения этнокультурных плит является антропоток. Под действием антропотока этнокультурные плиты свободно перемешаются по геополитическим «пустошам» — территориям, не имеющим собственной проявленной идентичности. </a:t>
            </a:r>
          </a:p>
          <a:p>
            <a:pPr marL="0" indent="0">
              <a:buNone/>
            </a:pPr>
            <a:r>
              <a:rPr lang="ru-RU" dirty="0"/>
              <a:t>2. Плиты могут поглощаться «пустошью» вследствие утраты </a:t>
            </a:r>
            <a:r>
              <a:rPr lang="ru-RU" dirty="0" err="1"/>
              <a:t>суперэтносом</a:t>
            </a:r>
            <a:r>
              <a:rPr lang="ru-RU" dirty="0"/>
              <a:t> идентичности: общество «израсходовало» пассионарность или потеряло идентификационные культурные/цивилизационные рамки. Плиты со слабо выраженной идентичностью могут ассимилироваться плитами с ярко выраженной идентичностью. В целом исторический процесс сопровождается, по-видимому, укрупнением плит с соответствующим уменьшением их числа.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6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22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0F9F61B-479A-4C24-9069-C85CD0294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6" y="341744"/>
            <a:ext cx="11532358" cy="65162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3. Этнокультурные плиты влияют друг на друга, причем возможны два различных варианта: </a:t>
            </a:r>
          </a:p>
          <a:p>
            <a:pPr marL="0" indent="0">
              <a:buNone/>
            </a:pPr>
            <a:r>
              <a:rPr lang="ru-RU" dirty="0"/>
              <a:t>• плиты взаимодействуют в семантическом пространстве, но разделены в физическом (надвиг);</a:t>
            </a:r>
          </a:p>
          <a:p>
            <a:pPr marL="0" indent="0">
              <a:buNone/>
            </a:pPr>
            <a:r>
              <a:rPr lang="ru-RU" dirty="0"/>
              <a:t>• плиты непосредственно взаимодействуют в физическом пространстве (столкновение).</a:t>
            </a:r>
          </a:p>
          <a:p>
            <a:pPr marL="0" indent="0">
              <a:buNone/>
            </a:pPr>
            <a:r>
              <a:rPr lang="ru-RU" dirty="0"/>
              <a:t>4. Столкновение (а в некоторых случаях и надвиг) могут привести к расколу плит.</a:t>
            </a:r>
          </a:p>
          <a:p>
            <a:pPr marL="0" indent="0">
              <a:buNone/>
            </a:pPr>
            <a:r>
              <a:rPr lang="ru-RU" dirty="0"/>
              <a:t>Глобализация есть изменение характера взаимодействия этнокультурных плит вследствие резкого сокращения площади «геополитической пустоши».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-1"/>
            <a:ext cx="12192000" cy="600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12" y="4855933"/>
            <a:ext cx="4135272" cy="1798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7509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6B6022-1725-4859-B6C9-2644D1D3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7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86CA5D-88B0-4D2D-A876-D368AAAB1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729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E7CD84-0CA3-4E94-BBE3-A38B95AF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4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35C1AD-A71C-4B71-AA58-E2017E2D1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69" y="444448"/>
            <a:ext cx="11641540" cy="5964527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4. Культурные коды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Культурный код </a:t>
            </a:r>
            <a:r>
              <a:rPr lang="ru-RU" i="1" dirty="0">
                <a:solidFill>
                  <a:srgbClr val="42616D"/>
                </a:solidFill>
              </a:rPr>
              <a:t>суть алгоритмы действия в различных ситуациях, прежде всего, критических, то есть угрожающих жизни, здоровью, социальному статусу.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Эти алгоритмы формируются на определенной территории среди некоторой социальной группы (например, этноса) и </a:t>
            </a:r>
            <a:r>
              <a:rPr lang="ru-RU" b="1" dirty="0"/>
              <a:t>императивно вменяются этой группе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5691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22" y="4449170"/>
            <a:ext cx="3073021" cy="2304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1909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" y="446095"/>
            <a:ext cx="3490198" cy="227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847528" y="3429000"/>
            <a:ext cx="158417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География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5920" y="3356992"/>
            <a:ext cx="15121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Язык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76320" y="3284984"/>
            <a:ext cx="1440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История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43872" y="6237313"/>
            <a:ext cx="27363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Культурный код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7848" y="188641"/>
            <a:ext cx="27363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Когнитивный код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3512" y="3861048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B050"/>
                </a:solidFill>
              </a:rPr>
              <a:t>Физическая география (рельеф, климат,    стихийные бедствия, геология – разломы) </a:t>
            </a:r>
          </a:p>
          <a:p>
            <a:r>
              <a:rPr lang="ru-RU" sz="1600" i="1" dirty="0">
                <a:solidFill>
                  <a:srgbClr val="00B050"/>
                </a:solidFill>
              </a:rPr>
              <a:t>Страноведение (размеры, сложность территории, окружение, соседи, естественность границ)</a:t>
            </a:r>
          </a:p>
          <a:p>
            <a:r>
              <a:rPr lang="ru-RU" sz="1600" i="1" dirty="0">
                <a:solidFill>
                  <a:srgbClr val="00B050"/>
                </a:solidFill>
              </a:rPr>
              <a:t>Экономическая география (почвы, вода, природные ресурсы)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5400000" flipH="1" flipV="1">
            <a:off x="191344" y="5157192"/>
            <a:ext cx="3024336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19936" y="3789040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002060"/>
                </a:solidFill>
              </a:rPr>
              <a:t>Структура модальностей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Глубина трансляции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Структура времен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Сложность синтаксиса, грамматики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Неопределенность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Заимствования, словообразование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Ширина семантического спектра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Избыточность</a:t>
            </a:r>
          </a:p>
          <a:p>
            <a:r>
              <a:rPr lang="ru-RU" sz="1600" i="1" dirty="0">
                <a:solidFill>
                  <a:srgbClr val="002060"/>
                </a:solidFill>
              </a:rPr>
              <a:t>Семантика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7608" y="1052736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i="1" dirty="0">
                <a:solidFill>
                  <a:srgbClr val="002060"/>
                </a:solidFill>
              </a:rPr>
              <a:t>Ширина семантического спектра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Заимствования, словообразование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Структура времен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Неопределенность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Сложность синтаксиса, грамматики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Избыточность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Глубина трансляции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Семантика</a:t>
            </a:r>
          </a:p>
          <a:p>
            <a:pPr algn="r"/>
            <a:r>
              <a:rPr lang="ru-RU" sz="1600" i="1" dirty="0">
                <a:solidFill>
                  <a:srgbClr val="002060"/>
                </a:solidFill>
              </a:rPr>
              <a:t>Структура модальностей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48328" y="5013177"/>
            <a:ext cx="1440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Импринтные</a:t>
            </a:r>
            <a:r>
              <a:rPr lang="ru-RU" sz="1600" dirty="0"/>
              <a:t> события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76320" y="1196752"/>
            <a:ext cx="1440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Культура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6028638" y="2272226"/>
            <a:ext cx="25202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Трансценденция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76320" y="260648"/>
            <a:ext cx="1440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/>
              <a:t>Эпистема</a:t>
            </a:r>
            <a:endParaRPr lang="ru-RU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976320" y="2132857"/>
            <a:ext cx="144016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/>
              <a:t>Импринтные</a:t>
            </a:r>
            <a:r>
              <a:rPr lang="ru-RU" sz="1600" dirty="0"/>
              <a:t> события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9624392" y="3717032"/>
            <a:ext cx="288032" cy="1224136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7536160" y="188640"/>
            <a:ext cx="1368152" cy="360040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верх 18"/>
          <p:cNvSpPr/>
          <p:nvPr/>
        </p:nvSpPr>
        <p:spPr>
          <a:xfrm>
            <a:off x="6528048" y="764704"/>
            <a:ext cx="360040" cy="2520280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9"/>
          <p:cNvSpPr/>
          <p:nvPr/>
        </p:nvSpPr>
        <p:spPr>
          <a:xfrm rot="10800000">
            <a:off x="5303912" y="3861048"/>
            <a:ext cx="360040" cy="23762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9624392" y="2780928"/>
            <a:ext cx="288032" cy="43204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0800000">
            <a:off x="9552384" y="1628800"/>
            <a:ext cx="288032" cy="43204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9552384" y="692696"/>
            <a:ext cx="288032" cy="43204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0800000">
            <a:off x="7104112" y="692696"/>
            <a:ext cx="432048" cy="432048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7536160" y="3356992"/>
            <a:ext cx="1368152" cy="288032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1775520" y="6309320"/>
            <a:ext cx="309634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углом 28"/>
          <p:cNvSpPr/>
          <p:nvPr/>
        </p:nvSpPr>
        <p:spPr>
          <a:xfrm rot="10800000">
            <a:off x="7752184" y="5733256"/>
            <a:ext cx="2160240" cy="936104"/>
          </a:xfrm>
          <a:prstGeom prst="bentArrow">
            <a:avLst>
              <a:gd name="adj1" fmla="val 23972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39816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03912" y="580526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68208" y="623731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28048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80176" y="1886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40000" y="7647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III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5400000">
            <a:off x="-3046865" y="3046863"/>
            <a:ext cx="6858002" cy="76427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6200000">
            <a:off x="8269405" y="2935404"/>
            <a:ext cx="6858002" cy="98718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524000" y="1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Текущая Реальность, Земля:</a:t>
            </a:r>
          </a:p>
        </p:txBody>
      </p:sp>
    </p:spTree>
    <p:extLst>
      <p:ext uri="{BB962C8B-B14F-4D97-AF65-F5344CB8AC3E}">
        <p14:creationId xmlns:p14="http://schemas.microsoft.com/office/powerpoint/2010/main" val="3402658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D1448-D15B-47FA-AAF0-CA2445FB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5" y="296127"/>
            <a:ext cx="10515600" cy="462036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Актуальные коды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043503-E008-43F8-B3A9-61C146A2C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40" y="1419367"/>
            <a:ext cx="11240069" cy="543863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4B54"/>
                </a:solidFill>
              </a:rPr>
              <a:t>Россия: </a:t>
            </a:r>
          </a:p>
          <a:p>
            <a:r>
              <a:rPr lang="ru-RU" i="1" dirty="0">
                <a:solidFill>
                  <a:srgbClr val="334B54"/>
                </a:solidFill>
              </a:rPr>
              <a:t>Сложность мышления</a:t>
            </a:r>
            <a:endParaRPr lang="ru-RU" dirty="0">
              <a:solidFill>
                <a:srgbClr val="334B54"/>
              </a:solidFill>
            </a:endParaRPr>
          </a:p>
          <a:p>
            <a:r>
              <a:rPr lang="ru-RU" i="1" dirty="0">
                <a:solidFill>
                  <a:srgbClr val="334B54"/>
                </a:solidFill>
              </a:rPr>
              <a:t>Универсализм культуры</a:t>
            </a:r>
            <a:endParaRPr lang="ru-RU" dirty="0">
              <a:solidFill>
                <a:srgbClr val="334B54"/>
              </a:solidFill>
            </a:endParaRPr>
          </a:p>
          <a:p>
            <a:r>
              <a:rPr lang="ru-RU" i="1" dirty="0">
                <a:solidFill>
                  <a:srgbClr val="7030A0"/>
                </a:solidFill>
              </a:rPr>
              <a:t>Власть над пространством</a:t>
            </a:r>
            <a:endParaRPr lang="ru-RU" dirty="0">
              <a:solidFill>
                <a:srgbClr val="7030A0"/>
              </a:solidFill>
            </a:endParaRPr>
          </a:p>
          <a:p>
            <a:r>
              <a:rPr lang="ru-RU" i="1" dirty="0">
                <a:solidFill>
                  <a:srgbClr val="334B54"/>
                </a:solidFill>
              </a:rPr>
              <a:t>Поляризация труда, способность к короткому </a:t>
            </a:r>
            <a:r>
              <a:rPr lang="ru-RU" i="1" dirty="0" err="1">
                <a:solidFill>
                  <a:srgbClr val="334B54"/>
                </a:solidFill>
              </a:rPr>
              <a:t>сверхусилию</a:t>
            </a:r>
            <a:r>
              <a:rPr lang="ru-RU" i="1" dirty="0">
                <a:solidFill>
                  <a:srgbClr val="334B54"/>
                </a:solidFill>
              </a:rPr>
              <a:t>, само(на)</a:t>
            </a:r>
            <a:r>
              <a:rPr lang="ru-RU" i="1" dirty="0" err="1">
                <a:solidFill>
                  <a:srgbClr val="334B54"/>
                </a:solidFill>
              </a:rPr>
              <a:t>деянность</a:t>
            </a:r>
            <a:r>
              <a:rPr lang="ru-RU" i="1" dirty="0">
                <a:solidFill>
                  <a:srgbClr val="334B54"/>
                </a:solidFill>
              </a:rPr>
              <a:t>, максимализм, незавершенность труда</a:t>
            </a:r>
          </a:p>
          <a:p>
            <a:r>
              <a:rPr lang="ru-RU" i="1" dirty="0">
                <a:solidFill>
                  <a:srgbClr val="334B54"/>
                </a:solidFill>
              </a:rPr>
              <a:t>Сверхценность государства, монархия, героический тип культуры, </a:t>
            </a:r>
            <a:r>
              <a:rPr lang="ru-RU" i="1" dirty="0">
                <a:solidFill>
                  <a:srgbClr val="FF0000"/>
                </a:solidFill>
              </a:rPr>
              <a:t>свобода, как воля и произвол</a:t>
            </a:r>
            <a:r>
              <a:rPr lang="ru-RU" i="1" dirty="0">
                <a:solidFill>
                  <a:srgbClr val="334B54"/>
                </a:solidFill>
              </a:rPr>
              <a:t>, нигилизм</a:t>
            </a:r>
          </a:p>
          <a:p>
            <a:r>
              <a:rPr lang="ru-RU" i="1" dirty="0" err="1">
                <a:solidFill>
                  <a:srgbClr val="334B54"/>
                </a:solidFill>
              </a:rPr>
              <a:t>Антиномийность</a:t>
            </a:r>
            <a:r>
              <a:rPr lang="ru-RU" i="1" dirty="0">
                <a:solidFill>
                  <a:srgbClr val="334B54"/>
                </a:solidFill>
              </a:rPr>
              <a:t> мышления, общинность / </a:t>
            </a:r>
            <a:r>
              <a:rPr lang="ru-RU" i="1" dirty="0" err="1">
                <a:solidFill>
                  <a:srgbClr val="334B54"/>
                </a:solidFill>
              </a:rPr>
              <a:t>доменность</a:t>
            </a:r>
            <a:r>
              <a:rPr lang="ru-RU" i="1" dirty="0">
                <a:solidFill>
                  <a:srgbClr val="334B54"/>
                </a:solidFill>
              </a:rPr>
              <a:t> «категорический императив», космизм, паттерн первопроходца, широта </a:t>
            </a:r>
            <a:r>
              <a:rPr lang="ru-RU" i="1" dirty="0" err="1">
                <a:solidFill>
                  <a:srgbClr val="334B54"/>
                </a:solidFill>
              </a:rPr>
              <a:t>эпистемы</a:t>
            </a:r>
            <a:r>
              <a:rPr lang="ru-RU" i="1" dirty="0">
                <a:solidFill>
                  <a:srgbClr val="334B54"/>
                </a:solidFill>
              </a:rPr>
              <a:t>, превалирование нематериального</a:t>
            </a:r>
            <a:r>
              <a:rPr lang="ru-RU" dirty="0">
                <a:solidFill>
                  <a:srgbClr val="334B54"/>
                </a:solidFill>
              </a:rPr>
              <a:t>.</a:t>
            </a:r>
          </a:p>
          <a:p>
            <a:r>
              <a:rPr lang="ru-RU" i="1" dirty="0">
                <a:solidFill>
                  <a:srgbClr val="334B54"/>
                </a:solidFill>
              </a:rPr>
              <a:t>Недисциплинированность, незавершенность, необязательность, креативность, поэтичность, сложность мышления</a:t>
            </a:r>
            <a:r>
              <a:rPr lang="ru-RU" dirty="0">
                <a:solidFill>
                  <a:srgbClr val="334B54"/>
                </a:solidFill>
              </a:rPr>
              <a:t>.</a:t>
            </a:r>
          </a:p>
          <a:p>
            <a:r>
              <a:rPr lang="ru-RU" dirty="0">
                <a:solidFill>
                  <a:srgbClr val="334B54"/>
                </a:solidFill>
              </a:rPr>
              <a:t> </a:t>
            </a:r>
            <a:r>
              <a:rPr lang="ru-RU" i="1" dirty="0">
                <a:solidFill>
                  <a:srgbClr val="334B54"/>
                </a:solidFill>
              </a:rPr>
              <a:t>Военная цикличность, </a:t>
            </a:r>
            <a:r>
              <a:rPr lang="ru-RU" i="1" dirty="0" err="1">
                <a:solidFill>
                  <a:srgbClr val="334B54"/>
                </a:solidFill>
              </a:rPr>
              <a:t>многопоколенческие</a:t>
            </a:r>
            <a:r>
              <a:rPr lang="ru-RU" i="1" dirty="0">
                <a:solidFill>
                  <a:srgbClr val="334B54"/>
                </a:solidFill>
              </a:rPr>
              <a:t> войны, низкая цена человеческой жизни</a:t>
            </a:r>
            <a:r>
              <a:rPr lang="ru-RU" dirty="0">
                <a:solidFill>
                  <a:srgbClr val="334B54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93" y="527145"/>
            <a:ext cx="2911524" cy="2503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060" y="653625"/>
            <a:ext cx="2404649" cy="22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92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367DB1-2DC1-4FC6-96F8-93A6300D2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44" y="691762"/>
            <a:ext cx="11212773" cy="58536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Схема доклада: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Идентичности. Социальные тепловые двигатели, «парад идентичностей» и </a:t>
            </a:r>
            <a:r>
              <a:rPr lang="ru-RU" dirty="0" err="1"/>
              <a:t>саморазогрев</a:t>
            </a:r>
            <a:r>
              <a:rPr lang="ru-RU" dirty="0"/>
              <a:t> социального двигателя.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Демография и антропотоки. Демографические конфликты.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Цивилизационные различия и цивилизационные конфликты.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 Культурные коды. Взаимодействие культурных кодов и национальные конфликты.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Конфликт национальных / религиозных и имперских принципов.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Держава. Классическая Империя. Мозаичная Империя. Национальные конфликты в империях и безумие элит (на примере Ассирии).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Национальные конфликты, как формат манифестации социального кризиса. Фазовый кризис и «всплытие реликтов».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Социально-культурная переработка, как профилактика национальных конфликтов.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971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816F1E8-34F5-4609-B8E8-F447D4206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9" y="415636"/>
            <a:ext cx="11682483" cy="62253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4B54"/>
                </a:solidFill>
              </a:rPr>
              <a:t>Украина:</a:t>
            </a:r>
          </a:p>
          <a:p>
            <a:pPr marL="0" indent="0">
              <a:buNone/>
            </a:pPr>
            <a:r>
              <a:rPr lang="ru-RU" dirty="0"/>
              <a:t>В известной степени, отрицание русского КК (между кодами оказалось неожиданно сильное напряжение):</a:t>
            </a:r>
          </a:p>
          <a:p>
            <a:r>
              <a:rPr lang="ru-RU" i="1" dirty="0">
                <a:solidFill>
                  <a:srgbClr val="FF0000"/>
                </a:solidFill>
              </a:rPr>
              <a:t>Противоречивость, </a:t>
            </a:r>
            <a:r>
              <a:rPr lang="ru-RU" i="1" dirty="0" err="1">
                <a:solidFill>
                  <a:srgbClr val="FF0000"/>
                </a:solidFill>
              </a:rPr>
              <a:t>колебательность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Беотийский </a:t>
            </a:r>
            <a:r>
              <a:rPr lang="ru-RU" i="1" dirty="0" err="1">
                <a:solidFill>
                  <a:srgbClr val="FF0000"/>
                </a:solidFill>
              </a:rPr>
              <a:t>антропотип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>
                <a:solidFill>
                  <a:srgbClr val="334B54"/>
                </a:solidFill>
              </a:rPr>
              <a:t>и беотийское мышление</a:t>
            </a:r>
          </a:p>
          <a:p>
            <a:r>
              <a:rPr lang="ru-RU" i="1" dirty="0">
                <a:solidFill>
                  <a:srgbClr val="00B050"/>
                </a:solidFill>
              </a:rPr>
              <a:t>Культура заимствований</a:t>
            </a:r>
          </a:p>
          <a:p>
            <a:r>
              <a:rPr lang="ru-RU" i="1" dirty="0">
                <a:solidFill>
                  <a:srgbClr val="334B54"/>
                </a:solidFill>
              </a:rPr>
              <a:t>Леность</a:t>
            </a:r>
          </a:p>
          <a:p>
            <a:r>
              <a:rPr lang="ru-RU" i="1" dirty="0">
                <a:solidFill>
                  <a:srgbClr val="334B54"/>
                </a:solidFill>
              </a:rPr>
              <a:t>Равная склонность к бунту и подчинению. </a:t>
            </a:r>
            <a:r>
              <a:rPr lang="ru-RU" i="1" dirty="0">
                <a:solidFill>
                  <a:srgbClr val="00B050"/>
                </a:solidFill>
              </a:rPr>
              <a:t>Оппортунизм</a:t>
            </a:r>
          </a:p>
          <a:p>
            <a:r>
              <a:rPr lang="ru-RU" i="1" dirty="0">
                <a:solidFill>
                  <a:srgbClr val="334B54"/>
                </a:solidFill>
              </a:rPr>
              <a:t>Организация на уровне села, а не государства</a:t>
            </a:r>
          </a:p>
          <a:p>
            <a:r>
              <a:rPr lang="ru-RU" i="1" dirty="0">
                <a:solidFill>
                  <a:srgbClr val="334B54"/>
                </a:solidFill>
              </a:rPr>
              <a:t>Нет сверхценностей. Высока </a:t>
            </a:r>
            <a:r>
              <a:rPr lang="ru-RU" i="1" dirty="0">
                <a:solidFill>
                  <a:srgbClr val="00B050"/>
                </a:solidFill>
              </a:rPr>
              <a:t>ценность семьи </a:t>
            </a:r>
          </a:p>
          <a:p>
            <a:r>
              <a:rPr lang="ru-RU" i="1" dirty="0">
                <a:solidFill>
                  <a:srgbClr val="334B54"/>
                </a:solidFill>
              </a:rPr>
              <a:t>Не может определиться между «свобода – это воля» и «свобода – это в Европе».</a:t>
            </a:r>
          </a:p>
          <a:p>
            <a:r>
              <a:rPr lang="ru-RU" i="1" dirty="0">
                <a:solidFill>
                  <a:srgbClr val="334B54"/>
                </a:solidFill>
              </a:rPr>
              <a:t>Соседская община, </a:t>
            </a:r>
            <a:r>
              <a:rPr lang="ru-RU" i="1" dirty="0">
                <a:solidFill>
                  <a:srgbClr val="00B050"/>
                </a:solidFill>
              </a:rPr>
              <a:t>хуторская культура</a:t>
            </a:r>
          </a:p>
          <a:p>
            <a:r>
              <a:rPr lang="ru-RU" i="1" dirty="0">
                <a:solidFill>
                  <a:srgbClr val="00B050"/>
                </a:solidFill>
              </a:rPr>
              <a:t>Неприятие индустриального перехода</a:t>
            </a:r>
          </a:p>
          <a:p>
            <a:r>
              <a:rPr lang="ru-RU" i="1" dirty="0">
                <a:solidFill>
                  <a:srgbClr val="7030A0"/>
                </a:solidFill>
              </a:rPr>
              <a:t>Космизм и </a:t>
            </a:r>
            <a:r>
              <a:rPr lang="ru-RU" i="1" dirty="0" err="1">
                <a:solidFill>
                  <a:srgbClr val="7030A0"/>
                </a:solidFill>
              </a:rPr>
              <a:t>ноосферность</a:t>
            </a:r>
            <a:endParaRPr lang="ru-RU" i="1" dirty="0">
              <a:solidFill>
                <a:srgbClr val="7030A0"/>
              </a:solidFill>
            </a:endParaRPr>
          </a:p>
          <a:p>
            <a:endParaRPr lang="ru-RU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ru-RU" dirty="0"/>
              <a:t>Добавление по Игре (</a:t>
            </a:r>
            <a:r>
              <a:rPr lang="ru-RU" dirty="0" err="1"/>
              <a:t>Д.Батюк</a:t>
            </a:r>
            <a:r>
              <a:rPr lang="ru-RU" dirty="0"/>
              <a:t>): абсолютно </a:t>
            </a:r>
            <a:r>
              <a:rPr lang="ru-RU" i="1" dirty="0">
                <a:solidFill>
                  <a:srgbClr val="334B54"/>
                </a:solidFill>
              </a:rPr>
              <a:t>женское </a:t>
            </a:r>
            <a:r>
              <a:rPr lang="ru-RU" i="1" dirty="0" err="1">
                <a:solidFill>
                  <a:srgbClr val="334B54"/>
                </a:solidFill>
              </a:rPr>
              <a:t>антипассионарное</a:t>
            </a:r>
            <a:r>
              <a:rPr lang="ru-RU" i="1" dirty="0">
                <a:solidFill>
                  <a:srgbClr val="334B54"/>
                </a:solidFill>
              </a:rPr>
              <a:t> мышление</a:t>
            </a:r>
            <a:r>
              <a:rPr lang="ru-RU" dirty="0">
                <a:solidFill>
                  <a:srgbClr val="334B54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/>
              <a:t>После майдана сформулирована украинская национальная идея – отстаньте от нас… </a:t>
            </a: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329" y="1201003"/>
            <a:ext cx="2479477" cy="2634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9561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99" y="1083572"/>
            <a:ext cx="2381201" cy="1796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A14BC33-AE7D-42DC-8BA6-0CAB20029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73" y="341744"/>
            <a:ext cx="10294685" cy="65162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4B54"/>
                </a:solidFill>
              </a:rPr>
              <a:t>Армения:</a:t>
            </a:r>
          </a:p>
          <a:p>
            <a:pPr marL="0" indent="0">
              <a:buNone/>
            </a:pPr>
            <a:r>
              <a:rPr lang="ru-RU" dirty="0"/>
              <a:t>Уникальность, неисчислимая древность страны, народа, КК. Не сводится к русскому / советскому паттерну, не может рассматриваться в рамках теории возмущений. Несколько </a:t>
            </a:r>
            <a:r>
              <a:rPr lang="ru-RU" dirty="0" err="1"/>
              <a:t>импринтов</a:t>
            </a:r>
            <a:r>
              <a:rPr lang="ru-RU" dirty="0"/>
              <a:t>.</a:t>
            </a:r>
          </a:p>
          <a:p>
            <a:r>
              <a:rPr lang="ru-RU" i="1" dirty="0">
                <a:solidFill>
                  <a:srgbClr val="FF0000"/>
                </a:solidFill>
              </a:rPr>
              <a:t>Номос</a:t>
            </a:r>
          </a:p>
          <a:p>
            <a:r>
              <a:rPr lang="ru-RU" i="1" dirty="0">
                <a:solidFill>
                  <a:srgbClr val="334B54"/>
                </a:solidFill>
              </a:rPr>
              <a:t>Древний</a:t>
            </a:r>
            <a:r>
              <a:rPr lang="ru-RU" i="1" dirty="0">
                <a:solidFill>
                  <a:srgbClr val="0070C0"/>
                </a:solidFill>
              </a:rPr>
              <a:t> </a:t>
            </a:r>
            <a:r>
              <a:rPr lang="ru-RU" i="1" dirty="0">
                <a:solidFill>
                  <a:srgbClr val="FF0000"/>
                </a:solidFill>
              </a:rPr>
              <a:t>неолитический </a:t>
            </a:r>
            <a:r>
              <a:rPr lang="ru-RU" i="1" dirty="0" err="1">
                <a:solidFill>
                  <a:srgbClr val="FF0000"/>
                </a:solidFill>
              </a:rPr>
              <a:t>антропотип</a:t>
            </a:r>
            <a:endParaRPr lang="ru-RU" i="1" dirty="0">
              <a:solidFill>
                <a:srgbClr val="FF0000"/>
              </a:solidFill>
            </a:endParaRPr>
          </a:p>
          <a:p>
            <a:r>
              <a:rPr lang="ru-RU" i="1" dirty="0">
                <a:solidFill>
                  <a:srgbClr val="FF0000"/>
                </a:solidFill>
              </a:rPr>
              <a:t>Мышление «Изгой» </a:t>
            </a:r>
            <a:r>
              <a:rPr lang="ru-RU" i="1" dirty="0">
                <a:solidFill>
                  <a:srgbClr val="334B54"/>
                </a:solidFill>
              </a:rPr>
              <a:t>с сохранившимися древними паттернами, замкнуто, </a:t>
            </a:r>
            <a:r>
              <a:rPr lang="ru-RU" i="1" dirty="0" err="1">
                <a:solidFill>
                  <a:srgbClr val="334B54"/>
                </a:solidFill>
              </a:rPr>
              <a:t>стратегично</a:t>
            </a:r>
            <a:r>
              <a:rPr lang="ru-RU" i="1" dirty="0">
                <a:solidFill>
                  <a:srgbClr val="334B54"/>
                </a:solidFill>
              </a:rPr>
              <a:t>, </a:t>
            </a:r>
            <a:r>
              <a:rPr lang="ru-RU" i="1" dirty="0" err="1">
                <a:solidFill>
                  <a:srgbClr val="334B54"/>
                </a:solidFill>
              </a:rPr>
              <a:t>инженерно</a:t>
            </a:r>
            <a:r>
              <a:rPr lang="ru-RU" i="1" dirty="0">
                <a:solidFill>
                  <a:srgbClr val="334B54"/>
                </a:solidFill>
              </a:rPr>
              <a:t>, предельная обособленность, </a:t>
            </a:r>
            <a:r>
              <a:rPr lang="ru-RU" i="1" dirty="0">
                <a:solidFill>
                  <a:srgbClr val="FF0000"/>
                </a:solidFill>
              </a:rPr>
              <a:t>синдром «Изгоя»</a:t>
            </a:r>
          </a:p>
          <a:p>
            <a:r>
              <a:rPr lang="ru-RU" i="1" dirty="0">
                <a:solidFill>
                  <a:srgbClr val="334B54"/>
                </a:solidFill>
              </a:rPr>
              <a:t>Христианский и военный характер этноса</a:t>
            </a:r>
          </a:p>
          <a:p>
            <a:r>
              <a:rPr lang="ru-RU" i="1" dirty="0">
                <a:solidFill>
                  <a:srgbClr val="334B54"/>
                </a:solidFill>
              </a:rPr>
              <a:t>Четкое разделение материального и нематериального в культуре </a:t>
            </a:r>
          </a:p>
          <a:p>
            <a:r>
              <a:rPr lang="ru-RU" i="1" dirty="0">
                <a:solidFill>
                  <a:srgbClr val="334B54"/>
                </a:solidFill>
              </a:rPr>
              <a:t>Привычка к бедствиям, фатализм, высокая способность к выживанию с сохранением веры, культуры, языка</a:t>
            </a:r>
          </a:p>
          <a:p>
            <a:r>
              <a:rPr lang="ru-RU" i="1" dirty="0">
                <a:solidFill>
                  <a:srgbClr val="FF0000"/>
                </a:solidFill>
              </a:rPr>
              <a:t>Личный суверенитет </a:t>
            </a:r>
            <a:r>
              <a:rPr lang="ru-RU" i="1" dirty="0">
                <a:solidFill>
                  <a:srgbClr val="334B54"/>
                </a:solidFill>
              </a:rPr>
              <a:t>(3 миллиона царей)</a:t>
            </a:r>
          </a:p>
          <a:p>
            <a:r>
              <a:rPr lang="ru-RU" i="1" dirty="0">
                <a:solidFill>
                  <a:srgbClr val="334B54"/>
                </a:solidFill>
              </a:rPr>
              <a:t>Очень древний и сложный язык, что приводит к поддержанию архаичных черт в мышлении и архаичных паттернов в поведении. </a:t>
            </a:r>
          </a:p>
          <a:p>
            <a:r>
              <a:rPr lang="ru-RU" i="1" dirty="0">
                <a:solidFill>
                  <a:srgbClr val="FF0000"/>
                </a:solidFill>
              </a:rPr>
              <a:t>Особый тип времени, в котором живет этнос. </a:t>
            </a:r>
            <a:r>
              <a:rPr lang="ru-RU" i="1" dirty="0">
                <a:solidFill>
                  <a:srgbClr val="334B54"/>
                </a:solidFill>
              </a:rPr>
              <a:t>Длинный сюжет</a:t>
            </a:r>
          </a:p>
          <a:p>
            <a:r>
              <a:rPr lang="ru-RU" i="1" dirty="0">
                <a:solidFill>
                  <a:srgbClr val="334B54"/>
                </a:solidFill>
              </a:rPr>
              <a:t>Амбивалентное отношение к человеческим жизням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8134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46" y="1269242"/>
            <a:ext cx="2720454" cy="1414508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FF7DB86-B05C-4E90-8980-9C9AB4E3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081" y="350982"/>
            <a:ext cx="11259403" cy="629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4B54"/>
                </a:solidFill>
              </a:rPr>
              <a:t>Азербайджан:</a:t>
            </a:r>
          </a:p>
          <a:p>
            <a:r>
              <a:rPr lang="ru-RU" i="1" dirty="0">
                <a:solidFill>
                  <a:srgbClr val="334B54"/>
                </a:solidFill>
              </a:rPr>
              <a:t>Анизотропия связности, структура «горы – море»</a:t>
            </a:r>
          </a:p>
          <a:p>
            <a:r>
              <a:rPr lang="ru-RU" i="1" dirty="0">
                <a:solidFill>
                  <a:srgbClr val="7030A0"/>
                </a:solidFill>
              </a:rPr>
              <a:t>Аттический </a:t>
            </a:r>
            <a:r>
              <a:rPr lang="ru-RU" i="1" dirty="0" err="1">
                <a:solidFill>
                  <a:srgbClr val="7030A0"/>
                </a:solidFill>
              </a:rPr>
              <a:t>антропотип</a:t>
            </a:r>
            <a:r>
              <a:rPr lang="ru-RU" i="1" dirty="0">
                <a:solidFill>
                  <a:srgbClr val="7030A0"/>
                </a:solidFill>
              </a:rPr>
              <a:t> </a:t>
            </a:r>
            <a:r>
              <a:rPr lang="ru-RU" i="1" dirty="0">
                <a:solidFill>
                  <a:srgbClr val="334B54"/>
                </a:solidFill>
              </a:rPr>
              <a:t>(Каспийская морская Империя в альтернативной истории)</a:t>
            </a:r>
          </a:p>
          <a:p>
            <a:r>
              <a:rPr lang="ru-RU" i="1" dirty="0">
                <a:solidFill>
                  <a:srgbClr val="334B54"/>
                </a:solidFill>
              </a:rPr>
              <a:t>Власть в Азербайджане – это не Царь, а Князь</a:t>
            </a:r>
          </a:p>
          <a:p>
            <a:r>
              <a:rPr lang="ru-RU" i="1" dirty="0">
                <a:solidFill>
                  <a:srgbClr val="FF0000"/>
                </a:solidFill>
              </a:rPr>
              <a:t>Территория, способная сохранять верность</a:t>
            </a:r>
            <a:r>
              <a:rPr lang="ru-RU" i="1" dirty="0">
                <a:solidFill>
                  <a:srgbClr val="334B54"/>
                </a:solidFill>
              </a:rPr>
              <a:t>. Нет склонности к бунту, но есть готовность защищать свои материальные интересы.</a:t>
            </a:r>
            <a:endParaRPr lang="ru-RU" dirty="0">
              <a:solidFill>
                <a:srgbClr val="334B54"/>
              </a:solidFill>
            </a:endParaRPr>
          </a:p>
          <a:p>
            <a:r>
              <a:rPr lang="ru-RU" i="1" dirty="0">
                <a:solidFill>
                  <a:srgbClr val="334B54"/>
                </a:solidFill>
              </a:rPr>
              <a:t>Религиозная нейтральность, </a:t>
            </a:r>
            <a:r>
              <a:rPr lang="ru-RU" i="1" dirty="0">
                <a:solidFill>
                  <a:srgbClr val="FF0000"/>
                </a:solidFill>
              </a:rPr>
              <a:t>паттерн посредника</a:t>
            </a:r>
          </a:p>
          <a:p>
            <a:r>
              <a:rPr lang="ru-RU" i="1" dirty="0">
                <a:solidFill>
                  <a:srgbClr val="7030A0"/>
                </a:solidFill>
              </a:rPr>
              <a:t>Культура орнамента</a:t>
            </a:r>
            <a:r>
              <a:rPr lang="ru-RU" i="1" dirty="0">
                <a:solidFill>
                  <a:srgbClr val="334B54"/>
                </a:solidFill>
              </a:rPr>
              <a:t>, эстетика, способность к сборке</a:t>
            </a:r>
          </a:p>
          <a:p>
            <a:r>
              <a:rPr lang="ru-RU" i="1" dirty="0">
                <a:solidFill>
                  <a:srgbClr val="00B050"/>
                </a:solidFill>
              </a:rPr>
              <a:t>«Свобода – это порядок и своевременные и уместные приказы»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r>
              <a:rPr lang="ru-RU" dirty="0" err="1"/>
              <a:t>Имринт</a:t>
            </a:r>
            <a:r>
              <a:rPr lang="ru-RU" dirty="0"/>
              <a:t> очень поздний (если вообще есть) – Карабахские войны </a:t>
            </a:r>
          </a:p>
          <a:p>
            <a:pPr marL="0" indent="0">
              <a:buNone/>
            </a:pP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48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993" y="899698"/>
            <a:ext cx="2466007" cy="214090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D0952A2-CBD7-4D8F-B4E8-D87BB531C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75" y="424872"/>
            <a:ext cx="9562218" cy="64331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334B54"/>
                </a:solidFill>
              </a:rPr>
              <a:t>Грузия:</a:t>
            </a:r>
          </a:p>
          <a:p>
            <a:r>
              <a:rPr lang="ru-RU" i="1" dirty="0">
                <a:solidFill>
                  <a:srgbClr val="334B54"/>
                </a:solidFill>
              </a:rPr>
              <a:t>Исключительная языковая семья, древность культуры, древность языка, древность христианства, древность алфавита.</a:t>
            </a:r>
          </a:p>
          <a:p>
            <a:r>
              <a:rPr lang="ru-RU" i="1" dirty="0">
                <a:solidFill>
                  <a:srgbClr val="334B54"/>
                </a:solidFill>
              </a:rPr>
              <a:t>Горно-долинная страна, фессалийский </a:t>
            </a:r>
            <a:r>
              <a:rPr lang="ru-RU" i="1" dirty="0" err="1">
                <a:solidFill>
                  <a:srgbClr val="334B54"/>
                </a:solidFill>
              </a:rPr>
              <a:t>антропотип</a:t>
            </a:r>
            <a:r>
              <a:rPr lang="ru-RU" i="1" dirty="0">
                <a:solidFill>
                  <a:srgbClr val="334B54"/>
                </a:solidFill>
              </a:rPr>
              <a:t>.</a:t>
            </a:r>
          </a:p>
          <a:p>
            <a:r>
              <a:rPr lang="ru-RU" i="1" dirty="0">
                <a:solidFill>
                  <a:srgbClr val="7030A0"/>
                </a:solidFill>
              </a:rPr>
              <a:t>Сочетание </a:t>
            </a:r>
            <a:r>
              <a:rPr lang="ru-RU" i="1" dirty="0" err="1">
                <a:solidFill>
                  <a:srgbClr val="7030A0"/>
                </a:solidFill>
              </a:rPr>
              <a:t>импринта</a:t>
            </a:r>
            <a:r>
              <a:rPr lang="ru-RU" i="1" dirty="0">
                <a:solidFill>
                  <a:srgbClr val="7030A0"/>
                </a:solidFill>
              </a:rPr>
              <a:t> и «</a:t>
            </a:r>
            <a:r>
              <a:rPr lang="ru-RU" i="1" dirty="0" err="1">
                <a:solidFill>
                  <a:srgbClr val="7030A0"/>
                </a:solidFill>
              </a:rPr>
              <a:t>антиимпринта</a:t>
            </a:r>
            <a:r>
              <a:rPr lang="ru-RU" i="1" dirty="0">
                <a:solidFill>
                  <a:srgbClr val="7030A0"/>
                </a:solidFill>
              </a:rPr>
              <a:t>»: </a:t>
            </a:r>
            <a:r>
              <a:rPr lang="ru-RU" i="1" dirty="0" err="1">
                <a:solidFill>
                  <a:srgbClr val="334B54"/>
                </a:solidFill>
              </a:rPr>
              <a:t>Дидгорская</a:t>
            </a:r>
            <a:r>
              <a:rPr lang="ru-RU" i="1" dirty="0">
                <a:solidFill>
                  <a:srgbClr val="334B54"/>
                </a:solidFill>
              </a:rPr>
              <a:t> битва / битва при </a:t>
            </a:r>
            <a:r>
              <a:rPr lang="ru-RU" i="1" dirty="0" err="1">
                <a:solidFill>
                  <a:srgbClr val="334B54"/>
                </a:solidFill>
              </a:rPr>
              <a:t>Гарни</a:t>
            </a:r>
            <a:r>
              <a:rPr lang="ru-RU" i="1" dirty="0">
                <a:solidFill>
                  <a:srgbClr val="334B54"/>
                </a:solidFill>
              </a:rPr>
              <a:t>. Сломанный КК. Сверхценностью остается Грузия Золотого Века (</a:t>
            </a:r>
            <a:r>
              <a:rPr lang="ru-RU" i="1" dirty="0">
                <a:solidFill>
                  <a:srgbClr val="7030A0"/>
                </a:solidFill>
              </a:rPr>
              <a:t>сверхценность исторической памяти</a:t>
            </a:r>
            <a:r>
              <a:rPr lang="ru-RU" i="1" dirty="0">
                <a:solidFill>
                  <a:srgbClr val="334B54"/>
                </a:solidFill>
              </a:rPr>
              <a:t>). Золотой век + последовательность национальных катастроф.</a:t>
            </a:r>
            <a:endParaRPr lang="ru-RU" dirty="0">
              <a:solidFill>
                <a:srgbClr val="334B54"/>
              </a:solidFill>
            </a:endParaRPr>
          </a:p>
          <a:p>
            <a:r>
              <a:rPr lang="ru-RU" i="1" dirty="0">
                <a:solidFill>
                  <a:srgbClr val="334B54"/>
                </a:solidFill>
              </a:rPr>
              <a:t>Грузинское мышление осталось в прошлом, бытование закрепилось в настоящем. На уровне мышления, управления, организации – сохранились значительные феодальные пережитки, что приводит к нестабильности политической жизни и «безумию власти», как элементу КК. Феодальный характер мышления, </a:t>
            </a:r>
            <a:r>
              <a:rPr lang="ru-RU" i="1" dirty="0">
                <a:solidFill>
                  <a:srgbClr val="FF0000"/>
                </a:solidFill>
              </a:rPr>
              <a:t>феодальная вольница / раздробленность</a:t>
            </a:r>
            <a:r>
              <a:rPr lang="ru-RU" i="1" dirty="0">
                <a:solidFill>
                  <a:srgbClr val="00B050"/>
                </a:solidFill>
              </a:rPr>
              <a:t>. Родовой и семейный форматы со-</a:t>
            </a:r>
            <a:r>
              <a:rPr lang="ru-RU" i="1" dirty="0" err="1">
                <a:solidFill>
                  <a:srgbClr val="00B050"/>
                </a:solidFill>
              </a:rPr>
              <a:t>оргагнизации</a:t>
            </a:r>
            <a:r>
              <a:rPr lang="ru-RU" i="1" dirty="0">
                <a:solidFill>
                  <a:srgbClr val="0070C0"/>
                </a:solidFill>
              </a:rPr>
              <a:t>.</a:t>
            </a:r>
          </a:p>
          <a:p>
            <a:r>
              <a:rPr lang="ru-RU" i="1" dirty="0">
                <a:solidFill>
                  <a:srgbClr val="FF0000"/>
                </a:solidFill>
              </a:rPr>
              <a:t>Мышление простое, практическое, прагматическое, но содержащие в бэкграунде элементы сильного и сложного, интегрального и интегрирующего «имперского» мышления.</a:t>
            </a:r>
          </a:p>
          <a:p>
            <a:r>
              <a:rPr lang="ru-RU" i="1" dirty="0">
                <a:solidFill>
                  <a:srgbClr val="334B54"/>
                </a:solidFill>
              </a:rPr>
              <a:t>Героический (но – феодально-героический, рыцарский) тип культуры</a:t>
            </a:r>
          </a:p>
          <a:p>
            <a:r>
              <a:rPr lang="ru-RU" i="1" dirty="0">
                <a:solidFill>
                  <a:srgbClr val="334B54"/>
                </a:solidFill>
              </a:rPr>
              <a:t>Поэтичность и </a:t>
            </a:r>
            <a:r>
              <a:rPr lang="ru-RU" i="1" dirty="0" err="1">
                <a:solidFill>
                  <a:srgbClr val="334B54"/>
                </a:solidFill>
              </a:rPr>
              <a:t>песенность</a:t>
            </a:r>
            <a:r>
              <a:rPr lang="ru-RU" i="1" dirty="0">
                <a:solidFill>
                  <a:srgbClr val="334B54"/>
                </a:solidFill>
              </a:rPr>
              <a:t> языка (и, вероятно, мышления).</a:t>
            </a:r>
            <a:endParaRPr lang="ru-RU" dirty="0">
              <a:solidFill>
                <a:srgbClr val="334B54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37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FA6C10-15CB-43E6-86E9-B2F60815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304800"/>
            <a:ext cx="11647055" cy="62622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5. Конфликт национальных / религиозных и имперских принципов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До </a:t>
            </a:r>
            <a:r>
              <a:rPr lang="en-US" dirty="0"/>
              <a:t>XVII</a:t>
            </a:r>
            <a:r>
              <a:rPr lang="ru-RU" dirty="0"/>
              <a:t> столетия европейское пространство структурировалось наднациональными образованиями – Священной Римской Империей и Французской монархией с одной стороны, и Османской Империей – с другой. Россия, Англия, еще не ставшая Великобританией, и Швеция составляли периферию континента. </a:t>
            </a:r>
          </a:p>
          <a:p>
            <a:pPr marL="0" indent="0">
              <a:buNone/>
            </a:pPr>
            <a:r>
              <a:rPr lang="ru-RU" dirty="0"/>
              <a:t>В ходе Великой Французской Буржуазной Революции аббат </a:t>
            </a:r>
            <a:r>
              <a:rPr lang="ru-RU" dirty="0" err="1"/>
              <a:t>Сиейес</a:t>
            </a:r>
            <a:r>
              <a:rPr lang="ru-RU" dirty="0"/>
              <a:t> придумал слово «нация», имея в виду исключить из числа французов «нежелательных лиц», то есть высшие сословия: «</a:t>
            </a:r>
            <a:r>
              <a:rPr lang="ru-RU" i="1" dirty="0">
                <a:solidFill>
                  <a:srgbClr val="42616D"/>
                </a:solidFill>
              </a:rPr>
              <a:t>третье сословие и одно представляет собой нацию</a:t>
            </a:r>
            <a:r>
              <a:rPr lang="ru-RU" dirty="0"/>
              <a:t>». С этого момента в Европе неизбежен конфликт двух законодательных начал.</a:t>
            </a:r>
          </a:p>
          <a:p>
            <a:r>
              <a:rPr lang="ru-RU" dirty="0"/>
              <a:t>В империях есть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i="1" dirty="0">
                <a:solidFill>
                  <a:srgbClr val="42616D"/>
                </a:solidFill>
              </a:rPr>
              <a:t>подданные</a:t>
            </a:r>
            <a:r>
              <a:rPr lang="ru-RU" i="1" dirty="0"/>
              <a:t>,</a:t>
            </a:r>
            <a:r>
              <a:rPr lang="ru-RU" dirty="0"/>
              <a:t> национальность и вероисповедание которых никакого значения для монарха не имеет. Территориальный суверенитет монархии определяется правом завоевания и исторически сложившимися наследственными, по своей сути феодальными правами. Австро-Венгрия, столетиями воевавшая с Оттоманской Империей, рассматривала Боснию и Герцеговину, как свою законную добычу, а население провинций, вне всякой зависимости от его национальной принадлежности, как своих подданных. </a:t>
            </a:r>
          </a:p>
          <a:p>
            <a:r>
              <a:rPr lang="ru-RU" dirty="0"/>
              <a:t>В национальных государствах есть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i="1" dirty="0">
                <a:solidFill>
                  <a:srgbClr val="42616D"/>
                </a:solidFill>
              </a:rPr>
              <a:t>граждане</a:t>
            </a:r>
            <a:r>
              <a:rPr lang="ru-RU" dirty="0"/>
              <a:t>. Гражданство определяется по национальному признаку, «по крови». Территориальный суверенитет национального государства простирается на все земли, где преобладает население, принадлежащее к титульной нации (</a:t>
            </a:r>
            <a:r>
              <a:rPr lang="ru-RU" i="1" dirty="0">
                <a:solidFill>
                  <a:srgbClr val="42616D"/>
                </a:solidFill>
              </a:rPr>
              <a:t>теория национальных границ</a:t>
            </a:r>
            <a:r>
              <a:rPr lang="ru-RU" dirty="0"/>
              <a:t>). Сербия считала все территории, населенные преимущественно сербами, «оккупированными» и не скрывала своего желания их вернуть. Тем самым, жители Боснии и Герцеговины Сербией рассматривалось, как ее граждане.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41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6E0505F-944E-4A0C-B3A8-C81616600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99" y="397164"/>
            <a:ext cx="11627892" cy="6153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Здесь уже заложен конфликт, тем более серьезный, что обе стороны искренне считали себя правыми. Ситуация дополнительно усугублялась положениями геополитики и расовой теории. Геополитика выступала за «</a:t>
            </a:r>
            <a:r>
              <a:rPr lang="ru-RU" sz="2400" i="1" dirty="0">
                <a:solidFill>
                  <a:srgbClr val="42616D"/>
                </a:solidFill>
              </a:rPr>
              <a:t>естественные границы</a:t>
            </a:r>
            <a:r>
              <a:rPr lang="ru-RU" sz="2400" dirty="0"/>
              <a:t>», позволяющие государству контролировать все необходимые для войны и экономики ресурсы. Начертание естественных границ должно способствовать обороне территории. Расовая теория, в то время вполне респектабельная, вводила понятие, наций, «близких по крови», «родственных». На ее основании была построена идеологема</a:t>
            </a:r>
            <a:r>
              <a:rPr lang="ru-RU" sz="2400" dirty="0">
                <a:solidFill>
                  <a:srgbClr val="42616D"/>
                </a:solidFill>
              </a:rPr>
              <a:t> </a:t>
            </a:r>
            <a:r>
              <a:rPr lang="ru-RU" sz="2400" i="1" dirty="0">
                <a:solidFill>
                  <a:srgbClr val="42616D"/>
                </a:solidFill>
              </a:rPr>
              <a:t>Югославии</a:t>
            </a:r>
            <a:r>
              <a:rPr lang="ru-RU" sz="2400" dirty="0"/>
              <a:t>, как единого государства близкородственных южно-славянских народов. Эта доктрина вызывала в Австро-Венгрии серьезную озабоченность и рассматривалась, как </a:t>
            </a:r>
            <a:r>
              <a:rPr lang="ru-RU" sz="2400" i="1" dirty="0">
                <a:solidFill>
                  <a:srgbClr val="42616D"/>
                </a:solidFill>
              </a:rPr>
              <a:t>обоснование агрессии</a:t>
            </a:r>
            <a:r>
              <a:rPr lang="ru-RU" sz="2400" dirty="0">
                <a:solidFill>
                  <a:srgbClr val="42616D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8" t="-1229" r="21151"/>
          <a:stretch/>
        </p:blipFill>
        <p:spPr>
          <a:xfrm>
            <a:off x="4121624" y="3430853"/>
            <a:ext cx="3582719" cy="3427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461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C64A5C2-07AA-49E2-91F7-70A18D8CB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1" y="341195"/>
            <a:ext cx="11586949" cy="45310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6. Национальные конфликты в Империях</a:t>
            </a:r>
          </a:p>
          <a:p>
            <a:pPr marL="0" indent="0"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Империя</a:t>
            </a:r>
            <a:r>
              <a:rPr lang="ru-RU" dirty="0"/>
              <a:t> – система управления (подразумевающая систему образов жизни, мысли и деятельности), поддерживающая на своей канонической территории существование более, чем одного культурного кода. </a:t>
            </a:r>
          </a:p>
          <a:p>
            <a:pPr lvl="1"/>
            <a:r>
              <a:rPr lang="ru-RU" b="1" dirty="0">
                <a:solidFill>
                  <a:srgbClr val="FF0000"/>
                </a:solidFill>
              </a:rPr>
              <a:t>Классическая Империя </a:t>
            </a:r>
            <a:r>
              <a:rPr lang="ru-RU" dirty="0"/>
              <a:t>(Рим, Российская Империя, Британская Империя) допускает разнообразие культурных кодов вокруг общих принципов, обязательных для всех</a:t>
            </a:r>
          </a:p>
          <a:p>
            <a:pPr lvl="1"/>
            <a:r>
              <a:rPr lang="ru-RU" b="1" dirty="0">
                <a:solidFill>
                  <a:srgbClr val="FF0000"/>
                </a:solidFill>
              </a:rPr>
              <a:t>Мозаичная Империя </a:t>
            </a:r>
            <a:r>
              <a:rPr lang="ru-RU" dirty="0"/>
              <a:t>(Персия, Австро-Венгрия) создает общие принципы вокруг разнообразия культурных кодов.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Держава</a:t>
            </a:r>
            <a:r>
              <a:rPr lang="ru-RU" dirty="0"/>
              <a:t> – система управления (…) поддерживающая на своей канонической территории существование одного и только одного культурного кода, собственного.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Зависимая территория </a:t>
            </a:r>
            <a:r>
              <a:rPr lang="ru-RU" dirty="0"/>
              <a:t>(она может быть политически совершенно самостоятельной, но является облигатно культурно зависимой) не поддерживает на своей канонической территории собственного КК.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23" y="4411639"/>
            <a:ext cx="3261815" cy="2446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4442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5025CE-95D9-42C7-9461-B0780AAA9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603" y="369455"/>
            <a:ext cx="11559654" cy="636385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Ассирия </a:t>
            </a:r>
            <a:r>
              <a:rPr lang="ru-RU" dirty="0"/>
              <a:t>(речь идет, конечно, об Ассирии </a:t>
            </a:r>
            <a:r>
              <a:rPr lang="en-US" dirty="0"/>
              <a:t>III</a:t>
            </a:r>
            <a:r>
              <a:rPr lang="ru-RU" dirty="0"/>
              <a:t>, новоассирийской мировой державе; Ашшур – обычный город-государство </a:t>
            </a:r>
            <a:r>
              <a:rPr lang="ru-RU" dirty="0" err="1"/>
              <a:t>Двуречья</a:t>
            </a:r>
            <a:r>
              <a:rPr lang="ru-RU" dirty="0"/>
              <a:t>, ничем, особо, не выделяющийся, Ассирия </a:t>
            </a:r>
            <a:r>
              <a:rPr lang="en-US" dirty="0"/>
              <a:t>II</a:t>
            </a:r>
            <a:r>
              <a:rPr lang="ru-RU" dirty="0"/>
              <a:t> – столь же обычный в </a:t>
            </a:r>
            <a:r>
              <a:rPr lang="ru-RU" dirty="0" err="1"/>
              <a:t>Двуречье</a:t>
            </a:r>
            <a:r>
              <a:rPr lang="ru-RU" dirty="0"/>
              <a:t> локальный гегемон).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Даже по современным меркам – держава (радиус приведенного круга 670 км, </a:t>
            </a:r>
            <a:r>
              <a:rPr lang="en-US" dirty="0"/>
              <a:t>Ln – 6</a:t>
            </a:r>
            <a:r>
              <a:rPr lang="ru-RU" dirty="0"/>
              <a:t>,5). В рамках того времени – </a:t>
            </a:r>
            <a:r>
              <a:rPr lang="ru-RU" b="1" u="sng" dirty="0"/>
              <a:t>Империя</a:t>
            </a:r>
            <a:r>
              <a:rPr lang="ru-RU" dirty="0"/>
              <a:t>, если не Земля.</a:t>
            </a:r>
          </a:p>
          <a:p>
            <a:pPr marL="0" indent="0">
              <a:buNone/>
            </a:pPr>
            <a:r>
              <a:rPr lang="ru-RU" dirty="0"/>
              <a:t>Трудно установить численность населения (вернее, понять, какая часть населения должна рассматриваться, как «ассирийцы»). </a:t>
            </a:r>
          </a:p>
          <a:p>
            <a:pPr marL="0" indent="0">
              <a:buNone/>
            </a:pPr>
            <a:r>
              <a:rPr lang="ru-RU" i="1" dirty="0">
                <a:solidFill>
                  <a:srgbClr val="42616D"/>
                </a:solidFill>
              </a:rPr>
              <a:t>Противоречие между коренной Ассирией (четырехугольник городов Ашшур, </a:t>
            </a:r>
            <a:r>
              <a:rPr lang="ru-RU" i="1" dirty="0" err="1">
                <a:solidFill>
                  <a:srgbClr val="42616D"/>
                </a:solidFill>
              </a:rPr>
              <a:t>Ниневея</a:t>
            </a:r>
            <a:r>
              <a:rPr lang="ru-RU" i="1" dirty="0">
                <a:solidFill>
                  <a:srgbClr val="42616D"/>
                </a:solidFill>
              </a:rPr>
              <a:t>, </a:t>
            </a:r>
            <a:r>
              <a:rPr lang="ru-RU" i="1" dirty="0" err="1">
                <a:solidFill>
                  <a:srgbClr val="42616D"/>
                </a:solidFill>
              </a:rPr>
              <a:t>Кальха</a:t>
            </a:r>
            <a:r>
              <a:rPr lang="ru-RU" i="1" dirty="0">
                <a:solidFill>
                  <a:srgbClr val="42616D"/>
                </a:solidFill>
              </a:rPr>
              <a:t>, </a:t>
            </a:r>
            <a:r>
              <a:rPr lang="ru-RU" i="1" dirty="0" err="1">
                <a:solidFill>
                  <a:srgbClr val="42616D"/>
                </a:solidFill>
              </a:rPr>
              <a:t>Арбела</a:t>
            </a:r>
            <a:r>
              <a:rPr lang="ru-RU" i="1" dirty="0">
                <a:solidFill>
                  <a:srgbClr val="42616D"/>
                </a:solidFill>
              </a:rPr>
              <a:t>) и Ассирийской Империей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Причем, в отличие от Финикии – Карфагена, это противоречие не перекинулось на мышление – ассирийские владыки всегда оставались владыками Ашшура и </a:t>
            </a:r>
            <a:r>
              <a:rPr lang="ru-RU" dirty="0" err="1"/>
              <a:t>Ниневеи</a:t>
            </a:r>
            <a:r>
              <a:rPr lang="ru-RU" dirty="0"/>
              <a:t>, а не Империи.  Возможно это внутреннее противоречие привело к специфическому формату </a:t>
            </a:r>
            <a:r>
              <a:rPr lang="ru-RU" b="1" u="sng" dirty="0"/>
              <a:t>«ассирийского безумия»</a:t>
            </a:r>
            <a:r>
              <a:rPr lang="ru-RU" dirty="0"/>
              <a:t> и стало причиной невероятной </a:t>
            </a:r>
            <a:r>
              <a:rPr lang="ru-RU" b="1" u="sng" dirty="0"/>
              <a:t>ассирийской жестокости.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86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951DA44-EDB3-439D-9C43-595F28FAE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3273"/>
            <a:ext cx="10972800" cy="62622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Пространство высокой дискретной связности (три переправы через Тигр). Местность-перекресток без естественных границ. Двухфазное враждебное </a:t>
            </a:r>
            <a:r>
              <a:rPr lang="ru-RU" dirty="0" err="1"/>
              <a:t>окрудение</a:t>
            </a:r>
            <a:r>
              <a:rPr lang="ru-RU" dirty="0"/>
              <a:t>. </a:t>
            </a:r>
            <a:r>
              <a:rPr lang="ru-RU" dirty="0" err="1"/>
              <a:t>Моноядерная</a:t>
            </a:r>
            <a:r>
              <a:rPr lang="ru-RU" dirty="0"/>
              <a:t> и полиэтническая страна.</a:t>
            </a:r>
          </a:p>
          <a:p>
            <a:pPr marL="0" indent="0">
              <a:buNone/>
            </a:pPr>
            <a:r>
              <a:rPr lang="ru-RU" dirty="0"/>
              <a:t>Холмистая равнина с богарным земледелием.  Климат менее засушливый, чем в Вавилоне, но более прохладный.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Совершенно особый, искусственно созданный, </a:t>
            </a:r>
            <a:r>
              <a:rPr lang="ru-RU" b="1" u="sng" dirty="0"/>
              <a:t>ассирийский </a:t>
            </a:r>
            <a:r>
              <a:rPr lang="ru-RU" b="1" u="sng" dirty="0" err="1"/>
              <a:t>антропотип</a:t>
            </a:r>
            <a:r>
              <a:rPr lang="ru-RU" b="1" u="sng" dirty="0"/>
              <a:t> </a:t>
            </a:r>
            <a:r>
              <a:rPr lang="ru-RU" dirty="0"/>
              <a:t>с разделением на, собственно, ассирийцев (знать, армия), почти ассирийцев (жители городов, говорящих на аккадском) и сельское население, говорящее на арамейском и к ассирийцам не причисляемое.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u="sng" dirty="0" err="1"/>
              <a:t>Импринтное</a:t>
            </a:r>
            <a:r>
              <a:rPr lang="ru-RU" b="1" u="sng" dirty="0"/>
              <a:t> событие – катастрофа бронзового века</a:t>
            </a:r>
            <a:r>
              <a:rPr lang="ru-RU" dirty="0"/>
              <a:t> </a:t>
            </a:r>
            <a:r>
              <a:rPr lang="ru-RU" dirty="0">
                <a:sym typeface="Wingdings" panose="05000000000000000000" pitchFamily="2" charset="2"/>
              </a:rPr>
              <a:t>. Ассирия, как Империя началась с этой катастрофы и закончила свое существование в аналогичной катастрофе шестьсот лет спустя.</a:t>
            </a:r>
          </a:p>
          <a:p>
            <a:pPr marL="0" indent="0">
              <a:buNone/>
            </a:pPr>
            <a:r>
              <a:rPr lang="ru-RU" dirty="0">
                <a:sym typeface="Wingdings" panose="05000000000000000000" pitchFamily="2" charset="2"/>
              </a:rPr>
              <a:t>Средний уровень прибавочного продукта. </a:t>
            </a:r>
          </a:p>
          <a:p>
            <a:pPr marL="0" indent="0">
              <a:buNone/>
            </a:pPr>
            <a:r>
              <a:rPr lang="ru-RU" i="1" dirty="0">
                <a:solidFill>
                  <a:srgbClr val="42616D"/>
                </a:solidFill>
                <a:sym typeface="Wingdings" panose="05000000000000000000" pitchFamily="2" charset="2"/>
              </a:rPr>
              <a:t>Основной ресурс – переправы через Тигр, </a:t>
            </a:r>
            <a:r>
              <a:rPr lang="ru-RU" i="1" dirty="0" err="1">
                <a:solidFill>
                  <a:srgbClr val="42616D"/>
                </a:solidFill>
                <a:sym typeface="Wingdings" panose="05000000000000000000" pitchFamily="2" charset="2"/>
              </a:rPr>
              <a:t>Арбела</a:t>
            </a:r>
            <a:r>
              <a:rPr lang="ru-RU" i="1" dirty="0">
                <a:solidFill>
                  <a:srgbClr val="42616D"/>
                </a:solidFill>
                <a:sym typeface="Wingdings" panose="05000000000000000000" pitchFamily="2" charset="2"/>
              </a:rPr>
              <a:t>, </a:t>
            </a:r>
            <a:r>
              <a:rPr lang="ru-RU" i="1" dirty="0" err="1">
                <a:solidFill>
                  <a:srgbClr val="42616D"/>
                </a:solidFill>
                <a:sym typeface="Wingdings" panose="05000000000000000000" pitchFamily="2" charset="2"/>
              </a:rPr>
              <a:t>Арапхэ</a:t>
            </a:r>
            <a:r>
              <a:rPr lang="ru-RU" i="1" dirty="0">
                <a:solidFill>
                  <a:srgbClr val="42616D"/>
                </a:solidFill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(собственно, городской четырехугольник). Тоже – уникально: не люди, не земли, а города и переправы.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309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306B76D-F02D-4120-981B-4B263EF27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2" y="489527"/>
            <a:ext cx="11121788" cy="5994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/>
              <a:t>Остальные элементы КК Ассирии:</a:t>
            </a:r>
          </a:p>
          <a:p>
            <a:r>
              <a:rPr lang="ru-RU" i="1" dirty="0">
                <a:solidFill>
                  <a:srgbClr val="42616D"/>
                </a:solidFill>
              </a:rPr>
              <a:t>Группа из четырех Полисов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/>
              <a:t>(типичный маленький Номос), </a:t>
            </a:r>
            <a:r>
              <a:rPr lang="ru-RU" i="1" dirty="0">
                <a:solidFill>
                  <a:srgbClr val="42616D"/>
                </a:solidFill>
              </a:rPr>
              <a:t>развившиеся в Империю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Полисы, контролирующие переправы через Тигр, основной ресурс.</a:t>
            </a:r>
          </a:p>
          <a:p>
            <a:r>
              <a:rPr lang="ru-RU" i="1" dirty="0">
                <a:solidFill>
                  <a:srgbClr val="42616D"/>
                </a:solidFill>
              </a:rPr>
              <a:t>Империя, но не государство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r>
              <a:rPr lang="ru-RU" dirty="0"/>
              <a:t>По логике Ассирия должна была стать торговой республикой по типу Финикии, а не военной Империей. То есть, она должна была остаться Ашшуром.</a:t>
            </a:r>
          </a:p>
          <a:p>
            <a:r>
              <a:rPr lang="ru-RU" dirty="0"/>
              <a:t>Собственный уникальный </a:t>
            </a:r>
            <a:r>
              <a:rPr lang="ru-RU" i="1" dirty="0">
                <a:solidFill>
                  <a:srgbClr val="FF0000"/>
                </a:solidFill>
              </a:rPr>
              <a:t>ассирийский </a:t>
            </a:r>
            <a:r>
              <a:rPr lang="ru-RU" i="1" dirty="0" err="1">
                <a:solidFill>
                  <a:srgbClr val="FF0000"/>
                </a:solidFill>
              </a:rPr>
              <a:t>антропотип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dirty="0"/>
              <a:t>(уничтожен вместе с носителями). </a:t>
            </a:r>
          </a:p>
          <a:p>
            <a:r>
              <a:rPr lang="ru-RU" i="1" dirty="0">
                <a:solidFill>
                  <a:srgbClr val="FF0000"/>
                </a:solidFill>
              </a:rPr>
              <a:t>Армия, как сверхценность </a:t>
            </a:r>
            <a:r>
              <a:rPr lang="ru-RU" dirty="0"/>
              <a:t>и единственная защита. Разделение на военных, горожан и селян. </a:t>
            </a:r>
            <a:r>
              <a:rPr lang="ru-RU" i="1" dirty="0">
                <a:solidFill>
                  <a:srgbClr val="42616D"/>
                </a:solidFill>
              </a:rPr>
              <a:t>Военная культура</a:t>
            </a:r>
            <a:r>
              <a:rPr lang="ru-RU" dirty="0">
                <a:solidFill>
                  <a:srgbClr val="42616D"/>
                </a:solidFill>
              </a:rPr>
              <a:t> </a:t>
            </a:r>
            <a:r>
              <a:rPr lang="ru-RU" dirty="0"/>
              <a:t>(культура Ареса, «зубы дракона»).</a:t>
            </a:r>
          </a:p>
          <a:p>
            <a:r>
              <a:rPr lang="ru-RU" i="1" dirty="0">
                <a:solidFill>
                  <a:srgbClr val="FF0000"/>
                </a:solidFill>
              </a:rPr>
              <a:t>Мышление противоречиво и безумно, крайне жестоко</a:t>
            </a:r>
            <a:r>
              <a:rPr lang="ru-RU" dirty="0"/>
              <a:t>.</a:t>
            </a:r>
          </a:p>
          <a:p>
            <a:r>
              <a:rPr lang="ru-RU" i="1" dirty="0">
                <a:solidFill>
                  <a:srgbClr val="FF0000"/>
                </a:solidFill>
              </a:rPr>
              <a:t>Армия, как организованность</a:t>
            </a:r>
            <a:r>
              <a:rPr lang="ru-RU" dirty="0"/>
              <a:t>.</a:t>
            </a:r>
          </a:p>
          <a:p>
            <a:r>
              <a:rPr lang="ru-RU" i="1" dirty="0">
                <a:solidFill>
                  <a:srgbClr val="FF0000"/>
                </a:solidFill>
              </a:rPr>
              <a:t>Свобода, как насилие</a:t>
            </a:r>
            <a:r>
              <a:rPr lang="ru-RU" dirty="0"/>
              <a:t>.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u="sng" dirty="0"/>
              <a:t>Римское безумие</a:t>
            </a:r>
            <a:r>
              <a:rPr lang="ru-RU" dirty="0"/>
              <a:t>. Адриан и «дело Веры, Надежды, Любви»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6"/>
          <a:stretch/>
        </p:blipFill>
        <p:spPr>
          <a:xfrm>
            <a:off x="8169552" y="4176752"/>
            <a:ext cx="3622113" cy="173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05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24B3BC-EB7E-4A51-951F-0F4DA474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285" y="518615"/>
            <a:ext cx="11723427" cy="63393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1. Идентичности. Социальные тепловые двигатели, «парад идентичностей» и </a:t>
            </a:r>
            <a:r>
              <a:rPr lang="ru-RU" b="1" dirty="0" err="1">
                <a:solidFill>
                  <a:srgbClr val="42616D"/>
                </a:solidFill>
              </a:rPr>
              <a:t>саморазогрев</a:t>
            </a:r>
            <a:r>
              <a:rPr lang="ru-RU" b="1" dirty="0">
                <a:solidFill>
                  <a:srgbClr val="42616D"/>
                </a:solidFill>
              </a:rPr>
              <a:t> социального двигателя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Произвольный социум может характеризоваться рядом параметров, среди которых </a:t>
            </a:r>
            <a:r>
              <a:rPr lang="ru-RU" b="1" dirty="0"/>
              <a:t>население</a:t>
            </a:r>
            <a:r>
              <a:rPr lang="ru-RU" dirty="0"/>
              <a:t> (число носителей разума), </a:t>
            </a:r>
            <a:r>
              <a:rPr lang="ru-RU" b="1" dirty="0"/>
              <a:t>занимаемая площадь </a:t>
            </a:r>
            <a:r>
              <a:rPr lang="ru-RU" dirty="0"/>
              <a:t>(в различных пространствах) и т.д. Социум может совершать </a:t>
            </a:r>
            <a:r>
              <a:rPr lang="ru-RU" b="1" dirty="0"/>
              <a:t>полезную работу</a:t>
            </a:r>
            <a:r>
              <a:rPr lang="ru-RU" dirty="0"/>
              <a:t>, например, увеличивая занимаемую площадь - территориальная экспансия через войну, колонизацию, географические открытия и т.д., или увеличивая хозяйственно-экономические возможности (которые определяются, как максимальное число людей, способных существовать на этой территории при данном уровне технологического развития), или распространяясь также в смысловом, технологическом, языковом и любых иных мыслимых пространствах. </a:t>
            </a:r>
          </a:p>
          <a:p>
            <a:pPr marL="0" indent="0">
              <a:buNone/>
            </a:pPr>
            <a:r>
              <a:rPr lang="ru-RU" dirty="0"/>
              <a:t>Однако, </a:t>
            </a:r>
            <a:r>
              <a:rPr lang="ru-RU" i="1" dirty="0">
                <a:solidFill>
                  <a:srgbClr val="42616D"/>
                </a:solidFill>
              </a:rPr>
              <a:t>часть потенциала социума всегда расходуется на совершение заведомо бесполезной работы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Будем называть </a:t>
            </a:r>
            <a:r>
              <a:rPr lang="ru-RU" b="1" dirty="0"/>
              <a:t>социальной температурой </a:t>
            </a:r>
            <a:r>
              <a:rPr lang="ru-RU" dirty="0"/>
              <a:t>Т </a:t>
            </a:r>
            <a:r>
              <a:rPr lang="ru-RU" i="1" dirty="0">
                <a:solidFill>
                  <a:srgbClr val="42616D"/>
                </a:solidFill>
              </a:rPr>
              <a:t>меру беспорядочности социального движения</a:t>
            </a:r>
            <a:r>
              <a:rPr lang="ru-RU" dirty="0"/>
              <a:t>. Эффект </a:t>
            </a:r>
            <a:r>
              <a:rPr lang="ru-RU" i="1" dirty="0">
                <a:solidFill>
                  <a:srgbClr val="FF0000"/>
                </a:solidFill>
              </a:rPr>
              <a:t>социального нагрева </a:t>
            </a:r>
            <a:r>
              <a:rPr lang="ru-RU" dirty="0"/>
              <a:t>измеряется по росту бытового, экономического, политического, религиозного, национального насилия (спровоцированного или не спровоцированного), увеличению частоты самоубийств, прогрессирующему разрушению института брака и снижению рождаемости. </a:t>
            </a:r>
          </a:p>
          <a:p>
            <a:pPr marL="0" indent="0">
              <a:buNone/>
            </a:pPr>
            <a:r>
              <a:rPr lang="ru-RU" dirty="0"/>
              <a:t>Нагрев приводит к нарушению </a:t>
            </a:r>
            <a:r>
              <a:rPr lang="ru-RU" dirty="0" err="1"/>
              <a:t>псевдогауссовой</a:t>
            </a:r>
            <a:r>
              <a:rPr lang="ru-RU" dirty="0"/>
              <a:t> структуры «возрастно-половой пирамиды». Тем самым, </a:t>
            </a:r>
            <a:r>
              <a:rPr lang="ru-RU" i="1" dirty="0">
                <a:solidFill>
                  <a:srgbClr val="42616D"/>
                </a:solidFill>
              </a:rPr>
              <a:t>изменение социальной температуры может быть формально вычислено через отношение площади «разностной пирамиды» к площади исходной пирамиды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76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-1"/>
            <a:ext cx="12192000" cy="327737"/>
          </a:xfrm>
          <a:prstGeom prst="rect">
            <a:avLst/>
          </a:prstGeom>
        </p:spPr>
      </p:pic>
      <p:cxnSp>
        <p:nvCxnSpPr>
          <p:cNvPr id="2" name="Прямая со стрелкой 1">
            <a:extLst>
              <a:ext uri="{FF2B5EF4-FFF2-40B4-BE49-F238E27FC236}">
                <a16:creationId xmlns:a16="http://schemas.microsoft.com/office/drawing/2014/main" id="{629DA884-08E4-4703-89E3-54324AD98E84}"/>
              </a:ext>
            </a:extLst>
          </p:cNvPr>
          <p:cNvCxnSpPr/>
          <p:nvPr/>
        </p:nvCxnSpPr>
        <p:spPr>
          <a:xfrm>
            <a:off x="0" y="6289964"/>
            <a:ext cx="12192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9E5F65D-99C9-4B06-AADB-EEA0E787694D}"/>
              </a:ext>
            </a:extLst>
          </p:cNvPr>
          <p:cNvSpPr txBox="1"/>
          <p:nvPr/>
        </p:nvSpPr>
        <p:spPr>
          <a:xfrm>
            <a:off x="0" y="648208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-3200 -3000                      -2000                -1200 -1000        -700              Р.Х.      400 500 600     800    1000 1200 1400 1600 1800 2000                             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8EDA02B-1A08-4578-85FE-2AAC5BED0BE7}"/>
              </a:ext>
            </a:extLst>
          </p:cNvPr>
          <p:cNvCxnSpPr>
            <a:cxnSpLocks/>
          </p:cNvCxnSpPr>
          <p:nvPr/>
        </p:nvCxnSpPr>
        <p:spPr>
          <a:xfrm>
            <a:off x="0" y="5821680"/>
            <a:ext cx="4389120" cy="0"/>
          </a:xfrm>
          <a:prstGeom prst="line">
            <a:avLst/>
          </a:prstGeom>
          <a:ln w="152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E690E21-39B6-4E13-BDEB-96BF863261D5}"/>
              </a:ext>
            </a:extLst>
          </p:cNvPr>
          <p:cNvCxnSpPr/>
          <p:nvPr/>
        </p:nvCxnSpPr>
        <p:spPr>
          <a:xfrm>
            <a:off x="3911600" y="5130800"/>
            <a:ext cx="1310640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6834B4F-E4A6-403B-A622-900EC0C9562F}"/>
              </a:ext>
            </a:extLst>
          </p:cNvPr>
          <p:cNvCxnSpPr/>
          <p:nvPr/>
        </p:nvCxnSpPr>
        <p:spPr>
          <a:xfrm>
            <a:off x="5222240" y="4338320"/>
            <a:ext cx="2326640" cy="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88D024D-0080-43A8-8A53-0A803A394E52}"/>
              </a:ext>
            </a:extLst>
          </p:cNvPr>
          <p:cNvCxnSpPr/>
          <p:nvPr/>
        </p:nvCxnSpPr>
        <p:spPr>
          <a:xfrm>
            <a:off x="7254240" y="3515360"/>
            <a:ext cx="1310640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6ABBE00-3D97-44C3-A21B-178FEBAF9E52}"/>
              </a:ext>
            </a:extLst>
          </p:cNvPr>
          <p:cNvCxnSpPr/>
          <p:nvPr/>
        </p:nvCxnSpPr>
        <p:spPr>
          <a:xfrm>
            <a:off x="8392160" y="2641600"/>
            <a:ext cx="1391920" cy="0"/>
          </a:xfrm>
          <a:prstGeom prst="line">
            <a:avLst/>
          </a:prstGeom>
          <a:ln w="152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A8AA48A-0320-4807-91E5-A6C951016EFB}"/>
              </a:ext>
            </a:extLst>
          </p:cNvPr>
          <p:cNvCxnSpPr>
            <a:cxnSpLocks/>
          </p:cNvCxnSpPr>
          <p:nvPr/>
        </p:nvCxnSpPr>
        <p:spPr>
          <a:xfrm>
            <a:off x="9641840" y="1747520"/>
            <a:ext cx="655320" cy="0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726F7861-3E2F-444F-BA74-332E63FB28CF}"/>
              </a:ext>
            </a:extLst>
          </p:cNvPr>
          <p:cNvCxnSpPr/>
          <p:nvPr/>
        </p:nvCxnSpPr>
        <p:spPr>
          <a:xfrm>
            <a:off x="10200640" y="853440"/>
            <a:ext cx="1991360" cy="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CF045DB-B0E7-4092-91BF-D4A462CB58E6}"/>
              </a:ext>
            </a:extLst>
          </p:cNvPr>
          <p:cNvSpPr txBox="1"/>
          <p:nvPr/>
        </p:nvSpPr>
        <p:spPr>
          <a:xfrm>
            <a:off x="71120" y="5263957"/>
            <a:ext cx="2722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Ранняя древность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1297F7-D85C-4F9E-A341-C3C6F01470F4}"/>
              </a:ext>
            </a:extLst>
          </p:cNvPr>
          <p:cNvSpPr txBox="1"/>
          <p:nvPr/>
        </p:nvSpPr>
        <p:spPr>
          <a:xfrm>
            <a:off x="5323840" y="3922821"/>
            <a:ext cx="2326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Классическая древность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311413-A525-4EC9-9EBC-8D5E57C4283A}"/>
              </a:ext>
            </a:extLst>
          </p:cNvPr>
          <p:cNvSpPr txBox="1"/>
          <p:nvPr/>
        </p:nvSpPr>
        <p:spPr>
          <a:xfrm>
            <a:off x="8483600" y="2205644"/>
            <a:ext cx="173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Средние века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46ED03-738F-43FC-AC9C-2C05497F4B1E}"/>
              </a:ext>
            </a:extLst>
          </p:cNvPr>
          <p:cNvSpPr txBox="1"/>
          <p:nvPr/>
        </p:nvSpPr>
        <p:spPr>
          <a:xfrm>
            <a:off x="10297160" y="842356"/>
            <a:ext cx="197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Новое время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A901C6-FAB6-4182-8568-7A3597EF916F}"/>
              </a:ext>
            </a:extLst>
          </p:cNvPr>
          <p:cNvSpPr txBox="1"/>
          <p:nvPr/>
        </p:nvSpPr>
        <p:spPr>
          <a:xfrm>
            <a:off x="9184640" y="4753818"/>
            <a:ext cx="247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Переходные периоды</a:t>
            </a:r>
          </a:p>
          <a:p>
            <a:r>
              <a:rPr lang="ru-RU" i="1" dirty="0">
                <a:solidFill>
                  <a:srgbClr val="0070C0"/>
                </a:solidFill>
              </a:rPr>
              <a:t>(Темные века)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F2BCDB25-16B2-4841-BA8F-0AFAC83A77F4}"/>
              </a:ext>
            </a:extLst>
          </p:cNvPr>
          <p:cNvCxnSpPr/>
          <p:nvPr/>
        </p:nvCxnSpPr>
        <p:spPr>
          <a:xfrm flipH="1" flipV="1">
            <a:off x="9977120" y="1818640"/>
            <a:ext cx="320040" cy="2935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B58CAC0-AE0B-49AB-8D1D-475894EBB7C5}"/>
              </a:ext>
            </a:extLst>
          </p:cNvPr>
          <p:cNvCxnSpPr/>
          <p:nvPr/>
        </p:nvCxnSpPr>
        <p:spPr>
          <a:xfrm flipH="1">
            <a:off x="5445760" y="5110480"/>
            <a:ext cx="36169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989C338-7124-485A-A936-9D1BCB922E6B}"/>
              </a:ext>
            </a:extLst>
          </p:cNvPr>
          <p:cNvCxnSpPr/>
          <p:nvPr/>
        </p:nvCxnSpPr>
        <p:spPr>
          <a:xfrm flipH="1" flipV="1">
            <a:off x="8392160" y="3647440"/>
            <a:ext cx="1249680" cy="1106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022C1AE1-30C1-4AEF-959B-E3FE3FF37018}"/>
              </a:ext>
            </a:extLst>
          </p:cNvPr>
          <p:cNvCxnSpPr/>
          <p:nvPr/>
        </p:nvCxnSpPr>
        <p:spPr>
          <a:xfrm flipV="1">
            <a:off x="10871200" y="1268801"/>
            <a:ext cx="1239520" cy="3405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220E6CF-1994-4D13-8142-F83FB194B2E9}"/>
              </a:ext>
            </a:extLst>
          </p:cNvPr>
          <p:cNvSpPr txBox="1"/>
          <p:nvPr/>
        </p:nvSpPr>
        <p:spPr>
          <a:xfrm rot="16200000">
            <a:off x="-401909" y="3738155"/>
            <a:ext cx="284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- 3.000 г. Основание Трои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9F64C4-E70E-45BF-8B13-39D395535079}"/>
              </a:ext>
            </a:extLst>
          </p:cNvPr>
          <p:cNvSpPr txBox="1"/>
          <p:nvPr/>
        </p:nvSpPr>
        <p:spPr>
          <a:xfrm rot="16200000">
            <a:off x="2453837" y="3413482"/>
            <a:ext cx="302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- 1177 г. Падение Трои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C9D2F6-A0B4-4DF9-9BA7-3FAE527CA45F}"/>
              </a:ext>
            </a:extLst>
          </p:cNvPr>
          <p:cNvSpPr txBox="1"/>
          <p:nvPr/>
        </p:nvSpPr>
        <p:spPr>
          <a:xfrm rot="16200000">
            <a:off x="4056383" y="2035294"/>
            <a:ext cx="259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- 753 г. Основание Рима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A78BEA-E355-4A39-AA88-BF005ADA3BAE}"/>
              </a:ext>
            </a:extLst>
          </p:cNvPr>
          <p:cNvSpPr txBox="1"/>
          <p:nvPr/>
        </p:nvSpPr>
        <p:spPr>
          <a:xfrm rot="16200000">
            <a:off x="6117210" y="2182305"/>
            <a:ext cx="2274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410 г. Падение Рима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42CB72-B481-4A58-813E-73DB578D53C7}"/>
              </a:ext>
            </a:extLst>
          </p:cNvPr>
          <p:cNvSpPr txBox="1"/>
          <p:nvPr/>
        </p:nvSpPr>
        <p:spPr>
          <a:xfrm rot="16200000">
            <a:off x="7083151" y="983143"/>
            <a:ext cx="241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800 г. Коронация Карла Великого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D69376-E794-443A-A1EC-049663F8B187}"/>
              </a:ext>
            </a:extLst>
          </p:cNvPr>
          <p:cNvSpPr txBox="1"/>
          <p:nvPr/>
        </p:nvSpPr>
        <p:spPr>
          <a:xfrm rot="16200000">
            <a:off x="8558020" y="623815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Голод 1315 года</a:t>
            </a:r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64239494-2BDD-403E-A096-CAB5BD79DA16}"/>
              </a:ext>
            </a:extLst>
          </p:cNvPr>
          <p:cNvSpPr/>
          <p:nvPr/>
        </p:nvSpPr>
        <p:spPr>
          <a:xfrm>
            <a:off x="1117600" y="20320"/>
            <a:ext cx="11023600" cy="5801252"/>
          </a:xfrm>
          <a:custGeom>
            <a:avLst/>
            <a:gdLst>
              <a:gd name="connsiteX0" fmla="*/ 0 w 10210800"/>
              <a:gd name="connsiteY0" fmla="*/ 5821680 h 5821680"/>
              <a:gd name="connsiteX1" fmla="*/ 1584960 w 10210800"/>
              <a:gd name="connsiteY1" fmla="*/ 5567680 h 5821680"/>
              <a:gd name="connsiteX2" fmla="*/ 2763520 w 10210800"/>
              <a:gd name="connsiteY2" fmla="*/ 5090160 h 5821680"/>
              <a:gd name="connsiteX3" fmla="*/ 4632960 w 10210800"/>
              <a:gd name="connsiteY3" fmla="*/ 4277360 h 5821680"/>
              <a:gd name="connsiteX4" fmla="*/ 6126480 w 10210800"/>
              <a:gd name="connsiteY4" fmla="*/ 3474720 h 5821680"/>
              <a:gd name="connsiteX5" fmla="*/ 7609840 w 10210800"/>
              <a:gd name="connsiteY5" fmla="*/ 2387600 h 5821680"/>
              <a:gd name="connsiteX6" fmla="*/ 9662160 w 10210800"/>
              <a:gd name="connsiteY6" fmla="*/ 629920 h 5821680"/>
              <a:gd name="connsiteX7" fmla="*/ 10210800 w 10210800"/>
              <a:gd name="connsiteY7" fmla="*/ 0 h 5821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10800" h="5821680">
                <a:moveTo>
                  <a:pt x="0" y="5821680"/>
                </a:moveTo>
                <a:cubicBezTo>
                  <a:pt x="562186" y="5755640"/>
                  <a:pt x="1124373" y="5689600"/>
                  <a:pt x="1584960" y="5567680"/>
                </a:cubicBezTo>
                <a:cubicBezTo>
                  <a:pt x="2045547" y="5445760"/>
                  <a:pt x="2255520" y="5305213"/>
                  <a:pt x="2763520" y="5090160"/>
                </a:cubicBezTo>
                <a:cubicBezTo>
                  <a:pt x="3271520" y="4875107"/>
                  <a:pt x="4072467" y="4546600"/>
                  <a:pt x="4632960" y="4277360"/>
                </a:cubicBezTo>
                <a:cubicBezTo>
                  <a:pt x="5193453" y="4008120"/>
                  <a:pt x="5630333" y="3789680"/>
                  <a:pt x="6126480" y="3474720"/>
                </a:cubicBezTo>
                <a:cubicBezTo>
                  <a:pt x="6622627" y="3159760"/>
                  <a:pt x="7020560" y="2861733"/>
                  <a:pt x="7609840" y="2387600"/>
                </a:cubicBezTo>
                <a:cubicBezTo>
                  <a:pt x="8199120" y="1913467"/>
                  <a:pt x="9228667" y="1027853"/>
                  <a:pt x="9662160" y="629920"/>
                </a:cubicBezTo>
                <a:cubicBezTo>
                  <a:pt x="10095653" y="231987"/>
                  <a:pt x="10153226" y="115993"/>
                  <a:pt x="10210800" y="0"/>
                </a:cubicBezTo>
              </a:path>
            </a:pathLst>
          </a:custGeom>
          <a:noFill/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B9DB61-9D62-49A3-A5D3-9D51E5790BA4}"/>
              </a:ext>
            </a:extLst>
          </p:cNvPr>
          <p:cNvSpPr txBox="1"/>
          <p:nvPr/>
        </p:nvSpPr>
        <p:spPr>
          <a:xfrm rot="16200000">
            <a:off x="9258118" y="2118287"/>
            <a:ext cx="2700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u="sng" dirty="0"/>
              <a:t>1418 г.</a:t>
            </a:r>
          </a:p>
          <a:p>
            <a:pPr algn="r"/>
            <a:r>
              <a:rPr lang="ru-RU" b="1" u="sng" dirty="0"/>
              <a:t>Начало географических открытий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03" y="1031279"/>
            <a:ext cx="2042160" cy="1531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E60301-74AC-449E-9435-16E7CF468833}"/>
              </a:ext>
            </a:extLst>
          </p:cNvPr>
          <p:cNvSpPr/>
          <p:nvPr/>
        </p:nvSpPr>
        <p:spPr>
          <a:xfrm>
            <a:off x="40978" y="42626"/>
            <a:ext cx="95053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7. Национальные конфликты, как формат манифестации социального кризиса. Фазовый кризис и «всплытие реликтов»</a:t>
            </a:r>
          </a:p>
        </p:txBody>
      </p:sp>
    </p:spTree>
    <p:extLst>
      <p:ext uri="{BB962C8B-B14F-4D97-AF65-F5344CB8AC3E}">
        <p14:creationId xmlns:p14="http://schemas.microsoft.com/office/powerpoint/2010/main" val="3453044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10025B98-111C-43A8-9884-8CBBE5F04C4F}"/>
              </a:ext>
            </a:extLst>
          </p:cNvPr>
          <p:cNvCxnSpPr/>
          <p:nvPr/>
        </p:nvCxnSpPr>
        <p:spPr>
          <a:xfrm>
            <a:off x="0" y="6206836"/>
            <a:ext cx="12192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067241-3EB3-4030-BF76-B3AE1683E68D}"/>
              </a:ext>
            </a:extLst>
          </p:cNvPr>
          <p:cNvSpPr txBox="1"/>
          <p:nvPr/>
        </p:nvSpPr>
        <p:spPr>
          <a:xfrm>
            <a:off x="0" y="6206836"/>
            <a:ext cx="12108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Палеолит Мезолит Неолит Энеолит Ранняя Древность Классическая Древность Средневековье  </a:t>
            </a:r>
            <a:r>
              <a:rPr lang="en-US" sz="1600" dirty="0"/>
              <a:t>XIV</a:t>
            </a:r>
            <a:r>
              <a:rPr lang="ru-RU" sz="1600" dirty="0"/>
              <a:t>  </a:t>
            </a:r>
            <a:r>
              <a:rPr lang="en-US" sz="1600" dirty="0"/>
              <a:t> </a:t>
            </a:r>
            <a:r>
              <a:rPr lang="ru-RU" sz="1600" dirty="0"/>
              <a:t> </a:t>
            </a:r>
            <a:r>
              <a:rPr lang="en-US" sz="1600" dirty="0"/>
              <a:t>XV </a:t>
            </a:r>
            <a:r>
              <a:rPr lang="ru-RU" sz="1600" dirty="0"/>
              <a:t>   </a:t>
            </a:r>
            <a:r>
              <a:rPr lang="en-US" sz="1600" dirty="0"/>
              <a:t>XVI </a:t>
            </a:r>
            <a:r>
              <a:rPr lang="ru-RU" sz="1600" dirty="0"/>
              <a:t>   </a:t>
            </a:r>
            <a:r>
              <a:rPr lang="en-US" sz="1600" dirty="0"/>
              <a:t>XVII </a:t>
            </a:r>
            <a:r>
              <a:rPr lang="ru-RU" sz="1600" dirty="0"/>
              <a:t>   </a:t>
            </a:r>
            <a:r>
              <a:rPr lang="en-US" sz="1600" dirty="0"/>
              <a:t>XVIII</a:t>
            </a:r>
            <a:r>
              <a:rPr lang="ru-RU" sz="1600" dirty="0"/>
              <a:t> </a:t>
            </a:r>
            <a:r>
              <a:rPr lang="en-US" sz="1600" dirty="0"/>
              <a:t> </a:t>
            </a:r>
            <a:r>
              <a:rPr lang="ru-RU" sz="1600" dirty="0"/>
              <a:t>  </a:t>
            </a:r>
            <a:r>
              <a:rPr lang="en-US" sz="1600" dirty="0"/>
              <a:t>XIX </a:t>
            </a:r>
            <a:r>
              <a:rPr lang="ru-RU" sz="1600" dirty="0"/>
              <a:t>   </a:t>
            </a:r>
            <a:r>
              <a:rPr lang="en-US" sz="1600" dirty="0"/>
              <a:t>XX </a:t>
            </a:r>
            <a:r>
              <a:rPr lang="ru-RU" sz="1600" dirty="0"/>
              <a:t>   </a:t>
            </a:r>
            <a:r>
              <a:rPr lang="en-US" sz="1600" dirty="0"/>
              <a:t>XXI </a:t>
            </a:r>
            <a:endParaRPr lang="ru-RU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30DFDA-7CF9-4FB6-A383-3AF74DDBABBA}"/>
              </a:ext>
            </a:extLst>
          </p:cNvPr>
          <p:cNvSpPr txBox="1"/>
          <p:nvPr/>
        </p:nvSpPr>
        <p:spPr>
          <a:xfrm>
            <a:off x="1173017" y="6430056"/>
            <a:ext cx="251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- 15.000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B069A-3236-41A6-9DAB-0B715B945A57}"/>
              </a:ext>
            </a:extLst>
          </p:cNvPr>
          <p:cNvSpPr txBox="1"/>
          <p:nvPr/>
        </p:nvSpPr>
        <p:spPr>
          <a:xfrm>
            <a:off x="0" y="6460835"/>
            <a:ext cx="143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</a:t>
            </a:r>
            <a:r>
              <a:rPr lang="ru-RU" dirty="0"/>
              <a:t> - 200.000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8A0F98-615E-41AA-8396-3806D7EC0F53}"/>
              </a:ext>
            </a:extLst>
          </p:cNvPr>
          <p:cNvSpPr txBox="1"/>
          <p:nvPr/>
        </p:nvSpPr>
        <p:spPr>
          <a:xfrm>
            <a:off x="4387273" y="6430056"/>
            <a:ext cx="78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-1200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ED2DBE6-2776-4861-AF30-2D652CFB0DE5}"/>
              </a:ext>
            </a:extLst>
          </p:cNvPr>
          <p:cNvCxnSpPr/>
          <p:nvPr/>
        </p:nvCxnSpPr>
        <p:spPr>
          <a:xfrm>
            <a:off x="0" y="5375564"/>
            <a:ext cx="16717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F0EF97F-9820-4004-AE61-EBF97FAA8D04}"/>
              </a:ext>
            </a:extLst>
          </p:cNvPr>
          <p:cNvCxnSpPr>
            <a:cxnSpLocks/>
          </p:cNvCxnSpPr>
          <p:nvPr/>
        </p:nvCxnSpPr>
        <p:spPr>
          <a:xfrm>
            <a:off x="1671782" y="4779818"/>
            <a:ext cx="3020291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6C423A8-CB70-43D9-A423-2EDC425E6A8D}"/>
              </a:ext>
            </a:extLst>
          </p:cNvPr>
          <p:cNvCxnSpPr>
            <a:cxnSpLocks/>
          </p:cNvCxnSpPr>
          <p:nvPr/>
        </p:nvCxnSpPr>
        <p:spPr>
          <a:xfrm>
            <a:off x="4692073" y="4128655"/>
            <a:ext cx="388850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0D85101-E77C-4CF1-B513-5CE9B2F70D7A}"/>
              </a:ext>
            </a:extLst>
          </p:cNvPr>
          <p:cNvCxnSpPr>
            <a:cxnSpLocks/>
          </p:cNvCxnSpPr>
          <p:nvPr/>
        </p:nvCxnSpPr>
        <p:spPr>
          <a:xfrm flipV="1">
            <a:off x="8580582" y="3413719"/>
            <a:ext cx="2978727" cy="152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352D5D0-6D1D-44A0-94FA-C516D3109763}"/>
              </a:ext>
            </a:extLst>
          </p:cNvPr>
          <p:cNvCxnSpPr>
            <a:cxnSpLocks/>
          </p:cNvCxnSpPr>
          <p:nvPr/>
        </p:nvCxnSpPr>
        <p:spPr>
          <a:xfrm>
            <a:off x="11476182" y="2733982"/>
            <a:ext cx="632691" cy="0"/>
          </a:xfrm>
          <a:prstGeom prst="line">
            <a:avLst/>
          </a:prstGeom>
          <a:ln w="571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E0F61F6-799A-4B1B-BF7C-EC957E364C7F}"/>
              </a:ext>
            </a:extLst>
          </p:cNvPr>
          <p:cNvSpPr txBox="1"/>
          <p:nvPr/>
        </p:nvSpPr>
        <p:spPr>
          <a:xfrm>
            <a:off x="0" y="5406344"/>
            <a:ext cx="19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1-й долгий уклад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70EFEE-AD3E-4326-8D31-3415FFC344FB}"/>
              </a:ext>
            </a:extLst>
          </p:cNvPr>
          <p:cNvSpPr txBox="1"/>
          <p:nvPr/>
        </p:nvSpPr>
        <p:spPr>
          <a:xfrm>
            <a:off x="2286001" y="4779817"/>
            <a:ext cx="19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2-й долгий уклад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3508F9-1ED3-47AD-800A-20184054AA3C}"/>
              </a:ext>
            </a:extLst>
          </p:cNvPr>
          <p:cNvSpPr txBox="1"/>
          <p:nvPr/>
        </p:nvSpPr>
        <p:spPr>
          <a:xfrm>
            <a:off x="5795818" y="4127942"/>
            <a:ext cx="19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3-й долгий уклад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24422C-BBDE-4700-B122-4D64DC6E7123}"/>
              </a:ext>
            </a:extLst>
          </p:cNvPr>
          <p:cNvSpPr txBox="1"/>
          <p:nvPr/>
        </p:nvSpPr>
        <p:spPr>
          <a:xfrm>
            <a:off x="8862291" y="3413719"/>
            <a:ext cx="19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4-й долгий уклад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49DF7CC-AEE5-432E-831C-C696CFA6B967}"/>
              </a:ext>
            </a:extLst>
          </p:cNvPr>
          <p:cNvCxnSpPr/>
          <p:nvPr/>
        </p:nvCxnSpPr>
        <p:spPr>
          <a:xfrm>
            <a:off x="4922982" y="396935"/>
            <a:ext cx="72690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46940D22-245C-4870-B472-ECA0C3D2E50B}"/>
              </a:ext>
            </a:extLst>
          </p:cNvPr>
          <p:cNvCxnSpPr>
            <a:cxnSpLocks/>
            <a:endCxn id="63" idx="5"/>
          </p:cNvCxnSpPr>
          <p:nvPr/>
        </p:nvCxnSpPr>
        <p:spPr>
          <a:xfrm flipV="1">
            <a:off x="10677236" y="2507804"/>
            <a:ext cx="0" cy="369903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5ADF889-EDF3-45C1-91E1-7C7F3D462929}"/>
              </a:ext>
            </a:extLst>
          </p:cNvPr>
          <p:cNvCxnSpPr>
            <a:cxnSpLocks/>
          </p:cNvCxnSpPr>
          <p:nvPr/>
        </p:nvCxnSpPr>
        <p:spPr>
          <a:xfrm flipV="1">
            <a:off x="12113491" y="418798"/>
            <a:ext cx="0" cy="581913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7C31035-786F-476F-9AA5-E3BAC6F6A74F}"/>
              </a:ext>
            </a:extLst>
          </p:cNvPr>
          <p:cNvSpPr txBox="1"/>
          <p:nvPr/>
        </p:nvSpPr>
        <p:spPr>
          <a:xfrm>
            <a:off x="4779818" y="27603"/>
            <a:ext cx="741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1770         1800                            1900                             2000                           2100</a:t>
            </a: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1F86A77-11BF-492C-9651-DF795B179F16}"/>
              </a:ext>
            </a:extLst>
          </p:cNvPr>
          <p:cNvCxnSpPr>
            <a:cxnSpLocks/>
          </p:cNvCxnSpPr>
          <p:nvPr/>
        </p:nvCxnSpPr>
        <p:spPr>
          <a:xfrm>
            <a:off x="4996875" y="616992"/>
            <a:ext cx="1634836" cy="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947F107-EFCE-466D-9F16-AD39A8C389E4}"/>
              </a:ext>
            </a:extLst>
          </p:cNvPr>
          <p:cNvCxnSpPr>
            <a:cxnSpLocks/>
          </p:cNvCxnSpPr>
          <p:nvPr/>
        </p:nvCxnSpPr>
        <p:spPr>
          <a:xfrm>
            <a:off x="6705602" y="1194265"/>
            <a:ext cx="812800" cy="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6410DA1-5A3D-4150-9A8B-FEADB8496B87}"/>
              </a:ext>
            </a:extLst>
          </p:cNvPr>
          <p:cNvCxnSpPr>
            <a:cxnSpLocks/>
          </p:cNvCxnSpPr>
          <p:nvPr/>
        </p:nvCxnSpPr>
        <p:spPr>
          <a:xfrm>
            <a:off x="7878619" y="1651466"/>
            <a:ext cx="72967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EC125D95-B228-4601-BAD5-2836213A444B}"/>
              </a:ext>
            </a:extLst>
          </p:cNvPr>
          <p:cNvCxnSpPr>
            <a:cxnSpLocks/>
          </p:cNvCxnSpPr>
          <p:nvPr/>
        </p:nvCxnSpPr>
        <p:spPr>
          <a:xfrm>
            <a:off x="8996220" y="2044011"/>
            <a:ext cx="674255" cy="0"/>
          </a:xfrm>
          <a:prstGeom prst="line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2B87EA03-CD65-4565-AD91-AE6482DBCE45}"/>
              </a:ext>
            </a:extLst>
          </p:cNvPr>
          <p:cNvCxnSpPr>
            <a:cxnSpLocks/>
          </p:cNvCxnSpPr>
          <p:nvPr/>
        </p:nvCxnSpPr>
        <p:spPr>
          <a:xfrm>
            <a:off x="10030692" y="835718"/>
            <a:ext cx="674255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1B36E00-E5D5-450E-8DC8-12B86106D222}"/>
              </a:ext>
            </a:extLst>
          </p:cNvPr>
          <p:cNvSpPr txBox="1"/>
          <p:nvPr/>
        </p:nvSpPr>
        <p:spPr>
          <a:xfrm>
            <a:off x="5045366" y="324604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1-я волна</a:t>
            </a:r>
          </a:p>
          <a:p>
            <a:pPr algn="ctr"/>
            <a:r>
              <a:rPr lang="ru-RU" sz="1600" dirty="0"/>
              <a:t>1768 - 1831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3D5115-870E-44BB-894F-A452FA8699C8}"/>
              </a:ext>
            </a:extLst>
          </p:cNvPr>
          <p:cNvSpPr txBox="1"/>
          <p:nvPr/>
        </p:nvSpPr>
        <p:spPr>
          <a:xfrm>
            <a:off x="6446983" y="912440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2-я волна</a:t>
            </a:r>
          </a:p>
          <a:p>
            <a:pPr algn="ctr"/>
            <a:r>
              <a:rPr lang="ru-RU" sz="1600" dirty="0"/>
              <a:t>1831 - 1876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FE3D8A6-08E7-42E6-9ED2-7FFDE4C0C786}"/>
              </a:ext>
            </a:extLst>
          </p:cNvPr>
          <p:cNvSpPr txBox="1"/>
          <p:nvPr/>
        </p:nvSpPr>
        <p:spPr>
          <a:xfrm>
            <a:off x="7566892" y="1377439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3-я волна</a:t>
            </a:r>
          </a:p>
          <a:p>
            <a:pPr algn="ctr"/>
            <a:r>
              <a:rPr lang="ru-RU" sz="1600" dirty="0"/>
              <a:t>1876 - 1928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76A76B-72D0-44E0-9815-0D4193D28B6D}"/>
              </a:ext>
            </a:extLst>
          </p:cNvPr>
          <p:cNvSpPr txBox="1"/>
          <p:nvPr/>
        </p:nvSpPr>
        <p:spPr>
          <a:xfrm>
            <a:off x="8788402" y="1755052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4-я волна</a:t>
            </a:r>
          </a:p>
          <a:p>
            <a:pPr algn="ctr"/>
            <a:r>
              <a:rPr lang="ru-RU" sz="1600" dirty="0"/>
              <a:t>1928 - 1972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050F5A-F5D4-442F-AE87-320E827CC8A4}"/>
              </a:ext>
            </a:extLst>
          </p:cNvPr>
          <p:cNvSpPr txBox="1"/>
          <p:nvPr/>
        </p:nvSpPr>
        <p:spPr>
          <a:xfrm>
            <a:off x="9691257" y="543331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5-я волна</a:t>
            </a:r>
          </a:p>
          <a:p>
            <a:pPr algn="ctr"/>
            <a:r>
              <a:rPr lang="ru-RU" sz="1600" dirty="0"/>
              <a:t>1972 - 2012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BD37D48-8AC4-4B46-B693-097B65F97F3D}"/>
              </a:ext>
            </a:extLst>
          </p:cNvPr>
          <p:cNvSpPr txBox="1"/>
          <p:nvPr/>
        </p:nvSpPr>
        <p:spPr>
          <a:xfrm>
            <a:off x="10577948" y="1092777"/>
            <a:ext cx="135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6-я волна</a:t>
            </a:r>
          </a:p>
          <a:p>
            <a:pPr algn="ctr"/>
            <a:r>
              <a:rPr lang="ru-RU" sz="1600" dirty="0"/>
              <a:t>2012 - 2060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2E850D6-9698-464D-973C-9327CB00C718}"/>
              </a:ext>
            </a:extLst>
          </p:cNvPr>
          <p:cNvCxnSpPr>
            <a:cxnSpLocks/>
          </p:cNvCxnSpPr>
          <p:nvPr/>
        </p:nvCxnSpPr>
        <p:spPr>
          <a:xfrm>
            <a:off x="10919693" y="1394641"/>
            <a:ext cx="669636" cy="0"/>
          </a:xfrm>
          <a:prstGeom prst="line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9E7922C-C2F8-4989-AAD6-3CE6DD83ADA9}"/>
              </a:ext>
            </a:extLst>
          </p:cNvPr>
          <p:cNvSpPr txBox="1"/>
          <p:nvPr/>
        </p:nvSpPr>
        <p:spPr>
          <a:xfrm>
            <a:off x="11630891" y="2703619"/>
            <a:ext cx="66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???</a:t>
            </a:r>
          </a:p>
        </p:txBody>
      </p:sp>
      <p:sp>
        <p:nvSpPr>
          <p:cNvPr id="63" name="Полилиния: фигура 62">
            <a:extLst>
              <a:ext uri="{FF2B5EF4-FFF2-40B4-BE49-F238E27FC236}">
                <a16:creationId xmlns:a16="http://schemas.microsoft.com/office/drawing/2014/main" id="{77729262-00B4-4934-B7EE-F6F2013BBDA3}"/>
              </a:ext>
            </a:extLst>
          </p:cNvPr>
          <p:cNvSpPr/>
          <p:nvPr/>
        </p:nvSpPr>
        <p:spPr>
          <a:xfrm>
            <a:off x="4950691" y="387928"/>
            <a:ext cx="5726545" cy="2119876"/>
          </a:xfrm>
          <a:custGeom>
            <a:avLst/>
            <a:gdLst>
              <a:gd name="connsiteX0" fmla="*/ 0 w 5726545"/>
              <a:gd name="connsiteY0" fmla="*/ 0 h 3011055"/>
              <a:gd name="connsiteX1" fmla="*/ 36945 w 5726545"/>
              <a:gd name="connsiteY1" fmla="*/ 304800 h 3011055"/>
              <a:gd name="connsiteX2" fmla="*/ 147782 w 5726545"/>
              <a:gd name="connsiteY2" fmla="*/ 775855 h 3011055"/>
              <a:gd name="connsiteX3" fmla="*/ 591127 w 5726545"/>
              <a:gd name="connsiteY3" fmla="*/ 1662546 h 3011055"/>
              <a:gd name="connsiteX4" fmla="*/ 2124364 w 5726545"/>
              <a:gd name="connsiteY4" fmla="*/ 2530764 h 3011055"/>
              <a:gd name="connsiteX5" fmla="*/ 5726545 w 5726545"/>
              <a:gd name="connsiteY5" fmla="*/ 3011055 h 301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26545" h="3011055">
                <a:moveTo>
                  <a:pt x="0" y="0"/>
                </a:moveTo>
                <a:cubicBezTo>
                  <a:pt x="6157" y="87745"/>
                  <a:pt x="12315" y="175491"/>
                  <a:pt x="36945" y="304800"/>
                </a:cubicBezTo>
                <a:cubicBezTo>
                  <a:pt x="61575" y="434109"/>
                  <a:pt x="55418" y="549564"/>
                  <a:pt x="147782" y="775855"/>
                </a:cubicBezTo>
                <a:cubicBezTo>
                  <a:pt x="240146" y="1002146"/>
                  <a:pt x="261697" y="1370061"/>
                  <a:pt x="591127" y="1662546"/>
                </a:cubicBezTo>
                <a:cubicBezTo>
                  <a:pt x="920557" y="1955031"/>
                  <a:pt x="1268461" y="2306013"/>
                  <a:pt x="2124364" y="2530764"/>
                </a:cubicBezTo>
                <a:cubicBezTo>
                  <a:pt x="2980267" y="2755515"/>
                  <a:pt x="5726545" y="3011055"/>
                  <a:pt x="5726545" y="3011055"/>
                </a:cubicBezTo>
              </a:path>
            </a:pathLst>
          </a:cu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F55C5C-7565-4EAB-B2BE-E499597635D7}"/>
              </a:ext>
            </a:extLst>
          </p:cNvPr>
          <p:cNvSpPr txBox="1"/>
          <p:nvPr/>
        </p:nvSpPr>
        <p:spPr>
          <a:xfrm>
            <a:off x="69273" y="4806179"/>
            <a:ext cx="184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Охота и собирательство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EF2CFC9-31A1-4C52-9EF0-F442B484F5DF}"/>
              </a:ext>
            </a:extLst>
          </p:cNvPr>
          <p:cNvSpPr txBox="1"/>
          <p:nvPr/>
        </p:nvSpPr>
        <p:spPr>
          <a:xfrm>
            <a:off x="2286001" y="4185806"/>
            <a:ext cx="20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С/Х цикл.        Простые механизмы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5D1420-BA50-432B-BB7C-E86A2C2C8B27}"/>
              </a:ext>
            </a:extLst>
          </p:cNvPr>
          <p:cNvSpPr txBox="1"/>
          <p:nvPr/>
        </p:nvSpPr>
        <p:spPr>
          <a:xfrm>
            <a:off x="5805055" y="3607204"/>
            <a:ext cx="2332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С/Х цикл.</a:t>
            </a:r>
          </a:p>
          <a:p>
            <a:r>
              <a:rPr lang="ru-RU" sz="1600" dirty="0"/>
              <a:t>Сложные механизмы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245501-615B-4932-9D73-6D2E65FA01C8}"/>
              </a:ext>
            </a:extLst>
          </p:cNvPr>
          <p:cNvSpPr txBox="1"/>
          <p:nvPr/>
        </p:nvSpPr>
        <p:spPr>
          <a:xfrm>
            <a:off x="8721435" y="2861637"/>
            <a:ext cx="2396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Машинное производство средств производства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6B314D4-4458-4EB5-8043-CDF3D39D0068}"/>
              </a:ext>
            </a:extLst>
          </p:cNvPr>
          <p:cNvSpPr txBox="1"/>
          <p:nvPr/>
        </p:nvSpPr>
        <p:spPr>
          <a:xfrm>
            <a:off x="69273" y="3328367"/>
            <a:ext cx="17595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АРХАИЧНАЯ ФАЗА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7CA34E-8AEB-46FB-971E-9F64033956A3}"/>
              </a:ext>
            </a:extLst>
          </p:cNvPr>
          <p:cNvSpPr txBox="1"/>
          <p:nvPr/>
        </p:nvSpPr>
        <p:spPr>
          <a:xfrm>
            <a:off x="1844964" y="3319963"/>
            <a:ext cx="6735618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ТРАДИЦИОННАЯ ФАЗА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C95C45-DB2E-49C2-89A8-10F12E776F2C}"/>
              </a:ext>
            </a:extLst>
          </p:cNvPr>
          <p:cNvSpPr txBox="1"/>
          <p:nvPr/>
        </p:nvSpPr>
        <p:spPr>
          <a:xfrm>
            <a:off x="8647544" y="4517465"/>
            <a:ext cx="291176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ИНДУСТРИАЛЬНАЯ ФАЗА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0F0DD4-0F8C-4BA4-AE40-321BE9B1F61C}"/>
              </a:ext>
            </a:extLst>
          </p:cNvPr>
          <p:cNvSpPr txBox="1"/>
          <p:nvPr/>
        </p:nvSpPr>
        <p:spPr>
          <a:xfrm rot="16200000">
            <a:off x="11395303" y="4785380"/>
            <a:ext cx="90516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К-ФАЗА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C974274-D639-45CB-B7E5-5D2C4E6F8CAD}"/>
              </a:ext>
            </a:extLst>
          </p:cNvPr>
          <p:cNvSpPr txBox="1"/>
          <p:nvPr/>
        </p:nvSpPr>
        <p:spPr>
          <a:xfrm>
            <a:off x="309417" y="5822116"/>
            <a:ext cx="2951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/>
              <a:t>Первобытнобщинная</a:t>
            </a:r>
            <a:r>
              <a:rPr lang="ru-RU" i="1" dirty="0"/>
              <a:t> ОЭФ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2FB9A5C-C4F9-4EC0-9CE4-BF7A11E2579A}"/>
              </a:ext>
            </a:extLst>
          </p:cNvPr>
          <p:cNvSpPr txBox="1"/>
          <p:nvPr/>
        </p:nvSpPr>
        <p:spPr>
          <a:xfrm>
            <a:off x="3860807" y="5811162"/>
            <a:ext cx="3662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Рабовладельческая ОФЭ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5FC7C2B-F89D-4869-A470-4252C82ABE0D}"/>
              </a:ext>
            </a:extLst>
          </p:cNvPr>
          <p:cNvSpPr txBox="1"/>
          <p:nvPr/>
        </p:nvSpPr>
        <p:spPr>
          <a:xfrm>
            <a:off x="6867237" y="5859413"/>
            <a:ext cx="19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Феодализм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D887B9C-F076-4342-A8AC-86EF2B7B69C2}"/>
              </a:ext>
            </a:extLst>
          </p:cNvPr>
          <p:cNvSpPr txBox="1"/>
          <p:nvPr/>
        </p:nvSpPr>
        <p:spPr>
          <a:xfrm>
            <a:off x="8765320" y="5846210"/>
            <a:ext cx="304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Капиталистическая ОЭФ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7BDAA68-3B8E-4F54-99B5-81BBAAF9BE6E}"/>
              </a:ext>
            </a:extLst>
          </p:cNvPr>
          <p:cNvSpPr txBox="1"/>
          <p:nvPr/>
        </p:nvSpPr>
        <p:spPr>
          <a:xfrm>
            <a:off x="9356435" y="6468211"/>
            <a:ext cx="149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Новое время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37FBCF9-BA12-4D38-9809-EDE5B7278AB0}"/>
              </a:ext>
            </a:extLst>
          </p:cNvPr>
          <p:cNvSpPr txBox="1"/>
          <p:nvPr/>
        </p:nvSpPr>
        <p:spPr>
          <a:xfrm>
            <a:off x="11155217" y="6337651"/>
            <a:ext cx="144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Новейшее время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>
            <a:off x="69273" y="2538583"/>
            <a:ext cx="8511309" cy="79382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9" y="582021"/>
            <a:ext cx="3277152" cy="20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841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29571" y="0"/>
            <a:ext cx="12192000" cy="545253"/>
          </a:xfrm>
          <a:prstGeom prst="rect">
            <a:avLst/>
          </a:prstGeom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3728607A-A81D-4B55-99B9-7CA7F4C7A0FA}"/>
              </a:ext>
            </a:extLst>
          </p:cNvPr>
          <p:cNvCxnSpPr/>
          <p:nvPr/>
        </p:nvCxnSpPr>
        <p:spPr>
          <a:xfrm>
            <a:off x="674255" y="6123709"/>
            <a:ext cx="112498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36F51D68-3679-4820-BC98-5798273F349C}"/>
              </a:ext>
            </a:extLst>
          </p:cNvPr>
          <p:cNvCxnSpPr/>
          <p:nvPr/>
        </p:nvCxnSpPr>
        <p:spPr>
          <a:xfrm flipV="1">
            <a:off x="674255" y="175491"/>
            <a:ext cx="0" cy="59482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9F2B81C-7EA1-4528-907C-EA30DD6BEAD2}"/>
              </a:ext>
            </a:extLst>
          </p:cNvPr>
          <p:cNvSpPr txBox="1"/>
          <p:nvPr/>
        </p:nvSpPr>
        <p:spPr>
          <a:xfrm>
            <a:off x="369454" y="5791199"/>
            <a:ext cx="140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B61A4E-6BAE-48E0-B23A-42C42FD063DD}"/>
              </a:ext>
            </a:extLst>
          </p:cNvPr>
          <p:cNvSpPr txBox="1"/>
          <p:nvPr/>
        </p:nvSpPr>
        <p:spPr>
          <a:xfrm>
            <a:off x="106218" y="4821382"/>
            <a:ext cx="1930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04DAE-A31C-4DE9-91DC-78479F2DC055}"/>
              </a:ext>
            </a:extLst>
          </p:cNvPr>
          <p:cNvSpPr txBox="1"/>
          <p:nvPr/>
        </p:nvSpPr>
        <p:spPr>
          <a:xfrm>
            <a:off x="106218" y="3805259"/>
            <a:ext cx="121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9B866F-2C8B-4832-B080-615DA64E216A}"/>
              </a:ext>
            </a:extLst>
          </p:cNvPr>
          <p:cNvSpPr txBox="1"/>
          <p:nvPr/>
        </p:nvSpPr>
        <p:spPr>
          <a:xfrm>
            <a:off x="101600" y="2927866"/>
            <a:ext cx="1145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E2F8E3-5864-44A5-AC45-E7EE667D884F}"/>
              </a:ext>
            </a:extLst>
          </p:cNvPr>
          <p:cNvSpPr txBox="1"/>
          <p:nvPr/>
        </p:nvSpPr>
        <p:spPr>
          <a:xfrm>
            <a:off x="101600" y="2036618"/>
            <a:ext cx="1542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90025-90C5-4663-832C-FE4EA79E1E78}"/>
              </a:ext>
            </a:extLst>
          </p:cNvPr>
          <p:cNvSpPr txBox="1"/>
          <p:nvPr/>
        </p:nvSpPr>
        <p:spPr>
          <a:xfrm>
            <a:off x="101600" y="1182378"/>
            <a:ext cx="110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3F4A8F-E929-486D-82CF-441F9C8F8588}"/>
              </a:ext>
            </a:extLst>
          </p:cNvPr>
          <p:cNvSpPr txBox="1"/>
          <p:nvPr/>
        </p:nvSpPr>
        <p:spPr>
          <a:xfrm>
            <a:off x="101600" y="351105"/>
            <a:ext cx="98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C6E20C-DB32-4521-8F78-9ED8FFC117A7}"/>
              </a:ext>
            </a:extLst>
          </p:cNvPr>
          <p:cNvSpPr txBox="1"/>
          <p:nvPr/>
        </p:nvSpPr>
        <p:spPr>
          <a:xfrm>
            <a:off x="1325413" y="6119336"/>
            <a:ext cx="1303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" panose="020B0502030000000004" pitchFamily="34" charset="0"/>
                <a:ea typeface="Inter" panose="020B0502030000000004" pitchFamily="34" charset="0"/>
              </a:rPr>
              <a:t>Кризис Бронзового века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A93DD-73E4-49EC-A530-6954851E5063}"/>
              </a:ext>
            </a:extLst>
          </p:cNvPr>
          <p:cNvSpPr txBox="1"/>
          <p:nvPr/>
        </p:nvSpPr>
        <p:spPr>
          <a:xfrm>
            <a:off x="4147127" y="6128083"/>
            <a:ext cx="1394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" panose="020B0502030000000004" pitchFamily="34" charset="0"/>
                <a:ea typeface="Inter" panose="020B0502030000000004" pitchFamily="34" charset="0"/>
              </a:rPr>
              <a:t>Античный кризис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C24B51-F814-4603-A884-EE7C8D366FA7}"/>
              </a:ext>
            </a:extLst>
          </p:cNvPr>
          <p:cNvSpPr txBox="1"/>
          <p:nvPr/>
        </p:nvSpPr>
        <p:spPr>
          <a:xfrm>
            <a:off x="6823360" y="6119336"/>
            <a:ext cx="170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" panose="020B0502030000000004" pitchFamily="34" charset="0"/>
                <a:ea typeface="Inter" panose="020B0502030000000004" pitchFamily="34" charset="0"/>
              </a:rPr>
              <a:t>Кризис Средневековья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A2F28-5904-4646-A9E8-E647F904955B}"/>
              </a:ext>
            </a:extLst>
          </p:cNvPr>
          <p:cNvSpPr txBox="1"/>
          <p:nvPr/>
        </p:nvSpPr>
        <p:spPr>
          <a:xfrm>
            <a:off x="9946402" y="6128083"/>
            <a:ext cx="1801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Inter" panose="020B0502030000000004" pitchFamily="34" charset="0"/>
                <a:ea typeface="Inter" panose="020B0502030000000004" pitchFamily="34" charset="0"/>
              </a:rPr>
              <a:t>Индустриальный кризис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3854233-3C04-4C16-9C0A-9E2CDD33CB59}"/>
              </a:ext>
            </a:extLst>
          </p:cNvPr>
          <p:cNvCxnSpPr>
            <a:cxnSpLocks/>
          </p:cNvCxnSpPr>
          <p:nvPr/>
        </p:nvCxnSpPr>
        <p:spPr>
          <a:xfrm flipV="1">
            <a:off x="1918850" y="2221284"/>
            <a:ext cx="0" cy="7065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везда: 4 точки 23">
            <a:extLst>
              <a:ext uri="{FF2B5EF4-FFF2-40B4-BE49-F238E27FC236}">
                <a16:creationId xmlns:a16="http://schemas.microsoft.com/office/drawing/2014/main" id="{296410C9-74F2-4E28-9C6F-2698B738B5A1}"/>
              </a:ext>
            </a:extLst>
          </p:cNvPr>
          <p:cNvSpPr/>
          <p:nvPr/>
        </p:nvSpPr>
        <p:spPr>
          <a:xfrm>
            <a:off x="1812640" y="2221284"/>
            <a:ext cx="378683" cy="396973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019203A-FB36-41D4-A2C5-C252073CD409}"/>
              </a:ext>
            </a:extLst>
          </p:cNvPr>
          <p:cNvCxnSpPr>
            <a:cxnSpLocks/>
          </p:cNvCxnSpPr>
          <p:nvPr/>
        </p:nvCxnSpPr>
        <p:spPr>
          <a:xfrm flipV="1">
            <a:off x="4648195" y="2618258"/>
            <a:ext cx="0" cy="810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Звезда: 4 точки 27">
            <a:extLst>
              <a:ext uri="{FF2B5EF4-FFF2-40B4-BE49-F238E27FC236}">
                <a16:creationId xmlns:a16="http://schemas.microsoft.com/office/drawing/2014/main" id="{3243458A-532F-4184-AC1A-F72223350004}"/>
              </a:ext>
            </a:extLst>
          </p:cNvPr>
          <p:cNvSpPr/>
          <p:nvPr/>
        </p:nvSpPr>
        <p:spPr>
          <a:xfrm>
            <a:off x="4555844" y="2701704"/>
            <a:ext cx="378683" cy="396973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0E5AA55-219E-4138-97AB-1EBD45F806DB}"/>
              </a:ext>
            </a:extLst>
          </p:cNvPr>
          <p:cNvCxnSpPr>
            <a:cxnSpLocks/>
          </p:cNvCxnSpPr>
          <p:nvPr/>
        </p:nvCxnSpPr>
        <p:spPr>
          <a:xfrm flipV="1">
            <a:off x="7377539" y="4054764"/>
            <a:ext cx="0" cy="5789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везда: 4 точки 30">
            <a:extLst>
              <a:ext uri="{FF2B5EF4-FFF2-40B4-BE49-F238E27FC236}">
                <a16:creationId xmlns:a16="http://schemas.microsoft.com/office/drawing/2014/main" id="{D1C9104C-D914-47D3-AD0D-E8A9F702C2F0}"/>
              </a:ext>
            </a:extLst>
          </p:cNvPr>
          <p:cNvSpPr/>
          <p:nvPr/>
        </p:nvSpPr>
        <p:spPr>
          <a:xfrm>
            <a:off x="7315197" y="4236693"/>
            <a:ext cx="378683" cy="396973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2F1AC9C8-F98D-4EBD-94E0-BA286C949847}"/>
              </a:ext>
            </a:extLst>
          </p:cNvPr>
          <p:cNvCxnSpPr>
            <a:cxnSpLocks/>
          </p:cNvCxnSpPr>
          <p:nvPr/>
        </p:nvCxnSpPr>
        <p:spPr>
          <a:xfrm>
            <a:off x="1943096" y="2212030"/>
            <a:ext cx="8496299" cy="1242249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1E37A25B-2047-412A-8EF3-2683844104F9}"/>
              </a:ext>
            </a:extLst>
          </p:cNvPr>
          <p:cNvCxnSpPr>
            <a:cxnSpLocks/>
          </p:cNvCxnSpPr>
          <p:nvPr/>
        </p:nvCxnSpPr>
        <p:spPr>
          <a:xfrm>
            <a:off x="1943096" y="2924402"/>
            <a:ext cx="8496299" cy="2682647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08A348E0-97FF-4A69-A13A-637C33D9C423}"/>
              </a:ext>
            </a:extLst>
          </p:cNvPr>
          <p:cNvCxnSpPr>
            <a:cxnSpLocks/>
          </p:cNvCxnSpPr>
          <p:nvPr/>
        </p:nvCxnSpPr>
        <p:spPr>
          <a:xfrm>
            <a:off x="4613559" y="3413937"/>
            <a:ext cx="5808518" cy="2561928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A99A6C89-26C5-4278-9B37-5B4D3A263987}"/>
              </a:ext>
            </a:extLst>
          </p:cNvPr>
          <p:cNvCxnSpPr/>
          <p:nvPr/>
        </p:nvCxnSpPr>
        <p:spPr>
          <a:xfrm>
            <a:off x="2030260" y="2401677"/>
            <a:ext cx="8420096" cy="3103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B5DAD59-670D-4D12-9E04-0099C9D1E6E3}"/>
              </a:ext>
            </a:extLst>
          </p:cNvPr>
          <p:cNvSpPr txBox="1"/>
          <p:nvPr/>
        </p:nvSpPr>
        <p:spPr>
          <a:xfrm>
            <a:off x="10439395" y="3269613"/>
            <a:ext cx="93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265 лет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D2C6DC-CFDD-48D8-81C9-F75B96FDAD23}"/>
              </a:ext>
            </a:extLst>
          </p:cNvPr>
          <p:cNvSpPr txBox="1"/>
          <p:nvPr/>
        </p:nvSpPr>
        <p:spPr>
          <a:xfrm>
            <a:off x="10372429" y="5403456"/>
            <a:ext cx="1343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40 лет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9EE141-6087-4515-9290-AB4FC8403DAD}"/>
              </a:ext>
            </a:extLst>
          </p:cNvPr>
          <p:cNvSpPr txBox="1"/>
          <p:nvPr/>
        </p:nvSpPr>
        <p:spPr>
          <a:xfrm>
            <a:off x="10360887" y="5763614"/>
            <a:ext cx="136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7,5 лет</a:t>
            </a:r>
          </a:p>
        </p:txBody>
      </p:sp>
      <p:sp>
        <p:nvSpPr>
          <p:cNvPr id="66" name="Звезда: 4 точки 65">
            <a:extLst>
              <a:ext uri="{FF2B5EF4-FFF2-40B4-BE49-F238E27FC236}">
                <a16:creationId xmlns:a16="http://schemas.microsoft.com/office/drawing/2014/main" id="{5DA4BAB4-5407-497D-850F-B6CBECF442F7}"/>
              </a:ext>
            </a:extLst>
          </p:cNvPr>
          <p:cNvSpPr/>
          <p:nvPr/>
        </p:nvSpPr>
        <p:spPr>
          <a:xfrm>
            <a:off x="7188197" y="3316005"/>
            <a:ext cx="378683" cy="396973"/>
          </a:xfrm>
          <a:prstGeom prst="star4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4710996D-6856-4C3D-A5A4-AEDAE084364D}"/>
              </a:ext>
            </a:extLst>
          </p:cNvPr>
          <p:cNvCxnSpPr/>
          <p:nvPr/>
        </p:nvCxnSpPr>
        <p:spPr>
          <a:xfrm>
            <a:off x="1943096" y="2401677"/>
            <a:ext cx="8496299" cy="1653087"/>
          </a:xfrm>
          <a:prstGeom prst="line">
            <a:avLst/>
          </a:prstGeom>
          <a:ln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BB0C96CD-F8CC-4824-B2DE-E28CA3FBB310}"/>
              </a:ext>
            </a:extLst>
          </p:cNvPr>
          <p:cNvSpPr txBox="1"/>
          <p:nvPr/>
        </p:nvSpPr>
        <p:spPr>
          <a:xfrm>
            <a:off x="10428435" y="3833153"/>
            <a:ext cx="1200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190 лет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9C8AFA4-799F-4448-9246-C79E496522F2}"/>
              </a:ext>
            </a:extLst>
          </p:cNvPr>
          <p:cNvSpPr txBox="1"/>
          <p:nvPr/>
        </p:nvSpPr>
        <p:spPr>
          <a:xfrm>
            <a:off x="1272312" y="1471180"/>
            <a:ext cx="215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Текущая Реальность</a:t>
            </a:r>
          </a:p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Человеческий фактор отсутствует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CF2B26-C179-46F9-BFBD-A4E7260259C1}"/>
              </a:ext>
            </a:extLst>
          </p:cNvPr>
          <p:cNvSpPr txBox="1"/>
          <p:nvPr/>
        </p:nvSpPr>
        <p:spPr>
          <a:xfrm>
            <a:off x="4025324" y="1868217"/>
            <a:ext cx="215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Текущая Реальность</a:t>
            </a:r>
          </a:p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Человеческий фактор отсутствует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21C047-F545-4D1A-AEBF-11CD959BDCC1}"/>
              </a:ext>
            </a:extLst>
          </p:cNvPr>
          <p:cNvSpPr txBox="1"/>
          <p:nvPr/>
        </p:nvSpPr>
        <p:spPr>
          <a:xfrm>
            <a:off x="6701557" y="2371431"/>
            <a:ext cx="2152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Альтернативная </a:t>
            </a: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Реальность</a:t>
            </a:r>
          </a:p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Человеческий фактор отсутствует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F8531F7-14E5-452E-956F-2C8AD5A58007}"/>
              </a:ext>
            </a:extLst>
          </p:cNvPr>
          <p:cNvSpPr txBox="1"/>
          <p:nvPr/>
        </p:nvSpPr>
        <p:spPr>
          <a:xfrm>
            <a:off x="5704625" y="4753010"/>
            <a:ext cx="207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Текущая</a:t>
            </a: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 Реальность</a:t>
            </a:r>
          </a:p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Энрике Мореплаватель</a:t>
            </a:r>
          </a:p>
          <a:p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Жанна д</a:t>
            </a:r>
            <a:r>
              <a:rPr lang="en-US" sz="1200" dirty="0">
                <a:latin typeface="Inter" panose="020B0502030000000004" pitchFamily="34" charset="0"/>
                <a:ea typeface="Inter" panose="020B0502030000000004" pitchFamily="34" charset="0"/>
              </a:rPr>
              <a:t>` </a:t>
            </a:r>
            <a:r>
              <a:rPr lang="ru-RU" sz="1200" dirty="0" err="1">
                <a:latin typeface="Inter" panose="020B0502030000000004" pitchFamily="34" charset="0"/>
                <a:ea typeface="Inter" panose="020B0502030000000004" pitchFamily="34" charset="0"/>
              </a:rPr>
              <a:t>Арк</a:t>
            </a:r>
            <a:endParaRPr lang="ru-RU" sz="1200" dirty="0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76" name="Левая фигурная скобка 75">
            <a:extLst>
              <a:ext uri="{FF2B5EF4-FFF2-40B4-BE49-F238E27FC236}">
                <a16:creationId xmlns:a16="http://schemas.microsoft.com/office/drawing/2014/main" id="{00589FD7-3079-496F-9CBD-666C6320875C}"/>
              </a:ext>
            </a:extLst>
          </p:cNvPr>
          <p:cNvSpPr/>
          <p:nvPr/>
        </p:nvSpPr>
        <p:spPr>
          <a:xfrm>
            <a:off x="6950652" y="3516809"/>
            <a:ext cx="286299" cy="92955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0804510-94E9-4C6F-9698-88235FC9186A}"/>
              </a:ext>
            </a:extLst>
          </p:cNvPr>
          <p:cNvSpPr txBox="1"/>
          <p:nvPr/>
        </p:nvSpPr>
        <p:spPr>
          <a:xfrm rot="16200000">
            <a:off x="6666036" y="3636758"/>
            <a:ext cx="115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100 лет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BCC5BCB-484E-42EE-B03B-54D0A91DB2C9}"/>
              </a:ext>
            </a:extLst>
          </p:cNvPr>
          <p:cNvSpPr txBox="1"/>
          <p:nvPr/>
        </p:nvSpPr>
        <p:spPr>
          <a:xfrm rot="16200000">
            <a:off x="10602657" y="3403218"/>
            <a:ext cx="2005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Кризис без человеческого фактора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0261CB-E05F-44A9-AD37-CDB898EA9A85}"/>
              </a:ext>
            </a:extLst>
          </p:cNvPr>
          <p:cNvSpPr txBox="1"/>
          <p:nvPr/>
        </p:nvSpPr>
        <p:spPr>
          <a:xfrm rot="16200000">
            <a:off x="11109499" y="5366634"/>
            <a:ext cx="1163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</a:rPr>
              <a:t>Короткие Темные века</a:t>
            </a:r>
          </a:p>
        </p:txBody>
      </p:sp>
      <p:sp>
        <p:nvSpPr>
          <p:cNvPr id="80" name="Звезда: 4 точки 79">
            <a:extLst>
              <a:ext uri="{FF2B5EF4-FFF2-40B4-BE49-F238E27FC236}">
                <a16:creationId xmlns:a16="http://schemas.microsoft.com/office/drawing/2014/main" id="{62A01347-DFD9-47F1-B381-617F8A8849FB}"/>
              </a:ext>
            </a:extLst>
          </p:cNvPr>
          <p:cNvSpPr/>
          <p:nvPr/>
        </p:nvSpPr>
        <p:spPr>
          <a:xfrm>
            <a:off x="10518381" y="3559685"/>
            <a:ext cx="378683" cy="396973"/>
          </a:xfrm>
          <a:prstGeom prst="star4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Звезда: 4 точки 80">
            <a:extLst>
              <a:ext uri="{FF2B5EF4-FFF2-40B4-BE49-F238E27FC236}">
                <a16:creationId xmlns:a16="http://schemas.microsoft.com/office/drawing/2014/main" id="{F8D6F54C-A2EF-4729-B281-A652EA301787}"/>
              </a:ext>
            </a:extLst>
          </p:cNvPr>
          <p:cNvSpPr/>
          <p:nvPr/>
        </p:nvSpPr>
        <p:spPr>
          <a:xfrm>
            <a:off x="10524734" y="5569056"/>
            <a:ext cx="378683" cy="396973"/>
          </a:xfrm>
          <a:prstGeom prst="star4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0BDF399-F13C-4936-BA0D-835A156EC40C}"/>
              </a:ext>
            </a:extLst>
          </p:cNvPr>
          <p:cNvSpPr txBox="1"/>
          <p:nvPr/>
        </p:nvSpPr>
        <p:spPr>
          <a:xfrm>
            <a:off x="10861751" y="3573505"/>
            <a:ext cx="80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228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0C5F1E8-2E90-49AB-9624-EC873D36C078}"/>
              </a:ext>
            </a:extLst>
          </p:cNvPr>
          <p:cNvSpPr txBox="1"/>
          <p:nvPr/>
        </p:nvSpPr>
        <p:spPr>
          <a:xfrm>
            <a:off x="10918906" y="5588122"/>
            <a:ext cx="69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24</a:t>
            </a:r>
          </a:p>
        </p:txBody>
      </p:sp>
      <p:sp>
        <p:nvSpPr>
          <p:cNvPr id="85" name="Левая фигурная скобка 84">
            <a:extLst>
              <a:ext uri="{FF2B5EF4-FFF2-40B4-BE49-F238E27FC236}">
                <a16:creationId xmlns:a16="http://schemas.microsoft.com/office/drawing/2014/main" id="{604F617E-0AB6-4D13-9B31-B1B8823FDF12}"/>
              </a:ext>
            </a:extLst>
          </p:cNvPr>
          <p:cNvSpPr/>
          <p:nvPr/>
        </p:nvSpPr>
        <p:spPr>
          <a:xfrm>
            <a:off x="10104814" y="3780909"/>
            <a:ext cx="407882" cy="201028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EA738C6-E512-48A9-87CE-E649F9C61D6E}"/>
              </a:ext>
            </a:extLst>
          </p:cNvPr>
          <p:cNvSpPr txBox="1"/>
          <p:nvPr/>
        </p:nvSpPr>
        <p:spPr>
          <a:xfrm rot="16200000">
            <a:off x="9808831" y="4404320"/>
            <a:ext cx="1311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200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33" y="2143315"/>
            <a:ext cx="573795" cy="57379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87" y="2609067"/>
            <a:ext cx="573795" cy="57379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99" y="4163898"/>
            <a:ext cx="573795" cy="57379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30" y="290953"/>
            <a:ext cx="1540443" cy="154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400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FB17DA-7AC4-4EFA-A69E-DED4AA6C5D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59" y="0"/>
            <a:ext cx="955343" cy="1058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705" y="0"/>
            <a:ext cx="1630055" cy="10867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29" y="2291687"/>
            <a:ext cx="746646" cy="746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429" y="3575713"/>
            <a:ext cx="1153246" cy="825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>
            <a:off x="-8810" y="6421223"/>
            <a:ext cx="12192000" cy="4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98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F83A4E8B-C722-4B98-BADF-FC87DC5E13E9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87451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4011082388"/>
                    </a:ext>
                  </a:extLst>
                </a:gridCol>
                <a:gridCol w="3426691">
                  <a:extLst>
                    <a:ext uri="{9D8B030D-6E8A-4147-A177-3AD203B41FA5}">
                      <a16:colId xmlns:a16="http://schemas.microsoft.com/office/drawing/2014/main" val="3035176223"/>
                    </a:ext>
                  </a:extLst>
                </a:gridCol>
                <a:gridCol w="3592945">
                  <a:extLst>
                    <a:ext uri="{9D8B030D-6E8A-4147-A177-3AD203B41FA5}">
                      <a16:colId xmlns:a16="http://schemas.microsoft.com/office/drawing/2014/main" val="4160681800"/>
                    </a:ext>
                  </a:extLst>
                </a:gridCol>
                <a:gridCol w="2932615">
                  <a:extLst>
                    <a:ext uri="{9D8B030D-6E8A-4147-A177-3AD203B41FA5}">
                      <a16:colId xmlns:a16="http://schemas.microsoft.com/office/drawing/2014/main" val="2983210340"/>
                    </a:ext>
                  </a:extLst>
                </a:gridCol>
              </a:tblGrid>
              <a:tr h="38071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103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Ранняя стадия</a:t>
                      </a:r>
                    </a:p>
                  </a:txBody>
                  <a:tcPr>
                    <a:solidFill>
                      <a:srgbClr val="103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Развитая стадия</a:t>
                      </a:r>
                    </a:p>
                  </a:txBody>
                  <a:tcPr>
                    <a:solidFill>
                      <a:srgbClr val="1033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Поздняя стадия</a:t>
                      </a:r>
                    </a:p>
                  </a:txBody>
                  <a:tcPr>
                    <a:solidFill>
                      <a:srgbClr val="1033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403504"/>
                  </a:ext>
                </a:extLst>
              </a:tr>
              <a:tr h="1220359">
                <a:tc>
                  <a:txBody>
                    <a:bodyPr/>
                    <a:lstStyle/>
                    <a:p>
                      <a:r>
                        <a:rPr lang="ru-RU" b="1" dirty="0"/>
                        <a:t>Архаичная фаза</a:t>
                      </a:r>
                    </a:p>
                    <a:p>
                      <a:r>
                        <a:rPr lang="ru-RU" dirty="0"/>
                        <a:t>Кровь экономики –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обработанные кремни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Ранняя архаика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Много легко доступной дичи. Доступные кремни.</a:t>
                      </a:r>
                    </a:p>
                    <a:p>
                      <a:r>
                        <a:rPr lang="ru-RU" dirty="0"/>
                        <a:t>Ядерный мир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Классическая архаика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Проблемы с доступной дичью. Относительно доступные кремни. </a:t>
                      </a:r>
                      <a:r>
                        <a:rPr lang="ru-RU" dirty="0"/>
                        <a:t>Экспансия.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Мезолит</a:t>
                      </a:r>
                    </a:p>
                    <a:p>
                      <a:r>
                        <a:rPr lang="ru-RU" b="1" i="0" dirty="0">
                          <a:solidFill>
                            <a:srgbClr val="FF0000"/>
                          </a:solidFill>
                        </a:rPr>
                        <a:t>Мало кремней, мало дичи</a:t>
                      </a:r>
                    </a:p>
                    <a:p>
                      <a:r>
                        <a:rPr lang="ru-RU" i="0" dirty="0"/>
                        <a:t>Микролитические срезы (предельные технологии).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439116"/>
                  </a:ext>
                </a:extLst>
              </a:tr>
              <a:tr h="2628465">
                <a:tc>
                  <a:txBody>
                    <a:bodyPr/>
                    <a:lstStyle/>
                    <a:p>
                      <a:r>
                        <a:rPr lang="ru-RU" b="1" dirty="0"/>
                        <a:t>Традиционная фаза</a:t>
                      </a:r>
                    </a:p>
                    <a:p>
                      <a:r>
                        <a:rPr lang="ru-RU" dirty="0"/>
                        <a:t>Кровь экономики –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зерно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Ранняя Древность</a:t>
                      </a:r>
                    </a:p>
                    <a:p>
                      <a:r>
                        <a:rPr lang="ru-RU" dirty="0"/>
                        <a:t>Высокая урожайность пшеницы, засоление и усталость почв отсутствует,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дешевое зерно</a:t>
                      </a:r>
                      <a:r>
                        <a:rPr lang="ru-RU" dirty="0"/>
                        <a:t>.</a:t>
                      </a:r>
                    </a:p>
                    <a:p>
                      <a:r>
                        <a:rPr lang="ru-RU" dirty="0"/>
                        <a:t>Цивилизация долин рек</a:t>
                      </a:r>
                    </a:p>
                    <a:p>
                      <a:r>
                        <a:rPr lang="ru-RU" dirty="0"/>
                        <a:t>Пустой мир</a:t>
                      </a:r>
                    </a:p>
                    <a:p>
                      <a:r>
                        <a:rPr lang="ru-RU" dirty="0"/>
                        <a:t>Есть ядро; </a:t>
                      </a:r>
                      <a:r>
                        <a:rPr lang="ru-RU" dirty="0" err="1"/>
                        <a:t>полупериферия</a:t>
                      </a:r>
                      <a:r>
                        <a:rPr lang="ru-RU" dirty="0"/>
                        <a:t> и периферия пусты (ядерная экономика)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Классическая древность</a:t>
                      </a:r>
                    </a:p>
                    <a:p>
                      <a:r>
                        <a:rPr lang="ru-RU" dirty="0"/>
                        <a:t>Низкая урожайность, использование земель умеренного плодородия.</a:t>
                      </a:r>
                    </a:p>
                    <a:p>
                      <a:r>
                        <a:rPr lang="ru-RU" b="1" i="0" dirty="0">
                          <a:solidFill>
                            <a:srgbClr val="FF0000"/>
                          </a:solidFill>
                        </a:rPr>
                        <a:t>Дорогое зерно, дешевая земля. </a:t>
                      </a:r>
                    </a:p>
                    <a:p>
                      <a:r>
                        <a:rPr lang="ru-RU" dirty="0"/>
                        <a:t>Колониальная экспансия.</a:t>
                      </a:r>
                    </a:p>
                    <a:p>
                      <a:r>
                        <a:rPr lang="ru-RU" dirty="0"/>
                        <a:t>Есть ядро и </a:t>
                      </a:r>
                      <a:r>
                        <a:rPr lang="ru-RU" dirty="0" err="1"/>
                        <a:t>полупериферия</a:t>
                      </a:r>
                      <a:r>
                        <a:rPr lang="ru-RU" dirty="0"/>
                        <a:t>, периферия пуста (</a:t>
                      </a:r>
                      <a:r>
                        <a:rPr lang="ru-RU" dirty="0" err="1"/>
                        <a:t>полупериферийная</a:t>
                      </a:r>
                      <a:r>
                        <a:rPr lang="ru-RU" dirty="0"/>
                        <a:t> экономика)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Феодализм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Дорогое зерно, дорогая земля. </a:t>
                      </a:r>
                    </a:p>
                    <a:p>
                      <a:r>
                        <a:rPr lang="ru-RU" dirty="0"/>
                        <a:t>«Выжимание» всех возможностей фазы (предельные технологии): трехполье, минимизация затрат на войну и управление.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686912"/>
                  </a:ext>
                </a:extLst>
              </a:tr>
              <a:tr h="2628465">
                <a:tc>
                  <a:txBody>
                    <a:bodyPr/>
                    <a:lstStyle/>
                    <a:p>
                      <a:r>
                        <a:rPr lang="ru-RU" b="1" dirty="0"/>
                        <a:t>Индустриальная фаза</a:t>
                      </a:r>
                    </a:p>
                    <a:p>
                      <a:r>
                        <a:rPr lang="ru-RU" dirty="0"/>
                        <a:t>Кровь экономики – </a:t>
                      </a:r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энергоносители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Ранний индустриализм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Дешевые энергоносители</a:t>
                      </a:r>
                      <a:r>
                        <a:rPr lang="ru-RU" dirty="0"/>
                        <a:t>.</a:t>
                      </a:r>
                    </a:p>
                    <a:p>
                      <a:r>
                        <a:rPr lang="ru-RU" dirty="0"/>
                        <a:t>Цивилизационная усталость отсутствует. </a:t>
                      </a:r>
                    </a:p>
                    <a:p>
                      <a:r>
                        <a:rPr lang="ru-RU" dirty="0"/>
                        <a:t>Пустой мир, ядерная экономика. Колониализм.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Классический индустриализм</a:t>
                      </a:r>
                      <a:r>
                        <a:rPr lang="ru-RU" dirty="0">
                          <a:solidFill>
                            <a:srgbClr val="334D83"/>
                          </a:solidFill>
                        </a:rPr>
                        <a:t>. 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Дорогая энергия, дешевый космос. </a:t>
                      </a:r>
                    </a:p>
                    <a:p>
                      <a:r>
                        <a:rPr lang="ru-RU" dirty="0" err="1"/>
                        <a:t>Космоколониальная</a:t>
                      </a:r>
                      <a:r>
                        <a:rPr lang="ru-RU" dirty="0"/>
                        <a:t> экспансия. </a:t>
                      </a:r>
                      <a:r>
                        <a:rPr lang="ru-RU" dirty="0" err="1"/>
                        <a:t>Полупериферийная</a:t>
                      </a:r>
                      <a:r>
                        <a:rPr lang="ru-RU" dirty="0"/>
                        <a:t> внеземная экономика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>
                          <a:solidFill>
                            <a:srgbClr val="334D83"/>
                          </a:solidFill>
                        </a:rPr>
                        <a:t>Предельный индустриализм</a:t>
                      </a:r>
                    </a:p>
                    <a:p>
                      <a:r>
                        <a:rPr lang="ru-RU" b="1" dirty="0">
                          <a:solidFill>
                            <a:srgbClr val="FF0000"/>
                          </a:solidFill>
                        </a:rPr>
                        <a:t>Все дорого: энергия и космос</a:t>
                      </a:r>
                      <a:r>
                        <a:rPr lang="ru-RU" dirty="0"/>
                        <a:t>, экспансия невозможна. «Выжимание» энергии звезд и планет, предельные ядерные технологии – ручная ядерная батарейка.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35018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700E17-2052-48F0-AD34-A398F937BA04}"/>
              </a:ext>
            </a:extLst>
          </p:cNvPr>
          <p:cNvSpPr txBox="1"/>
          <p:nvPr/>
        </p:nvSpPr>
        <p:spPr>
          <a:xfrm>
            <a:off x="64655" y="0"/>
            <a:ext cx="19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ОБСУЖДЕНИЕ: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>
            <a:off x="-8810" y="6496333"/>
            <a:ext cx="12192000" cy="383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276"/>
            <a:ext cx="2183642" cy="1637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5847957"/>
            <a:ext cx="2135874" cy="834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5" y="5579320"/>
            <a:ext cx="1828800" cy="1278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6697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072" y="2616813"/>
            <a:ext cx="2798928" cy="2099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DDA4F28-05CA-4255-B5E8-8F359FE58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36" y="300250"/>
            <a:ext cx="11122924" cy="65577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42616D"/>
                </a:solidFill>
              </a:rPr>
              <a:t>8. Социально-культурная переработка, как профилактика национальных конфликтов</a:t>
            </a:r>
          </a:p>
          <a:p>
            <a:pPr marL="0" indent="0">
              <a:buNone/>
            </a:pPr>
            <a:endParaRPr lang="ru-RU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/>
              <a:t>Ответом общества на нарастающую иммиграцию (а равным образом, на внутренние антропотоки) служит </a:t>
            </a:r>
            <a:r>
              <a:rPr lang="ru-RU" i="1" dirty="0">
                <a:solidFill>
                  <a:srgbClr val="42616D"/>
                </a:solidFill>
              </a:rPr>
              <a:t>натурализация – социальный процесс, восстанавливающий на данной территории исходную идентичность. </a:t>
            </a:r>
          </a:p>
          <a:p>
            <a:pPr marL="0" indent="0">
              <a:buNone/>
            </a:pPr>
            <a:r>
              <a:rPr lang="ru-RU" dirty="0"/>
              <a:t>Натурализация возможна в том и только том случае, если этнос-«хозяин» безусловно доминирует над мигрантами в пространстве смыслов.</a:t>
            </a:r>
          </a:p>
          <a:p>
            <a:pPr marL="0" indent="0">
              <a:buNone/>
            </a:pPr>
            <a:r>
              <a:rPr lang="ru-RU" dirty="0"/>
              <a:t>Это подразумевает </a:t>
            </a:r>
            <a:r>
              <a:rPr lang="ru-RU" i="1" dirty="0">
                <a:solidFill>
                  <a:srgbClr val="42616D"/>
                </a:solidFill>
              </a:rPr>
              <a:t>сохранение «рамки» языка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С формальной точки зрения </a:t>
            </a:r>
            <a:r>
              <a:rPr lang="ru-RU" i="1" dirty="0">
                <a:solidFill>
                  <a:srgbClr val="42616D"/>
                </a:solidFill>
              </a:rPr>
              <a:t>натурализация есть встраивание людей, составляющих антропоток, в систему деятельностей социума-коллектора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(Либо, как минимум, - разрешение противоречий между деятельностями людей, составляющих антропоток, и рамками, заданными социумом-коллектором). Натурализация характеризуется соответствующими институциональными формами и комплексом применяемых методов.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795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84003FF-A984-4608-810A-80B4D773B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378690"/>
            <a:ext cx="11818961" cy="62160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Исторически наиболее успешными примерами натурализации были:</a:t>
            </a:r>
          </a:p>
          <a:p>
            <a:pPr lvl="0"/>
            <a:r>
              <a:rPr lang="ru-RU" dirty="0"/>
              <a:t>Римское государство в форме Республики и ранней Империи по отношению к «варварским» </a:t>
            </a:r>
            <a:r>
              <a:rPr lang="ru-RU" dirty="0" err="1"/>
              <a:t>антропотокам</a:t>
            </a:r>
            <a:r>
              <a:rPr lang="ru-RU" dirty="0"/>
              <a:t> (структурообразующий институт – римская система гражданства);</a:t>
            </a:r>
          </a:p>
          <a:p>
            <a:pPr lvl="0"/>
            <a:r>
              <a:rPr lang="ru-RU" dirty="0"/>
              <a:t>Римская Католическая Церковь по отношению к «варварским королевствам» на территории Европы (структурообразующий институт – миссионерская деятельность);</a:t>
            </a:r>
          </a:p>
          <a:p>
            <a:pPr lvl="0"/>
            <a:r>
              <a:rPr lang="ru-RU" dirty="0"/>
              <a:t>Программа реконструкции Юга по отношению к специфической идентичности южных штатов (структурообразующий институт – инфраструктурное проектирование);</a:t>
            </a:r>
          </a:p>
          <a:p>
            <a:pPr lvl="0"/>
            <a:r>
              <a:rPr lang="ru-RU" dirty="0"/>
              <a:t>Петровские реформы по отношению к правящей элите России (структурообразующий институт – дворянство); </a:t>
            </a:r>
          </a:p>
          <a:p>
            <a:pPr lvl="0"/>
            <a:r>
              <a:rPr lang="ru-RU" dirty="0"/>
              <a:t>Построение индустриальной культуры в Парагвае по отношению к автохтонному индейскому населению (структурообразующий институт – социальная </a:t>
            </a:r>
            <a:r>
              <a:rPr lang="ru-RU" dirty="0" err="1"/>
              <a:t>проектность</a:t>
            </a:r>
            <a:r>
              <a:rPr lang="ru-RU" dirty="0"/>
              <a:t>);</a:t>
            </a:r>
          </a:p>
          <a:p>
            <a:pPr lvl="0"/>
            <a:r>
              <a:rPr lang="ru-RU" dirty="0"/>
              <a:t>Революция </a:t>
            </a:r>
            <a:r>
              <a:rPr lang="ru-RU" dirty="0" err="1"/>
              <a:t>Мейдзи</a:t>
            </a:r>
            <a:r>
              <a:rPr lang="ru-RU" dirty="0"/>
              <a:t> по отношению ко всему населению Страны Восходящего Солнца (структурообразующий институт - императорская власть);</a:t>
            </a:r>
          </a:p>
          <a:p>
            <a:pPr lvl="0"/>
            <a:r>
              <a:rPr lang="ru-RU" dirty="0"/>
              <a:t>Политика индустриализации в СССР по отношению, как к местному, так и к пришлому населению, находящемуся в традиционной фазе развития (структурообразующий институт – школа рабочей молодежи);</a:t>
            </a:r>
          </a:p>
          <a:p>
            <a:pPr lvl="0"/>
            <a:r>
              <a:rPr lang="ru-RU" dirty="0"/>
              <a:t>Создание движения «Талибан» по отношению к наиболее пассионарной части населения Пакистана (структурообразующий институт – исламская идентичность).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42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21BAA6B-A224-4824-AB3B-942A0CE38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" y="295564"/>
            <a:ext cx="11655188" cy="44675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Первым базовым институциональным принципом натурализации должен стать </a:t>
            </a:r>
            <a:r>
              <a:rPr lang="ru-RU" b="1" i="1" dirty="0"/>
              <a:t>принцип примата деятельности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Данный базовый принцип естественно порождает три зависимых от него частных принципа, которые также должны быть учтены при проектировании контекстном конструировании </a:t>
            </a:r>
            <a:r>
              <a:rPr lang="ru-RU" dirty="0" err="1"/>
              <a:t>антропотоков</a:t>
            </a:r>
            <a:r>
              <a:rPr lang="ru-RU" dirty="0"/>
              <a:t>/институтов натурализации: </a:t>
            </a:r>
          </a:p>
          <a:p>
            <a:r>
              <a:rPr lang="ru-RU" i="1" dirty="0">
                <a:solidFill>
                  <a:srgbClr val="42616D"/>
                </a:solidFill>
              </a:rPr>
              <a:t>Принцип языка деятельности </a:t>
            </a:r>
            <a:r>
              <a:rPr lang="ru-RU" dirty="0"/>
              <a:t>гласит, что всякий мигрант должен владеть одним из языков востребованной и приемлемой деятельности. </a:t>
            </a:r>
          </a:p>
          <a:p>
            <a:r>
              <a:rPr lang="ru-RU" i="1" dirty="0">
                <a:solidFill>
                  <a:srgbClr val="42616D"/>
                </a:solidFill>
              </a:rPr>
              <a:t>Принцип непрерывного гражданства </a:t>
            </a:r>
            <a:r>
              <a:rPr lang="ru-RU" dirty="0"/>
              <a:t>подразумевает существование большого количества форм гражданства, различающихся правоспособностью. При этом овладение новыми видами деятельности повышает гражданский и правовой статус мигранта. </a:t>
            </a:r>
          </a:p>
          <a:p>
            <a:r>
              <a:rPr lang="ru-RU" i="1" dirty="0">
                <a:solidFill>
                  <a:srgbClr val="42616D"/>
                </a:solidFill>
              </a:rPr>
              <a:t>Принцип натурализации через семью </a:t>
            </a:r>
            <a:r>
              <a:rPr lang="ru-RU" dirty="0"/>
              <a:t>рассматривает в качестве единицы натурализации не человека, а нуклеарную семью. В рамках этого принципа вступление в брак с человеком, обладающим гражданскими правами, автоматически предоставляет мигранту те же права . Понятно, что данный принцип поощряет смешанные браки, которые рассматриваются как важнейший институциональный элемент натурализации.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7" y="4447143"/>
            <a:ext cx="3210018" cy="24108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74350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D0B65D-1E8F-4104-8BF7-40A5E8833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118" y="474824"/>
            <a:ext cx="11458433" cy="625301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Советский Союз:</a:t>
            </a:r>
          </a:p>
          <a:p>
            <a:pPr marL="0" indent="0">
              <a:buNone/>
            </a:pPr>
            <a:r>
              <a:rPr lang="ru-RU" altLang="ru-RU" u="sng" dirty="0"/>
              <a:t>Первая волна индустриализации (1926/28 – 1938/41) – </a:t>
            </a:r>
          </a:p>
          <a:p>
            <a:r>
              <a:rPr lang="ru-RU" dirty="0"/>
              <a:t>Аграрная страна была преобразована в агропромышленную державу, треть жителей которой проживала в городах</a:t>
            </a:r>
          </a:p>
          <a:p>
            <a:r>
              <a:rPr lang="ru-RU" dirty="0"/>
              <a:t>Этот процесс сопровождался массовой социокультурной переработкой крестьян в фабричных рабочих </a:t>
            </a:r>
          </a:p>
          <a:p>
            <a:r>
              <a:rPr lang="ru-RU" dirty="0"/>
              <a:t>Рассчитанный по демографическим таблицам антропоток составляет около 27 миллионов человек за период 1913 – 1940 год или около 1 миллиона человек в год; причем в 1927 -  1938 гг. величина миграции составила 18,7 миллионов человек (более 1,7 миллиона человек в год) </a:t>
            </a:r>
          </a:p>
          <a:p>
            <a:r>
              <a:rPr lang="ru-RU" dirty="0"/>
              <a:t>За четыре года – с 1928 по 1932 год - грамотность населения повысилась с 58,4% до 89,1% </a:t>
            </a:r>
          </a:p>
          <a:p>
            <a:r>
              <a:rPr lang="ru-RU" dirty="0"/>
              <a:t>Число учащихся средних школ возросло почти вдвое – с 11,6 до 21,4 миллионов человек </a:t>
            </a:r>
          </a:p>
          <a:p>
            <a:r>
              <a:rPr lang="ru-RU" dirty="0"/>
              <a:t>Число студентов ВУЗов – почти втрое (168,5 тыс. и 504,4 тысячи)</a:t>
            </a:r>
          </a:p>
          <a:p>
            <a:r>
              <a:rPr lang="ru-RU" dirty="0"/>
              <a:t>К 1940 году в стране насчитывалось 817 ВУЗов с 812 тысячами студентов, 3.773 техникума (975.000 учащихся), 1821 научное учреждение с 98.300 научными работниками. </a:t>
            </a:r>
          </a:p>
          <a:p>
            <a:r>
              <a:rPr lang="ru-RU" dirty="0"/>
              <a:t>По переписи 1939 года было насчитано более 13 миллионов работников умственного труда.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49" y="5524418"/>
            <a:ext cx="1558902" cy="13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900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1C2533-CA70-4106-99E4-F2E0AAD6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92" y="346593"/>
            <a:ext cx="11782790" cy="47576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u="sng" dirty="0"/>
              <a:t>Вторая волна индустриализации </a:t>
            </a:r>
            <a:r>
              <a:rPr lang="ru-RU" dirty="0"/>
              <a:t>(1946 – 1957/64):</a:t>
            </a:r>
          </a:p>
          <a:p>
            <a:r>
              <a:rPr lang="ru-RU" dirty="0"/>
              <a:t>В этот период создавалась электроника, атомная промышленность, современное судо-, </a:t>
            </a:r>
            <a:r>
              <a:rPr lang="ru-RU" dirty="0" err="1"/>
              <a:t>самолето</a:t>
            </a:r>
            <a:r>
              <a:rPr lang="ru-RU" dirty="0"/>
              <a:t>- и </a:t>
            </a:r>
            <a:r>
              <a:rPr lang="ru-RU" dirty="0" err="1"/>
              <a:t>ракето</a:t>
            </a:r>
            <a:r>
              <a:rPr lang="ru-RU" dirty="0"/>
              <a:t>- строение, современная металлургия, промышленность синтетических материалов, вычислительная техника</a:t>
            </a:r>
          </a:p>
          <a:p>
            <a:r>
              <a:rPr lang="ru-RU" dirty="0"/>
              <a:t>«Вторая волна» коллективизации опять-таки подразумевала массовую социокультурную переработку, то есть превращение «заводского пролетариата» в высококвалифицированных рабочих</a:t>
            </a:r>
          </a:p>
          <a:p>
            <a:r>
              <a:rPr lang="ru-RU" dirty="0"/>
              <a:t>Эта задача осложнялась тем, что в 1946 – 1957 гг. продолжалась массовая миграция сельского населения в город, ее совокупный объем даже увеличился и составил не менее 24 миллионов человек (2,1 миллиона человек в год).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ходе двух осуществленных волн индустриализации </a:t>
            </a:r>
            <a:r>
              <a:rPr lang="ru-RU" i="1" dirty="0">
                <a:solidFill>
                  <a:srgbClr val="42616D"/>
                </a:solidFill>
              </a:rPr>
              <a:t>страна, относившаяся преимущественно к традиционной фазе развития, целиком перешла в индустриальную фазу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2" y="4430505"/>
            <a:ext cx="3220871" cy="2427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9669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7E0677-0CE9-4807-83D7-DCEF97B9A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36" y="619526"/>
            <a:ext cx="11676797" cy="50169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Социальная энтропия </a:t>
            </a:r>
            <a:r>
              <a:rPr lang="ru-RU" dirty="0"/>
              <a:t>(инферно) S – мера социальной энергии, связанной диссипативными процессами. Иными словами, </a:t>
            </a:r>
            <a:r>
              <a:rPr lang="ru-RU" i="1" dirty="0">
                <a:solidFill>
                  <a:srgbClr val="42616D"/>
                </a:solidFill>
              </a:rPr>
              <a:t>инферно есть социальное движение, превращенное в беспорядочную (тепловую) форму</a:t>
            </a:r>
            <a:r>
              <a:rPr lang="ru-RU" dirty="0">
                <a:solidFill>
                  <a:srgbClr val="42616D"/>
                </a:solidFill>
              </a:rPr>
              <a:t>. </a:t>
            </a:r>
          </a:p>
          <a:p>
            <a:pPr marL="0" indent="0">
              <a:buNone/>
            </a:pPr>
            <a:r>
              <a:rPr lang="ru-RU" dirty="0"/>
              <a:t>Социальная энтропия возрастает:</a:t>
            </a:r>
          </a:p>
          <a:p>
            <a:r>
              <a:rPr lang="ru-RU" dirty="0"/>
              <a:t>при попытке добиться физически или социально </a:t>
            </a:r>
            <a:r>
              <a:rPr lang="ru-RU" i="1" dirty="0">
                <a:solidFill>
                  <a:srgbClr val="42616D"/>
                </a:solidFill>
              </a:rPr>
              <a:t>невозможного результата </a:t>
            </a:r>
            <a:r>
              <a:rPr lang="ru-RU" dirty="0"/>
              <a:t>(экономика на алхимическом золоте, энергетика на вечных двигателях первого или второго рода или на «торсионных полях», «мир без наркотиков», «честная политика» и т.п. программы);</a:t>
            </a:r>
          </a:p>
          <a:p>
            <a:r>
              <a:rPr lang="ru-RU" dirty="0"/>
              <a:t>при наличии </a:t>
            </a:r>
            <a:r>
              <a:rPr lang="ru-RU" i="1" dirty="0">
                <a:solidFill>
                  <a:srgbClr val="42616D"/>
                </a:solidFill>
              </a:rPr>
              <a:t>«конфликта интересов»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когда не существует такого конечного состояния системы, при котором все конфликтующие стороны осуществили свои намерения (двое добиваются должности, которая может достаться только одному из них – вся деятельность проигравшего пошла на увеличение социальной энтропии);</a:t>
            </a:r>
          </a:p>
          <a:p>
            <a:r>
              <a:rPr lang="ru-RU" dirty="0"/>
              <a:t>При наличии </a:t>
            </a:r>
            <a:r>
              <a:rPr lang="ru-RU" i="1" dirty="0">
                <a:solidFill>
                  <a:srgbClr val="42616D"/>
                </a:solidFill>
              </a:rPr>
              <a:t>высших конфликтов </a:t>
            </a:r>
            <a:r>
              <a:rPr lang="ru-RU" dirty="0"/>
              <a:t>– онтологических, эпистемологических, гносеологических и т.д.</a:t>
            </a:r>
          </a:p>
          <a:p>
            <a:r>
              <a:rPr lang="ru-RU" dirty="0"/>
              <a:t>при </a:t>
            </a:r>
            <a:r>
              <a:rPr lang="ru-RU" i="1" dirty="0">
                <a:solidFill>
                  <a:srgbClr val="42616D"/>
                </a:solidFill>
              </a:rPr>
              <a:t>«ошибках перевода»</a:t>
            </a:r>
            <a:r>
              <a:rPr lang="ru-RU" dirty="0">
                <a:solidFill>
                  <a:srgbClr val="42616D"/>
                </a:solidFill>
              </a:rPr>
              <a:t>, </a:t>
            </a:r>
            <a:r>
              <a:rPr lang="ru-RU" dirty="0"/>
              <a:t>когда получаемая </a:t>
            </a:r>
            <a:r>
              <a:rPr lang="ru-RU" dirty="0" err="1"/>
              <a:t>перпациентом</a:t>
            </a:r>
            <a:r>
              <a:rPr lang="ru-RU" dirty="0"/>
              <a:t> информация существенно отличается от той, которую индуктор намеривался передать;</a:t>
            </a:r>
          </a:p>
          <a:p>
            <a:r>
              <a:rPr lang="ru-RU" dirty="0"/>
              <a:t>при трансляции окружающим </a:t>
            </a:r>
            <a:r>
              <a:rPr lang="ru-RU" i="1" dirty="0">
                <a:solidFill>
                  <a:srgbClr val="42616D"/>
                </a:solidFill>
              </a:rPr>
              <a:t>негативных эмоций </a:t>
            </a:r>
            <a:r>
              <a:rPr lang="ru-RU" dirty="0"/>
              <a:t>(гнев, раздражение, зависть, обида).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60" y="5235622"/>
            <a:ext cx="2884228" cy="162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1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CBB6FA9-702A-4F09-B034-2E8597225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64" y="237410"/>
            <a:ext cx="11750722" cy="583584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Если учитывать все три источника индустриальной идентичности:</a:t>
            </a:r>
          </a:p>
          <a:p>
            <a:r>
              <a:rPr lang="ru-RU" dirty="0"/>
              <a:t>миграцию «деревня – город»</a:t>
            </a:r>
          </a:p>
          <a:p>
            <a:r>
              <a:rPr lang="ru-RU" dirty="0"/>
              <a:t>преобразование сельских населенных пунктов в городские </a:t>
            </a:r>
          </a:p>
          <a:p>
            <a:r>
              <a:rPr lang="ru-RU" dirty="0"/>
              <a:t>естественный прирост городского населения, -</a:t>
            </a:r>
          </a:p>
          <a:p>
            <a:pPr marL="0" indent="0">
              <a:buNone/>
            </a:pPr>
            <a:r>
              <a:rPr lang="ru-RU" dirty="0"/>
              <a:t>общий объем СК-переработки составит около 70 миллионов человек за 30 лет (в среднем 2,33 миллиона человек в год, но в отдельные периоды  до 5 миллионов). </a:t>
            </a:r>
          </a:p>
          <a:p>
            <a:pPr marL="0" indent="0">
              <a:buNone/>
            </a:pPr>
            <a:r>
              <a:rPr lang="ru-RU" dirty="0"/>
              <a:t>Основным звеном советской системы социокультурной переработки была </a:t>
            </a:r>
            <a:r>
              <a:rPr lang="ru-RU" b="1" dirty="0"/>
              <a:t>система образования</a:t>
            </a:r>
            <a:r>
              <a:rPr lang="ru-RU" dirty="0"/>
              <a:t>, которая чрезвычайно эффективно решала следующие задачи:</a:t>
            </a:r>
          </a:p>
          <a:p>
            <a:r>
              <a:rPr lang="ru-RU" dirty="0"/>
              <a:t>Обеспечение всеобщей грамотности населения (умение читать, писать, считать, включая операции с дробями и отрицательными   числами, процентами, умение ориентироваться по картам страны и мира, знание русской и советской  литературы, представление об истории и историческом процессе) </a:t>
            </a:r>
          </a:p>
          <a:p>
            <a:r>
              <a:rPr lang="ru-RU" dirty="0"/>
              <a:t>Транслирование   марксистской онтологии в форме коммунистической идеологии, борьба с религиозным и индивидуалистическим самосознанием;</a:t>
            </a:r>
          </a:p>
          <a:p>
            <a:r>
              <a:rPr lang="ru-RU" dirty="0"/>
              <a:t>Передача индустриальных компетенций и квалификаций, воспроизводство     индустриальной   системы деятельностей в промышленности, в сельском хозяйстве и на транспорте;</a:t>
            </a:r>
          </a:p>
          <a:p>
            <a:r>
              <a:rPr lang="ru-RU" dirty="0"/>
              <a:t>Воспроизводство кадров для научной и опытно-конструкторской работы.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r="16825"/>
          <a:stretch/>
        </p:blipFill>
        <p:spPr>
          <a:xfrm>
            <a:off x="9739954" y="4758382"/>
            <a:ext cx="2538483" cy="2152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82" y="5637189"/>
            <a:ext cx="3662434" cy="122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78571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90702A-BBB4-486B-AFA8-1F2D5490B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99" y="474823"/>
            <a:ext cx="11696131" cy="62123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Приход большевиков к власти повсеместно сопровождался не только переделом собственности, но и сменой позиции. Речь шла о </a:t>
            </a:r>
            <a:r>
              <a:rPr lang="ru-RU" i="1" dirty="0">
                <a:solidFill>
                  <a:srgbClr val="42616D"/>
                </a:solidFill>
              </a:rPr>
              <a:t>принудительном массовом самоопределении городского и сельского пролетариата</a:t>
            </a:r>
            <a:r>
              <a:rPr lang="ru-RU" dirty="0"/>
              <a:t>, обретении миллионами людей субъектности. Создав систему всеобуча и такой действенный социальный институт как рабфак, советская власть обеспечила себе массовую  поддержку и создала важнейший кадровый плацдарм, на котором был позднее развернут мега-проект «индустриализация».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/>
              <a:t>В советском «всеобуче» люди, чья жизнь до сих пор была бессмысленна, обретали не только цель, но и миссию. </a:t>
            </a:r>
          </a:p>
          <a:p>
            <a:r>
              <a:rPr lang="ru-RU" dirty="0"/>
              <a:t>Коммунистической партии и советскому правительству удалось создать «самую читающую нацию в мире». </a:t>
            </a:r>
          </a:p>
          <a:p>
            <a:r>
              <a:rPr lang="ru-RU" dirty="0"/>
              <a:t>Хотя это «чтение» и проходило через жесткую цензуру, его качество было в целом довольно высоким. </a:t>
            </a:r>
          </a:p>
          <a:p>
            <a:r>
              <a:rPr lang="ru-RU" dirty="0"/>
              <a:t>Советский человек нормально ориентировался в естественнонаучной картине мире; престиж научного труда был очень высок до последних дней существования СССР, долгое время оставался на должной высоте и престиж инженерного труда.</a:t>
            </a:r>
          </a:p>
          <a:p>
            <a:pPr marL="0" indent="0">
              <a:buNone/>
            </a:pPr>
            <a:r>
              <a:rPr lang="ru-RU" dirty="0"/>
              <a:t> Возможно, именно акцент на </a:t>
            </a:r>
            <a:r>
              <a:rPr lang="ru-RU" b="1" dirty="0"/>
              <a:t>образовании взрослых </a:t>
            </a:r>
            <a:r>
              <a:rPr lang="ru-RU" dirty="0"/>
              <a:t>– людей, уже имеющих жизненный, рабочий, политический и военный опыт, и был основой несомненных успехов советской системы образования 1920-х годов.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12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9E8DDDC-1E37-41A4-AF01-5527C3166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40" y="355393"/>
            <a:ext cx="11594911" cy="416378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Первая волна, </a:t>
            </a:r>
            <a:r>
              <a:rPr lang="ru-RU" i="1" dirty="0">
                <a:solidFill>
                  <a:srgbClr val="42616D"/>
                </a:solidFill>
              </a:rPr>
              <a:t>система коллективного обучения</a:t>
            </a:r>
            <a:r>
              <a:rPr lang="ru-RU" dirty="0">
                <a:solidFill>
                  <a:srgbClr val="42616D"/>
                </a:solidFill>
              </a:rPr>
              <a:t>: </a:t>
            </a:r>
            <a:r>
              <a:rPr lang="ru-RU" dirty="0"/>
              <a:t>в высших и средних учебных заведениях экзамены за класс или группу сдавал один человек, а оценки получали все. Система эта подвергается критике и осмеянию, но, возможно, зря. В сложнейших условиях 1920-х годов она позволяла подготовить одного высокопрофессионального специалиста и пятнадцать-двадцать человек, которые, по крайней мере, несколько лет обращались в общем с ним профессиональном информационном поле. Они хотя бы понимали, что по проводам течет ток, который производят электрогенераторы. Они знали, что Земля круглая. Они могли перечислить страны, окружающие Советский Союз. </a:t>
            </a:r>
          </a:p>
          <a:p>
            <a:pPr lvl="1"/>
            <a:r>
              <a:rPr lang="ru-RU" dirty="0"/>
              <a:t>Система кружков</a:t>
            </a:r>
          </a:p>
          <a:p>
            <a:r>
              <a:rPr lang="ru-RU" dirty="0"/>
              <a:t>Вторая волна, ФМШ, связка «школа-ВУЗ», олимпиады</a:t>
            </a:r>
          </a:p>
          <a:p>
            <a:pPr marL="0" indent="0">
              <a:buNone/>
            </a:pPr>
            <a:r>
              <a:rPr lang="ru-RU" dirty="0"/>
              <a:t>Но советское образование было </a:t>
            </a:r>
            <a:r>
              <a:rPr lang="ru-RU" b="1" dirty="0" err="1"/>
              <a:t>антирефлективно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0" y="0"/>
            <a:ext cx="12192000" cy="47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9"/>
          <a:stretch/>
        </p:blipFill>
        <p:spPr>
          <a:xfrm>
            <a:off x="4326341" y="4203510"/>
            <a:ext cx="4151258" cy="265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925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62" y="2032378"/>
            <a:ext cx="6067567" cy="4550675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B40A4CF-768F-4707-9989-99D17E705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534"/>
            <a:ext cx="11969087" cy="6627339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rgbClr val="1033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  <a:p>
            <a:pPr marL="0" indent="0">
              <a:buNone/>
            </a:pP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Подписывайтесь на нас на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Подписывайтесь на нас в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Telegram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378"/>
            <a:ext cx="4266063" cy="4266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32836" r="17122" b="32139"/>
          <a:stretch/>
        </p:blipFill>
        <p:spPr>
          <a:xfrm>
            <a:off x="8065827" y="2098906"/>
            <a:ext cx="3603010" cy="4199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>
            <a:off x="-8810" y="5704764"/>
            <a:ext cx="12192000" cy="11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027" y="2749455"/>
            <a:ext cx="3873973" cy="154958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DB2D539-FBAC-4902-8154-294DA892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050" y="729120"/>
            <a:ext cx="11663149" cy="61288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err="1"/>
              <a:t>Социоглюонное</a:t>
            </a:r>
            <a:r>
              <a:rPr lang="ru-RU" b="1" dirty="0"/>
              <a:t> взаимодействие </a:t>
            </a:r>
            <a:r>
              <a:rPr lang="ru-RU" dirty="0"/>
              <a:t>– это поле,  связывающее эволюционно эгоистичных крупных приматов в ту или иную единую общественную структуру – племя, народ, государство, секту и пр.: «чувство локтя», «атмосфера осажденной крепости» или  «братство демонстрантов». Предельным примером </a:t>
            </a:r>
            <a:r>
              <a:rPr lang="ru-RU" dirty="0" err="1"/>
              <a:t>социоглюонных</a:t>
            </a:r>
            <a:r>
              <a:rPr lang="ru-RU" dirty="0"/>
              <a:t> процессов является социальная когерентность: </a:t>
            </a:r>
            <a:r>
              <a:rPr lang="ru-RU" i="1" dirty="0">
                <a:solidFill>
                  <a:srgbClr val="42616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i="1" dirty="0">
                <a:solidFill>
                  <a:srgbClr val="42616D"/>
                </a:solidFill>
                <a:ea typeface="Times New Roman" panose="02020603050405020304" pitchFamily="18" charset="0"/>
              </a:rPr>
              <a:t>Путь – это когда достигают того, что мысли народа одинаковы с мыслями правителя, когда народ готов вместе с ним умереть, готов вместе с ним жить, когда он не знает ни страха, ни сомнения»</a:t>
            </a:r>
            <a:r>
              <a:rPr lang="ru-RU" dirty="0">
                <a:solidFill>
                  <a:srgbClr val="42616D"/>
                </a:solidFill>
                <a:ea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</a:rPr>
              <a:t>Стэнфордский эксперимент </a:t>
            </a:r>
            <a:r>
              <a:rPr lang="ru-RU" dirty="0"/>
              <a:t>(!). </a:t>
            </a:r>
            <a:r>
              <a:rPr lang="ru-RU" b="1" dirty="0">
                <a:solidFill>
                  <a:srgbClr val="FF0000"/>
                </a:solidFill>
              </a:rPr>
              <a:t>Социальная когерентность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Идентичность</a:t>
            </a:r>
            <a:r>
              <a:rPr lang="ru-RU" dirty="0"/>
              <a:t>: «идентичность-в-себе» и «проявленная идентичность» / «идентичность-во-взаимодействии».</a:t>
            </a:r>
          </a:p>
          <a:p>
            <a:pPr marL="0" indent="0">
              <a:buNone/>
            </a:pPr>
            <a:r>
              <a:rPr lang="ru-RU" b="1" dirty="0"/>
              <a:t>Идентичность-в-себе</a:t>
            </a:r>
            <a:r>
              <a:rPr lang="ru-RU" dirty="0"/>
              <a:t> – первичный ответ на вопрос: «Кто я?» (в тренинге Бертрана Рассела). Она определяется языком, первичной онтологией, первичной аксиологией и связана с воспитанием ребенка в семье. </a:t>
            </a:r>
          </a:p>
          <a:p>
            <a:pPr marL="0" indent="0">
              <a:buNone/>
            </a:pPr>
            <a:r>
              <a:rPr lang="ru-RU" b="1" dirty="0"/>
              <a:t>Проявленная идентичность</a:t>
            </a:r>
            <a:r>
              <a:rPr lang="ru-RU" dirty="0"/>
              <a:t> возникает в процессе взаимодействия с иной (проявленной) идентичностью. («Ужас Люка </a:t>
            </a:r>
            <a:r>
              <a:rPr lang="ru-RU" dirty="0" err="1"/>
              <a:t>Скайокера</a:t>
            </a:r>
            <a:r>
              <a:rPr lang="ru-RU" dirty="0"/>
              <a:t>», «ужас Гулливера» </a:t>
            </a:r>
            <a:r>
              <a:rPr lang="ru-RU" dirty="0">
                <a:sym typeface="Wingdings" panose="05000000000000000000" pitchFamily="2" charset="2"/>
              </a:rPr>
              <a:t></a:t>
            </a:r>
            <a:r>
              <a:rPr lang="ru-RU" dirty="0"/>
              <a:t>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75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774264-D7D7-4682-B358-800DD57DC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063" y="851538"/>
            <a:ext cx="11485728" cy="581674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«Идентичность в себе» есть функция </a:t>
            </a:r>
            <a:r>
              <a:rPr lang="ru-RU" i="1" dirty="0">
                <a:solidFill>
                  <a:srgbClr val="42616D"/>
                </a:solidFill>
              </a:rPr>
              <a:t>первичной аксиологии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r>
              <a:rPr lang="ru-RU" dirty="0"/>
              <a:t>Идентичности существуют на уровне убеждений. Идентичность всегда отвечает на вопрос </a:t>
            </a:r>
            <a:r>
              <a:rPr lang="ru-RU" b="1" dirty="0"/>
              <a:t>«кто ты?»</a:t>
            </a:r>
            <a:r>
              <a:rPr lang="ru-RU" dirty="0"/>
              <a:t>. Идентичность всегда отвечает на этот вопрос: </a:t>
            </a:r>
            <a:r>
              <a:rPr lang="ru-RU" b="1" dirty="0"/>
              <a:t>«я –  тот-то»</a:t>
            </a:r>
            <a:r>
              <a:rPr lang="ru-RU" dirty="0"/>
              <a:t>.</a:t>
            </a:r>
          </a:p>
          <a:p>
            <a:r>
              <a:rPr lang="ru-RU" dirty="0"/>
              <a:t>Идентичности проявляют себя превращением аксиологии в деятельную форму (</a:t>
            </a:r>
            <a:r>
              <a:rPr lang="ru-RU" i="1" dirty="0">
                <a:solidFill>
                  <a:srgbClr val="42616D"/>
                </a:solidFill>
              </a:rPr>
              <a:t>идеологию</a:t>
            </a:r>
            <a:r>
              <a:rPr lang="ru-RU" dirty="0"/>
              <a:t>).</a:t>
            </a:r>
          </a:p>
          <a:p>
            <a:r>
              <a:rPr lang="ru-RU" i="1" dirty="0">
                <a:solidFill>
                  <a:srgbClr val="42616D"/>
                </a:solidFill>
              </a:rPr>
              <a:t>Идентичности проявлены тем сильнее, чем </a:t>
            </a:r>
            <a:r>
              <a:rPr lang="ru-RU" sz="3300" b="1" i="1" dirty="0">
                <a:solidFill>
                  <a:srgbClr val="42616D"/>
                </a:solidFill>
              </a:rPr>
              <a:t>у</a:t>
            </a:r>
            <a:r>
              <a:rPr lang="ru-RU" i="1" dirty="0">
                <a:solidFill>
                  <a:srgbClr val="42616D"/>
                </a:solidFill>
              </a:rPr>
              <a:t>же канал их актуализации</a:t>
            </a:r>
            <a:r>
              <a:rPr lang="ru-RU" dirty="0">
                <a:solidFill>
                  <a:srgbClr val="42616D"/>
                </a:solidFill>
              </a:rPr>
              <a:t>.</a:t>
            </a:r>
          </a:p>
          <a:p>
            <a:r>
              <a:rPr lang="ru-RU" dirty="0"/>
              <a:t>Идентичность проявляются тем сильнее, чем выше онтологическое значение той ценности, «вдоль» которой она актуализирована.</a:t>
            </a:r>
          </a:p>
          <a:p>
            <a:r>
              <a:rPr lang="ru-RU" dirty="0"/>
              <a:t>Проявление Идентичности есть процесс </a:t>
            </a:r>
            <a:r>
              <a:rPr lang="ru-RU" i="1" dirty="0">
                <a:solidFill>
                  <a:srgbClr val="42616D"/>
                </a:solidFill>
              </a:rPr>
              <a:t>спонтанного нарушения симметрии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Если в двух- или многостороннем взаимодействии один из участников проявит свою идентичность (переведет свои ценности в деятельную форму), то с неизбежностью Идентичность – не обязательно та же самая – будет проявлена и у остальных участников. </a:t>
            </a:r>
          </a:p>
          <a:p>
            <a:r>
              <a:rPr lang="ru-RU" dirty="0"/>
              <a:t>В обществе с проявленной микроскопической Идентичностью развиваются вихревые процессы, сопровождающиеся </a:t>
            </a:r>
            <a:r>
              <a:rPr lang="ru-RU" i="1" dirty="0">
                <a:solidFill>
                  <a:srgbClr val="42616D"/>
                </a:solidFill>
              </a:rPr>
              <a:t>социальным нагревом</a:t>
            </a:r>
            <a:r>
              <a:rPr lang="ru-RU" dirty="0">
                <a:solidFill>
                  <a:srgbClr val="42616D"/>
                </a:solidFill>
              </a:rPr>
              <a:t>. </a:t>
            </a:r>
            <a:r>
              <a:rPr lang="ru-RU" dirty="0"/>
              <a:t>В процессе деятельности (макро- или микроскопической), вызванной некоторой проявленной Идентичностью, эта </a:t>
            </a:r>
            <a:r>
              <a:rPr lang="ru-RU" i="1" dirty="0">
                <a:solidFill>
                  <a:srgbClr val="42616D"/>
                </a:solidFill>
              </a:rPr>
              <a:t>Идентичность затрачивается и, в конечном счете, исчерпывается, то есть – перестает проявляться</a:t>
            </a:r>
            <a:r>
              <a:rPr lang="ru-RU" dirty="0">
                <a:solidFill>
                  <a:srgbClr val="42616D"/>
                </a:solidFill>
              </a:rPr>
              <a:t>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148FB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36" b="100000" l="182" r="100000">
                        <a14:backgroundMark x1="41773" y1="49111" x2="41773" y2="49111"/>
                        <a14:backgroundMark x1="24045" y1="33764" x2="24045" y2="33764"/>
                        <a14:backgroundMark x1="4045" y1="47900" x2="4045" y2="47900"/>
                        <a14:backgroundMark x1="32727" y1="72213" x2="32727" y2="7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67"/>
          <a:stretch/>
        </p:blipFill>
        <p:spPr>
          <a:xfrm rot="10800000">
            <a:off x="-1" y="0"/>
            <a:ext cx="12192000" cy="8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269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6116</Words>
  <Application>Microsoft Office PowerPoint</Application>
  <PresentationFormat>Широкоэкранный</PresentationFormat>
  <Paragraphs>671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Arial</vt:lpstr>
      <vt:lpstr>Calibri</vt:lpstr>
      <vt:lpstr>Calibri Light</vt:lpstr>
      <vt:lpstr>Inter</vt:lpstr>
      <vt:lpstr>Noto Sans</vt:lpstr>
      <vt:lpstr>Times New Roman</vt:lpstr>
      <vt:lpstr>Wingdings</vt:lpstr>
      <vt:lpstr>Тема Office</vt:lpstr>
      <vt:lpstr>Основания национальных конфликтов</vt:lpstr>
      <vt:lpstr>Основания национальных конфликтов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Актуальные коды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Основания национальных конфликтов</dc:title>
  <dc:creator>Кашалот</dc:creator>
  <cp:lastModifiedBy>Кашалот</cp:lastModifiedBy>
  <cp:revision>49</cp:revision>
  <dcterms:created xsi:type="dcterms:W3CDTF">2023-11-18T08:11:07Z</dcterms:created>
  <dcterms:modified xsi:type="dcterms:W3CDTF">2023-11-22T08:39:35Z</dcterms:modified>
</cp:coreProperties>
</file>