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2" r:id="rId1"/>
  </p:sldMasterIdLst>
  <p:notesMasterIdLst>
    <p:notesMasterId r:id="rId32"/>
  </p:notesMasterIdLst>
  <p:sldIdLst>
    <p:sldId id="341" r:id="rId2"/>
    <p:sldId id="353" r:id="rId3"/>
    <p:sldId id="354" r:id="rId4"/>
    <p:sldId id="314" r:id="rId5"/>
    <p:sldId id="355" r:id="rId6"/>
    <p:sldId id="356" r:id="rId7"/>
    <p:sldId id="315" r:id="rId8"/>
    <p:sldId id="358" r:id="rId9"/>
    <p:sldId id="339" r:id="rId10"/>
    <p:sldId id="344" r:id="rId11"/>
    <p:sldId id="359" r:id="rId12"/>
    <p:sldId id="360" r:id="rId13"/>
    <p:sldId id="347" r:id="rId14"/>
    <p:sldId id="361" r:id="rId15"/>
    <p:sldId id="345" r:id="rId16"/>
    <p:sldId id="348" r:id="rId17"/>
    <p:sldId id="340" r:id="rId18"/>
    <p:sldId id="333" r:id="rId19"/>
    <p:sldId id="295" r:id="rId20"/>
    <p:sldId id="334" r:id="rId21"/>
    <p:sldId id="335" r:id="rId22"/>
    <p:sldId id="342" r:id="rId23"/>
    <p:sldId id="350" r:id="rId24"/>
    <p:sldId id="362" r:id="rId25"/>
    <p:sldId id="363" r:id="rId26"/>
    <p:sldId id="351" r:id="rId27"/>
    <p:sldId id="352" r:id="rId28"/>
    <p:sldId id="343" r:id="rId29"/>
    <p:sldId id="316" r:id="rId30"/>
    <p:sldId id="317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Open Sans" panose="020B0806030504020204" pitchFamily="34" charset="0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SimSun" panose="02010600030101010101" pitchFamily="2" charset="-122"/>
      <p:regular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9BE"/>
    <a:srgbClr val="0275D4"/>
    <a:srgbClr val="DCE5F8"/>
    <a:srgbClr val="FF7800"/>
    <a:srgbClr val="000E2E"/>
    <a:srgbClr val="2C4978"/>
    <a:srgbClr val="5B9BD5"/>
    <a:srgbClr val="3A61A0"/>
    <a:srgbClr val="21517D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2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69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BFA-2650-4C28-A211-875B2D2E77FA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D37FD-2F85-437B-935A-14068B8E4C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4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35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6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8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9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4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76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5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25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Система позволяет находить партнеров для реализации крупных проектов.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Заповедь эта запрещает зависть и ропот. Нельзя не только делать зло людям, но даже иметь греховные, завистливые мысли против них. Любой грех начинается с мысли, с помысла о чем-либо. Человек начинает завидовать имуществу и деньгам ближних, потом в его сердце зарождается помысел украсть это добро у своего брата, и вскоре он воплощает греховные мечты в действие.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Зависть к богатству, талантам, здоровью ближних убивает в нас любовь к ним, зависть как кислота разъедает душу. Завистливому человеку трудно общаться с другими. Его радуют скорбь, горе, постигшее тех, кому он завидовал. Вот почему так опасен грех зависти: он — семя других грехов. Человек завистливый также грешит против Бога, он не хочет довольствоваться тем, что ему посылает Господь, он обвиняет во всех своих бедах ближних и Бога. Такой человек никогда не будет счастлив и доволен жизнью, ведь счастье зависит не от земных благ, а от состояния души человека. Царствие Божие внутрь вас есть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17, 21). Оно начинается здесь, на земле, с правильного духовного устроения человека. Умение видеть дары Божии в каждом дне своей жизни, ценить их и благодарить за них Бога — залог человеческого счастья.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желай дома ближнего твоего; не желай жены ближнего твоего, ни раба его, ни рабыни его, ни вола его, ни осла его, ничего, что у ближнего твоего.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63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471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id="{E2D1141C-7552-4EE1-B413-BA8D1D7789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:a16="http://schemas.microsoft.com/office/drawing/2014/main" id="{8FD26E35-00BD-4562-99A6-AC39DA311B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4F983626-92D5-4938-926E-B16F7EE2B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468EBC-4CD2-48FB-847D-8D3C432F48F6}" type="slidenum">
              <a:rPr lang="ru-RU" altLang="ru-RU" smtClean="0">
                <a:latin typeface="Arial" panose="020B0604020202020204" pitchFamily="34" charset="0"/>
                <a:ea typeface="SimSun" panose="02010600030101010101" pitchFamily="2" charset="-122"/>
              </a:rPr>
              <a:pPr/>
              <a:t>22</a:t>
            </a:fld>
            <a:endParaRPr lang="ru-RU" altLang="ru-RU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411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72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9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29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щелчку пролистывает слайд «Лента </a:t>
            </a:r>
            <a:r>
              <a:rPr lang="ru-RU" dirty="0" err="1" smtClean="0"/>
              <a:t>СибПромСтрой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54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щелчку пролистывает слайд</a:t>
            </a:r>
            <a:r>
              <a:rPr lang="en-US" dirty="0" smtClean="0"/>
              <a:t> </a:t>
            </a:r>
            <a:r>
              <a:rPr lang="ru-RU" dirty="0" smtClean="0"/>
              <a:t>«О компании»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1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6A3471DE-C3E7-4721-9786-5BFC3DCCA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19D13097-D2D8-49D2-ADEE-E476D9F195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123815C4-B217-4E7C-B5C7-B2322A6FF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B163C3-8D60-4634-9C05-53CFAECF60D5}" type="slidenum">
              <a:rPr lang="ru-RU" altLang="ru-RU" smtClean="0">
                <a:latin typeface="Arial" panose="020B0604020202020204" pitchFamily="34" charset="0"/>
                <a:ea typeface="SimSun" panose="02010600030101010101" pitchFamily="2" charset="-122"/>
              </a:rPr>
              <a:pPr/>
              <a:t>28</a:t>
            </a:fld>
            <a:endParaRPr lang="ru-RU" altLang="ru-RU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6427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9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Система позволяет находить партнеров для реализации крупных проектов.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Заповедь эта запрещает зависть и ропот. Нельзя не только делать зло людям, но даже иметь греховные, завистливые мысли против них. Любой грех начинается с мысли, с помысла о чем-либо. Человек начинает завидовать имуществу и деньгам ближних, потом в его сердце зарождается помысел украсть это добро у своего брата, и вскоре он воплощает греховные мечты в действие.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Зависть к богатству, талантам, здоровью ближних убивает в нас любовь к ним, зависть как кислота разъедает душу. Завистливому человеку трудно общаться с другими. Его радуют скорбь, горе, постигшее тех, кому он завидовал. Вот почему так опасен грех зависти: он — семя других грехов. Человек завистливый также грешит против Бога, он не хочет довольствоваться тем, что ему посылает Господь, он обвиняет во всех своих бедах ближних и Бога. Такой человек никогда не будет счастлив и доволен жизнью, ведь счастье зависит не от земных благ, а от состояния души человека. Царствие Божие внутрь вас есть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17, 21). Оно начинается здесь, на земле, с правильного духовного устроения человека. Умение видеть дары Божии в каждом дне своей жизни, ценить их и благодарить за них Бога — залог человеческого счастья.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желай дома ближнего твоего; не желай жены ближнего твоего, ни раба его, ни рабыни его, ни вола его, ни осла его, ничего, что у ближнего твоего.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4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3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5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6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2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Платформа позволяет напрямую публично обращаться к первым руководителям муниципалитетов, регионов, федерации и получать обратную связь, тем самым упрощая получение условий для ведения бизнеса. 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Тем, кто любит, почитает своих родителей, обещается не только награда в Царстве Небесном, но даже благословение, благополучие и многолетие в земной жизни. Чтить родителей — значит уважать их, проявлять послушание им, помогать им, заботиться о них в старости, молиться об их здравии и спасении, а после их смерти — о упокоении их душ.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Нередко люди спрашивают: как можно любить и почитать родителей, которые не проявляют заботу о детях, пренебрегают своими обязанностями или впадают в тяжкие грехи? Родителей мы не выбираем, то, что они у нас такие, а не какие-то другие, — воля Божия. Для чего Бог дал нам таких родителей? Для того, чтобы нам проявить лучшие христианские качества: терпение, любовь, смирение, умение прощать.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родителей Бог дал нам жизнь. Таким образом, никакие заботы о родителях не могут сравниться с тем, что мы от них получили. Вот что пишет по этому поводу святитель Иоанн Златоуст: «Как они родили тебя, ты не можешь родить их. Поэтому если в этом мы ниже их, то превзойдем в другом отношении посредством уважения к ним, не только по закону природы, но и преимущественно перед природой, по чувству страха Божия. Воля Божия решительно требует, чтобы родители были почитаемы детьми, и исполняющих это награждает великими благами и дарами, а нарушающих этот закон наказывает великими и тяжкими несчастьями». Почитая отца и мать, мы научаемся почитать Самого Бога, Отца нашего Небесного. Родителей можно назвать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соработниками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Господу. Они дали нам тело, а Бог вложил в нас бессмертную душу.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человек не почитает родителей, он может очень легко прийти и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непочитанию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отрицанию Бога. Сначала он не уважает родителей, потом перестает любить Родину, затем отрицает мать-Церковь и постепенно доходит до отрицания Бога. Все это взаимосвязано. Недаром, когда хотят поколебать государство, разрушить его устои изнутри, в первую очередь ополчаются на Церковь — веру в Бога — и на семью. Семья, почитание старших, обычаи и традиции (переводится с латинского —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скрепляют общество, делают народ сильным.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Почитай отца твоего и мать твою, чтобы продлились дни твои на земле.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3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CF387-2A2B-4DF6-A7D4-A81176CDCA76}" type="datetimeFigureOut">
              <a:rPr lang="ru-RU" smtClean="0"/>
              <a:pPr/>
              <a:t>02.01.2020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11" Type="http://schemas.openxmlformats.org/officeDocument/2006/relationships/image" Target="../media/image13.jpe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10" Type="http://schemas.openxmlformats.org/officeDocument/2006/relationships/image" Target="../media/image12.jpeg"/><Relationship Id="rId4" Type="http://schemas.openxmlformats.org/officeDocument/2006/relationships/audio" Target="../media/audio2.wav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mlDrawing" Target="../drawings/vmlDrawing22.v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1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emf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video" Target="../media/media2.mp4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vmlDrawing" Target="../drawings/vmlDrawing28.v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9729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3024" y="2517079"/>
            <a:ext cx="584166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ПОВЫШЕНИЕ ЭФФЕКТИВНОСТИ</a:t>
            </a:r>
          </a:p>
          <a:p>
            <a:r>
              <a:rPr lang="ru-RU" sz="3200" b="1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ВЗАИМОДЕЙСТВИЯ органов</a:t>
            </a:r>
          </a:p>
          <a:p>
            <a:r>
              <a:rPr lang="ru-RU" sz="3200" b="1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Власти с Бизнесом</a:t>
            </a:r>
          </a:p>
          <a:p>
            <a:r>
              <a:rPr lang="ru-RU" sz="3200" b="1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И Общественными</a:t>
            </a:r>
          </a:p>
          <a:p>
            <a:r>
              <a:rPr lang="ru-RU" sz="3200" b="1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Организациями</a:t>
            </a:r>
          </a:p>
        </p:txBody>
      </p:sp>
      <p:sp>
        <p:nvSpPr>
          <p:cNvPr id="21" name="Овал 20"/>
          <p:cNvSpPr/>
          <p:nvPr/>
        </p:nvSpPr>
        <p:spPr>
          <a:xfrm>
            <a:off x="618551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13" y="1496991"/>
            <a:ext cx="4091947" cy="4078216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9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729558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0810" y="5908540"/>
            <a:ext cx="129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2020 - 2024</a:t>
            </a:r>
            <a:endParaRPr lang="ru-RU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7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mph" presetSubtype="6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10" repeatCount="indefinite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1" grpId="1" animBg="1"/>
      <p:bldP spid="21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9" name="Объект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333984"/>
              </p:ext>
            </p:extLst>
          </p:nvPr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6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Прямая соединительная линия 69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50" y="1570196"/>
            <a:ext cx="3230563" cy="1922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4225" y="1570196"/>
            <a:ext cx="3205163" cy="1906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6475" y="1570196"/>
            <a:ext cx="3259138" cy="1922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8950" y="1173321"/>
            <a:ext cx="3230563" cy="396875"/>
          </a:xfrm>
          <a:prstGeom prst="rect">
            <a:avLst/>
          </a:prstGeom>
          <a:solidFill>
            <a:srgbClr val="446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МУНИЦИПАЛЬНАЯ ВЛАСТЬ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94224" y="1173321"/>
            <a:ext cx="3200979" cy="406400"/>
          </a:xfrm>
          <a:prstGeom prst="rect">
            <a:avLst/>
          </a:prstGeom>
          <a:solidFill>
            <a:srgbClr val="6CC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РЕГИОНАЛЬНАЯ  ВЛАСТЬ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26475" y="1173321"/>
            <a:ext cx="3259138" cy="406400"/>
          </a:xfrm>
          <a:prstGeom prst="rect">
            <a:avLst/>
          </a:prstGeom>
          <a:solidFill>
            <a:srgbClr val="2B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ФЕДЕРАЛЬНАЯ ВЛАСТЬ</a:t>
            </a:r>
          </a:p>
        </p:txBody>
      </p: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852488" y="3532346"/>
            <a:ext cx="2227262" cy="2271712"/>
            <a:chOff x="6390295" y="4302057"/>
            <a:chExt cx="1400724" cy="153380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7784031" y="4735081"/>
              <a:ext cx="0" cy="68490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392292" y="4725434"/>
              <a:ext cx="0" cy="684907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096148" y="4304201"/>
              <a:ext cx="694871" cy="443742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392292" y="5396407"/>
              <a:ext cx="718832" cy="43838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6390295" y="4302057"/>
              <a:ext cx="720829" cy="438383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7087163" y="5404982"/>
              <a:ext cx="702858" cy="43088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33"/>
          <p:cNvSpPr txBox="1">
            <a:spLocks noChangeArrowheads="1"/>
          </p:cNvSpPr>
          <p:nvPr/>
        </p:nvSpPr>
        <p:spPr bwMode="auto">
          <a:xfrm>
            <a:off x="852488" y="5991383"/>
            <a:ext cx="2470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>
                <a:solidFill>
                  <a:srgbClr val="625F77"/>
                </a:solidFill>
                <a:latin typeface="+mn-lt"/>
              </a:rPr>
              <a:t>ТОЧКА КИПЕНИЯ</a:t>
            </a:r>
          </a:p>
          <a:p>
            <a:endParaRPr lang="ru-RU" altLang="ru-RU" sz="2400" b="1">
              <a:solidFill>
                <a:srgbClr val="625F77"/>
              </a:solidFill>
              <a:latin typeface="+mn-lt"/>
            </a:endParaRPr>
          </a:p>
        </p:txBody>
      </p:sp>
      <p:pic>
        <p:nvPicPr>
          <p:cNvPr id="24" name="Рисунок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524533"/>
            <a:ext cx="154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206375" y="3708558"/>
            <a:ext cx="1406525" cy="1528763"/>
            <a:chOff x="8019093" y="2437779"/>
            <a:chExt cx="1891129" cy="205559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8019093" y="2437779"/>
              <a:ext cx="1891129" cy="2055598"/>
              <a:chOff x="1149218" y="1498627"/>
              <a:chExt cx="2401822" cy="2610705"/>
            </a:xfrm>
            <a:solidFill>
              <a:srgbClr val="6F96E3"/>
            </a:solidFill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1149219" y="2218921"/>
                <a:ext cx="2401821" cy="11701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 dirty="0"/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/>
                  <a:t>ОБЩЕСТВО</a:t>
                </a:r>
              </a:p>
            </p:txBody>
          </p:sp>
          <p:sp>
            <p:nvSpPr>
              <p:cNvPr id="29" name="Равнобедренный треугольник 28"/>
              <p:cNvSpPr/>
              <p:nvPr/>
            </p:nvSpPr>
            <p:spPr>
              <a:xfrm>
                <a:off x="1149218" y="1498627"/>
                <a:ext cx="2401821" cy="7210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/>
              </a:p>
            </p:txBody>
          </p:sp>
          <p:sp>
            <p:nvSpPr>
              <p:cNvPr id="30" name="Равнобедренный треугольник 29"/>
              <p:cNvSpPr/>
              <p:nvPr/>
            </p:nvSpPr>
            <p:spPr>
              <a:xfrm rot="10800000">
                <a:off x="1149218" y="3388236"/>
                <a:ext cx="2401821" cy="7210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 dirty="0"/>
              </a:p>
            </p:txBody>
          </p:sp>
        </p:grpSp>
        <p:pic>
          <p:nvPicPr>
            <p:cNvPr id="27" name="Рисунок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6083" y="2851376"/>
              <a:ext cx="537148" cy="53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Группа 30"/>
          <p:cNvGrpSpPr>
            <a:grpSpLocks/>
          </p:cNvGrpSpPr>
          <p:nvPr/>
        </p:nvGrpSpPr>
        <p:grpSpPr bwMode="auto">
          <a:xfrm>
            <a:off x="2312988" y="3708558"/>
            <a:ext cx="1406525" cy="1528763"/>
            <a:chOff x="2196001" y="2378405"/>
            <a:chExt cx="1891129" cy="2055598"/>
          </a:xfrm>
        </p:grpSpPr>
        <p:grpSp>
          <p:nvGrpSpPr>
            <p:cNvPr id="32" name="Группа 13"/>
            <p:cNvGrpSpPr>
              <a:grpSpLocks/>
            </p:cNvGrpSpPr>
            <p:nvPr/>
          </p:nvGrpSpPr>
          <p:grpSpPr bwMode="auto">
            <a:xfrm>
              <a:off x="2196001" y="2378405"/>
              <a:ext cx="1891129" cy="2055598"/>
              <a:chOff x="1040277" y="1423218"/>
              <a:chExt cx="2401822" cy="2610705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040277" y="2144347"/>
                <a:ext cx="2401822" cy="1168447"/>
              </a:xfrm>
              <a:prstGeom prst="rect">
                <a:avLst/>
              </a:prstGeom>
              <a:solidFill>
                <a:srgbClr val="4462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 dirty="0"/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/>
                  <a:t>БИЗНЕС</a:t>
                </a:r>
              </a:p>
            </p:txBody>
          </p:sp>
          <p:sp>
            <p:nvSpPr>
              <p:cNvPr id="35" name="Равнобедренный треугольник 34"/>
              <p:cNvSpPr/>
              <p:nvPr/>
            </p:nvSpPr>
            <p:spPr>
              <a:xfrm>
                <a:off x="1040277" y="1423218"/>
                <a:ext cx="2401822" cy="721129"/>
              </a:xfrm>
              <a:prstGeom prst="triangle">
                <a:avLst/>
              </a:prstGeom>
              <a:solidFill>
                <a:srgbClr val="4462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 rot="10800000">
                <a:off x="1040277" y="3312794"/>
                <a:ext cx="2401822" cy="721129"/>
              </a:xfrm>
              <a:prstGeom prst="triangle">
                <a:avLst/>
              </a:prstGeom>
              <a:solidFill>
                <a:srgbClr val="4462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 dirty="0"/>
              </a:p>
            </p:txBody>
          </p:sp>
        </p:grpSp>
        <p:pic>
          <p:nvPicPr>
            <p:cNvPr id="33" name="Рисунок 2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193" y="2721664"/>
              <a:ext cx="650296" cy="65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Группа 36"/>
          <p:cNvGrpSpPr>
            <a:grpSpLocks/>
          </p:cNvGrpSpPr>
          <p:nvPr/>
        </p:nvGrpSpPr>
        <p:grpSpPr bwMode="auto">
          <a:xfrm>
            <a:off x="9853613" y="4029233"/>
            <a:ext cx="1974850" cy="1714500"/>
            <a:chOff x="9963096" y="2708919"/>
            <a:chExt cx="2044831" cy="2044831"/>
          </a:xfrm>
        </p:grpSpPr>
        <p:sp>
          <p:nvSpPr>
            <p:cNvPr id="38" name="Прямоугольник: скругленные углы 39"/>
            <p:cNvSpPr/>
            <p:nvPr/>
          </p:nvSpPr>
          <p:spPr>
            <a:xfrm>
              <a:off x="9963096" y="2708919"/>
              <a:ext cx="2044831" cy="204483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9" name="Прямоугольник: скругленные углы 42"/>
            <p:cNvSpPr/>
            <p:nvPr/>
          </p:nvSpPr>
          <p:spPr>
            <a:xfrm>
              <a:off x="10148840" y="2890682"/>
              <a:ext cx="1719368" cy="1719173"/>
            </a:xfrm>
            <a:prstGeom prst="roundRect">
              <a:avLst/>
            </a:prstGeom>
            <a:solidFill>
              <a:srgbClr val="446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852988" y="4953158"/>
            <a:ext cx="1809750" cy="654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</a:rPr>
              <a:t>ИНИЦИАТИВЫ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5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91725" y="4626133"/>
            <a:ext cx="1858963" cy="72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0" b="1" dirty="0">
                <a:solidFill>
                  <a:schemeClr val="bg1"/>
                </a:solidFill>
              </a:rPr>
              <a:t>ПРОЕКТЫ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5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975600" y="3521233"/>
            <a:ext cx="1173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2BD5D6"/>
                </a:solidFill>
                <a:latin typeface="+mn-lt"/>
              </a:rPr>
              <a:t>13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0615613" y="3492658"/>
            <a:ext cx="6159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8FFA"/>
                </a:solidFill>
                <a:latin typeface="+mn-lt"/>
              </a:rPr>
              <a:t>6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799013" y="5881846"/>
            <a:ext cx="6923087" cy="503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ОБСУЖДЕНИЕ                                ПОДДЕРЖКА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286375" y="3500273"/>
            <a:ext cx="806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8FFA"/>
                </a:solidFill>
                <a:latin typeface="+mn-lt"/>
              </a:rPr>
              <a:t>4</a:t>
            </a:r>
            <a:r>
              <a:rPr lang="en-US" altLang="ru-RU" sz="4400" b="1" dirty="0">
                <a:solidFill>
                  <a:srgbClr val="008FFA"/>
                </a:solidFill>
                <a:latin typeface="+mn-lt"/>
              </a:rPr>
              <a:t>9</a:t>
            </a:r>
            <a:endParaRPr lang="ru-RU" altLang="ru-RU" sz="4400" b="1" dirty="0">
              <a:solidFill>
                <a:srgbClr val="008FFA"/>
              </a:solidFill>
              <a:latin typeface="+mn-lt"/>
            </a:endParaRPr>
          </a:p>
        </p:txBody>
      </p:sp>
      <p:grpSp>
        <p:nvGrpSpPr>
          <p:cNvPr id="46" name="Группа 45"/>
          <p:cNvGrpSpPr>
            <a:grpSpLocks/>
          </p:cNvGrpSpPr>
          <p:nvPr/>
        </p:nvGrpSpPr>
        <p:grpSpPr bwMode="auto">
          <a:xfrm>
            <a:off x="4643438" y="4097496"/>
            <a:ext cx="2320925" cy="1631950"/>
            <a:chOff x="5051099" y="2708919"/>
            <a:chExt cx="2303404" cy="2044831"/>
          </a:xfrm>
        </p:grpSpPr>
        <p:grpSp>
          <p:nvGrpSpPr>
            <p:cNvPr id="47" name="Группа 45"/>
            <p:cNvGrpSpPr>
              <a:grpSpLocks/>
            </p:cNvGrpSpPr>
            <p:nvPr/>
          </p:nvGrpSpPr>
          <p:grpSpPr bwMode="auto">
            <a:xfrm>
              <a:off x="5051099" y="2708919"/>
              <a:ext cx="2303404" cy="2044831"/>
              <a:chOff x="5051099" y="2708919"/>
              <a:chExt cx="2303404" cy="2044831"/>
            </a:xfrm>
          </p:grpSpPr>
          <p:sp>
            <p:nvSpPr>
              <p:cNvPr id="49" name="Прямоугольник: скругленные углы 37"/>
              <p:cNvSpPr/>
              <p:nvPr/>
            </p:nvSpPr>
            <p:spPr>
              <a:xfrm>
                <a:off x="5051099" y="2708919"/>
                <a:ext cx="2045019" cy="204483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008FFA"/>
                  </a:solidFill>
                </a:endParaRPr>
              </a:p>
            </p:txBody>
          </p:sp>
          <p:sp>
            <p:nvSpPr>
              <p:cNvPr id="50" name="Равнобедренный треугольник 49"/>
              <p:cNvSpPr/>
              <p:nvPr/>
            </p:nvSpPr>
            <p:spPr>
              <a:xfrm rot="5400000">
                <a:off x="6410711" y="3587174"/>
                <a:ext cx="1599265" cy="288320"/>
              </a:xfrm>
              <a:prstGeom prst="triangle">
                <a:avLst>
                  <a:gd name="adj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008FFA"/>
                  </a:solidFill>
                </a:endParaRPr>
              </a:p>
            </p:txBody>
          </p:sp>
        </p:grpSp>
        <p:sp>
          <p:nvSpPr>
            <p:cNvPr id="48" name="Прямоугольник: скругленные углы 40"/>
            <p:cNvSpPr/>
            <p:nvPr/>
          </p:nvSpPr>
          <p:spPr>
            <a:xfrm>
              <a:off x="5237010" y="2889930"/>
              <a:ext cx="1718887" cy="1718613"/>
            </a:xfrm>
            <a:prstGeom prst="roundRect">
              <a:avLst/>
            </a:prstGeom>
            <a:solidFill>
              <a:srgbClr val="6CC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>
                <a:solidFill>
                  <a:srgbClr val="008FFA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784725" y="4681696"/>
            <a:ext cx="180975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ИНИЦИАТИВЫ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50" dirty="0">
              <a:solidFill>
                <a:schemeClr val="bg1"/>
              </a:solidFill>
            </a:endParaRPr>
          </a:p>
        </p:txBody>
      </p:sp>
      <p:grpSp>
        <p:nvGrpSpPr>
          <p:cNvPr id="52" name="Группа 51"/>
          <p:cNvGrpSpPr>
            <a:grpSpLocks/>
          </p:cNvGrpSpPr>
          <p:nvPr/>
        </p:nvGrpSpPr>
        <p:grpSpPr bwMode="auto">
          <a:xfrm>
            <a:off x="7319963" y="4118133"/>
            <a:ext cx="2333625" cy="1641475"/>
            <a:chOff x="7515397" y="2708919"/>
            <a:chExt cx="2333743" cy="2044831"/>
          </a:xfrm>
        </p:grpSpPr>
        <p:grpSp>
          <p:nvGrpSpPr>
            <p:cNvPr id="53" name="Группа 46"/>
            <p:cNvGrpSpPr>
              <a:grpSpLocks/>
            </p:cNvGrpSpPr>
            <p:nvPr/>
          </p:nvGrpSpPr>
          <p:grpSpPr bwMode="auto">
            <a:xfrm>
              <a:off x="7515397" y="2708919"/>
              <a:ext cx="2333743" cy="2044831"/>
              <a:chOff x="7515397" y="2708919"/>
              <a:chExt cx="2333743" cy="2044831"/>
            </a:xfrm>
          </p:grpSpPr>
          <p:sp>
            <p:nvSpPr>
              <p:cNvPr id="55" name="Прямоугольник: скругленные углы 38"/>
              <p:cNvSpPr/>
              <p:nvPr/>
            </p:nvSpPr>
            <p:spPr>
              <a:xfrm>
                <a:off x="7515397" y="2708919"/>
                <a:ext cx="2044803" cy="204483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56" name="Равнобедренный треугольник 55"/>
              <p:cNvSpPr/>
              <p:nvPr/>
            </p:nvSpPr>
            <p:spPr>
              <a:xfrm rot="5400000">
                <a:off x="8903745" y="3618506"/>
                <a:ext cx="1601850" cy="288940"/>
              </a:xfrm>
              <a:prstGeom prst="triangle">
                <a:avLst>
                  <a:gd name="adj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54" name="Прямоугольник: скругленные углы 41"/>
            <p:cNvSpPr/>
            <p:nvPr/>
          </p:nvSpPr>
          <p:spPr>
            <a:xfrm>
              <a:off x="7701143" y="2890858"/>
              <a:ext cx="1719350" cy="1718529"/>
            </a:xfrm>
            <a:prstGeom prst="roundRect">
              <a:avLst/>
            </a:prstGeom>
            <a:solidFill>
              <a:srgbClr val="2BD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cxnSp>
        <p:nvCxnSpPr>
          <p:cNvPr id="57" name="Прямая соединительная линия 56"/>
          <p:cNvCxnSpPr/>
          <p:nvPr/>
        </p:nvCxnSpPr>
        <p:spPr>
          <a:xfrm>
            <a:off x="6594475" y="4935696"/>
            <a:ext cx="91122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434263" y="4672171"/>
            <a:ext cx="1858962" cy="723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0" b="1" dirty="0">
                <a:solidFill>
                  <a:schemeClr val="bg1"/>
                </a:solidFill>
              </a:rPr>
              <a:t>ПРОЖЕКТЫ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50" dirty="0">
              <a:solidFill>
                <a:schemeClr val="bg1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9224963" y="4934108"/>
            <a:ext cx="6794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527300" y="5759608"/>
            <a:ext cx="16240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4151313" y="2797333"/>
            <a:ext cx="0" cy="2978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132263" y="2806858"/>
            <a:ext cx="4619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799388" y="2779871"/>
            <a:ext cx="8270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1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fast-blow-moving-whoosh_gkjtirvu.wav"/>
          </p:stSnd>
        </p:sndAc>
      </p:transition>
    </mc:Choice>
    <mc:Fallback xmlns="">
      <p:transition spd="slow">
        <p:sndAc>
          <p:stSnd>
            <p:snd r:embed="rId15" name="fast-blow-moving-whoosh_gkjtirv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_0632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_0632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_0632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-light_zjugrz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2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2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99FF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 animBg="1"/>
      <p:bldP spid="44" grpId="1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801768"/>
            <a:ext cx="11468697" cy="3836080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1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4867984"/>
            <a:ext cx="5899673" cy="1528112"/>
          </a:xfrm>
          <a:prstGeom prst="rect">
            <a:avLst/>
          </a:prstGeom>
          <a:ln>
            <a:solidFill>
              <a:srgbClr val="085AA7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23" y="4867984"/>
            <a:ext cx="5336725" cy="1528112"/>
          </a:xfrm>
          <a:prstGeom prst="rect">
            <a:avLst/>
          </a:prstGeom>
          <a:ln>
            <a:solidFill>
              <a:srgbClr val="085AA7"/>
            </a:solidFill>
          </a:ln>
        </p:spPr>
      </p:pic>
    </p:spTree>
    <p:extLst>
      <p:ext uri="{BB962C8B-B14F-4D97-AF65-F5344CB8AC3E}">
        <p14:creationId xmlns:p14="http://schemas.microsoft.com/office/powerpoint/2010/main" val="28316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813990"/>
            <a:ext cx="11468697" cy="71185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7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1" y="1684148"/>
            <a:ext cx="2740533" cy="3494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b="2912"/>
          <a:stretch/>
        </p:blipFill>
        <p:spPr>
          <a:xfrm>
            <a:off x="3271039" y="1682150"/>
            <a:ext cx="2740534" cy="2993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26" y="1679982"/>
            <a:ext cx="2740534" cy="2993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13" y="1672134"/>
            <a:ext cx="2740535" cy="3001150"/>
          </a:xfrm>
          <a:prstGeom prst="rect">
            <a:avLst/>
          </a:prstGeom>
        </p:spPr>
      </p:pic>
      <p:pic>
        <p:nvPicPr>
          <p:cNvPr id="147461" name="Picture 5" descr="https://strategy24.ru/images/banners/vitrina_giant_2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38" y="4819578"/>
            <a:ext cx="8559309" cy="12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0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68" y="1029218"/>
            <a:ext cx="10414462" cy="55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813990"/>
            <a:ext cx="11468697" cy="71185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8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51" y="1684147"/>
            <a:ext cx="8849707" cy="40351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t="5368"/>
          <a:stretch/>
        </p:blipFill>
        <p:spPr>
          <a:xfrm>
            <a:off x="9376912" y="1681104"/>
            <a:ext cx="2453435" cy="50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4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45" y="1393217"/>
            <a:ext cx="11459310" cy="40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2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599" y="1060211"/>
            <a:ext cx="8902880" cy="5449982"/>
          </a:xfrm>
          <a:prstGeom prst="rect">
            <a:avLst/>
          </a:prstGeom>
        </p:spPr>
      </p:pic>
      <p:pic>
        <p:nvPicPr>
          <p:cNvPr id="131093" name="Picture 21" descr="C:\Users\ars\Desktop\Screenshot_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4138" y="1930400"/>
            <a:ext cx="5554662" cy="495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1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62" y="1083887"/>
            <a:ext cx="7517314" cy="59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4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79560" y="210831"/>
            <a:ext cx="54328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РЕАЛИЗАЦИЯ НАЦИОНАЛЬНЫХ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563675" y="1248694"/>
            <a:ext cx="1048140" cy="891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РФ</a:t>
            </a:r>
          </a:p>
        </p:txBody>
      </p:sp>
      <p:sp>
        <p:nvSpPr>
          <p:cNvPr id="3" name="Трапеция 2"/>
          <p:cNvSpPr/>
          <p:nvPr/>
        </p:nvSpPr>
        <p:spPr>
          <a:xfrm>
            <a:off x="4091354" y="3878143"/>
            <a:ext cx="3985846" cy="808714"/>
          </a:xfrm>
          <a:prstGeom prst="trapezoid">
            <a:avLst>
              <a:gd name="adj" fmla="val 58142"/>
            </a:avLst>
          </a:prstGeom>
          <a:solidFill>
            <a:srgbClr val="2D72B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МУНИЦИПАЛЬНЫЕ ОБРАЗОВАНИЯ</a:t>
            </a:r>
            <a:endParaRPr lang="ru-RU" sz="1400" b="1" dirty="0"/>
          </a:p>
        </p:txBody>
      </p:sp>
      <p:sp>
        <p:nvSpPr>
          <p:cNvPr id="19" name="Трапеция 18"/>
          <p:cNvSpPr/>
          <p:nvPr/>
        </p:nvSpPr>
        <p:spPr>
          <a:xfrm>
            <a:off x="5076092" y="2183583"/>
            <a:ext cx="2039816" cy="808714"/>
          </a:xfrm>
          <a:prstGeom prst="trapezoid">
            <a:avLst>
              <a:gd name="adj" fmla="val 5814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ОКРУГА</a:t>
            </a:r>
            <a:endParaRPr lang="ru-RU" sz="1400" b="1" dirty="0"/>
          </a:p>
        </p:txBody>
      </p:sp>
      <p:sp>
        <p:nvSpPr>
          <p:cNvPr id="20" name="Трапеция 19"/>
          <p:cNvSpPr/>
          <p:nvPr/>
        </p:nvSpPr>
        <p:spPr>
          <a:xfrm>
            <a:off x="3598253" y="4721360"/>
            <a:ext cx="4972050" cy="808714"/>
          </a:xfrm>
          <a:prstGeom prst="trapezoid">
            <a:avLst>
              <a:gd name="adj" fmla="val 58142"/>
            </a:avLst>
          </a:prstGeom>
          <a:solidFill>
            <a:srgbClr val="2151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ВСЕ НАСЕЛЁННЫЕ ПУНКТЫ ДО ПОСЕЛЕНИЙ</a:t>
            </a:r>
            <a:endParaRPr lang="ru-RU" sz="1400" b="1" dirty="0"/>
          </a:p>
        </p:txBody>
      </p:sp>
      <p:sp>
        <p:nvSpPr>
          <p:cNvPr id="23" name="Трапеция 22"/>
          <p:cNvSpPr/>
          <p:nvPr/>
        </p:nvSpPr>
        <p:spPr>
          <a:xfrm>
            <a:off x="4583723" y="3026800"/>
            <a:ext cx="3012832" cy="808714"/>
          </a:xfrm>
          <a:prstGeom prst="trapezoid">
            <a:avLst>
              <a:gd name="adj" fmla="val 58142"/>
            </a:avLst>
          </a:prstGeom>
          <a:solidFill>
            <a:srgbClr val="2D72B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СУБЪЕКТЫ</a:t>
            </a:r>
            <a:endParaRPr lang="ru-RU" sz="1400" b="1" dirty="0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1" y="1025076"/>
            <a:ext cx="3177094" cy="31664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9729" y="1781040"/>
            <a:ext cx="2508938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Информирование населения и </a:t>
            </a:r>
            <a:r>
              <a:rPr lang="ru-RU" sz="2000" dirty="0" err="1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онлайн-мониторинг</a:t>
            </a:r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показателей</a:t>
            </a:r>
          </a:p>
          <a:p>
            <a:pPr algn="ctr"/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всех уровнях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46544" y="1872412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Руководство</a:t>
            </a:r>
            <a:endParaRPr lang="ru-RU" sz="24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37495" y="3638651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Управление</a:t>
            </a:r>
            <a:endParaRPr lang="ru-RU" sz="24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27233" y="5314062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Взаимодействие</a:t>
            </a:r>
            <a:endParaRPr lang="ru-RU" sz="24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Трапеция 47"/>
          <p:cNvSpPr/>
          <p:nvPr/>
        </p:nvSpPr>
        <p:spPr>
          <a:xfrm>
            <a:off x="3116439" y="5564576"/>
            <a:ext cx="5937250" cy="808714"/>
          </a:xfrm>
          <a:prstGeom prst="trapezoid">
            <a:avLst>
              <a:gd name="adj" fmla="val 58142"/>
            </a:avLst>
          </a:prstGeom>
          <a:solidFill>
            <a:srgbClr val="2151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ГРАЖДАНЕ РОССИЙСКОЙ ФЕДЕРАЦИИ</a:t>
            </a:r>
            <a:endParaRPr lang="ru-RU" sz="14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087745" y="1248694"/>
            <a:ext cx="5742604" cy="5113947"/>
            <a:chOff x="6087745" y="1248694"/>
            <a:chExt cx="5742604" cy="511394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115908" y="2983332"/>
              <a:ext cx="47144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8077200" y="4677892"/>
              <a:ext cx="37531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stCxn id="9" idx="0"/>
            </p:cNvCxnSpPr>
            <p:nvPr/>
          </p:nvCxnSpPr>
          <p:spPr>
            <a:xfrm>
              <a:off x="6087745" y="1248694"/>
              <a:ext cx="57426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9053689" y="6362641"/>
              <a:ext cx="27766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 rot="18000000">
            <a:off x="2074064" y="3453733"/>
            <a:ext cx="435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СИСТЕМА  МОНИТОРИНГА  ПОКАЗАТЕЛЕЙ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5" name="Левая фигурная скобка 34"/>
          <p:cNvSpPr/>
          <p:nvPr/>
        </p:nvSpPr>
        <p:spPr>
          <a:xfrm rot="1803006">
            <a:off x="3546375" y="837081"/>
            <a:ext cx="662302" cy="5231142"/>
          </a:xfrm>
          <a:prstGeom prst="leftBrace">
            <a:avLst>
              <a:gd name="adj1" fmla="val 79614"/>
              <a:gd name="adj2" fmla="val 51495"/>
            </a:avLst>
          </a:prstGeom>
          <a:ln w="19050" cap="sq">
            <a:solidFill>
              <a:srgbClr val="5B9B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78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444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9" grpId="0" animBg="1"/>
      <p:bldP spid="20" grpId="0" animBg="1"/>
      <p:bldP spid="23" grpId="0" animBg="1"/>
      <p:bldP spid="30" grpId="0"/>
      <p:bldP spid="43" grpId="0"/>
      <p:bldP spid="44" grpId="0"/>
      <p:bldP spid="45" grpId="0"/>
      <p:bldP spid="48" grpId="0" animBg="1"/>
      <p:bldP spid="33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8718" y="3282370"/>
            <a:ext cx="10070392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EC691F"/>
                </a:solidFill>
              </a:rPr>
              <a:t>УСЛОВИЯ ЭФФЕКТИВНОСТИ ДЕЯТЕЛЬНОСТИ ВЛАСТИ: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сформулировать планы</a:t>
            </a:r>
            <a:r>
              <a:rPr lang="ru-RU" sz="2400" dirty="0">
                <a:solidFill>
                  <a:schemeClr val="bg1"/>
                </a:solidFill>
              </a:rPr>
              <a:t>, мероприятия </a:t>
            </a:r>
            <a:r>
              <a:rPr lang="ru-RU" sz="2400" dirty="0" smtClean="0">
                <a:solidFill>
                  <a:schemeClr val="bg1"/>
                </a:solidFill>
              </a:rPr>
              <a:t>и показатели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социально-экономического </a:t>
            </a:r>
            <a:r>
              <a:rPr lang="ru-RU" sz="2400" dirty="0">
                <a:solidFill>
                  <a:schemeClr val="bg1"/>
                </a:solidFill>
              </a:rPr>
              <a:t>развития, определить персональную ответственность, публично </a:t>
            </a:r>
            <a:r>
              <a:rPr lang="ru-RU" sz="2400" dirty="0" smtClean="0">
                <a:solidFill>
                  <a:schemeClr val="bg1"/>
                </a:solidFill>
              </a:rPr>
              <a:t>отчитаться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о </a:t>
            </a:r>
            <a:r>
              <a:rPr lang="ru-RU" sz="2400" dirty="0">
                <a:solidFill>
                  <a:schemeClr val="bg1"/>
                </a:solidFill>
              </a:rPr>
              <a:t>деятельности </a:t>
            </a:r>
            <a:r>
              <a:rPr lang="ru-RU" sz="2400" dirty="0" smtClean="0">
                <a:solidFill>
                  <a:schemeClr val="bg1"/>
                </a:solidFill>
              </a:rPr>
              <a:t>по </a:t>
            </a:r>
            <a:r>
              <a:rPr lang="ru-RU" sz="2400" dirty="0">
                <a:solidFill>
                  <a:schemeClr val="bg1"/>
                </a:solidFill>
              </a:rPr>
              <a:t>каждому направлению развития территории.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8718" y="1236294"/>
            <a:ext cx="10070391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EC691F"/>
                </a:solidFill>
              </a:rPr>
              <a:t>УСЛОВИЯ РЕАЛИЗАЦИИ НАЦИОНАЛЬНЫХ ПРОЕКТОВ: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доступная информация о планах развития и реализации региональных проектов на территориях в разрезе муниципалитетов, вовлечение бизнеса и общества в реализацию изменений.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5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8718" y="5685728"/>
            <a:ext cx="93875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7800"/>
                </a:solidFill>
              </a:rPr>
              <a:t>«Дотянуться до людей</a:t>
            </a:r>
            <a:r>
              <a:rPr lang="ru-RU" sz="2400" dirty="0" smtClean="0">
                <a:solidFill>
                  <a:srgbClr val="FF7800"/>
                </a:solidFill>
              </a:rPr>
              <a:t>»: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ключ и </a:t>
            </a:r>
            <a:r>
              <a:rPr lang="ru-RU" sz="2400" dirty="0">
                <a:solidFill>
                  <a:schemeClr val="bg1"/>
                </a:solidFill>
              </a:rPr>
              <a:t>пароль «Стратегии Доверия</a:t>
            </a:r>
            <a:r>
              <a:rPr lang="ru-RU" sz="2400" dirty="0" smtClean="0">
                <a:solidFill>
                  <a:schemeClr val="bg1"/>
                </a:solidFill>
              </a:rPr>
              <a:t>».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ru-RU" sz="1400" dirty="0">
              <a:solidFill>
                <a:srgbClr val="FF78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79560" y="210831"/>
            <a:ext cx="54328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РЕАЛИЗАЦИЯ НАЦИОНАЛЬНЫХ ПРОЕКТОВ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48042" y="3482077"/>
            <a:ext cx="121298" cy="121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48628" y="1413025"/>
            <a:ext cx="121298" cy="121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" grpId="0"/>
      <p:bldP spid="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8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3" y="1146528"/>
            <a:ext cx="7740020" cy="551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178" y="1778689"/>
            <a:ext cx="1206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БИЗНЕС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5760" y="210831"/>
            <a:ext cx="26805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БАЛАНС ИНТЕРЕСОВ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9610" y="5337045"/>
            <a:ext cx="1214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ВЛАСТЬ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2802" y="3015557"/>
            <a:ext cx="169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ОБЩЕСТВО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9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79560" y="210831"/>
            <a:ext cx="54328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РЕАЛИЗАЦИЯ НАЦИОНАЛЬНЫХ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0053" y="1428149"/>
            <a:ext cx="287177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Инициативы и проекты,</a:t>
            </a:r>
          </a:p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привязанные к земле.</a:t>
            </a:r>
          </a:p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Опросы населения</a:t>
            </a:r>
            <a:endParaRPr lang="ru-RU" sz="20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51" y="3414888"/>
            <a:ext cx="3177094" cy="316644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933229" y="4484615"/>
            <a:ext cx="2508938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Автоматизированная система устойчивого развития территорий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44636" y="2847132"/>
            <a:ext cx="5742605" cy="3422771"/>
            <a:chOff x="344636" y="2847132"/>
            <a:chExt cx="5742605" cy="3422771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344636" y="4535265"/>
              <a:ext cx="47314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344636" y="2847132"/>
              <a:ext cx="37467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344636" y="6269903"/>
              <a:ext cx="57426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240052" y="3142051"/>
            <a:ext cx="403817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Реакция властей.</a:t>
            </a:r>
          </a:p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Организация взаимодействия власти, бизнеса и общества</a:t>
            </a:r>
            <a:endParaRPr lang="ru-RU" sz="20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1963" y="4879003"/>
            <a:ext cx="423039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Мониторинг и контроль</a:t>
            </a:r>
          </a:p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исполнения национальных</a:t>
            </a:r>
          </a:p>
          <a:p>
            <a:r>
              <a:rPr lang="ru-RU" sz="20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целей и стратегических задач</a:t>
            </a:r>
            <a:endParaRPr lang="ru-RU" sz="20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7241" y="6265321"/>
            <a:ext cx="1989959" cy="504934"/>
          </a:xfrm>
          <a:prstGeom prst="rect">
            <a:avLst/>
          </a:prstGeom>
          <a:solidFill>
            <a:srgbClr val="000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7989777">
            <a:off x="7021945" y="3545307"/>
            <a:ext cx="211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ВЗАИМОДЕЙСТВИЕ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Левая фигурная скобка 27"/>
          <p:cNvSpPr/>
          <p:nvPr/>
        </p:nvSpPr>
        <p:spPr>
          <a:xfrm rot="12599517">
            <a:off x="8008636" y="1367738"/>
            <a:ext cx="662302" cy="5231142"/>
          </a:xfrm>
          <a:prstGeom prst="leftBrace">
            <a:avLst>
              <a:gd name="adj1" fmla="val 79614"/>
              <a:gd name="adj2" fmla="val 51495"/>
            </a:avLst>
          </a:prstGeom>
          <a:ln w="19050" cap="sq">
            <a:solidFill>
              <a:srgbClr val="5B9B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7800"/>
                </a:solidFill>
              </a:ln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115732" y="1156358"/>
            <a:ext cx="5937955" cy="5108962"/>
            <a:chOff x="3115732" y="1156358"/>
            <a:chExt cx="5937955" cy="510896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15732" y="1156358"/>
              <a:ext cx="5937955" cy="808715"/>
              <a:chOff x="3115732" y="1156358"/>
              <a:chExt cx="5937955" cy="808715"/>
            </a:xfrm>
          </p:grpSpPr>
          <p:sp>
            <p:nvSpPr>
              <p:cNvPr id="43" name="Трапеция 42"/>
              <p:cNvSpPr>
                <a:spLocks/>
              </p:cNvSpPr>
              <p:nvPr/>
            </p:nvSpPr>
            <p:spPr>
              <a:xfrm rot="10800000">
                <a:off x="3115732" y="1156358"/>
                <a:ext cx="5937955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1517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22147" y="1416254"/>
                <a:ext cx="31584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</a:rPr>
                  <a:t>ГРАЖДАНЕ РОССИЙСКОЙ </a:t>
                </a:r>
                <a:r>
                  <a:rPr lang="ru-RU" sz="1400" b="1" dirty="0" smtClean="0">
                    <a:solidFill>
                      <a:schemeClr val="bg1"/>
                    </a:solidFill>
                  </a:rPr>
                  <a:t>ФЕДЕРАЦИИ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3598253" y="2004362"/>
              <a:ext cx="4972050" cy="808715"/>
              <a:chOff x="3598253" y="2004362"/>
              <a:chExt cx="4972050" cy="808715"/>
            </a:xfrm>
          </p:grpSpPr>
          <p:sp>
            <p:nvSpPr>
              <p:cNvPr id="20" name="Трапеция 19"/>
              <p:cNvSpPr>
                <a:spLocks/>
              </p:cNvSpPr>
              <p:nvPr/>
            </p:nvSpPr>
            <p:spPr>
              <a:xfrm rot="10800000">
                <a:off x="3598253" y="2004362"/>
                <a:ext cx="4972050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1517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323848" y="2255723"/>
                <a:ext cx="35443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ВСЕ </a:t>
                </a:r>
                <a:r>
                  <a:rPr lang="ru-RU" sz="1400" b="1" dirty="0" smtClean="0">
                    <a:solidFill>
                      <a:prstClr val="white"/>
                    </a:solidFill>
                  </a:rPr>
                  <a:t>НАСЕЛЁННЫЕ </a:t>
                </a:r>
                <a:r>
                  <a:rPr lang="ru-RU" sz="1400" b="1" dirty="0">
                    <a:solidFill>
                      <a:prstClr val="white"/>
                    </a:solidFill>
                  </a:rPr>
                  <a:t>ПУНКТЫ ДО ПОСЕЛЕНИЙ</a:t>
                </a: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4091354" y="2847133"/>
              <a:ext cx="3985846" cy="808715"/>
              <a:chOff x="4091354" y="2847133"/>
              <a:chExt cx="3985846" cy="808715"/>
            </a:xfrm>
          </p:grpSpPr>
          <p:sp>
            <p:nvSpPr>
              <p:cNvPr id="3" name="Трапеция 2"/>
              <p:cNvSpPr>
                <a:spLocks/>
              </p:cNvSpPr>
              <p:nvPr/>
            </p:nvSpPr>
            <p:spPr>
              <a:xfrm rot="10800000">
                <a:off x="4091354" y="2847133"/>
                <a:ext cx="3985846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D72B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655772" y="3123041"/>
                <a:ext cx="289124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МУНИЦИПАЛЬНЫЕ ОБРАЗОВАНИЯ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583723" y="3691707"/>
              <a:ext cx="3012832" cy="808715"/>
              <a:chOff x="4583723" y="3691707"/>
              <a:chExt cx="3012832" cy="808715"/>
            </a:xfrm>
          </p:grpSpPr>
          <p:sp>
            <p:nvSpPr>
              <p:cNvPr id="23" name="Трапеция 22"/>
              <p:cNvSpPr>
                <a:spLocks/>
              </p:cNvSpPr>
              <p:nvPr/>
            </p:nvSpPr>
            <p:spPr>
              <a:xfrm rot="10800000">
                <a:off x="4583723" y="3691707"/>
                <a:ext cx="3012832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D72B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598594" y="3965293"/>
                <a:ext cx="10055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СУБЪЕКТЫ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5076092" y="4534246"/>
              <a:ext cx="2039816" cy="808715"/>
              <a:chOff x="5076092" y="4534246"/>
              <a:chExt cx="2039816" cy="808715"/>
            </a:xfrm>
          </p:grpSpPr>
          <p:sp>
            <p:nvSpPr>
              <p:cNvPr id="19" name="Трапеция 18"/>
              <p:cNvSpPr>
                <a:spLocks/>
              </p:cNvSpPr>
              <p:nvPr/>
            </p:nvSpPr>
            <p:spPr>
              <a:xfrm rot="10800000">
                <a:off x="5076092" y="4534246"/>
                <a:ext cx="2039816" cy="808715"/>
              </a:xfrm>
              <a:prstGeom prst="trapezoid">
                <a:avLst>
                  <a:gd name="adj" fmla="val 58142"/>
                </a:avLst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  <a:p>
                <a:pPr algn="ctr"/>
                <a:endParaRPr lang="ru-RU" sz="1400" b="1" dirty="0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693277" y="4804558"/>
                <a:ext cx="7723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prstClr val="white"/>
                    </a:solidFill>
                  </a:rPr>
                  <a:t>ОКРУГА</a:t>
                </a:r>
                <a:endParaRPr lang="ru-RU" dirty="0"/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5563675" y="5373904"/>
              <a:ext cx="1048140" cy="891416"/>
              <a:chOff x="5563675" y="5373904"/>
              <a:chExt cx="1048140" cy="891416"/>
            </a:xfrm>
          </p:grpSpPr>
          <p:sp>
            <p:nvSpPr>
              <p:cNvPr id="9" name="Равнобедренный треугольник 8"/>
              <p:cNvSpPr>
                <a:spLocks/>
              </p:cNvSpPr>
              <p:nvPr/>
            </p:nvSpPr>
            <p:spPr>
              <a:xfrm rot="10800000">
                <a:off x="5563675" y="5373904"/>
                <a:ext cx="1048140" cy="891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 smtClean="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5896047" y="5564310"/>
                <a:ext cx="4106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prstClr val="white"/>
                    </a:solidFill>
                  </a:rPr>
                  <a:t>РФ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1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64" grpId="0"/>
      <p:bldP spid="65" grpId="0"/>
      <p:bldP spid="27" grpId="0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1348008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3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1653" y="1251234"/>
            <a:ext cx="1146869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7800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УСТОЙЧИВОЕ РАЗВИТИЕ</a:t>
            </a:r>
            <a:r>
              <a:rPr lang="ru-RU" sz="2000" b="1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 — МЕХАНИЗМЫ И ИНСТРУМЕНТЫ РЕАЛИЗАЦИИ</a:t>
            </a:r>
            <a:endParaRPr lang="ru-RU" sz="2000" b="1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653" y="5542569"/>
            <a:ext cx="11468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Формирование экспертного сообщества, вовлечение предпринимателей и общественных лидеров в реализацию  национальных проектов.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1651" y="4860596"/>
            <a:ext cx="1146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Цифровая </a:t>
            </a:r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трансформация делового климата (план мероприятий ТДК по упрощению ведения бизнеса в РФ).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1651" y="4177326"/>
            <a:ext cx="1146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Программа «</a:t>
            </a:r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Устойчивое развитие» </a:t>
            </a:r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Высшего </a:t>
            </a:r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партийного совета «Единой России</a:t>
            </a:r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».</a:t>
            </a:r>
            <a:endParaRPr lang="ru-RU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908" y="3473240"/>
            <a:ext cx="1147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Автоматизированный мониторинг и аналитика ежемесячных показателей реализации национальных проектов.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8165" y="2523910"/>
            <a:ext cx="11472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Онлайн-мониторинг</a:t>
            </a:r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синхронизация с национальными проектами документов стратегического планирования</a:t>
            </a:r>
          </a:p>
          <a:p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разрезе федеральных округов, субъектов, муниципальных образований и </a:t>
            </a:r>
            <a:r>
              <a:rPr lang="ru-RU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населённых </a:t>
            </a:r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пунктов РФ.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165" y="1893723"/>
            <a:ext cx="11472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Инструмент консолидации и определения баланса интересов власти, бизнеса и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6744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424359"/>
              </p:ext>
            </p:extLst>
          </p:nvPr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8" name="CorelDRAW" r:id="rId8" imgW="2442240" imgH="1492200" progId="">
                  <p:embed/>
                </p:oleObj>
              </mc:Choice>
              <mc:Fallback>
                <p:oleObj name="CorelDRAW" r:id="rId8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Товары-Сургутского-района">
            <a:hlinkClick r:id="" action="ppaction://media"/>
            <a:extLst>
              <a:ext uri="{FF2B5EF4-FFF2-40B4-BE49-F238E27FC236}">
                <a16:creationId xmlns:a16="http://schemas.microsoft.com/office/drawing/2014/main" id="{B3FBA180-394A-40F4-97A6-F75399EA0C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651" y="1099863"/>
            <a:ext cx="11468697" cy="54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5091"/>
      </p:ext>
    </p:extLst>
  </p:cSld>
  <p:clrMapOvr>
    <a:masterClrMapping/>
  </p:clrMapOvr>
  <p:transition spd="slow" advTm="440">
    <p:push dir="u"/>
    <p:sndAc>
      <p:stSnd>
        <p:snd r:embed="rId6" name="fast-blow-moving-whoosh_gkjtirv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833821"/>
            <a:ext cx="1034661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 компании </a:t>
            </a:r>
            <a:r>
              <a:rPr lang="ru-RU" sz="2400" b="1" dirty="0">
                <a:solidFill>
                  <a:schemeClr val="bg1"/>
                </a:solidFill>
              </a:rPr>
              <a:t>на личной странице </a:t>
            </a:r>
            <a:r>
              <a:rPr lang="ru-RU" sz="2400" b="1" dirty="0" smtClean="0">
                <a:solidFill>
                  <a:schemeClr val="bg1"/>
                </a:solidFill>
              </a:rPr>
              <a:t>есть возможность полно и достоверно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рассказать о своей деятельности, проверить </a:t>
            </a:r>
            <a:r>
              <a:rPr lang="ru-RU" sz="2400" b="1" dirty="0" smtClean="0">
                <a:solidFill>
                  <a:schemeClr val="bg1"/>
                </a:solidFill>
              </a:rPr>
              <a:t>на потребительский </a:t>
            </a:r>
            <a:r>
              <a:rPr lang="ru-RU" sz="2400" b="1" dirty="0">
                <a:solidFill>
                  <a:schemeClr val="bg1"/>
                </a:solidFill>
              </a:rPr>
              <a:t>спрос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свои проекты, продвигать товары и услуги, реализовать неликвиды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2" y="2246184"/>
            <a:ext cx="8174392" cy="35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0" y="2782124"/>
            <a:ext cx="2581092" cy="3723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2" y="2780599"/>
            <a:ext cx="2581092" cy="3725931"/>
          </a:xfrm>
          <a:prstGeom prst="rect">
            <a:avLst/>
          </a:prstGeom>
        </p:spPr>
      </p:pic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0" name="CorelDRAW" r:id="rId9" imgW="2442240" imgH="1492200" progId="">
                  <p:embed/>
                </p:oleObj>
              </mc:Choice>
              <mc:Fallback>
                <p:oleObj name="CorelDRAW" r:id="rId9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1768678" y="2781621"/>
            <a:ext cx="2581092" cy="3723833"/>
            <a:chOff x="1768678" y="2781621"/>
            <a:chExt cx="2581092" cy="37238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678" y="2782124"/>
              <a:ext cx="2581092" cy="372333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78372" y="4807650"/>
              <a:ext cx="2571398" cy="16290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372" y="2781621"/>
              <a:ext cx="1096713" cy="1096713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651" y="833821"/>
            <a:ext cx="2838749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Пользователь </a:t>
            </a:r>
            <a:r>
              <a:rPr lang="ru-RU" b="1" dirty="0">
                <a:solidFill>
                  <a:schemeClr val="bg1"/>
                </a:solidFill>
              </a:rPr>
              <a:t>на личной странице </a:t>
            </a:r>
            <a:r>
              <a:rPr lang="ru-RU" b="1" dirty="0" smtClean="0">
                <a:solidFill>
                  <a:schemeClr val="bg1"/>
                </a:solidFill>
              </a:rPr>
              <a:t>может рассказать </a:t>
            </a:r>
            <a:r>
              <a:rPr lang="ru-RU" b="1" dirty="0">
                <a:solidFill>
                  <a:schemeClr val="bg1"/>
                </a:solidFill>
              </a:rPr>
              <a:t>о своей деятельности, проверить на потребительский </a:t>
            </a:r>
            <a:r>
              <a:rPr lang="ru-RU" b="1" dirty="0" smtClean="0">
                <a:solidFill>
                  <a:schemeClr val="bg1"/>
                </a:solidFill>
              </a:rPr>
              <a:t>спрос свои </a:t>
            </a:r>
            <a:r>
              <a:rPr lang="ru-RU" b="1" dirty="0">
                <a:solidFill>
                  <a:schemeClr val="bg1"/>
                </a:solidFill>
              </a:rPr>
              <a:t>проекты, </a:t>
            </a:r>
            <a:r>
              <a:rPr lang="ru-RU" b="1" dirty="0" smtClean="0">
                <a:solidFill>
                  <a:schemeClr val="bg1"/>
                </a:solidFill>
              </a:rPr>
              <a:t>формулировать и предлагать инициативы, продвигать </a:t>
            </a:r>
            <a:r>
              <a:rPr lang="ru-RU" b="1" dirty="0">
                <a:solidFill>
                  <a:schemeClr val="bg1"/>
                </a:solidFill>
              </a:rPr>
              <a:t>товары и </a:t>
            </a:r>
            <a:r>
              <a:rPr lang="ru-RU" b="1" dirty="0" smtClean="0">
                <a:solidFill>
                  <a:schemeClr val="bg1"/>
                </a:solidFill>
              </a:rPr>
              <a:t>услуги.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534" y="954458"/>
            <a:ext cx="8183813" cy="4099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1"/>
          <a:stretch/>
        </p:blipFill>
        <p:spPr>
          <a:xfrm>
            <a:off x="3646534" y="1463983"/>
            <a:ext cx="2581092" cy="48936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13" y="1463983"/>
            <a:ext cx="2579377" cy="48910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8"/>
          <a:stretch/>
        </p:blipFill>
        <p:spPr>
          <a:xfrm>
            <a:off x="9249254" y="1463983"/>
            <a:ext cx="2579377" cy="48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651" y="833821"/>
            <a:ext cx="2838749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сообществах </a:t>
            </a:r>
            <a:r>
              <a:rPr lang="ru-RU" b="1" dirty="0">
                <a:solidFill>
                  <a:schemeClr val="bg1"/>
                </a:solidFill>
              </a:rPr>
              <a:t>на </a:t>
            </a:r>
            <a:r>
              <a:rPr lang="ru-RU" b="1" dirty="0" smtClean="0">
                <a:solidFill>
                  <a:schemeClr val="bg1"/>
                </a:solidFill>
              </a:rPr>
              <a:t>личных страницах есть возможность рассказать </a:t>
            </a:r>
            <a:r>
              <a:rPr lang="ru-RU" b="1" dirty="0">
                <a:solidFill>
                  <a:schemeClr val="bg1"/>
                </a:solidFill>
              </a:rPr>
              <a:t>о своей деятельности, проверить на потребительский </a:t>
            </a:r>
            <a:r>
              <a:rPr lang="ru-RU" b="1" dirty="0" smtClean="0">
                <a:solidFill>
                  <a:schemeClr val="bg1"/>
                </a:solidFill>
              </a:rPr>
              <a:t>спрос проекты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формулировать и предлагать инициативы, проводить опросы.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1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534" y="954458"/>
            <a:ext cx="8183813" cy="4099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8"/>
          <a:stretch/>
        </p:blipFill>
        <p:spPr>
          <a:xfrm>
            <a:off x="9249254" y="1463983"/>
            <a:ext cx="2579377" cy="48936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0"/>
          <a:stretch/>
        </p:blipFill>
        <p:spPr>
          <a:xfrm>
            <a:off x="3646533" y="1463983"/>
            <a:ext cx="2571216" cy="4885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/>
          <a:srcRect t="7908" b="7534"/>
          <a:stretch/>
        </p:blipFill>
        <p:spPr>
          <a:xfrm>
            <a:off x="3656441" y="968759"/>
            <a:ext cx="8098088" cy="382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7"/>
          <a:stretch/>
        </p:blipFill>
        <p:spPr>
          <a:xfrm>
            <a:off x="6443813" y="1463983"/>
            <a:ext cx="2573870" cy="48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4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5" y="859415"/>
            <a:ext cx="9310642" cy="283817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5" y="-21722571"/>
            <a:ext cx="9310642" cy="283817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1652" y="0"/>
            <a:ext cx="11468697" cy="794529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4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4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05" y="813989"/>
            <a:ext cx="9311882" cy="149735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1652" y="0"/>
            <a:ext cx="11468697" cy="794529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614556"/>
              </p:ext>
            </p:extLst>
          </p:nvPr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2" name="CorelDRAW" r:id="rId8" imgW="2442240" imgH="1492200" progId="">
                  <p:embed/>
                </p:oleObj>
              </mc:Choice>
              <mc:Fallback>
                <p:oleObj name="CorelDRAW" r:id="rId8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</a:t>
            </a:r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ПРИНЯТИЯ </a:t>
            </a: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РЕШЕНИЙ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8" name="Инициативы-Сургутского-района (1)">
            <a:hlinkClick r:id="" action="ppaction://media"/>
            <a:extLst>
              <a:ext uri="{FF2B5EF4-FFF2-40B4-BE49-F238E27FC236}">
                <a16:creationId xmlns:a16="http://schemas.microsoft.com/office/drawing/2014/main" id="{D8D30053-0EE9-472F-9E31-88654B6D56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652" y="1082246"/>
            <a:ext cx="11468697" cy="54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5905"/>
      </p:ext>
    </p:extLst>
  </p:cSld>
  <p:clrMapOvr>
    <a:masterClrMapping/>
  </p:clrMapOvr>
  <p:transition spd="slow" advTm="1040">
    <p:push dir="u"/>
    <p:sndAc>
      <p:stSnd>
        <p:snd r:embed="rId6" name="fast-blow-moving-whoosh_gkjtirv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4588" y="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2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53" y="804054"/>
            <a:ext cx="5463596" cy="60829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29549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64" y="1127389"/>
            <a:ext cx="5941802" cy="26776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7800"/>
                </a:solidFill>
              </a:rPr>
              <a:t>Зарегистрированный пользователь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может </a:t>
            </a:r>
            <a:r>
              <a:rPr lang="ru-RU" sz="2000" dirty="0">
                <a:solidFill>
                  <a:schemeClr val="bg1"/>
                </a:solidFill>
              </a:rPr>
              <a:t>создать личный кабинет, страницу </a:t>
            </a:r>
            <a:r>
              <a:rPr lang="ru-RU" sz="2000" dirty="0" smtClean="0">
                <a:solidFill>
                  <a:schemeClr val="bg1"/>
                </a:solidFill>
              </a:rPr>
              <a:t>компании, организовать </a:t>
            </a:r>
            <a:r>
              <a:rPr lang="ru-RU" sz="2000" dirty="0">
                <a:solidFill>
                  <a:schemeClr val="bg1"/>
                </a:solidFill>
              </a:rPr>
              <a:t>сообщество, публиковать инициативы, проекты, опросы, организовывать </a:t>
            </a:r>
            <a:r>
              <a:rPr lang="ru-RU" sz="2000" dirty="0" smtClean="0">
                <a:solidFill>
                  <a:schemeClr val="bg1"/>
                </a:solidFill>
              </a:rPr>
              <a:t>публичную поддержку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smtClean="0">
                <a:solidFill>
                  <a:schemeClr val="bg1"/>
                </a:solidFill>
              </a:rPr>
              <a:t>получать реакцию властей и </a:t>
            </a:r>
            <a:r>
              <a:rPr lang="ru-RU" sz="2000" dirty="0">
                <a:solidFill>
                  <a:schemeClr val="bg1"/>
                </a:solidFill>
              </a:rPr>
              <a:t>доводить </a:t>
            </a:r>
            <a:r>
              <a:rPr lang="ru-RU" sz="2000" dirty="0" smtClean="0">
                <a:solidFill>
                  <a:schemeClr val="bg1"/>
                </a:solidFill>
              </a:rPr>
              <a:t>её до реализации в </a:t>
            </a:r>
            <a:r>
              <a:rPr lang="ru-RU" sz="2000" dirty="0">
                <a:solidFill>
                  <a:schemeClr val="bg1"/>
                </a:solidFill>
              </a:rPr>
              <a:t>муниципалитетах и субъектах РФ.</a:t>
            </a:r>
          </a:p>
        </p:txBody>
      </p:sp>
    </p:spTree>
    <p:extLst>
      <p:ext uri="{BB962C8B-B14F-4D97-AF65-F5344CB8AC3E}">
        <p14:creationId xmlns:p14="http://schemas.microsoft.com/office/powerpoint/2010/main" val="34003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6" y="0"/>
            <a:ext cx="12221175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2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/>
          <a:stretch/>
        </p:blipFill>
        <p:spPr>
          <a:xfrm>
            <a:off x="-29176" y="1556397"/>
            <a:ext cx="5817501" cy="46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6811" y="2204607"/>
            <a:ext cx="54168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НАЦИОНАЛЬНЫЕ ЦЕЛИ</a:t>
            </a:r>
          </a:p>
          <a:p>
            <a:pPr>
              <a:lnSpc>
                <a:spcPct val="200000"/>
              </a:lnSpc>
            </a:pPr>
            <a:r>
              <a:rPr lang="ru-RU" sz="36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СТРАТЕГИЧЕСКИЕ ЗАДАЧИ</a:t>
            </a:r>
          </a:p>
          <a:p>
            <a:pPr>
              <a:lnSpc>
                <a:spcPct val="150000"/>
              </a:lnSpc>
            </a:pPr>
            <a:r>
              <a:rPr lang="ru-RU" sz="36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Вовлечение граждан</a:t>
            </a:r>
            <a:endParaRPr lang="ru-RU" sz="3600" b="1" kern="0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21776" y="210831"/>
            <a:ext cx="39485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БИЗНЕС - ВЛАСТЬ - ОБЩЕСТВО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9729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98712" y="5845908"/>
            <a:ext cx="7603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cap="all" spc="1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Спасибо За внимание!</a:t>
            </a:r>
            <a:endParaRPr lang="ru-RU" sz="3200" b="1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9976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98713" y="2486645"/>
            <a:ext cx="4752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СКВОЗНАЯ ЦИФРОВАЯ ПЛАТФОРМА ДЛЯ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ПРИСОЕДИНЕНИЯ СУЩЕСТВУЮЩИХ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 СОЗДАНИЯ НОВЫХ СЕРВИСОВ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712" y="3915569"/>
            <a:ext cx="456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НОВЫЙ МЕТОД ЭФФЕКТИВНОГО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УПРАВЛЕНИЯ ТЕРРИТОРИЕЙ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983024" y="1417619"/>
            <a:ext cx="5789251" cy="655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DCE5F8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5400" b="1" dirty="0" smtClean="0">
                <a:solidFill>
                  <a:srgbClr val="FFFFFF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5400" b="1" dirty="0" smtClean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5400" b="1" dirty="0"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6" y="1418374"/>
            <a:ext cx="4027031" cy="40135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98712" y="422593"/>
            <a:ext cx="7603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22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0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651" y="1138619"/>
            <a:ext cx="11468697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Указом №204 от 07.05.2018 г.</a:t>
            </a:r>
          </a:p>
          <a:p>
            <a:r>
              <a:rPr lang="ru-RU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«О национальных целях и стратегических задачах развития Российской </a:t>
            </a:r>
            <a:r>
              <a:rPr lang="ru-RU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Федерации на </a:t>
            </a:r>
            <a:r>
              <a:rPr lang="ru-RU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период до 2024 года»</a:t>
            </a:r>
          </a:p>
          <a:p>
            <a:r>
              <a:rPr lang="ru-RU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определены ежегодные показатели социально-экономического развития страны</a:t>
            </a:r>
            <a:r>
              <a:rPr lang="ru-RU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.</a:t>
            </a:r>
            <a:endParaRPr lang="ru-RU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25" y="3459438"/>
            <a:ext cx="8257309" cy="18158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 социально-экономического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план мероприятий по реализации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стратегии;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 smtClean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среднесрочный прогноз социально-экономического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долгосрочный прогноз социально-экономического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бюджетный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прогноз;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 smtClean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государственные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программы;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схема территориального </a:t>
            </a:r>
            <a:r>
              <a:rPr lang="ru-RU" sz="16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планирования.</a:t>
            </a:r>
            <a:endParaRPr lang="ru-RU" sz="16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1651" y="5465853"/>
            <a:ext cx="6979428" cy="1008093"/>
          </a:xfrm>
          <a:prstGeom prst="roundRect">
            <a:avLst/>
          </a:prstGeom>
          <a:solidFill>
            <a:srgbClr val="0269B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89627" y="5500048"/>
            <a:ext cx="6951452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Портал</a:t>
            </a:r>
            <a:r>
              <a:rPr lang="ru-RU" sz="14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 </a:t>
            </a:r>
            <a:r>
              <a:rPr lang="ru-RU" sz="1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r>
              <a:rPr lang="en-US" sz="14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»</a:t>
            </a:r>
            <a:r>
              <a:rPr lang="ru-RU" sz="14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 </a:t>
            </a:r>
            <a:r>
              <a:rPr lang="ru-RU" sz="1400" dirty="0" err="1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онлайн-режиме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синхронизирует с национальными проектами</a:t>
            </a:r>
            <a:r>
              <a:rPr lang="en-US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документы стратегического планирования и отображает показатели СЭР</a:t>
            </a:r>
          </a:p>
          <a:p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направлениям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 страны в разрезе субъектов и МО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согласно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Указу Президента Российской Федерации</a:t>
            </a:r>
            <a:endParaRPr lang="ru-RU" sz="14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43" y="2948446"/>
            <a:ext cx="5342685" cy="30246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262" y="2257803"/>
            <a:ext cx="907821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 1 </a:t>
            </a:r>
            <a:r>
              <a:rPr lang="ru-RU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января 2019 г. </a:t>
            </a:r>
            <a:r>
              <a:rPr lang="ru-RU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федеральный закон №172 от 28.06.2014 г.</a:t>
            </a:r>
          </a:p>
          <a:p>
            <a:pPr>
              <a:lnSpc>
                <a:spcPts val="2500"/>
              </a:lnSpc>
            </a:pPr>
            <a:r>
              <a:rPr lang="ru-RU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«О стратегическом планировании в Российской Федерации»</a:t>
            </a:r>
          </a:p>
          <a:p>
            <a:pPr>
              <a:lnSpc>
                <a:spcPts val="2500"/>
              </a:lnSpc>
            </a:pPr>
            <a:r>
              <a:rPr lang="ru-RU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обязывает все субъекты иметь утверждённые документы стратегического планирования:</a:t>
            </a:r>
            <a:endParaRPr lang="ru-RU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 animBg="1"/>
      <p:bldP spid="2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800813"/>
              </p:ext>
            </p:extLst>
          </p:nvPr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4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653" y="1122635"/>
            <a:ext cx="1146869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ЭФФЕКТИВНОЕ ВЗАИМОДЕЙСТВИЕ БИЗНЕСА И ОБЩЕСТВЕННЫХ ОРГАНИЗАЦИЙ С ОРГАНАМИ ВЛАСТИ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ПРИНЯТИЯ РЕШЕНИЙ (СППР)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063" y="1947433"/>
            <a:ext cx="11483285" cy="408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Цифровая трансформация делового климата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ru-RU" sz="1600" dirty="0" smtClean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Внедрение </a:t>
            </a:r>
            <a:r>
              <a:rPr lang="ru-RU" sz="2000" dirty="0" smtClean="0">
                <a:solidFill>
                  <a:srgbClr val="FF78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нового стандарта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взаимодействия власти, бизнеса и общественных организаций с использованием новейших информационных технологий является следствием выполнения задачи по созданию «сквозных» цифровых технологий на основе отечественных разработок и внедрения платформенных решений в сферах государственного управления в интересах населения, а также субъектов малого и среднего предпринимательства, включая индивидуальных предпринимателей.</a:t>
            </a:r>
            <a:endParaRPr lang="ru-RU" sz="1600" dirty="0" smtClean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dist">
              <a:lnSpc>
                <a:spcPct val="110000"/>
              </a:lnSpc>
              <a:spcAft>
                <a:spcPts val="0"/>
              </a:spcAft>
            </a:pP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600" dirty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dist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Решение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этой задачи обеспечивается созданием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«единого окна»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цифровой обратной связи,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включая обращения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общественные и предпринимательские инициативы, проекты, опросы с помощью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создания и внедрения </a:t>
            </a:r>
            <a:r>
              <a:rPr lang="ru-RU" sz="2000" dirty="0" smtClean="0">
                <a:solidFill>
                  <a:srgbClr val="FF78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системы поддержки принятия решений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платформе «</a:t>
            </a: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Стратегия</a:t>
            </a:r>
            <a:r>
              <a:rPr lang="ru-RU" sz="2000" b="1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FF78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» всеми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лицами, принимающими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решения,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 использованием технологии изучения общественного мнения.</a:t>
            </a:r>
            <a:endParaRPr lang="ru-RU" sz="1600" dirty="0">
              <a:solidFill>
                <a:srgbClr val="DCE5F8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0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653" y="1122635"/>
            <a:ext cx="1146869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ЭФФЕКТИВНОЕ ВЗАИМОДЕЙСТВИЕ БИЗНЕСА И ОБЩЕСТВЕННЫХ ОРГАНИЗАЦИЙ С ОРГАНАМИ ВЛАСТИ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ПРИНЯТИЯ РЕШЕНИЙ (СППР)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063" y="1947433"/>
            <a:ext cx="1148328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Результат работы на портале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Стратегия </a:t>
            </a:r>
            <a:r>
              <a:rPr lang="ru-RU" sz="2000" b="1" dirty="0">
                <a:solidFill>
                  <a:srgbClr val="FF78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»: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2000" dirty="0" smtClean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Выйти на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новый уровень ведения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бизнеса и устойчивого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развития территории с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публичными формами взаимодействия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бизнеса и общественных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организаций.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2000" dirty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Автоматизировать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визуализировать,</a:t>
            </a:r>
            <a:r>
              <a:rPr lang="en-US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систематизировать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 синхронизировать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муниципальном, региональном и федеральном уровнях согласованность действий бизнеса, общества и власти в рамках документов стратегического планирования в достижении генеральных целей и решении приоритетных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задач, сформулированных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Президентом РФ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Владимиром Путиным майским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указом и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национальными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проектами РФ до 2024 года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2000" dirty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Повысить эффективность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ведения бизнеса,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достичь национальные цели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консолидировать общественные интересы </a:t>
            </a:r>
            <a:r>
              <a:rPr lang="ru-RU" sz="2000" dirty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во благо государства</a:t>
            </a:r>
            <a:r>
              <a:rPr lang="ru-RU" sz="2000" dirty="0" smtClean="0">
                <a:solidFill>
                  <a:srgbClr val="DCE5F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solidFill>
                <a:srgbClr val="DCE5F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4" y="1348951"/>
            <a:ext cx="11295672" cy="5492033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8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653" y="1001857"/>
            <a:ext cx="11468696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ПОДДЕРЖКИ ПРИНЯТИЯ РЕШЕНИЙ</a:t>
            </a:r>
            <a:endParaRPr lang="ru-RU" sz="1600" b="1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5" y="1348951"/>
            <a:ext cx="11295670" cy="5492033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6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653" y="1001857"/>
            <a:ext cx="11468696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ПОДДЕРЖКИ ПРИНЯТИЯ РЕШЕНИЙ</a:t>
            </a:r>
            <a:endParaRPr lang="ru-RU" sz="1600" b="1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925261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Новый стандарт взаимодействия «Полный контакт», прямая публичная связь с предпринимателями и гражданским обществом в </a:t>
            </a:r>
            <a:r>
              <a:rPr lang="ru-RU" sz="2400" b="1" dirty="0">
                <a:solidFill>
                  <a:schemeClr val="bg1"/>
                </a:solidFill>
              </a:rPr>
              <a:t>режиме онлайн: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066" y="5338317"/>
            <a:ext cx="465547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изменения законодательства;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градостроительные </a:t>
            </a:r>
            <a:r>
              <a:rPr lang="ru-RU" sz="1600" dirty="0">
                <a:solidFill>
                  <a:schemeClr val="bg1"/>
                </a:solidFill>
              </a:rPr>
              <a:t>и инвестиционные </a:t>
            </a:r>
            <a:r>
              <a:rPr lang="ru-RU" sz="1600" dirty="0" smtClean="0">
                <a:solidFill>
                  <a:schemeClr val="bg1"/>
                </a:solidFill>
              </a:rPr>
              <a:t>советы;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публичные слушания;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градостроительные </a:t>
            </a:r>
            <a:r>
              <a:rPr lang="ru-RU" sz="1600" dirty="0">
                <a:solidFill>
                  <a:schemeClr val="bg1"/>
                </a:solidFill>
              </a:rPr>
              <a:t>проекты и </a:t>
            </a:r>
            <a:r>
              <a:rPr lang="ru-RU" sz="1600" dirty="0" smtClean="0">
                <a:solidFill>
                  <a:schemeClr val="bg1"/>
                </a:solidFill>
              </a:rPr>
              <a:t>инициативы;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96" y="2004459"/>
            <a:ext cx="9648458" cy="30763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92457" y="5346786"/>
            <a:ext cx="465547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оценка </a:t>
            </a:r>
            <a:r>
              <a:rPr lang="ru-RU" sz="1600" dirty="0">
                <a:solidFill>
                  <a:schemeClr val="bg1"/>
                </a:solidFill>
              </a:rPr>
              <a:t>регулирующего </a:t>
            </a:r>
            <a:r>
              <a:rPr lang="ru-RU" sz="1600" dirty="0" smtClean="0">
                <a:solidFill>
                  <a:schemeClr val="bg1"/>
                </a:solidFill>
              </a:rPr>
              <a:t>воздействия;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публичные опросы;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dirty="0" smtClean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изменения </a:t>
            </a:r>
            <a:r>
              <a:rPr lang="ru-RU" sz="1600" dirty="0">
                <a:solidFill>
                  <a:schemeClr val="bg1"/>
                </a:solidFill>
              </a:rPr>
              <a:t>генеральных </a:t>
            </a:r>
            <a:r>
              <a:rPr lang="ru-RU" sz="1600" dirty="0" smtClean="0">
                <a:solidFill>
                  <a:schemeClr val="bg1"/>
                </a:solidFill>
              </a:rPr>
              <a:t>планов;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dirty="0" smtClean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правила благоустройства. 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6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3228890" y="210831"/>
            <a:ext cx="57342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СИСТЕМА ПОДДЕРЖКИ ПРИНЯТИЯ РЕШЕНИЙ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 smtClean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9" grpId="0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11156</TotalTime>
  <Words>1923</Words>
  <Application>Microsoft Office PowerPoint</Application>
  <PresentationFormat>Широкоэкранный</PresentationFormat>
  <Paragraphs>233</Paragraphs>
  <Slides>30</Slides>
  <Notes>28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Calibri</vt:lpstr>
      <vt:lpstr>等线</vt:lpstr>
      <vt:lpstr>Calibri Light</vt:lpstr>
      <vt:lpstr>Open Sans</vt:lpstr>
      <vt:lpstr>Roboto</vt:lpstr>
      <vt:lpstr>SimSun</vt:lpstr>
      <vt:lpstr>Arial</vt:lpstr>
      <vt:lpstr>Wingdings</vt:lpstr>
      <vt:lpstr>Wingdings 2</vt:lpstr>
      <vt:lpstr>HDOfficeLightV0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ОПОРА-ЭКСПЕРТ</dc:title>
  <dc:creator>Maxim</dc:creator>
  <cp:lastModifiedBy>allex</cp:lastModifiedBy>
  <cp:revision>407</cp:revision>
  <dcterms:created xsi:type="dcterms:W3CDTF">2018-02-14T05:46:45Z</dcterms:created>
  <dcterms:modified xsi:type="dcterms:W3CDTF">2020-01-02T14:03:56Z</dcterms:modified>
</cp:coreProperties>
</file>