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4" r:id="rId2"/>
    <p:sldId id="257" r:id="rId3"/>
    <p:sldId id="258" r:id="rId4"/>
    <p:sldId id="262" r:id="rId5"/>
    <p:sldId id="261" r:id="rId6"/>
    <p:sldId id="259" r:id="rId7"/>
    <p:sldId id="260" r:id="rId8"/>
    <p:sldId id="263" r:id="rId9"/>
  </p:sldIdLst>
  <p:sldSz cx="7556500" cy="10699750"/>
  <p:notesSz cx="7556500" cy="10699750"/>
  <p:embeddedFontLst>
    <p:embeddedFont>
      <p:font typeface="Arial Unicode MS" panose="020B0604020202020204" pitchFamily="34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Gill Sans MT" panose="020B0502020104020203" pitchFamily="34" charset="0"/>
      <p:regular r:id="rId19"/>
      <p:bold r:id="rId20"/>
      <p:italic r:id="rId21"/>
      <p:boldItalic r:id="rId22"/>
    </p:embeddedFont>
    <p:embeddedFont>
      <p:font typeface="Lucida Sans Unicode" panose="020B0602030504020204" pitchFamily="34" charset="0"/>
      <p:regular r:id="rId2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8"/>
  </p:normalViewPr>
  <p:slideViewPr>
    <p:cSldViewPr>
      <p:cViewPr varScale="1">
        <p:scale>
          <a:sx n="70" d="100"/>
          <a:sy n="70" d="100"/>
        </p:scale>
        <p:origin x="319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6922"/>
            <a:ext cx="6428422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91860"/>
            <a:ext cx="5293995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60942"/>
            <a:ext cx="328983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2850" cy="797433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972929"/>
            <a:ext cx="7562850" cy="4225925"/>
          </a:xfrm>
          <a:custGeom>
            <a:avLst/>
            <a:gdLst/>
            <a:ahLst/>
            <a:cxnLst/>
            <a:rect l="l" t="t" r="r" b="b"/>
            <a:pathLst>
              <a:path w="7562850" h="4225925">
                <a:moveTo>
                  <a:pt x="7562850" y="4225658"/>
                </a:moveTo>
                <a:lnTo>
                  <a:pt x="0" y="4225658"/>
                </a:lnTo>
                <a:lnTo>
                  <a:pt x="0" y="0"/>
                </a:lnTo>
                <a:lnTo>
                  <a:pt x="7562850" y="3861751"/>
                </a:lnTo>
                <a:lnTo>
                  <a:pt x="7562850" y="4225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80706" y="7946779"/>
            <a:ext cx="4382770" cy="2750185"/>
          </a:xfrm>
          <a:custGeom>
            <a:avLst/>
            <a:gdLst/>
            <a:ahLst/>
            <a:cxnLst/>
            <a:rect l="l" t="t" r="r" b="b"/>
            <a:pathLst>
              <a:path w="4382770" h="2750184">
                <a:moveTo>
                  <a:pt x="4382143" y="0"/>
                </a:moveTo>
                <a:lnTo>
                  <a:pt x="4382143" y="2749795"/>
                </a:lnTo>
                <a:lnTo>
                  <a:pt x="0" y="2749795"/>
                </a:lnTo>
                <a:lnTo>
                  <a:pt x="4382143" y="0"/>
                </a:lnTo>
                <a:close/>
              </a:path>
            </a:pathLst>
          </a:custGeom>
          <a:solidFill>
            <a:srgbClr val="99BA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187515"/>
            <a:ext cx="3898995" cy="38989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350" y="267285"/>
            <a:ext cx="4391025" cy="483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464" y="5325910"/>
            <a:ext cx="7213920" cy="4829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12084" y="10207751"/>
            <a:ext cx="1380490" cy="21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50" dirty="0"/>
              <a:t>Р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50" dirty="0"/>
              <a:t>Д</a:t>
            </a:r>
            <a:r>
              <a:rPr spc="-140" dirty="0"/>
              <a:t> </a:t>
            </a:r>
            <a:r>
              <a:rPr dirty="0"/>
              <a:t>Н</a:t>
            </a:r>
            <a:r>
              <a:rPr spc="-145" dirty="0"/>
              <a:t> </a:t>
            </a:r>
            <a:r>
              <a:rPr dirty="0"/>
              <a:t>О</a:t>
            </a:r>
            <a:r>
              <a:rPr spc="-140" dirty="0"/>
              <a:t> </a:t>
            </a:r>
            <a:r>
              <a:rPr spc="110" dirty="0"/>
              <a:t>Й</a:t>
            </a:r>
            <a:r>
              <a:rPr spc="275" dirty="0"/>
              <a:t> </a:t>
            </a:r>
            <a:r>
              <a:rPr spc="-105" dirty="0"/>
              <a:t>С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5" dirty="0"/>
              <a:t> </a:t>
            </a:r>
            <a:r>
              <a:rPr dirty="0"/>
              <a:t>Х</a:t>
            </a:r>
            <a:r>
              <a:rPr spc="-140" dirty="0"/>
              <a:t> </a:t>
            </a:r>
            <a:r>
              <a:rPr spc="-45" dirty="0"/>
              <a:t>А</a:t>
            </a:r>
            <a:r>
              <a:rPr spc="-140" dirty="0"/>
              <a:t> </a:t>
            </a:r>
            <a:r>
              <a:rPr spc="-50" dirty="0"/>
              <a:t>Р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50768"/>
            <a:ext cx="173945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29AF76-3F9E-7D42-9E49-2EBB209DC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" y="0"/>
            <a:ext cx="7562850" cy="631874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874" y="0"/>
            <a:ext cx="7562970" cy="6602079"/>
            <a:chOff x="0" y="0"/>
            <a:chExt cx="7562970" cy="6602079"/>
          </a:xfrm>
        </p:grpSpPr>
        <p:sp>
          <p:nvSpPr>
            <p:cNvPr id="4" name="object 4"/>
            <p:cNvSpPr/>
            <p:nvPr/>
          </p:nvSpPr>
          <p:spPr>
            <a:xfrm>
              <a:off x="0" y="3449304"/>
              <a:ext cx="7562850" cy="3152775"/>
            </a:xfrm>
            <a:custGeom>
              <a:avLst/>
              <a:gdLst/>
              <a:ahLst/>
              <a:cxnLst/>
              <a:rect l="l" t="t" r="r" b="b"/>
              <a:pathLst>
                <a:path w="7562850" h="3152775">
                  <a:moveTo>
                    <a:pt x="7562849" y="3152648"/>
                  </a:moveTo>
                  <a:lnTo>
                    <a:pt x="0" y="3152648"/>
                  </a:lnTo>
                  <a:lnTo>
                    <a:pt x="0" y="0"/>
                  </a:lnTo>
                  <a:lnTo>
                    <a:pt x="7562849" y="2940244"/>
                  </a:lnTo>
                  <a:lnTo>
                    <a:pt x="7562849" y="3152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17510" y="0"/>
              <a:ext cx="3045460" cy="1180465"/>
            </a:xfrm>
            <a:custGeom>
              <a:avLst/>
              <a:gdLst/>
              <a:ahLst/>
              <a:cxnLst/>
              <a:rect l="l" t="t" r="r" b="b"/>
              <a:pathLst>
                <a:path w="3045459" h="1180465">
                  <a:moveTo>
                    <a:pt x="0" y="0"/>
                  </a:moveTo>
                  <a:lnTo>
                    <a:pt x="3045338" y="0"/>
                  </a:lnTo>
                  <a:lnTo>
                    <a:pt x="3045338" y="118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075" y="5198124"/>
            <a:ext cx="4403309" cy="10288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lang="ru-RU" b="1" spc="50" dirty="0">
                <a:latin typeface="Arial"/>
                <a:cs typeface="Arial"/>
              </a:rPr>
              <a:t>Инвестиционный меморандум</a:t>
            </a:r>
            <a:endParaRPr b="1" spc="170" dirty="0"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545F5B-2F7D-F64F-B154-8B8842D25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18159" r="19202" b="7873"/>
          <a:stretch/>
        </p:blipFill>
        <p:spPr>
          <a:xfrm>
            <a:off x="1416050" y="6284577"/>
            <a:ext cx="4343400" cy="44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7562850" cy="6083935"/>
          </a:xfrm>
          <a:custGeom>
            <a:avLst/>
            <a:gdLst/>
            <a:ahLst/>
            <a:cxnLst/>
            <a:rect l="l" t="t" r="r" b="b"/>
            <a:pathLst>
              <a:path w="7562850" h="6083935">
                <a:moveTo>
                  <a:pt x="0" y="2500636"/>
                </a:moveTo>
                <a:lnTo>
                  <a:pt x="0" y="2174364"/>
                </a:lnTo>
                <a:lnTo>
                  <a:pt x="4589740" y="0"/>
                </a:lnTo>
                <a:lnTo>
                  <a:pt x="7562850" y="0"/>
                </a:lnTo>
                <a:lnTo>
                  <a:pt x="7562850" y="6083494"/>
                </a:lnTo>
                <a:lnTo>
                  <a:pt x="0" y="25006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 flipV="1">
            <a:off x="0" y="10336432"/>
            <a:ext cx="4740901" cy="101776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00812" y="2321410"/>
            <a:ext cx="5579745" cy="1413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7645" algn="r">
              <a:lnSpc>
                <a:spcPct val="115700"/>
              </a:lnSpc>
              <a:spcBef>
                <a:spcPts val="100"/>
              </a:spcBef>
            </a:pPr>
            <a:r>
              <a:rPr lang="ru-RU" sz="2000" spc="50" dirty="0">
                <a:latin typeface="Arial Unicode MS"/>
                <a:cs typeface="Arial Unicode MS"/>
              </a:rPr>
              <a:t>Создание комплексного производства по разработке и выпуску химически закаленных и </a:t>
            </a:r>
            <a:r>
              <a:rPr lang="ru-RU" sz="2000" spc="50" dirty="0" err="1">
                <a:latin typeface="Arial Unicode MS"/>
                <a:cs typeface="Arial Unicode MS"/>
              </a:rPr>
              <a:t>электрохромных</a:t>
            </a:r>
            <a:r>
              <a:rPr lang="ru-RU" sz="2000" spc="50" dirty="0">
                <a:latin typeface="Arial Unicode MS"/>
                <a:cs typeface="Arial Unicode MS"/>
              </a:rPr>
              <a:t> стёкол для автомобилей и спецтехники.</a:t>
            </a:r>
            <a:endParaRPr sz="20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0901" y="1692817"/>
            <a:ext cx="273939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60" dirty="0">
                <a:latin typeface="Arial"/>
                <a:cs typeface="Arial"/>
              </a:rPr>
              <a:t>Цель</a:t>
            </a:r>
            <a:r>
              <a:rPr b="1" spc="-180" dirty="0">
                <a:latin typeface="Arial"/>
                <a:cs typeface="Arial"/>
              </a:rPr>
              <a:t> </a:t>
            </a:r>
            <a:r>
              <a:rPr b="1" spc="130" dirty="0">
                <a:latin typeface="Arial"/>
                <a:cs typeface="Arial"/>
              </a:rPr>
              <a:t>проекта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476875" cy="3442970"/>
          </a:xfrm>
          <a:custGeom>
            <a:avLst/>
            <a:gdLst/>
            <a:ahLst/>
            <a:cxnLst/>
            <a:rect l="l" t="t" r="r" b="b"/>
            <a:pathLst>
              <a:path w="5476875" h="3442970">
                <a:moveTo>
                  <a:pt x="0" y="3442352"/>
                </a:moveTo>
                <a:lnTo>
                  <a:pt x="0" y="0"/>
                </a:lnTo>
                <a:lnTo>
                  <a:pt x="5476785" y="0"/>
                </a:lnTo>
                <a:lnTo>
                  <a:pt x="0" y="34423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4464" y="5325910"/>
            <a:ext cx="6895465" cy="427533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50" spc="80" dirty="0">
                <a:latin typeface="Arial Unicode MS"/>
                <a:cs typeface="Arial Unicode MS"/>
              </a:rPr>
              <a:t>МИССИЯ</a:t>
            </a:r>
            <a:endParaRPr lang="ru-RU" sz="3250" spc="8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dirty="0" err="1">
                <a:latin typeface="Arial Unicode MS"/>
                <a:cs typeface="Arial Unicode MS"/>
              </a:rPr>
              <a:t>Реализация</a:t>
            </a:r>
            <a:r>
              <a:rPr sz="1600" spc="5" dirty="0">
                <a:latin typeface="Arial Unicode MS"/>
                <a:cs typeface="Arial Unicode MS"/>
              </a:rPr>
              <a:t> </a:t>
            </a:r>
            <a:r>
              <a:rPr sz="1600" b="1" spc="55" dirty="0" err="1">
                <a:latin typeface="Arial Unicode MS"/>
                <a:cs typeface="Arial Unicode MS"/>
              </a:rPr>
              <a:t>качественного</a:t>
            </a:r>
            <a:r>
              <a:rPr sz="1600" spc="5" dirty="0">
                <a:latin typeface="Arial Unicode MS"/>
                <a:cs typeface="Arial Unicode MS"/>
              </a:rPr>
              <a:t> </a:t>
            </a:r>
            <a:r>
              <a:rPr lang="ru-RU" sz="1600" dirty="0">
                <a:latin typeface="Arial Unicode MS"/>
                <a:cs typeface="Arial Unicode MS"/>
              </a:rPr>
              <a:t>автомобильного стекла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>
              <a:lnSpc>
                <a:spcPts val="3840"/>
              </a:lnSpc>
              <a:spcBef>
                <a:spcPts val="860"/>
              </a:spcBef>
            </a:pPr>
            <a:r>
              <a:rPr sz="3250" spc="30" dirty="0">
                <a:latin typeface="Arial Unicode MS"/>
                <a:cs typeface="Arial Unicode MS"/>
              </a:rPr>
              <a:t>УТП</a:t>
            </a:r>
            <a:endParaRPr sz="3250" dirty="0">
              <a:latin typeface="Arial Unicode MS"/>
              <a:cs typeface="Arial Unicode MS"/>
            </a:endParaRPr>
          </a:p>
          <a:p>
            <a:pPr marL="12700">
              <a:lnSpc>
                <a:spcPts val="1860"/>
              </a:lnSpc>
            </a:pPr>
            <a:r>
              <a:rPr lang="ru-RU" sz="1600" b="1" spc="-10" dirty="0">
                <a:latin typeface="Arial Unicode MS"/>
                <a:cs typeface="Arial Unicode MS"/>
              </a:rPr>
              <a:t>Собственное производство </a:t>
            </a:r>
            <a:r>
              <a:rPr lang="ru-RU" sz="1600" spc="-10" dirty="0">
                <a:latin typeface="Arial Unicode MS"/>
                <a:cs typeface="Arial Unicode MS"/>
              </a:rPr>
              <a:t>химически закаленного стекла с напыляемым твердотельным </a:t>
            </a:r>
            <a:r>
              <a:rPr lang="ru-RU" sz="1600" spc="-10" dirty="0" err="1">
                <a:latin typeface="Arial Unicode MS"/>
                <a:cs typeface="Arial Unicode MS"/>
              </a:rPr>
              <a:t>электрохромом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>
              <a:lnSpc>
                <a:spcPts val="3890"/>
              </a:lnSpc>
            </a:pPr>
            <a:r>
              <a:rPr sz="3250" spc="65" dirty="0">
                <a:latin typeface="Arial Unicode MS"/>
                <a:cs typeface="Arial Unicode MS"/>
              </a:rPr>
              <a:t>ОСОБЕННОСТИ</a:t>
            </a:r>
            <a:r>
              <a:rPr sz="3250" spc="190" dirty="0">
                <a:latin typeface="Arial Unicode MS"/>
                <a:cs typeface="Arial Unicode MS"/>
              </a:rPr>
              <a:t> </a:t>
            </a:r>
            <a:r>
              <a:rPr sz="3250" spc="35" dirty="0">
                <a:latin typeface="Arial Unicode MS"/>
                <a:cs typeface="Arial Unicode MS"/>
              </a:rPr>
              <a:t>ПРОЕКТА</a:t>
            </a:r>
            <a:endParaRPr sz="3250" dirty="0">
              <a:latin typeface="Arial Unicode MS"/>
              <a:cs typeface="Arial Unicode MS"/>
            </a:endParaRPr>
          </a:p>
          <a:p>
            <a:pPr marL="224790" indent="-212725">
              <a:lnSpc>
                <a:spcPct val="100000"/>
              </a:lnSpc>
              <a:spcBef>
                <a:spcPts val="50"/>
              </a:spcBef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spc="55" dirty="0">
                <a:latin typeface="Arial Unicode MS"/>
                <a:cs typeface="Arial Unicode MS"/>
              </a:rPr>
              <a:t>Производство сразу </a:t>
            </a:r>
            <a:r>
              <a:rPr lang="ru-RU" sz="1600" b="1" spc="55" dirty="0">
                <a:latin typeface="Arial Unicode MS"/>
                <a:cs typeface="Arial Unicode MS"/>
              </a:rPr>
              <a:t>2 типов </a:t>
            </a:r>
            <a:r>
              <a:rPr lang="ru-RU" sz="1600" spc="55" dirty="0">
                <a:latin typeface="Arial Unicode MS"/>
                <a:cs typeface="Arial Unicode MS"/>
              </a:rPr>
              <a:t>стекла: химически закаленное стекло и «Умное» стекло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3399"/>
              </a:lnSpc>
              <a:buFont typeface="Lucida Sans Unicode"/>
              <a:buAutoNum type="arabicParenR" startAt="2"/>
              <a:tabLst>
                <a:tab pos="225425" algn="l"/>
              </a:tabLst>
            </a:pPr>
            <a:r>
              <a:rPr sz="1600" dirty="0">
                <a:latin typeface="Arial Unicode MS"/>
                <a:cs typeface="Arial Unicode MS"/>
              </a:rPr>
              <a:t>Создание</a:t>
            </a:r>
            <a:r>
              <a:rPr sz="1600" spc="-40" dirty="0">
                <a:latin typeface="Arial Unicode MS"/>
                <a:cs typeface="Arial Unicode MS"/>
              </a:rPr>
              <a:t> </a:t>
            </a:r>
            <a:r>
              <a:rPr sz="1600" spc="50" dirty="0">
                <a:latin typeface="Arial Unicode MS"/>
                <a:cs typeface="Arial Unicode MS"/>
              </a:rPr>
              <a:t>условий</a:t>
            </a:r>
            <a:r>
              <a:rPr sz="1600" spc="-40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для</a:t>
            </a:r>
            <a:r>
              <a:rPr sz="1600" spc="-40" dirty="0">
                <a:latin typeface="Arial Unicode MS"/>
                <a:cs typeface="Arial Unicode MS"/>
              </a:rPr>
              <a:t> </a:t>
            </a:r>
            <a:r>
              <a:rPr sz="1600" b="1" spc="60" dirty="0" err="1">
                <a:latin typeface="Arial Unicode MS"/>
                <a:cs typeface="Arial Unicode MS"/>
              </a:rPr>
              <a:t>обновления</a:t>
            </a:r>
            <a:r>
              <a:rPr sz="1600" spc="-40" dirty="0">
                <a:latin typeface="Arial Unicode MS"/>
                <a:cs typeface="Arial Unicode MS"/>
              </a:rPr>
              <a:t> </a:t>
            </a:r>
            <a:r>
              <a:rPr lang="ru-RU" sz="1600" spc="55" dirty="0">
                <a:latin typeface="Arial Unicode MS"/>
                <a:cs typeface="Arial Unicode MS"/>
              </a:rPr>
              <a:t>стёкол для вторичного рынка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569595">
              <a:lnSpc>
                <a:spcPct val="113399"/>
              </a:lnSpc>
              <a:buFont typeface="Lucida Sans Unicode"/>
              <a:buAutoNum type="arabicParenR" startAt="2"/>
              <a:tabLst>
                <a:tab pos="225425" algn="l"/>
              </a:tabLst>
            </a:pPr>
            <a:r>
              <a:rPr sz="1600" spc="60" dirty="0">
                <a:latin typeface="Arial Unicode MS"/>
                <a:cs typeface="Arial Unicode MS"/>
              </a:rPr>
              <a:t>Организация</a:t>
            </a:r>
            <a:r>
              <a:rPr sz="1600" spc="-70" dirty="0">
                <a:latin typeface="Arial Unicode MS"/>
                <a:cs typeface="Arial Unicode MS"/>
              </a:rPr>
              <a:t> </a:t>
            </a:r>
            <a:r>
              <a:rPr sz="1600" b="1" spc="50" dirty="0">
                <a:latin typeface="Arial Unicode MS"/>
                <a:cs typeface="Arial Unicode MS"/>
              </a:rPr>
              <a:t>условий</a:t>
            </a:r>
            <a:r>
              <a:rPr sz="1600" b="1" spc="-70" dirty="0">
                <a:latin typeface="Arial Unicode MS"/>
                <a:cs typeface="Arial Unicode MS"/>
              </a:rPr>
              <a:t> </a:t>
            </a:r>
            <a:r>
              <a:rPr sz="1600" b="1" dirty="0">
                <a:latin typeface="Arial Unicode MS"/>
                <a:cs typeface="Arial Unicode MS"/>
              </a:rPr>
              <a:t>для</a:t>
            </a:r>
            <a:r>
              <a:rPr sz="1600" b="1" spc="-70" dirty="0">
                <a:latin typeface="Arial Unicode MS"/>
                <a:cs typeface="Arial Unicode MS"/>
              </a:rPr>
              <a:t> </a:t>
            </a:r>
            <a:r>
              <a:rPr sz="1600" b="1" spc="75" dirty="0">
                <a:latin typeface="Arial Unicode MS"/>
                <a:cs typeface="Arial Unicode MS"/>
              </a:rPr>
              <a:t>инвестиций</a:t>
            </a:r>
            <a:r>
              <a:rPr sz="1600" spc="-65" dirty="0">
                <a:latin typeface="Arial Unicode MS"/>
                <a:cs typeface="Arial Unicode MS"/>
              </a:rPr>
              <a:t> </a:t>
            </a:r>
            <a:r>
              <a:rPr sz="1600" spc="65" dirty="0">
                <a:latin typeface="Arial Unicode MS"/>
                <a:cs typeface="Arial Unicode MS"/>
              </a:rPr>
              <a:t>в</a:t>
            </a:r>
            <a:r>
              <a:rPr sz="1600" spc="-70" dirty="0">
                <a:latin typeface="Arial Unicode MS"/>
                <a:cs typeface="Arial Unicode MS"/>
              </a:rPr>
              <a:t> </a:t>
            </a:r>
            <a:r>
              <a:rPr sz="1600" spc="45" dirty="0">
                <a:latin typeface="Arial Unicode MS"/>
                <a:cs typeface="Arial Unicode MS"/>
              </a:rPr>
              <a:t>перерабатывающие </a:t>
            </a:r>
            <a:r>
              <a:rPr sz="1600" spc="65" dirty="0" err="1">
                <a:latin typeface="Arial Unicode MS"/>
                <a:cs typeface="Arial Unicode MS"/>
              </a:rPr>
              <a:t>предприятия</a:t>
            </a:r>
            <a:r>
              <a:rPr sz="1600" spc="-80" dirty="0">
                <a:latin typeface="Arial Unicode MS"/>
                <a:cs typeface="Arial Unicode MS"/>
              </a:rPr>
              <a:t> </a:t>
            </a:r>
            <a:r>
              <a:rPr lang="ru-RU" sz="1600" spc="-10" dirty="0">
                <a:latin typeface="Arial Unicode MS"/>
                <a:cs typeface="Arial Unicode MS"/>
              </a:rPr>
              <a:t>региона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224790" indent="-212725">
              <a:lnSpc>
                <a:spcPct val="100000"/>
              </a:lnSpc>
              <a:spcBef>
                <a:spcPts val="254"/>
              </a:spcBef>
              <a:buFont typeface="Lucida Sans Unicode"/>
              <a:buAutoNum type="arabicParenR" startAt="2"/>
              <a:tabLst>
                <a:tab pos="225425" algn="l"/>
              </a:tabLst>
            </a:pPr>
            <a:r>
              <a:rPr lang="en-US" sz="1600" dirty="0">
                <a:latin typeface="Arial Unicode MS"/>
                <a:cs typeface="Arial Unicode MS"/>
              </a:rPr>
              <a:t> </a:t>
            </a:r>
            <a:r>
              <a:rPr sz="1600" b="1" dirty="0" err="1">
                <a:latin typeface="Arial Unicode MS"/>
                <a:cs typeface="Arial Unicode MS"/>
              </a:rPr>
              <a:t>Развитие</a:t>
            </a:r>
            <a:r>
              <a:rPr sz="1600" spc="335" dirty="0">
                <a:latin typeface="Arial Unicode MS"/>
                <a:cs typeface="Arial Unicode MS"/>
              </a:rPr>
              <a:t> </a:t>
            </a:r>
            <a:r>
              <a:rPr sz="1600" dirty="0">
                <a:latin typeface="Arial Unicode MS"/>
                <a:cs typeface="Arial Unicode MS"/>
              </a:rPr>
              <a:t>инфраструктуры</a:t>
            </a:r>
            <a:r>
              <a:rPr sz="1600" spc="340" dirty="0">
                <a:latin typeface="Arial Unicode MS"/>
                <a:cs typeface="Arial Unicode MS"/>
              </a:rPr>
              <a:t> </a:t>
            </a:r>
            <a:r>
              <a:rPr sz="1600" b="1" spc="-10" dirty="0">
                <a:latin typeface="Arial Unicode MS"/>
                <a:cs typeface="Arial Unicode MS"/>
              </a:rPr>
              <a:t>региона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269240" indent="-257175">
              <a:lnSpc>
                <a:spcPct val="100000"/>
              </a:lnSpc>
              <a:spcBef>
                <a:spcPts val="254"/>
              </a:spcBef>
              <a:buFont typeface="Lucida Sans Unicode"/>
              <a:buAutoNum type="arabicParenR" startAt="2"/>
              <a:tabLst>
                <a:tab pos="269875" algn="l"/>
              </a:tabLst>
            </a:pPr>
            <a:r>
              <a:rPr sz="1600" dirty="0" err="1">
                <a:latin typeface="Arial Unicode MS"/>
                <a:cs typeface="Arial Unicode MS"/>
              </a:rPr>
              <a:t>Создание</a:t>
            </a:r>
            <a:r>
              <a:rPr sz="1600" spc="-20" dirty="0">
                <a:latin typeface="Arial Unicode MS"/>
                <a:cs typeface="Arial Unicode MS"/>
              </a:rPr>
              <a:t> </a:t>
            </a:r>
            <a:r>
              <a:rPr lang="ru-RU" sz="1600" b="1" spc="-130" dirty="0">
                <a:latin typeface="Lucida Sans Unicode"/>
                <a:cs typeface="Lucida Sans Unicode"/>
              </a:rPr>
              <a:t>102</a:t>
            </a:r>
            <a:r>
              <a:rPr sz="1600" b="1" spc="-80" dirty="0">
                <a:latin typeface="Lucida Sans Unicode"/>
                <a:cs typeface="Lucida Sans Unicode"/>
              </a:rPr>
              <a:t> </a:t>
            </a:r>
            <a:r>
              <a:rPr sz="1600" spc="65" dirty="0" err="1">
                <a:latin typeface="Arial Unicode MS"/>
                <a:cs typeface="Arial Unicode MS"/>
              </a:rPr>
              <a:t>рабочих</a:t>
            </a:r>
            <a:r>
              <a:rPr sz="1600" spc="-20" dirty="0">
                <a:latin typeface="Arial Unicode MS"/>
                <a:cs typeface="Arial Unicode MS"/>
              </a:rPr>
              <a:t> </a:t>
            </a:r>
            <a:r>
              <a:rPr sz="1600" spc="-20" dirty="0" err="1">
                <a:latin typeface="Arial Unicode MS"/>
                <a:cs typeface="Arial Unicode MS"/>
              </a:rPr>
              <a:t>мест</a:t>
            </a:r>
            <a:r>
              <a:rPr sz="1600" spc="-2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5549836" y="10291460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AF7B6A-1653-7A43-8641-FA2FD2C99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917143" y="10154901"/>
            <a:ext cx="581651" cy="3630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76972C-DC31-0541-9FB9-447427E0E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"/>
            <a:ext cx="7556500" cy="6229772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7562970" cy="6602079"/>
            <a:chOff x="0" y="0"/>
            <a:chExt cx="7562970" cy="6602079"/>
          </a:xfrm>
        </p:grpSpPr>
        <p:sp>
          <p:nvSpPr>
            <p:cNvPr id="4" name="object 4"/>
            <p:cNvSpPr/>
            <p:nvPr/>
          </p:nvSpPr>
          <p:spPr>
            <a:xfrm>
              <a:off x="0" y="3449304"/>
              <a:ext cx="7562850" cy="3152775"/>
            </a:xfrm>
            <a:custGeom>
              <a:avLst/>
              <a:gdLst/>
              <a:ahLst/>
              <a:cxnLst/>
              <a:rect l="l" t="t" r="r" b="b"/>
              <a:pathLst>
                <a:path w="7562850" h="3152775">
                  <a:moveTo>
                    <a:pt x="7562849" y="3152648"/>
                  </a:moveTo>
                  <a:lnTo>
                    <a:pt x="0" y="3152648"/>
                  </a:lnTo>
                  <a:lnTo>
                    <a:pt x="0" y="0"/>
                  </a:lnTo>
                  <a:lnTo>
                    <a:pt x="7562849" y="2940244"/>
                  </a:lnTo>
                  <a:lnTo>
                    <a:pt x="7562849" y="3152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17510" y="0"/>
              <a:ext cx="3045460" cy="1180465"/>
            </a:xfrm>
            <a:custGeom>
              <a:avLst/>
              <a:gdLst/>
              <a:ahLst/>
              <a:cxnLst/>
              <a:rect l="l" t="t" r="r" b="b"/>
              <a:pathLst>
                <a:path w="3045459" h="1180465">
                  <a:moveTo>
                    <a:pt x="0" y="0"/>
                  </a:moveTo>
                  <a:lnTo>
                    <a:pt x="3045338" y="0"/>
                  </a:lnTo>
                  <a:lnTo>
                    <a:pt x="3045338" y="118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 flipV="1">
            <a:off x="1" y="10207751"/>
            <a:ext cx="4235450" cy="101777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075" y="4452962"/>
            <a:ext cx="2256790" cy="1074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b="1" spc="50" dirty="0">
                <a:latin typeface="Arial"/>
                <a:cs typeface="Arial"/>
              </a:rPr>
              <a:t>Рыночные </a:t>
            </a:r>
            <a:r>
              <a:rPr b="1" spc="170" dirty="0">
                <a:latin typeface="Arial"/>
                <a:cs typeface="Arial"/>
              </a:rPr>
              <a:t>тенденции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5117" y="6109573"/>
            <a:ext cx="6946265" cy="3899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Производство </a:t>
            </a:r>
            <a:r>
              <a:rPr lang="ru-RU" sz="1600" b="1" dirty="0">
                <a:latin typeface="Arial Unicode MS"/>
                <a:cs typeface="Arial Unicode MS"/>
              </a:rPr>
              <a:t>листового стекла</a:t>
            </a:r>
            <a:r>
              <a:rPr lang="ru-RU" sz="1600" dirty="0">
                <a:latin typeface="Arial Unicode MS"/>
                <a:cs typeface="Arial Unicode MS"/>
              </a:rPr>
              <a:t> с 2020 по 2021 </a:t>
            </a:r>
            <a:r>
              <a:rPr lang="ru-RU" sz="1600" dirty="0" err="1">
                <a:latin typeface="Arial Unicode MS"/>
                <a:cs typeface="Arial Unicode MS"/>
              </a:rPr>
              <a:t>гг</a:t>
            </a:r>
            <a:r>
              <a:rPr sz="1600" spc="45" dirty="0">
                <a:latin typeface="Lucida Sans Unicode"/>
                <a:cs typeface="Lucida Sans Unicode"/>
              </a:rPr>
              <a:t>.</a:t>
            </a:r>
            <a:r>
              <a:rPr lang="ru-RU" sz="1600" spc="45" dirty="0">
                <a:latin typeface="Lucida Sans Unicode"/>
                <a:cs typeface="Lucida Sans Unicode"/>
              </a:rPr>
              <a:t> возросло на 5,8%. 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3399"/>
              </a:lnSpc>
              <a:buFont typeface="Lucida Sans Unicode"/>
              <a:buAutoNum type="arabicParenR"/>
              <a:tabLst>
                <a:tab pos="313690" algn="l"/>
                <a:tab pos="314325" algn="l"/>
              </a:tabLst>
            </a:pPr>
            <a:r>
              <a:rPr sz="1600" b="1" spc="50" dirty="0">
                <a:latin typeface="Arial Unicode MS"/>
                <a:cs typeface="Arial Unicode MS"/>
              </a:rPr>
              <a:t>Лидерами</a:t>
            </a:r>
            <a:r>
              <a:rPr sz="1600" b="1" spc="-5" dirty="0">
                <a:latin typeface="Arial Unicode MS"/>
                <a:cs typeface="Arial Unicode MS"/>
              </a:rPr>
              <a:t> </a:t>
            </a:r>
            <a:r>
              <a:rPr sz="1600" b="1" spc="95" dirty="0" err="1">
                <a:latin typeface="Arial Unicode MS"/>
                <a:cs typeface="Arial Unicode MS"/>
              </a:rPr>
              <a:t>по</a:t>
            </a:r>
            <a:r>
              <a:rPr sz="1600" b="1" spc="-5" dirty="0">
                <a:latin typeface="Arial Unicode MS"/>
                <a:cs typeface="Arial Unicode MS"/>
              </a:rPr>
              <a:t> </a:t>
            </a:r>
            <a:r>
              <a:rPr lang="ru-RU" sz="1600" b="1" spc="65" dirty="0">
                <a:latin typeface="Arial Unicode MS"/>
                <a:cs typeface="Arial Unicode MS"/>
              </a:rPr>
              <a:t>производству стекла </a:t>
            </a:r>
            <a:r>
              <a:rPr lang="ru-RU" sz="1600" spc="-5" dirty="0">
                <a:latin typeface="Arial Unicode MS"/>
                <a:cs typeface="Arial Unicode MS"/>
              </a:rPr>
              <a:t>являются 9 компаний: Эй Джи Си, </a:t>
            </a:r>
            <a:r>
              <a:rPr lang="ru-RU" sz="1600" spc="-5" dirty="0" err="1">
                <a:latin typeface="Arial Unicode MS"/>
                <a:cs typeface="Arial Unicode MS"/>
              </a:rPr>
              <a:t>Тракья</a:t>
            </a:r>
            <a:r>
              <a:rPr lang="ru-RU" sz="1600" spc="-5" dirty="0">
                <a:latin typeface="Arial Unicode MS"/>
                <a:cs typeface="Arial Unicode MS"/>
              </a:rPr>
              <a:t> </a:t>
            </a:r>
            <a:r>
              <a:rPr lang="ru-RU" sz="1600" spc="-5" dirty="0" err="1">
                <a:latin typeface="Arial Unicode MS"/>
                <a:cs typeface="Arial Unicode MS"/>
              </a:rPr>
              <a:t>Гласс</a:t>
            </a:r>
            <a:r>
              <a:rPr lang="ru-RU" sz="1600" spc="-5" dirty="0">
                <a:latin typeface="Arial Unicode MS"/>
                <a:cs typeface="Arial Unicode MS"/>
              </a:rPr>
              <a:t>, КЗЛС, Гардиан Стекло, </a:t>
            </a:r>
            <a:r>
              <a:rPr lang="ru-RU" sz="1600" spc="-5" dirty="0" err="1">
                <a:latin typeface="Arial Unicode MS"/>
                <a:cs typeface="Arial Unicode MS"/>
              </a:rPr>
              <a:t>Пилкингтон</a:t>
            </a:r>
            <a:r>
              <a:rPr lang="ru-RU" sz="1600" spc="-5" dirty="0">
                <a:latin typeface="Arial Unicode MS"/>
                <a:cs typeface="Arial Unicode MS"/>
              </a:rPr>
              <a:t>, Завод Символ, </a:t>
            </a:r>
            <a:r>
              <a:rPr lang="ru-RU" sz="1600" spc="-5" dirty="0" err="1">
                <a:latin typeface="Arial Unicode MS"/>
                <a:cs typeface="Arial Unicode MS"/>
              </a:rPr>
              <a:t>Салаватстекло</a:t>
            </a:r>
            <a:r>
              <a:rPr lang="ru-RU" sz="1600" spc="-5" dirty="0">
                <a:latin typeface="Arial Unicode MS"/>
                <a:cs typeface="Arial Unicode MS"/>
              </a:rPr>
              <a:t>, </a:t>
            </a:r>
            <a:r>
              <a:rPr lang="ru-RU" sz="1600" spc="-5" dirty="0" err="1">
                <a:latin typeface="Arial Unicode MS"/>
                <a:cs typeface="Arial Unicode MS"/>
              </a:rPr>
              <a:t>Саратовстройстекло</a:t>
            </a:r>
            <a:r>
              <a:rPr lang="ru-RU" sz="1600" spc="-5" dirty="0">
                <a:latin typeface="Arial Unicode MS"/>
                <a:cs typeface="Arial Unicode MS"/>
              </a:rPr>
              <a:t>, СИС.</a:t>
            </a:r>
            <a:endParaRPr lang="ru-RU" sz="1600" b="1" spc="-5" dirty="0">
              <a:latin typeface="Arial Unicode MS"/>
              <a:cs typeface="Arial Unicode MS"/>
            </a:endParaRPr>
          </a:p>
          <a:p>
            <a:pPr marL="12700" marR="5080">
              <a:lnSpc>
                <a:spcPct val="113399"/>
              </a:lnSpc>
              <a:buFont typeface="Lucida Sans Unicode"/>
              <a:buAutoNum type="arabicParenR"/>
              <a:tabLst>
                <a:tab pos="313690" algn="l"/>
                <a:tab pos="314325" algn="l"/>
              </a:tabLst>
            </a:pPr>
            <a:r>
              <a:rPr lang="ru-RU" sz="1600" spc="-10" dirty="0">
                <a:latin typeface="Lucida Sans Unicode"/>
                <a:cs typeface="Lucida Sans Unicode"/>
              </a:rPr>
              <a:t> Объём </a:t>
            </a:r>
            <a:r>
              <a:rPr lang="ru-RU" sz="1600" b="1" spc="-10" dirty="0">
                <a:latin typeface="Lucida Sans Unicode"/>
                <a:cs typeface="Lucida Sans Unicode"/>
              </a:rPr>
              <a:t>экспорта химически закаленного </a:t>
            </a:r>
            <a:r>
              <a:rPr lang="ru-RU" sz="1600" spc="-10" dirty="0">
                <a:latin typeface="Lucida Sans Unicode"/>
                <a:cs typeface="Lucida Sans Unicode"/>
              </a:rPr>
              <a:t>стекла превышает импорт, что свидетельствует о конкурентоспособности продукции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808990">
              <a:lnSpc>
                <a:spcPct val="113399"/>
              </a:lnSpc>
              <a:buFont typeface="Lucida Sans Unicode"/>
              <a:buAutoNum type="arabicParenR"/>
              <a:tabLst>
                <a:tab pos="313690" algn="l"/>
                <a:tab pos="314325" algn="l"/>
              </a:tabLst>
            </a:pPr>
            <a:r>
              <a:rPr lang="ru-RU" sz="1600" spc="-10" dirty="0">
                <a:latin typeface="Lucida Sans Unicode"/>
                <a:cs typeface="Lucida Sans Unicode"/>
              </a:rPr>
              <a:t> Рынок </a:t>
            </a:r>
            <a:r>
              <a:rPr lang="ru-RU" sz="1600" b="1" spc="-10" dirty="0">
                <a:latin typeface="Lucida Sans Unicode"/>
                <a:cs typeface="Lucida Sans Unicode"/>
              </a:rPr>
              <a:t>«Умного» стекла</a:t>
            </a:r>
            <a:r>
              <a:rPr lang="ru-RU" sz="1600" spc="-10" dirty="0">
                <a:latin typeface="Lucida Sans Unicode"/>
                <a:cs typeface="Lucida Sans Unicode"/>
              </a:rPr>
              <a:t> для автомобильной промышленности слабо насыщен отечественной продукцией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2700" marR="130175">
              <a:lnSpc>
                <a:spcPct val="113399"/>
              </a:lnSpc>
              <a:buFont typeface="Lucida Sans Unicode"/>
              <a:buAutoNum type="arabicParenR"/>
              <a:tabLst>
                <a:tab pos="313690" algn="l"/>
                <a:tab pos="314325" algn="l"/>
              </a:tabLst>
            </a:pPr>
            <a:r>
              <a:rPr sz="1600" b="1" spc="55" dirty="0">
                <a:latin typeface="Arial Unicode MS"/>
                <a:cs typeface="Arial Unicode MS"/>
              </a:rPr>
              <a:t>Большую</a:t>
            </a:r>
            <a:r>
              <a:rPr sz="1600" b="1" spc="45" dirty="0">
                <a:latin typeface="Arial Unicode MS"/>
                <a:cs typeface="Arial Unicode MS"/>
              </a:rPr>
              <a:t> </a:t>
            </a:r>
            <a:r>
              <a:rPr sz="1600" b="1" dirty="0">
                <a:latin typeface="Arial Unicode MS"/>
                <a:cs typeface="Arial Unicode MS"/>
              </a:rPr>
              <a:t>долю</a:t>
            </a:r>
            <a:r>
              <a:rPr sz="1600" b="1" spc="50" dirty="0">
                <a:latin typeface="Arial Unicode MS"/>
                <a:cs typeface="Arial Unicode MS"/>
              </a:rPr>
              <a:t> </a:t>
            </a:r>
            <a:r>
              <a:rPr sz="1600" spc="55" dirty="0">
                <a:latin typeface="Arial Unicode MS"/>
                <a:cs typeface="Arial Unicode MS"/>
              </a:rPr>
              <a:t>валовой</a:t>
            </a:r>
            <a:r>
              <a:rPr sz="1600" spc="45" dirty="0">
                <a:latin typeface="Arial Unicode MS"/>
                <a:cs typeface="Arial Unicode MS"/>
              </a:rPr>
              <a:t> </a:t>
            </a:r>
            <a:r>
              <a:rPr sz="1600" dirty="0" err="1">
                <a:latin typeface="Arial Unicode MS"/>
                <a:cs typeface="Arial Unicode MS"/>
              </a:rPr>
              <a:t>себестоимости</a:t>
            </a:r>
            <a:r>
              <a:rPr sz="1600" spc="50" dirty="0">
                <a:latin typeface="Arial Unicode MS"/>
                <a:cs typeface="Arial Unicode MS"/>
              </a:rPr>
              <a:t> </a:t>
            </a:r>
            <a:r>
              <a:rPr lang="ru-RU" sz="1600" dirty="0">
                <a:latin typeface="Arial Unicode MS"/>
                <a:cs typeface="Arial Unicode MS"/>
              </a:rPr>
              <a:t>автомобильного стекла</a:t>
            </a:r>
            <a:r>
              <a:rPr sz="1600" spc="50" dirty="0">
                <a:latin typeface="Arial Unicode MS"/>
                <a:cs typeface="Arial Unicode MS"/>
              </a:rPr>
              <a:t> </a:t>
            </a:r>
            <a:r>
              <a:rPr sz="1600" spc="50" dirty="0" err="1">
                <a:latin typeface="Arial Unicode MS"/>
                <a:cs typeface="Arial Unicode MS"/>
              </a:rPr>
              <a:t>занима</a:t>
            </a:r>
            <a:r>
              <a:rPr lang="ru-RU" sz="1600" spc="50" dirty="0">
                <a:latin typeface="Arial Unicode MS"/>
                <a:cs typeface="Arial Unicode MS"/>
              </a:rPr>
              <a:t>ют </a:t>
            </a:r>
            <a:r>
              <a:rPr lang="ru-RU" sz="1600" b="1" spc="50" dirty="0">
                <a:latin typeface="Arial Unicode MS"/>
                <a:cs typeface="Arial Unicode MS"/>
              </a:rPr>
              <a:t>заработная плата, </a:t>
            </a:r>
            <a:r>
              <a:rPr sz="1600" b="1" dirty="0" err="1">
                <a:latin typeface="Arial Unicode MS"/>
                <a:cs typeface="Arial Unicode MS"/>
              </a:rPr>
              <a:t>сырье</a:t>
            </a:r>
            <a:r>
              <a:rPr sz="1600" b="1" spc="50" dirty="0">
                <a:latin typeface="Arial Unicode MS"/>
                <a:cs typeface="Arial Unicode MS"/>
              </a:rPr>
              <a:t> </a:t>
            </a:r>
            <a:r>
              <a:rPr sz="1600" b="1" spc="80" dirty="0">
                <a:latin typeface="Arial Unicode MS"/>
                <a:cs typeface="Arial Unicode MS"/>
              </a:rPr>
              <a:t>и </a:t>
            </a:r>
            <a:r>
              <a:rPr sz="1600" b="1" spc="45" dirty="0">
                <a:latin typeface="Arial Unicode MS"/>
                <a:cs typeface="Arial Unicode MS"/>
              </a:rPr>
              <a:t>сопутствующие</a:t>
            </a:r>
            <a:r>
              <a:rPr sz="1600" b="1" spc="-45" dirty="0">
                <a:latin typeface="Arial Unicode MS"/>
                <a:cs typeface="Arial Unicode MS"/>
              </a:rPr>
              <a:t> </a:t>
            </a:r>
            <a:r>
              <a:rPr sz="1600" b="1" spc="-10" dirty="0">
                <a:latin typeface="Arial Unicode MS"/>
                <a:cs typeface="Arial Unicode MS"/>
              </a:rPr>
              <a:t>материалы</a:t>
            </a:r>
            <a:r>
              <a:rPr sz="1600" b="1" spc="-10" dirty="0">
                <a:latin typeface="Lucida Sans Unicode"/>
                <a:cs typeface="Lucida Sans Unicode"/>
              </a:rPr>
              <a:t>.</a:t>
            </a:r>
            <a:endParaRPr sz="1600" b="1" dirty="0">
              <a:latin typeface="Lucida Sans Unicode"/>
              <a:cs typeface="Lucida Sans Unicode"/>
            </a:endParaRPr>
          </a:p>
          <a:p>
            <a:pPr marL="12700" marR="343535">
              <a:lnSpc>
                <a:spcPct val="113399"/>
              </a:lnSpc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spc="45" dirty="0">
                <a:latin typeface="Arial Unicode MS"/>
                <a:cs typeface="Arial Unicode MS"/>
              </a:rPr>
              <a:t>Продажи химически закаленного стекла и «Умного стекла» </a:t>
            </a:r>
            <a:r>
              <a:rPr sz="1600" spc="50" dirty="0" err="1">
                <a:latin typeface="Arial Unicode MS"/>
                <a:cs typeface="Arial Unicode MS"/>
              </a:rPr>
              <a:t>име</a:t>
            </a:r>
            <a:r>
              <a:rPr lang="ru-RU" sz="1600" spc="50" dirty="0">
                <a:latin typeface="Arial Unicode MS"/>
                <a:cs typeface="Arial Unicode MS"/>
              </a:rPr>
              <a:t>ю</a:t>
            </a:r>
            <a:r>
              <a:rPr sz="1600" spc="50" dirty="0" err="1">
                <a:latin typeface="Arial Unicode MS"/>
                <a:cs typeface="Arial Unicode MS"/>
              </a:rPr>
              <a:t>т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b="1" spc="65" dirty="0">
                <a:latin typeface="Arial Unicode MS"/>
                <a:cs typeface="Arial Unicode MS"/>
              </a:rPr>
              <a:t>устойчивую</a:t>
            </a:r>
            <a:r>
              <a:rPr sz="1600" b="1" spc="-90" dirty="0">
                <a:latin typeface="Arial Unicode MS"/>
                <a:cs typeface="Arial Unicode MS"/>
              </a:rPr>
              <a:t> </a:t>
            </a:r>
            <a:r>
              <a:rPr sz="1600" b="1" spc="70" dirty="0">
                <a:latin typeface="Arial Unicode MS"/>
                <a:cs typeface="Arial Unicode MS"/>
              </a:rPr>
              <a:t>положительную</a:t>
            </a:r>
            <a:r>
              <a:rPr sz="1600" b="1" spc="-85" dirty="0">
                <a:latin typeface="Arial Unicode MS"/>
                <a:cs typeface="Arial Unicode MS"/>
              </a:rPr>
              <a:t> </a:t>
            </a:r>
            <a:r>
              <a:rPr sz="1600" spc="40" dirty="0">
                <a:latin typeface="Arial Unicode MS"/>
                <a:cs typeface="Arial Unicode MS"/>
              </a:rPr>
              <a:t>динамику</a:t>
            </a:r>
            <a:r>
              <a:rPr sz="1600" spc="4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71B27-57EB-1145-94F7-EBDB15F0F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497952" y="10026220"/>
            <a:ext cx="581651" cy="363061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806035AC-980D-A84E-8E03-27ACB452F9D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168871" y="10162779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3463913"/>
            <a:ext cx="7562850" cy="3152775"/>
          </a:xfrm>
          <a:custGeom>
            <a:avLst/>
            <a:gdLst/>
            <a:ahLst/>
            <a:cxnLst/>
            <a:rect l="l" t="t" r="r" b="b"/>
            <a:pathLst>
              <a:path w="7562850" h="3152775">
                <a:moveTo>
                  <a:pt x="7562849" y="3152648"/>
                </a:moveTo>
                <a:lnTo>
                  <a:pt x="0" y="3152648"/>
                </a:lnTo>
                <a:lnTo>
                  <a:pt x="0" y="0"/>
                </a:lnTo>
                <a:lnTo>
                  <a:pt x="7562849" y="2940244"/>
                </a:lnTo>
                <a:lnTo>
                  <a:pt x="7562849" y="3152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17510" y="14609"/>
            <a:ext cx="3045460" cy="1180465"/>
          </a:xfrm>
          <a:custGeom>
            <a:avLst/>
            <a:gdLst/>
            <a:ahLst/>
            <a:cxnLst/>
            <a:rect l="l" t="t" r="r" b="b"/>
            <a:pathLst>
              <a:path w="3045459" h="1180465">
                <a:moveTo>
                  <a:pt x="0" y="0"/>
                </a:moveTo>
                <a:lnTo>
                  <a:pt x="3045338" y="0"/>
                </a:lnTo>
                <a:lnTo>
                  <a:pt x="3045338" y="11801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 flipV="1">
            <a:off x="1" y="10207751"/>
            <a:ext cx="4692650" cy="101777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3050" y="604841"/>
            <a:ext cx="3581400" cy="543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lang="ru-RU" b="1" spc="50" dirty="0">
                <a:latin typeface="Arial"/>
                <a:cs typeface="Arial"/>
              </a:rPr>
              <a:t>Локация проекта</a:t>
            </a:r>
            <a:endParaRPr b="1" spc="17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050" y="1281957"/>
            <a:ext cx="5891374" cy="36729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Реализация проекта будет происходить на территории города </a:t>
            </a:r>
            <a:r>
              <a:rPr lang="ru-RU" sz="1600" b="1" dirty="0">
                <a:latin typeface="Arial Unicode MS"/>
                <a:cs typeface="Arial Unicode MS"/>
              </a:rPr>
              <a:t>Москва</a:t>
            </a:r>
            <a:r>
              <a:rPr lang="ru-RU" sz="1600" dirty="0">
                <a:latin typeface="Arial Unicode MS"/>
                <a:cs typeface="Arial Unicode MS"/>
              </a:rPr>
              <a:t>.</a:t>
            </a:r>
            <a:endParaRPr lang="en-US" sz="1600" dirty="0">
              <a:latin typeface="Arial Unicode MS"/>
              <a:cs typeface="Arial Unicode MS"/>
            </a:endParaRPr>
          </a:p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</a:t>
            </a:r>
            <a:r>
              <a:rPr lang="ru-RU" sz="1600" dirty="0"/>
              <a:t>Для размещения производства необходимо помещение общей площадью порядка </a:t>
            </a:r>
            <a:r>
              <a:rPr lang="ru-RU" sz="1600" b="1" dirty="0"/>
              <a:t>3 000 квадратных </a:t>
            </a:r>
            <a:r>
              <a:rPr lang="ru-RU" sz="1600" dirty="0"/>
              <a:t>метров, с высотой потолков не менее 8 метров, расположенное на земельном участке </a:t>
            </a:r>
            <a:r>
              <a:rPr lang="ru-RU" sz="1600" b="1" dirty="0"/>
              <a:t>не менее 5 000 квадратных метро</a:t>
            </a:r>
            <a:r>
              <a:rPr lang="ru-RU" sz="1600" dirty="0"/>
              <a:t>в, с возможностью подъезда на автомобильном грузовом транспорте, оборудованное кран-балками</a:t>
            </a:r>
            <a:r>
              <a:rPr lang="ru-RU" sz="1600" dirty="0">
                <a:effectLst/>
              </a:rPr>
              <a:t> </a:t>
            </a:r>
            <a:endParaRPr lang="en-US" sz="1600" dirty="0">
              <a:latin typeface="Arial Unicode MS"/>
              <a:cs typeface="Arial Unicode MS"/>
            </a:endParaRPr>
          </a:p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12700" marR="327025">
              <a:lnSpc>
                <a:spcPct val="113399"/>
              </a:lnSpc>
              <a:spcBef>
                <a:spcPts val="100"/>
              </a:spcBef>
              <a:buFont typeface="Lucida Sans Unicode"/>
              <a:buAutoNum type="arabicParenR"/>
              <a:tabLst>
                <a:tab pos="22542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Транспортная доступность будет обеспечена </a:t>
            </a:r>
            <a:r>
              <a:rPr lang="ru-RU" sz="1600" b="1" dirty="0">
                <a:latin typeface="Arial Unicode MS"/>
                <a:cs typeface="Arial Unicode MS"/>
              </a:rPr>
              <a:t>выгодным</a:t>
            </a:r>
            <a:r>
              <a:rPr lang="ru-RU" sz="1600" dirty="0">
                <a:latin typeface="Arial Unicode MS"/>
                <a:cs typeface="Arial Unicode MS"/>
              </a:rPr>
              <a:t> расположением проекта. 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87D5295-DDAE-8E4D-965D-ADE2A7BBF1A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549836" y="10162779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BCA8CB-1E74-D844-AB22-E0252EB11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830418" y="10026220"/>
            <a:ext cx="581651" cy="3630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A490FF-B0B5-D44A-B22B-C9187F51E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5088969"/>
            <a:ext cx="6308725" cy="47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8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26CA1-B7CB-0377-9B7B-5269E2CE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50" y="267285"/>
            <a:ext cx="4391025" cy="46166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Инвестиции в проект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85B4D-C52A-8E70-037A-43A5B9B84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290" y="965183"/>
            <a:ext cx="7213920" cy="8586966"/>
          </a:xfrm>
        </p:spPr>
        <p:txBody>
          <a:bodyPr/>
          <a:lstStyle/>
          <a:p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Общая стоимость проекта: </a:t>
            </a:r>
            <a:r>
              <a:rPr lang="ru-RU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ru-RU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219 млн. рублей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инвестиционных затрат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млн. руб.)</a:t>
            </a: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финансирования проекта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100%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средства стратегического инвестора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  <a:endParaRPr lang="en-U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Период </a:t>
            </a:r>
            <a:r>
              <a:rPr lang="ru-RU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инвестиционной стадии </a:t>
            </a:r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1 октября 2022 года по 1 марта 2024 года.</a:t>
            </a:r>
          </a:p>
          <a:p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2B01494-BD2D-EA86-1C9A-72D94755A875}"/>
              </a:ext>
            </a:extLst>
          </p:cNvPr>
          <p:cNvSpPr/>
          <p:nvPr/>
        </p:nvSpPr>
        <p:spPr>
          <a:xfrm>
            <a:off x="0" y="10309528"/>
            <a:ext cx="4699375" cy="73618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CA233-305A-0543-9DC2-16A6EB030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884635" y="10124909"/>
            <a:ext cx="581651" cy="363061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C8EC68AC-5B13-F44F-83A7-F65C1A49B6B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554379" y="10250477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53E6A2D-07E1-A342-A345-D626A9831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115084"/>
              </p:ext>
            </p:extLst>
          </p:nvPr>
        </p:nvGraphicFramePr>
        <p:xfrm>
          <a:off x="730250" y="3289893"/>
          <a:ext cx="6324600" cy="277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8806">
                  <a:extLst>
                    <a:ext uri="{9D8B030D-6E8A-4147-A177-3AD203B41FA5}">
                      <a16:colId xmlns:a16="http://schemas.microsoft.com/office/drawing/2014/main" val="2084944879"/>
                    </a:ext>
                  </a:extLst>
                </a:gridCol>
                <a:gridCol w="1665794">
                  <a:extLst>
                    <a:ext uri="{9D8B030D-6E8A-4147-A177-3AD203B41FA5}">
                      <a16:colId xmlns:a16="http://schemas.microsoft.com/office/drawing/2014/main" val="1506145467"/>
                    </a:ext>
                  </a:extLst>
                </a:gridCol>
              </a:tblGrid>
              <a:tr h="4597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Оборудование для производства стекла химической закалки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     860 161 300 ₽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4845521"/>
                  </a:ext>
                </a:extLst>
              </a:tr>
              <a:tr h="739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Оборудование для производства электрохромного стекла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       67 740 000 ₽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05382"/>
                  </a:ext>
                </a:extLst>
              </a:tr>
              <a:tr h="400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Строительно-монтажные работы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       42 500 000 ₽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0832901"/>
                  </a:ext>
                </a:extLst>
              </a:tr>
              <a:tr h="739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Дополнительные расходы (включая оборотный капитал)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     248 779 374 ₽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704763"/>
                  </a:ext>
                </a:extLst>
              </a:tr>
              <a:tr h="400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Общий итог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  1 219 180 674 ₽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489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17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0309526"/>
            <a:ext cx="4387850" cy="50735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2634" y="4056390"/>
            <a:ext cx="6398415" cy="4971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sz="3000" b="1" spc="80" dirty="0" err="1">
                <a:latin typeface="Arial"/>
                <a:cs typeface="Arial"/>
              </a:rPr>
              <a:t>Финансовая</a:t>
            </a:r>
            <a:r>
              <a:rPr sz="3000" b="1" spc="-145" dirty="0">
                <a:latin typeface="Arial"/>
                <a:cs typeface="Arial"/>
              </a:rPr>
              <a:t> </a:t>
            </a:r>
            <a:r>
              <a:rPr sz="3000" b="1" spc="40" dirty="0" err="1">
                <a:latin typeface="Arial"/>
                <a:cs typeface="Arial"/>
              </a:rPr>
              <a:t>эффективность</a:t>
            </a:r>
            <a:r>
              <a:rPr sz="3000" b="1" spc="114" dirty="0">
                <a:latin typeface="Century Gothic"/>
                <a:cs typeface="Century Gothic"/>
              </a:rPr>
              <a:t>: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672" y="5373546"/>
            <a:ext cx="1696720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100" b="1" spc="-1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2</a:t>
            </a:r>
            <a:r>
              <a:rPr sz="2100" b="1" spc="-1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ru-RU" sz="2100" b="1" spc="-1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473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1300"/>
              </a:spcBef>
            </a:pPr>
            <a:r>
              <a:rPr sz="1400" spc="-100" dirty="0">
                <a:latin typeface="Lucida Sans Unicode"/>
                <a:cs typeface="Lucida Sans Unicode"/>
              </a:rPr>
              <a:t>N</a:t>
            </a:r>
            <a:r>
              <a:rPr sz="1400" spc="-23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P</a:t>
            </a:r>
            <a:r>
              <a:rPr sz="1400" spc="-23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V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9723" y="5353162"/>
            <a:ext cx="474345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b="1" spc="-9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61</a:t>
            </a:r>
            <a:r>
              <a:rPr sz="2100" b="1" spc="-9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%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marL="79375">
              <a:lnSpc>
                <a:spcPct val="100000"/>
              </a:lnSpc>
              <a:spcBef>
                <a:spcPts val="1300"/>
              </a:spcBef>
            </a:pPr>
            <a:r>
              <a:rPr sz="1400" spc="-70" dirty="0">
                <a:latin typeface="Lucida Sans Unicode"/>
                <a:cs typeface="Lucida Sans Unicode"/>
              </a:rPr>
              <a:t>I</a:t>
            </a:r>
            <a:r>
              <a:rPr sz="1400" spc="-23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R</a:t>
            </a:r>
            <a:r>
              <a:rPr sz="1400" spc="-229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R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0696" y="5356449"/>
            <a:ext cx="623570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100" b="1" spc="-4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203</a:t>
            </a:r>
            <a:r>
              <a:rPr sz="2100" b="1" spc="-4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%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1300"/>
              </a:spcBef>
            </a:pPr>
            <a:r>
              <a:rPr sz="1400" spc="50" dirty="0">
                <a:latin typeface="Lucida Sans Unicode"/>
                <a:cs typeface="Lucida Sans Unicode"/>
              </a:rPr>
              <a:t>P</a:t>
            </a:r>
            <a:r>
              <a:rPr sz="1400" spc="-24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I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642" y="2251554"/>
            <a:ext cx="1696720" cy="83756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lang="ru-RU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1 219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sz="1400" spc="-90" dirty="0">
                <a:latin typeface="Lucida Sans Unicode"/>
                <a:cs typeface="Lucida Sans Unicode"/>
              </a:rPr>
              <a:t>L</a:t>
            </a:r>
            <a:r>
              <a:rPr sz="1400" spc="-245" dirty="0">
                <a:latin typeface="Lucida Sans Unicode"/>
                <a:cs typeface="Lucida Sans Unicode"/>
              </a:rPr>
              <a:t> </a:t>
            </a:r>
            <a:r>
              <a:rPr sz="1400" spc="-155" dirty="0">
                <a:latin typeface="Lucida Sans Unicode"/>
                <a:cs typeface="Lucida Sans Unicode"/>
              </a:rPr>
              <a:t>D</a:t>
            </a:r>
            <a:r>
              <a:rPr sz="1400" spc="-24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C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1187" y="2822048"/>
            <a:ext cx="2520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Lucida Sans Unicode"/>
                <a:cs typeface="Lucida Sans Unicode"/>
              </a:rPr>
              <a:t>S</a:t>
            </a:r>
            <a:r>
              <a:rPr sz="1400" spc="-2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P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6802" y="2850359"/>
            <a:ext cx="6667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0" dirty="0">
                <a:latin typeface="Lucida Sans Unicode"/>
                <a:cs typeface="Lucida Sans Unicode"/>
              </a:rPr>
              <a:t>N</a:t>
            </a:r>
            <a:r>
              <a:rPr sz="1400" spc="-245" dirty="0">
                <a:latin typeface="Lucida Sans Unicode"/>
                <a:cs typeface="Lucida Sans Unicode"/>
              </a:rPr>
              <a:t> </a:t>
            </a:r>
            <a:r>
              <a:rPr sz="1400" spc="-180" dirty="0">
                <a:latin typeface="Lucida Sans Unicode"/>
                <a:cs typeface="Lucida Sans Unicode"/>
              </a:rPr>
              <a:t>O</a:t>
            </a:r>
            <a:r>
              <a:rPr sz="1400" spc="-24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P</a:t>
            </a:r>
            <a:r>
              <a:rPr sz="1400" spc="-240" dirty="0">
                <a:latin typeface="Lucida Sans Unicode"/>
                <a:cs typeface="Lucida Sans Unicode"/>
              </a:rPr>
              <a:t> </a:t>
            </a:r>
            <a:r>
              <a:rPr sz="1400" spc="-145" dirty="0">
                <a:latin typeface="Lucida Sans Unicode"/>
                <a:cs typeface="Lucida Sans Unicode"/>
              </a:rPr>
              <a:t>A</a:t>
            </a:r>
            <a:r>
              <a:rPr sz="1400" spc="-24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T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8620" y="2188318"/>
            <a:ext cx="4461510" cy="87249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80"/>
              </a:spcBef>
              <a:tabLst>
                <a:tab pos="2013585" algn="l"/>
                <a:tab pos="4123690" algn="l"/>
              </a:tabLst>
            </a:pPr>
            <a:r>
              <a:rPr lang="ru-RU" sz="3150" b="1" baseline="-529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15 292</a:t>
            </a:r>
            <a:r>
              <a:rPr sz="3150" b="1" baseline="-529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	</a:t>
            </a:r>
            <a:r>
              <a:rPr lang="ru-RU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7</a:t>
            </a:r>
            <a:r>
              <a:rPr sz="2100" b="1" spc="-9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ru-RU" sz="2100" b="1" spc="-9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788</a:t>
            </a:r>
            <a:r>
              <a:rPr sz="2100" b="1" spc="-9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	</a:t>
            </a:r>
            <a:r>
              <a:rPr lang="ru-RU" sz="2100" b="1" spc="-2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21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marR="61594" algn="r">
              <a:lnSpc>
                <a:spcPct val="100000"/>
              </a:lnSpc>
              <a:spcBef>
                <a:spcPts val="985"/>
              </a:spcBef>
            </a:pPr>
            <a:r>
              <a:rPr sz="1400" spc="50" dirty="0">
                <a:latin typeface="Lucida Sans Unicode"/>
                <a:cs typeface="Lucida Sans Unicode"/>
              </a:rPr>
              <a:t>P</a:t>
            </a:r>
            <a:r>
              <a:rPr sz="1400" spc="-25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P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08350" y="7371683"/>
            <a:ext cx="7127499" cy="2365391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200" spc="-195" dirty="0">
                <a:latin typeface="Lucida Sans Unicode"/>
                <a:cs typeface="Lucida Sans Unicode"/>
              </a:rPr>
              <a:t>LDC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Arial Unicode MS"/>
                <a:cs typeface="Arial Unicode MS"/>
              </a:rPr>
              <a:t>объём</a:t>
            </a:r>
            <a:r>
              <a:rPr sz="1200" spc="-30" dirty="0">
                <a:latin typeface="Arial Unicode MS"/>
                <a:cs typeface="Arial Unicode MS"/>
              </a:rPr>
              <a:t> </a:t>
            </a:r>
            <a:r>
              <a:rPr sz="1200" spc="85" dirty="0">
                <a:latin typeface="Arial Unicode MS"/>
                <a:cs typeface="Arial Unicode MS"/>
              </a:rPr>
              <a:t>вложенного</a:t>
            </a:r>
            <a:r>
              <a:rPr sz="1200" spc="-3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капитала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lang="ru-RU" sz="1200" spc="-100" dirty="0">
                <a:latin typeface="Lucida Sans Unicode"/>
                <a:cs typeface="Lucida Sans Unicode"/>
              </a:rPr>
              <a:t>млн. </a:t>
            </a:r>
            <a:r>
              <a:rPr sz="1200" spc="-10" dirty="0" err="1">
                <a:latin typeface="Arial Unicode MS"/>
                <a:cs typeface="Arial Unicode MS"/>
              </a:rPr>
              <a:t>рублей</a:t>
            </a:r>
            <a:r>
              <a:rPr sz="1200" spc="-10" dirty="0">
                <a:latin typeface="Lucida Sans Unicode"/>
                <a:cs typeface="Lucida Sans Unicode"/>
              </a:rPr>
              <a:t>.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4700"/>
              </a:lnSpc>
            </a:pPr>
            <a:r>
              <a:rPr sz="1200" dirty="0">
                <a:latin typeface="Lucida Sans Unicode"/>
                <a:cs typeface="Lucida Sans Unicode"/>
              </a:rPr>
              <a:t>SP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Arial Unicode MS"/>
                <a:cs typeface="Arial Unicode MS"/>
              </a:rPr>
              <a:t>объём</a:t>
            </a:r>
            <a:r>
              <a:rPr sz="1200" spc="-35" dirty="0">
                <a:latin typeface="Arial Unicode MS"/>
                <a:cs typeface="Arial Unicode MS"/>
              </a:rPr>
              <a:t> </a:t>
            </a:r>
            <a:r>
              <a:rPr sz="1200" spc="105" dirty="0">
                <a:latin typeface="Arial Unicode MS"/>
                <a:cs typeface="Arial Unicode MS"/>
              </a:rPr>
              <a:t>выручки</a:t>
            </a:r>
            <a:r>
              <a:rPr sz="1200" spc="-4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за</a:t>
            </a:r>
            <a:r>
              <a:rPr sz="1200" spc="-35" dirty="0">
                <a:latin typeface="Arial Unicode MS"/>
                <a:cs typeface="Arial Unicode MS"/>
              </a:rPr>
              <a:t> </a:t>
            </a:r>
            <a:r>
              <a:rPr sz="1200" spc="95" dirty="0">
                <a:latin typeface="Arial Unicode MS"/>
                <a:cs typeface="Arial Unicode MS"/>
              </a:rPr>
              <a:t>прогнозируемый</a:t>
            </a:r>
            <a:r>
              <a:rPr sz="1200" spc="-3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период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lang="ru-RU" sz="1200" spc="-110" dirty="0">
                <a:latin typeface="Lucida Sans Unicode"/>
                <a:cs typeface="Lucida Sans Unicode"/>
              </a:rPr>
              <a:t>млн. </a:t>
            </a:r>
            <a:r>
              <a:rPr sz="1200" spc="-10" dirty="0" err="1">
                <a:latin typeface="Arial Unicode MS"/>
                <a:cs typeface="Arial Unicode MS"/>
              </a:rPr>
              <a:t>рублей</a:t>
            </a:r>
            <a:r>
              <a:rPr sz="1200" spc="-10" dirty="0">
                <a:latin typeface="Lucida Sans Unicode"/>
                <a:cs typeface="Lucida Sans Unicode"/>
              </a:rPr>
              <a:t>. </a:t>
            </a:r>
            <a:endParaRPr lang="ru-RU" sz="1200" spc="-1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4700"/>
              </a:lnSpc>
            </a:pPr>
            <a:r>
              <a:rPr sz="1200" spc="-135" dirty="0">
                <a:latin typeface="Lucida Sans Unicode"/>
                <a:cs typeface="Lucida Sans Unicode"/>
              </a:rPr>
              <a:t>NOPAT</a:t>
            </a:r>
            <a:r>
              <a:rPr sz="1200" spc="-155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150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Arial Unicode MS"/>
                <a:cs typeface="Arial Unicode MS"/>
              </a:rPr>
              <a:t>чистая</a:t>
            </a:r>
            <a:r>
              <a:rPr sz="1200" spc="-80" dirty="0">
                <a:latin typeface="Arial Unicode MS"/>
                <a:cs typeface="Arial Unicode MS"/>
              </a:rPr>
              <a:t> </a:t>
            </a:r>
            <a:r>
              <a:rPr sz="1200" spc="60" dirty="0">
                <a:latin typeface="Arial Unicode MS"/>
                <a:cs typeface="Arial Unicode MS"/>
              </a:rPr>
              <a:t>прибыль</a:t>
            </a:r>
            <a:r>
              <a:rPr sz="1200" spc="60" dirty="0">
                <a:latin typeface="Lucida Sans Unicode"/>
                <a:cs typeface="Lucida Sans Unicode"/>
              </a:rPr>
              <a:t>,</a:t>
            </a:r>
            <a:r>
              <a:rPr sz="1200" spc="-150" dirty="0">
                <a:latin typeface="Lucida Sans Unicode"/>
                <a:cs typeface="Lucida Sans Unicode"/>
              </a:rPr>
              <a:t> </a:t>
            </a:r>
            <a:r>
              <a:rPr lang="ru-RU" sz="1200" spc="-150" dirty="0">
                <a:latin typeface="Lucida Sans Unicode"/>
                <a:cs typeface="Lucida Sans Unicode"/>
              </a:rPr>
              <a:t>млн. </a:t>
            </a:r>
            <a:r>
              <a:rPr sz="1200" spc="-10" dirty="0" err="1">
                <a:latin typeface="Arial Unicode MS"/>
                <a:cs typeface="Arial Unicode MS"/>
              </a:rPr>
              <a:t>рублей</a:t>
            </a:r>
            <a:r>
              <a:rPr sz="1200" spc="-10" dirty="0">
                <a:latin typeface="Lucida Sans Unicode"/>
                <a:cs typeface="Lucida Sans Unicode"/>
              </a:rPr>
              <a:t>.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1604645">
              <a:lnSpc>
                <a:spcPct val="114700"/>
              </a:lnSpc>
            </a:pPr>
            <a:r>
              <a:rPr sz="1200" spc="-65" dirty="0">
                <a:latin typeface="Lucida Sans Unicode"/>
                <a:cs typeface="Lucida Sans Unicode"/>
              </a:rPr>
              <a:t>NPV</a:t>
            </a:r>
            <a:r>
              <a:rPr sz="1200" spc="-17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160" dirty="0">
                <a:latin typeface="Lucida Sans Unicode"/>
                <a:cs typeface="Lucida Sans Unicode"/>
              </a:rPr>
              <a:t> </a:t>
            </a:r>
            <a:r>
              <a:rPr sz="1200" spc="90" dirty="0">
                <a:latin typeface="Arial Unicode MS"/>
                <a:cs typeface="Arial Unicode MS"/>
              </a:rPr>
              <a:t>чистый</a:t>
            </a:r>
            <a:r>
              <a:rPr sz="1200" spc="-85" dirty="0">
                <a:latin typeface="Arial Unicode MS"/>
                <a:cs typeface="Arial Unicode MS"/>
              </a:rPr>
              <a:t> </a:t>
            </a:r>
            <a:r>
              <a:rPr sz="1200" spc="90" dirty="0">
                <a:latin typeface="Arial Unicode MS"/>
                <a:cs typeface="Arial Unicode MS"/>
              </a:rPr>
              <a:t>приведённый</a:t>
            </a:r>
            <a:r>
              <a:rPr sz="1200" spc="-90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доход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-155" dirty="0">
                <a:latin typeface="Lucida Sans Unicode"/>
                <a:cs typeface="Lucida Sans Unicode"/>
              </a:rPr>
              <a:t> </a:t>
            </a:r>
            <a:r>
              <a:rPr lang="ru-RU" sz="1200" spc="-155" dirty="0">
                <a:latin typeface="Lucida Sans Unicode"/>
                <a:cs typeface="Lucida Sans Unicode"/>
              </a:rPr>
              <a:t>млн. </a:t>
            </a:r>
            <a:r>
              <a:rPr sz="1200" spc="-10" dirty="0" err="1">
                <a:latin typeface="Arial Unicode MS"/>
                <a:cs typeface="Arial Unicode MS"/>
              </a:rPr>
              <a:t>рублей</a:t>
            </a:r>
            <a:r>
              <a:rPr sz="1200" spc="-10" dirty="0">
                <a:latin typeface="Lucida Sans Unicode"/>
                <a:cs typeface="Lucida Sans Unicode"/>
              </a:rPr>
              <a:t>. </a:t>
            </a:r>
            <a:endParaRPr lang="ru-RU" sz="1200" spc="-10" dirty="0">
              <a:latin typeface="Lucida Sans Unicode"/>
              <a:cs typeface="Lucida Sans Unicode"/>
            </a:endParaRPr>
          </a:p>
          <a:p>
            <a:pPr marL="12700" marR="1604645">
              <a:lnSpc>
                <a:spcPct val="114700"/>
              </a:lnSpc>
            </a:pPr>
            <a:r>
              <a:rPr sz="1200" spc="-175" dirty="0">
                <a:latin typeface="Lucida Sans Unicode"/>
                <a:cs typeface="Lucida Sans Unicode"/>
              </a:rPr>
              <a:t>WACC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35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ставка</a:t>
            </a:r>
            <a:r>
              <a:rPr sz="1200" spc="-40" dirty="0">
                <a:latin typeface="Arial Unicode MS"/>
                <a:cs typeface="Arial Unicode MS"/>
              </a:rPr>
              <a:t> </a:t>
            </a:r>
            <a:r>
              <a:rPr sz="1200" spc="65" dirty="0">
                <a:latin typeface="Arial Unicode MS"/>
                <a:cs typeface="Arial Unicode MS"/>
              </a:rPr>
              <a:t>дисконтирования</a:t>
            </a:r>
            <a:r>
              <a:rPr sz="1200" spc="65" dirty="0">
                <a:latin typeface="Lucida Sans Unicode"/>
                <a:cs typeface="Lucida Sans Unicode"/>
              </a:rPr>
              <a:t>,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%.</a:t>
            </a:r>
            <a:endParaRPr sz="1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200" spc="-10" dirty="0">
                <a:latin typeface="Lucida Sans Unicode"/>
                <a:cs typeface="Lucida Sans Unicode"/>
              </a:rPr>
              <a:t>PI</a:t>
            </a:r>
            <a:r>
              <a:rPr sz="1200" spc="-75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Arial Unicode MS"/>
                <a:cs typeface="Arial Unicode MS"/>
              </a:rPr>
              <a:t>индекс</a:t>
            </a:r>
            <a:r>
              <a:rPr sz="1200" dirty="0">
                <a:latin typeface="Arial Unicode MS"/>
                <a:cs typeface="Arial Unicode MS"/>
              </a:rPr>
              <a:t> доходности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%.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2067560">
              <a:lnSpc>
                <a:spcPct val="114700"/>
              </a:lnSpc>
            </a:pPr>
            <a:r>
              <a:rPr sz="1200" spc="-55" dirty="0">
                <a:latin typeface="Lucida Sans Unicode"/>
                <a:cs typeface="Lucida Sans Unicode"/>
              </a:rPr>
              <a:t>IRR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Arial Unicode MS"/>
                <a:cs typeface="Arial Unicode MS"/>
              </a:rPr>
              <a:t>внутренняя</a:t>
            </a:r>
            <a:r>
              <a:rPr sz="1200" spc="3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ставка</a:t>
            </a:r>
            <a:r>
              <a:rPr sz="1200" spc="35" dirty="0">
                <a:latin typeface="Arial Unicode MS"/>
                <a:cs typeface="Arial Unicode MS"/>
              </a:rPr>
              <a:t> </a:t>
            </a:r>
            <a:r>
              <a:rPr sz="1200" dirty="0">
                <a:latin typeface="Arial Unicode MS"/>
                <a:cs typeface="Arial Unicode MS"/>
              </a:rPr>
              <a:t>доходности</a:t>
            </a:r>
            <a:r>
              <a:rPr sz="1200" dirty="0">
                <a:latin typeface="Lucida Sans Unicode"/>
                <a:cs typeface="Lucida Sans Unicode"/>
              </a:rPr>
              <a:t>,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135" dirty="0">
                <a:latin typeface="Lucida Sans Unicode"/>
                <a:cs typeface="Lucida Sans Unicode"/>
              </a:rPr>
              <a:t>%. </a:t>
            </a:r>
            <a:endParaRPr lang="ru-RU" sz="1200" spc="-135" dirty="0">
              <a:latin typeface="Lucida Sans Unicode"/>
              <a:cs typeface="Lucida Sans Unicode"/>
            </a:endParaRPr>
          </a:p>
          <a:p>
            <a:pPr marL="12700" marR="2067560">
              <a:lnSpc>
                <a:spcPct val="114700"/>
              </a:lnSpc>
            </a:pPr>
            <a:r>
              <a:rPr sz="1200" spc="65" dirty="0">
                <a:latin typeface="Lucida Sans Unicode"/>
                <a:cs typeface="Lucida Sans Unicode"/>
              </a:rPr>
              <a:t>PP</a:t>
            </a:r>
            <a:r>
              <a:rPr sz="1200" spc="-160" dirty="0">
                <a:latin typeface="Lucida Sans Unicode"/>
                <a:cs typeface="Lucida Sans Unicode"/>
              </a:rPr>
              <a:t> </a:t>
            </a:r>
            <a:r>
              <a:rPr sz="1200" spc="-265" dirty="0">
                <a:latin typeface="Lucida Sans Unicode"/>
                <a:cs typeface="Lucida Sans Unicode"/>
              </a:rPr>
              <a:t>-</a:t>
            </a:r>
            <a:r>
              <a:rPr sz="1200" spc="-15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Arial Unicode MS"/>
                <a:cs typeface="Arial Unicode MS"/>
              </a:rPr>
              <a:t>срок</a:t>
            </a:r>
            <a:r>
              <a:rPr sz="1200" spc="-90" dirty="0">
                <a:latin typeface="Arial Unicode MS"/>
                <a:cs typeface="Arial Unicode MS"/>
              </a:rPr>
              <a:t> </a:t>
            </a:r>
            <a:r>
              <a:rPr sz="1200" spc="45" dirty="0">
                <a:latin typeface="Arial Unicode MS"/>
                <a:cs typeface="Arial Unicode MS"/>
              </a:rPr>
              <a:t>окупаемости</a:t>
            </a:r>
            <a:r>
              <a:rPr sz="1200" spc="45" dirty="0">
                <a:latin typeface="Lucida Sans Unicode"/>
                <a:cs typeface="Lucida Sans Unicode"/>
              </a:rPr>
              <a:t>,</a:t>
            </a:r>
            <a:r>
              <a:rPr sz="1200" spc="-155" dirty="0">
                <a:latin typeface="Lucida Sans Unicode"/>
                <a:cs typeface="Lucida Sans Unicode"/>
              </a:rPr>
              <a:t> </a:t>
            </a:r>
            <a:r>
              <a:rPr sz="1200" spc="-10" dirty="0" err="1">
                <a:latin typeface="Arial Unicode MS"/>
                <a:cs typeface="Arial Unicode MS"/>
              </a:rPr>
              <a:t>месяц</a:t>
            </a:r>
            <a:r>
              <a:rPr sz="1200" spc="-10" dirty="0">
                <a:latin typeface="Lucida Sans Unicode"/>
                <a:cs typeface="Lucida Sans Unicode"/>
              </a:rPr>
              <a:t>.</a:t>
            </a:r>
            <a:endParaRPr lang="en-US" sz="1200" spc="-10" dirty="0">
              <a:latin typeface="Lucida Sans Unicode"/>
              <a:cs typeface="Lucida Sans Unicode"/>
            </a:endParaRPr>
          </a:p>
          <a:p>
            <a:pPr marL="12700" marR="2067560">
              <a:lnSpc>
                <a:spcPct val="114700"/>
              </a:lnSpc>
            </a:pPr>
            <a:r>
              <a:rPr lang="en-US" sz="1200" spc="-10" dirty="0">
                <a:latin typeface="Lucida Sans Unicode"/>
                <a:cs typeface="Lucida Sans Unicode"/>
              </a:rPr>
              <a:t>EBITDA – </a:t>
            </a:r>
            <a:r>
              <a:rPr lang="ru-RU" sz="1200" spc="-10" dirty="0">
                <a:latin typeface="Lucida Sans Unicode"/>
                <a:cs typeface="Lucida Sans Unicode"/>
              </a:rPr>
              <a:t>прибыль до вычета процентов, налогов, износа и амортизации.</a:t>
            </a:r>
            <a:endParaRPr lang="en-US" sz="1200" spc="-10" dirty="0">
              <a:latin typeface="Lucida Sans Unicode"/>
              <a:cs typeface="Lucida Sans Unicode"/>
            </a:endParaRPr>
          </a:p>
          <a:p>
            <a:pPr marL="12700" marR="2067560">
              <a:lnSpc>
                <a:spcPct val="114700"/>
              </a:lnSpc>
            </a:pPr>
            <a:r>
              <a:rPr lang="en-US" sz="1200" spc="-10" dirty="0">
                <a:latin typeface="Lucida Sans Unicode"/>
                <a:cs typeface="Lucida Sans Unicode"/>
              </a:rPr>
              <a:t>ROS –</a:t>
            </a:r>
            <a:r>
              <a:rPr lang="ru-RU" sz="1200" spc="-10" dirty="0">
                <a:latin typeface="Lucida Sans Unicode"/>
                <a:cs typeface="Lucida Sans Unicode"/>
              </a:rPr>
              <a:t> средняя рентабельность продаж, %.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45" dirty="0"/>
              <a:t>Финансовый</a:t>
            </a:r>
            <a:r>
              <a:rPr b="1" spc="-140" dirty="0"/>
              <a:t> </a:t>
            </a:r>
            <a:r>
              <a:rPr b="1" spc="60" dirty="0"/>
              <a:t>результат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8350" y="596374"/>
            <a:ext cx="6822700" cy="100098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600" b="1" i="1" spc="90" dirty="0" err="1">
                <a:latin typeface="Arial Unicode MS"/>
                <a:cs typeface="Arial Unicode MS"/>
              </a:rPr>
              <a:t>прогнозирование</a:t>
            </a:r>
            <a:r>
              <a:rPr sz="1600" b="1" i="1" spc="-50" dirty="0">
                <a:latin typeface="Arial Unicode MS"/>
                <a:cs typeface="Arial Unicode MS"/>
              </a:rPr>
              <a:t> </a:t>
            </a:r>
            <a:r>
              <a:rPr sz="1600" b="1" i="1" spc="70" dirty="0">
                <a:latin typeface="Arial Unicode MS"/>
                <a:cs typeface="Arial Unicode MS"/>
              </a:rPr>
              <a:t>на</a:t>
            </a:r>
            <a:r>
              <a:rPr sz="1600" b="1" i="1" spc="-50" dirty="0">
                <a:latin typeface="Arial Unicode MS"/>
                <a:cs typeface="Arial Unicode MS"/>
              </a:rPr>
              <a:t> </a:t>
            </a:r>
            <a:r>
              <a:rPr sz="1600" b="1" i="1" spc="75" dirty="0" err="1">
                <a:latin typeface="Arial Unicode MS"/>
                <a:cs typeface="Arial Unicode MS"/>
              </a:rPr>
              <a:t>период</a:t>
            </a:r>
            <a:r>
              <a:rPr sz="1600" b="1" i="1" spc="-50" dirty="0">
                <a:latin typeface="Arial Unicode MS"/>
                <a:cs typeface="Arial Unicode MS"/>
              </a:rPr>
              <a:t> </a:t>
            </a:r>
            <a:r>
              <a:rPr lang="en-US" sz="1600" b="1" i="1" spc="-145" dirty="0">
                <a:latin typeface="Lucida Sans Unicode"/>
                <a:cs typeface="Lucida Sans Unicode"/>
              </a:rPr>
              <a:t>5</a:t>
            </a:r>
            <a:r>
              <a:rPr sz="1600" b="1" i="1" spc="-114" dirty="0">
                <a:latin typeface="Lucida Sans Unicode"/>
                <a:cs typeface="Lucida Sans Unicode"/>
              </a:rPr>
              <a:t> </a:t>
            </a:r>
            <a:r>
              <a:rPr sz="1600" b="1" i="1" spc="-25" dirty="0">
                <a:latin typeface="Arial Unicode MS"/>
                <a:cs typeface="Arial Unicode MS"/>
              </a:rPr>
              <a:t>лет</a:t>
            </a:r>
            <a:endParaRPr sz="1600" b="1" i="1" dirty="0">
              <a:latin typeface="Arial Unicode MS"/>
              <a:cs typeface="Arial Unicode MS"/>
            </a:endParaRPr>
          </a:p>
          <a:p>
            <a:pPr marL="320675" marR="304800">
              <a:lnSpc>
                <a:spcPct val="114700"/>
              </a:lnSpc>
              <a:spcBef>
                <a:spcPts val="1235"/>
              </a:spcBef>
            </a:pPr>
            <a:r>
              <a:rPr sz="2800" b="1" spc="120" dirty="0" err="1">
                <a:latin typeface="Arial"/>
                <a:cs typeface="Arial"/>
              </a:rPr>
              <a:t>Экономическая</a:t>
            </a:r>
            <a:r>
              <a:rPr sz="2800" b="1" spc="120" dirty="0">
                <a:latin typeface="Arial"/>
                <a:cs typeface="Arial"/>
              </a:rPr>
              <a:t> </a:t>
            </a:r>
            <a:r>
              <a:rPr sz="2800" b="1" spc="50" dirty="0" err="1">
                <a:latin typeface="Arial"/>
                <a:cs typeface="Arial"/>
              </a:rPr>
              <a:t>эффективность</a:t>
            </a:r>
            <a:r>
              <a:rPr sz="2800" b="1" spc="114" dirty="0">
                <a:latin typeface="Century Gothic"/>
                <a:cs typeface="Century Gothic"/>
              </a:rPr>
              <a:t>: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95372" y="5356449"/>
            <a:ext cx="1032683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b="1" spc="-5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20,45</a:t>
            </a:r>
            <a:r>
              <a:rPr sz="2100" b="1" spc="-55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%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marL="79375">
              <a:lnSpc>
                <a:spcPct val="100000"/>
              </a:lnSpc>
              <a:spcBef>
                <a:spcPts val="1300"/>
              </a:spcBef>
            </a:pPr>
            <a:r>
              <a:rPr sz="1400" dirty="0">
                <a:latin typeface="Lucida Sans Unicode"/>
                <a:cs typeface="Lucida Sans Unicode"/>
              </a:rPr>
              <a:t>W</a:t>
            </a:r>
            <a:r>
              <a:rPr sz="1400" spc="-225" dirty="0">
                <a:latin typeface="Lucida Sans Unicode"/>
                <a:cs typeface="Lucida Sans Unicode"/>
              </a:rPr>
              <a:t> </a:t>
            </a:r>
            <a:r>
              <a:rPr sz="1400" spc="-145" dirty="0">
                <a:latin typeface="Lucida Sans Unicode"/>
                <a:cs typeface="Lucida Sans Unicode"/>
              </a:rPr>
              <a:t>A</a:t>
            </a:r>
            <a:r>
              <a:rPr sz="1400" spc="-220" dirty="0">
                <a:latin typeface="Lucida Sans Unicode"/>
                <a:cs typeface="Lucida Sans Unicode"/>
              </a:rPr>
              <a:t> C</a:t>
            </a:r>
            <a:r>
              <a:rPr sz="1400" spc="-22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C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E9D41326-9854-B507-36EC-F99610B56BF7}"/>
              </a:ext>
            </a:extLst>
          </p:cNvPr>
          <p:cNvSpPr txBox="1"/>
          <p:nvPr/>
        </p:nvSpPr>
        <p:spPr>
          <a:xfrm>
            <a:off x="1220723" y="2892429"/>
            <a:ext cx="1696720" cy="83756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lang="ru-RU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10 660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lang="en-US" sz="1400" spc="-90" dirty="0">
                <a:latin typeface="Lucida Sans Unicode"/>
                <a:cs typeface="Lucida Sans Unicode"/>
              </a:rPr>
              <a:t>EBITDA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279DE24-B164-81E6-D007-FF1FC855A177}"/>
              </a:ext>
            </a:extLst>
          </p:cNvPr>
          <p:cNvSpPr txBox="1"/>
          <p:nvPr/>
        </p:nvSpPr>
        <p:spPr>
          <a:xfrm>
            <a:off x="3373282" y="2941428"/>
            <a:ext cx="1696720" cy="83756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lang="ru-RU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67,6</a:t>
            </a:r>
            <a:r>
              <a: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%</a:t>
            </a:r>
            <a:endParaRPr sz="2100" dirty="0">
              <a:solidFill>
                <a:schemeClr val="accent1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lang="en-US" sz="1400" spc="-90" dirty="0">
                <a:latin typeface="Lucida Sans Unicode"/>
                <a:cs typeface="Lucida Sans Unicode"/>
              </a:rPr>
              <a:t>ROS</a:t>
            </a:r>
            <a:endParaRPr sz="1400" dirty="0">
              <a:latin typeface="Lucida Sans Unicode"/>
              <a:cs typeface="Lucida Sans Unicode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B7DB9F-DB92-3C47-82BA-0AB93D12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560840" y="10127995"/>
            <a:ext cx="581651" cy="363061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F40CECA8-32F6-1F4F-A98E-1628B2DFA02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282410" y="10235189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1B156F-AA9E-5C42-B84F-8BDBD479A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/>
          <a:stretch/>
        </p:blipFill>
        <p:spPr>
          <a:xfrm>
            <a:off x="0" y="7026275"/>
            <a:ext cx="7556500" cy="36734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32934" y="8603794"/>
            <a:ext cx="7589434" cy="2095956"/>
          </a:xfrm>
          <a:custGeom>
            <a:avLst/>
            <a:gdLst/>
            <a:ahLst/>
            <a:cxnLst/>
            <a:rect l="l" t="t" r="r" b="b"/>
            <a:pathLst>
              <a:path w="7562850" h="2556509">
                <a:moveTo>
                  <a:pt x="7562850" y="0"/>
                </a:moveTo>
                <a:lnTo>
                  <a:pt x="1749158" y="2169020"/>
                </a:lnTo>
                <a:lnTo>
                  <a:pt x="0" y="2169020"/>
                </a:lnTo>
                <a:lnTo>
                  <a:pt x="0" y="2188083"/>
                </a:lnTo>
                <a:lnTo>
                  <a:pt x="1698066" y="2188083"/>
                </a:lnTo>
                <a:lnTo>
                  <a:pt x="711758" y="2556065"/>
                </a:lnTo>
                <a:lnTo>
                  <a:pt x="7562850" y="2556065"/>
                </a:lnTo>
                <a:lnTo>
                  <a:pt x="756285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8934" y="1274400"/>
            <a:ext cx="6892115" cy="2939266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98120" indent="-186055">
              <a:lnSpc>
                <a:spcPct val="100000"/>
              </a:lnSpc>
              <a:spcBef>
                <a:spcPts val="520"/>
              </a:spcBef>
              <a:buFont typeface="Lucida Sans Unicode"/>
              <a:buAutoNum type="arabicParenR"/>
              <a:tabLst>
                <a:tab pos="198755" algn="l"/>
              </a:tabLst>
            </a:pPr>
            <a:r>
              <a:rPr lang="en-US" sz="1600" spc="55" dirty="0">
                <a:latin typeface="Arial Unicode MS"/>
                <a:cs typeface="Arial Unicode MS"/>
              </a:rPr>
              <a:t> </a:t>
            </a:r>
            <a:r>
              <a:rPr lang="ru-RU" sz="1600" spc="55" dirty="0">
                <a:latin typeface="Arial Unicode MS"/>
                <a:cs typeface="Arial Unicode MS"/>
              </a:rPr>
              <a:t>Диверсификация </a:t>
            </a:r>
            <a:r>
              <a:rPr lang="ru-RU" sz="1600" b="1" spc="-10" dirty="0">
                <a:latin typeface="Arial Unicode MS"/>
                <a:cs typeface="Arial Unicode MS"/>
              </a:rPr>
              <a:t>продуктовой матрицы</a:t>
            </a:r>
            <a:r>
              <a:rPr lang="ru-RU" sz="1600" spc="-10" dirty="0">
                <a:latin typeface="Arial Unicode MS"/>
                <a:cs typeface="Arial Unicode MS"/>
              </a:rPr>
              <a:t> проекта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98120" indent="-186055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198755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198120" indent="-186055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19875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Открытие </a:t>
            </a:r>
            <a:r>
              <a:rPr lang="ru-RU" sz="1600" b="1" dirty="0">
                <a:latin typeface="Arial Unicode MS"/>
                <a:cs typeface="Arial Unicode MS"/>
              </a:rPr>
              <a:t>дополнительных направлений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98120" indent="-186055">
              <a:lnSpc>
                <a:spcPct val="100000"/>
              </a:lnSpc>
              <a:spcBef>
                <a:spcPts val="425"/>
              </a:spcBef>
              <a:buFont typeface="Lucida Sans Unicode"/>
              <a:buAutoNum type="arabicParenR"/>
              <a:tabLst>
                <a:tab pos="198755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198120" indent="-186055">
              <a:lnSpc>
                <a:spcPct val="100000"/>
              </a:lnSpc>
              <a:spcBef>
                <a:spcPts val="425"/>
              </a:spcBef>
              <a:buFont typeface="Lucida Sans Unicode"/>
              <a:buAutoNum type="arabicParenR"/>
              <a:tabLst>
                <a:tab pos="19875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</a:t>
            </a:r>
            <a:r>
              <a:rPr sz="1600" dirty="0" err="1">
                <a:latin typeface="Arial Unicode MS"/>
                <a:cs typeface="Arial Unicode MS"/>
              </a:rPr>
              <a:t>Внедрение</a:t>
            </a:r>
            <a:r>
              <a:rPr sz="1600" spc="15" dirty="0">
                <a:latin typeface="Arial Unicode MS"/>
                <a:cs typeface="Arial Unicode MS"/>
              </a:rPr>
              <a:t> </a:t>
            </a:r>
            <a:r>
              <a:rPr sz="1600" b="1" spc="75" dirty="0">
                <a:latin typeface="Arial Unicode MS"/>
                <a:cs typeface="Arial Unicode MS"/>
              </a:rPr>
              <a:t>инновационных</a:t>
            </a:r>
            <a:r>
              <a:rPr sz="1600" spc="15" dirty="0">
                <a:latin typeface="Arial Unicode MS"/>
                <a:cs typeface="Arial Unicode MS"/>
              </a:rPr>
              <a:t> </a:t>
            </a:r>
            <a:r>
              <a:rPr sz="1600" spc="55" dirty="0">
                <a:latin typeface="Arial Unicode MS"/>
                <a:cs typeface="Arial Unicode MS"/>
              </a:rPr>
              <a:t>технологий</a:t>
            </a:r>
            <a:r>
              <a:rPr sz="1600" spc="20" dirty="0">
                <a:latin typeface="Arial Unicode MS"/>
                <a:cs typeface="Arial Unicode MS"/>
              </a:rPr>
              <a:t> </a:t>
            </a:r>
            <a:r>
              <a:rPr sz="1600" spc="55" dirty="0">
                <a:latin typeface="Arial Unicode MS"/>
                <a:cs typeface="Arial Unicode MS"/>
              </a:rPr>
              <a:t>в</a:t>
            </a:r>
            <a:r>
              <a:rPr sz="1600" spc="15" dirty="0">
                <a:latin typeface="Arial Unicode MS"/>
                <a:cs typeface="Arial Unicode MS"/>
              </a:rPr>
              <a:t> </a:t>
            </a:r>
            <a:r>
              <a:rPr sz="1600" spc="55" dirty="0">
                <a:latin typeface="Arial Unicode MS"/>
                <a:cs typeface="Arial Unicode MS"/>
              </a:rPr>
              <a:t>производственный</a:t>
            </a:r>
            <a:r>
              <a:rPr sz="1600" spc="20" dirty="0">
                <a:latin typeface="Arial Unicode MS"/>
                <a:cs typeface="Arial Unicode MS"/>
              </a:rPr>
              <a:t> </a:t>
            </a:r>
            <a:r>
              <a:rPr sz="1600" spc="-10" dirty="0">
                <a:latin typeface="Arial Unicode MS"/>
                <a:cs typeface="Arial Unicode MS"/>
              </a:rPr>
              <a:t>процесс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198120" indent="-186055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198755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198120" indent="-186055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198755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Открытие </a:t>
            </a:r>
            <a:r>
              <a:rPr lang="ru-RU" sz="1600" b="1" dirty="0">
                <a:latin typeface="Arial Unicode MS"/>
                <a:cs typeface="Arial Unicode MS"/>
              </a:rPr>
              <a:t>новых производственных площадок </a:t>
            </a:r>
            <a:r>
              <a:rPr lang="ru-RU" sz="1600" dirty="0">
                <a:latin typeface="Arial Unicode MS"/>
                <a:cs typeface="Arial Unicode MS"/>
              </a:rPr>
              <a:t>в регионах страны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  <a:p>
            <a:pPr marL="236854" indent="-224790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237490" algn="l"/>
              </a:tabLst>
            </a:pPr>
            <a:endParaRPr lang="ru-RU" sz="1600" dirty="0">
              <a:latin typeface="Arial Unicode MS"/>
              <a:cs typeface="Arial Unicode MS"/>
            </a:endParaRPr>
          </a:p>
          <a:p>
            <a:pPr marL="236854" indent="-224790">
              <a:lnSpc>
                <a:spcPct val="100000"/>
              </a:lnSpc>
              <a:spcBef>
                <a:spcPts val="420"/>
              </a:spcBef>
              <a:buFont typeface="Lucida Sans Unicode"/>
              <a:buAutoNum type="arabicParenR"/>
              <a:tabLst>
                <a:tab pos="237490" algn="l"/>
              </a:tabLst>
            </a:pPr>
            <a:r>
              <a:rPr lang="ru-RU" sz="1600" dirty="0">
                <a:latin typeface="Arial Unicode MS"/>
                <a:cs typeface="Arial Unicode MS"/>
              </a:rPr>
              <a:t> Развитие </a:t>
            </a:r>
            <a:r>
              <a:rPr lang="ru-RU" sz="1600" b="1" dirty="0">
                <a:latin typeface="Arial Unicode MS"/>
                <a:cs typeface="Arial Unicode MS"/>
              </a:rPr>
              <a:t>экспортного</a:t>
            </a:r>
            <a:r>
              <a:rPr lang="ru-RU" sz="1600" dirty="0">
                <a:latin typeface="Arial Unicode MS"/>
                <a:cs typeface="Arial Unicode MS"/>
              </a:rPr>
              <a:t> направления</a:t>
            </a:r>
            <a:r>
              <a:rPr sz="1600" spc="-10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935" y="566444"/>
            <a:ext cx="643636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100" dirty="0">
                <a:latin typeface="Arial"/>
                <a:cs typeface="Arial"/>
              </a:rPr>
              <a:t>Перспективы</a:t>
            </a:r>
            <a:r>
              <a:rPr b="1" spc="-155" dirty="0">
                <a:latin typeface="Arial"/>
                <a:cs typeface="Arial"/>
              </a:rPr>
              <a:t> </a:t>
            </a:r>
            <a:r>
              <a:rPr b="1" spc="145" dirty="0">
                <a:latin typeface="Arial"/>
                <a:cs typeface="Arial"/>
              </a:rPr>
              <a:t>развития</a:t>
            </a:r>
            <a:r>
              <a:rPr b="1" spc="-155" dirty="0">
                <a:latin typeface="Arial"/>
                <a:cs typeface="Arial"/>
              </a:rPr>
              <a:t> </a:t>
            </a:r>
            <a:r>
              <a:rPr b="1" spc="125" dirty="0">
                <a:latin typeface="Arial"/>
                <a:cs typeface="Arial"/>
              </a:rPr>
              <a:t>проекта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B6A784-769D-8746-83BB-912FE3684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768850" y="10133306"/>
            <a:ext cx="581651" cy="363061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CD22C5E-D04F-C042-850E-6F6A2C624AC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405540" y="10269826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350" y="0"/>
            <a:ext cx="7562850" cy="6083935"/>
          </a:xfrm>
          <a:custGeom>
            <a:avLst/>
            <a:gdLst/>
            <a:ahLst/>
            <a:cxnLst/>
            <a:rect l="l" t="t" r="r" b="b"/>
            <a:pathLst>
              <a:path w="7562850" h="6083935">
                <a:moveTo>
                  <a:pt x="0" y="2500636"/>
                </a:moveTo>
                <a:lnTo>
                  <a:pt x="0" y="2174364"/>
                </a:lnTo>
                <a:lnTo>
                  <a:pt x="4589740" y="0"/>
                </a:lnTo>
                <a:lnTo>
                  <a:pt x="7562850" y="0"/>
                </a:lnTo>
                <a:lnTo>
                  <a:pt x="7562850" y="6083494"/>
                </a:lnTo>
                <a:lnTo>
                  <a:pt x="0" y="25006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6350" y="10402139"/>
            <a:ext cx="4540250" cy="45719"/>
          </a:xfrm>
          <a:custGeom>
            <a:avLst/>
            <a:gdLst/>
            <a:ahLst/>
            <a:cxnLst/>
            <a:rect l="l" t="t" r="r" b="b"/>
            <a:pathLst>
              <a:path w="5387975" h="19684">
                <a:moveTo>
                  <a:pt x="0" y="0"/>
                </a:moveTo>
                <a:lnTo>
                  <a:pt x="5387809" y="0"/>
                </a:lnTo>
                <a:lnTo>
                  <a:pt x="5387809" y="19065"/>
                </a:lnTo>
                <a:lnTo>
                  <a:pt x="0" y="190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49450" y="2179721"/>
            <a:ext cx="534312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60" dirty="0">
                <a:latin typeface="Arial"/>
                <a:cs typeface="Arial"/>
              </a:rPr>
              <a:t>Предложение по структуре сделки</a:t>
            </a:r>
            <a:endParaRPr b="1" spc="13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476875" cy="3442970"/>
          </a:xfrm>
          <a:custGeom>
            <a:avLst/>
            <a:gdLst/>
            <a:ahLst/>
            <a:cxnLst/>
            <a:rect l="l" t="t" r="r" b="b"/>
            <a:pathLst>
              <a:path w="5476875" h="3442970">
                <a:moveTo>
                  <a:pt x="0" y="3442352"/>
                </a:moveTo>
                <a:lnTo>
                  <a:pt x="0" y="0"/>
                </a:lnTo>
                <a:lnTo>
                  <a:pt x="5476785" y="0"/>
                </a:lnTo>
                <a:lnTo>
                  <a:pt x="0" y="34423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9814" y="5567861"/>
            <a:ext cx="6895465" cy="35407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Подписание протокола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 намерениях и корпоративного договора.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ru-RU"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отдельного ООО,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где доля Инициатора проекта составит 51%.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ru-RU"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Функционал Стратегического инвестора: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привлечение финансирования в проект в виде Стратегического инвестора (100% - Сценарий 1). При необходимости привлечение проектного финансирования, где до 30% от инвестиционной стоимости проекта – средства Стратегического инвестора (Сценарий 2). Финансовый контроль на всех стадиях проекта до периода выхода на прибыль по денежному потоку.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ru-RU"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Функционал Инициатора: </a:t>
            </a:r>
            <a:r>
              <a:rPr lang="ru-RU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управление проектом с полномочиями Генерального директора на всех стадиях проекта.</a:t>
            </a:r>
            <a:endParaRPr sz="1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21B965-2E8A-A346-B08B-2F379CBDB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33404" r="35590" b="46170"/>
          <a:stretch/>
        </p:blipFill>
        <p:spPr>
          <a:xfrm>
            <a:off x="4631934" y="10220608"/>
            <a:ext cx="581651" cy="36306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BBB0B423-3777-794E-A4B6-5EFBE83271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5311619" y="10306278"/>
            <a:ext cx="1742738" cy="19171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ru-RU" spc="-50" dirty="0"/>
              <a:t>Содружество инноваций</a:t>
            </a:r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87093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639</Words>
  <Application>Microsoft Macintosh PowerPoint</Application>
  <PresentationFormat>Произвольный</PresentationFormat>
  <Paragraphs>123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Lucida Sans Unicode</vt:lpstr>
      <vt:lpstr>Century Gothic</vt:lpstr>
      <vt:lpstr>Gill Sans MT</vt:lpstr>
      <vt:lpstr>Calibri</vt:lpstr>
      <vt:lpstr>Arial</vt:lpstr>
      <vt:lpstr>Wingdings</vt:lpstr>
      <vt:lpstr>Arial Unicode MS</vt:lpstr>
      <vt:lpstr>Office Theme</vt:lpstr>
      <vt:lpstr>Инвестиционный меморандум</vt:lpstr>
      <vt:lpstr>Цель проекта</vt:lpstr>
      <vt:lpstr>Рыночные тенденции</vt:lpstr>
      <vt:lpstr>Локация проекта</vt:lpstr>
      <vt:lpstr>Инвестиции в проект</vt:lpstr>
      <vt:lpstr>Финансовый результат</vt:lpstr>
      <vt:lpstr>Перспективы развития проекта</vt:lpstr>
      <vt:lpstr>Предложение по структуре сделки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report for q2 2030, копия, копия</dc:title>
  <dc:creator>Павел Евдокимов</dc:creator>
  <cp:keywords>DAE5vFYnHaE,BACTh6zIcaw</cp:keywords>
  <cp:lastModifiedBy>павел Евдокимов</cp:lastModifiedBy>
  <cp:revision>25</cp:revision>
  <dcterms:created xsi:type="dcterms:W3CDTF">2022-05-08T07:40:59Z</dcterms:created>
  <dcterms:modified xsi:type="dcterms:W3CDTF">2022-10-10T18:58:00Z</dcterms:modified>
</cp:coreProperties>
</file>